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75" r:id="rId5"/>
    <p:sldId id="277" r:id="rId6"/>
    <p:sldId id="276" r:id="rId7"/>
    <p:sldId id="258" r:id="rId8"/>
    <p:sldId id="256" r:id="rId9"/>
    <p:sldId id="257" r:id="rId10"/>
    <p:sldId id="259" r:id="rId11"/>
    <p:sldId id="260" r:id="rId12"/>
    <p:sldId id="261" r:id="rId13"/>
    <p:sldId id="262" r:id="rId14"/>
    <p:sldId id="263" r:id="rId15"/>
    <p:sldId id="271" r:id="rId16"/>
    <p:sldId id="270" r:id="rId17"/>
    <p:sldId id="266" r:id="rId18"/>
    <p:sldId id="268" r:id="rId19"/>
    <p:sldId id="269" r:id="rId20"/>
    <p:sldId id="264"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68"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030BC-0E9A-4912-A196-DBE0363FA6F5}" type="datetimeFigureOut">
              <a:rPr lang="en-US" smtClean="0"/>
              <a:pPr/>
              <a:t>12/21/2017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9D21D-477B-4BF6-8A2A-C5B54BA35E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0030BC-0E9A-4912-A196-DBE0363FA6F5}" type="datetimeFigureOut">
              <a:rPr lang="en-US" smtClean="0"/>
              <a:pPr/>
              <a:t>12/21/2017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9D21D-477B-4BF6-8A2A-C5B54BA35E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Spark</a:t>
            </a:r>
            <a:endParaRPr lang="en-US" b="1" dirty="0"/>
          </a:p>
        </p:txBody>
      </p:sp>
      <p:sp>
        <p:nvSpPr>
          <p:cNvPr id="3" name="Content Placeholder 2"/>
          <p:cNvSpPr>
            <a:spLocks noGrp="1"/>
          </p:cNvSpPr>
          <p:nvPr>
            <p:ph idx="1"/>
          </p:nvPr>
        </p:nvSpPr>
        <p:spPr/>
        <p:txBody>
          <a:bodyPr>
            <a:normAutofit fontScale="77500" lnSpcReduction="20000"/>
          </a:bodyPr>
          <a:lstStyle/>
          <a:p>
            <a:r>
              <a:rPr lang="en-US" dirty="0"/>
              <a:t>Spark is a fast and general purpose engine for large-scale data processing.</a:t>
            </a:r>
          </a:p>
          <a:p>
            <a:r>
              <a:rPr lang="en-US" dirty="0"/>
              <a:t>It can distribute the processing among a huge cluster of computers, taking a data analysis problem that's just too big to run on one machine and divide and conquer it by splitting it up among multiple machines.</a:t>
            </a:r>
          </a:p>
          <a:p>
            <a:r>
              <a:rPr lang="en-US" dirty="0"/>
              <a:t>It offers a richer API for processing</a:t>
            </a:r>
          </a:p>
          <a:p>
            <a:r>
              <a:rPr lang="en-US" dirty="0"/>
              <a:t>Spark was originally created at </a:t>
            </a:r>
            <a:r>
              <a:rPr lang="en-US" dirty="0" err="1" smtClean="0"/>
              <a:t>AMPLab</a:t>
            </a:r>
            <a:r>
              <a:rPr lang="en-US" dirty="0" smtClean="0"/>
              <a:t> at </a:t>
            </a:r>
            <a:r>
              <a:rPr lang="en-US" dirty="0"/>
              <a:t>UC Berkeley</a:t>
            </a:r>
          </a:p>
          <a:p>
            <a:r>
              <a:rPr lang="en-US" dirty="0"/>
              <a:t>An Apache top level project</a:t>
            </a:r>
          </a:p>
          <a:p>
            <a:r>
              <a:rPr lang="en-US" dirty="0"/>
              <a:t>Rapidly </a:t>
            </a:r>
            <a:r>
              <a:rPr lang="en-US" dirty="0" smtClean="0"/>
              <a:t>evolving</a:t>
            </a:r>
          </a:p>
          <a:p>
            <a:r>
              <a:rPr lang="en-US" dirty="0"/>
              <a:t>Spark can use HDFS, S3, </a:t>
            </a:r>
            <a:r>
              <a:rPr lang="en-US" dirty="0" err="1" smtClean="0"/>
              <a:t>Hbase</a:t>
            </a:r>
            <a:r>
              <a:rPr lang="en-US" dirty="0" smtClean="0"/>
              <a:t>, Cassandra</a:t>
            </a:r>
            <a:r>
              <a:rPr lang="en-US" dirty="0"/>
              <a:t>, Kafka and </a:t>
            </a:r>
            <a:r>
              <a:rPr lang="en-US" dirty="0" smtClean="0"/>
              <a:t>others technologies </a:t>
            </a:r>
            <a:r>
              <a:rPr lang="en-US" dirty="0"/>
              <a:t>as input sources </a:t>
            </a:r>
            <a:r>
              <a:rPr lang="en-US" dirty="0" smtClean="0"/>
              <a:t>and output </a:t>
            </a:r>
            <a:r>
              <a:rPr lang="en-US" dirty="0"/>
              <a:t>destinations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Transformations</a:t>
            </a:r>
            <a:br>
              <a:rPr lang="en-US" b="1" dirty="0"/>
            </a:br>
            <a:r>
              <a:rPr lang="en-US" sz="2200" dirty="0" smtClean="0"/>
              <a:t>Produce New RDDs</a:t>
            </a:r>
            <a:endParaRPr lang="en-US" sz="2200" dirty="0"/>
          </a:p>
        </p:txBody>
      </p:sp>
      <p:sp>
        <p:nvSpPr>
          <p:cNvPr id="3" name="Content Placeholder 2"/>
          <p:cNvSpPr>
            <a:spLocks noGrp="1"/>
          </p:cNvSpPr>
          <p:nvPr>
            <p:ph idx="1"/>
          </p:nvPr>
        </p:nvSpPr>
        <p:spPr>
          <a:xfrm>
            <a:off x="457200" y="1295400"/>
            <a:ext cx="8229600" cy="5562600"/>
          </a:xfrm>
        </p:spPr>
        <p:txBody>
          <a:bodyPr>
            <a:normAutofit/>
          </a:bodyPr>
          <a:lstStyle/>
          <a:p>
            <a:r>
              <a:rPr lang="en-US" sz="1400" b="1" dirty="0" smtClean="0"/>
              <a:t>map(</a:t>
            </a:r>
            <a:r>
              <a:rPr lang="en-US" sz="1400" b="1" dirty="0" err="1" smtClean="0"/>
              <a:t>func</a:t>
            </a:r>
            <a:r>
              <a:rPr lang="en-US" sz="1400" b="1" dirty="0" smtClean="0"/>
              <a:t>)</a:t>
            </a:r>
            <a:r>
              <a:rPr lang="en-US" sz="1400" dirty="0" smtClean="0"/>
              <a:t>	Return a new distributed dataset formed by passing each element of the source through a function </a:t>
            </a:r>
            <a:r>
              <a:rPr lang="en-US" sz="1400" dirty="0" err="1" smtClean="0"/>
              <a:t>func</a:t>
            </a:r>
            <a:r>
              <a:rPr lang="en-US" sz="1400" dirty="0" smtClean="0"/>
              <a:t>.</a:t>
            </a:r>
          </a:p>
          <a:p>
            <a:r>
              <a:rPr lang="en-US" sz="1400" b="1" dirty="0" smtClean="0"/>
              <a:t>filter(</a:t>
            </a:r>
            <a:r>
              <a:rPr lang="en-US" sz="1400" b="1" dirty="0" err="1" smtClean="0"/>
              <a:t>func</a:t>
            </a:r>
            <a:r>
              <a:rPr lang="en-US" sz="1400" b="1" dirty="0" smtClean="0"/>
              <a:t>)</a:t>
            </a:r>
            <a:r>
              <a:rPr lang="en-US" sz="1400" dirty="0" smtClean="0"/>
              <a:t>	Return a new dataset formed by selecting those elements of the source on which </a:t>
            </a:r>
            <a:r>
              <a:rPr lang="en-US" sz="1400" dirty="0" err="1" smtClean="0"/>
              <a:t>func</a:t>
            </a:r>
            <a:r>
              <a:rPr lang="en-US" sz="1400" dirty="0" smtClean="0"/>
              <a:t> returns true.</a:t>
            </a:r>
          </a:p>
          <a:p>
            <a:r>
              <a:rPr lang="en-US" sz="1400" b="1" dirty="0" err="1" smtClean="0"/>
              <a:t>flatMap</a:t>
            </a:r>
            <a:r>
              <a:rPr lang="en-US" sz="1400" b="1" dirty="0" smtClean="0"/>
              <a:t>(</a:t>
            </a:r>
            <a:r>
              <a:rPr lang="en-US" sz="1400" b="1" dirty="0" err="1" smtClean="0"/>
              <a:t>func</a:t>
            </a:r>
            <a:r>
              <a:rPr lang="en-US" sz="1400" b="1" dirty="0" smtClean="0"/>
              <a:t>)</a:t>
            </a:r>
            <a:r>
              <a:rPr lang="en-US" sz="1400" dirty="0" smtClean="0"/>
              <a:t>	Similar to map, but each input item can be mapped to 0 or more output items (so </a:t>
            </a:r>
            <a:r>
              <a:rPr lang="en-US" sz="1400" dirty="0" err="1" smtClean="0"/>
              <a:t>func</a:t>
            </a:r>
            <a:r>
              <a:rPr lang="en-US" sz="1400" dirty="0" smtClean="0"/>
              <a:t> should return a </a:t>
            </a:r>
            <a:r>
              <a:rPr lang="en-US" sz="1400" dirty="0" err="1" smtClean="0"/>
              <a:t>Seq</a:t>
            </a:r>
            <a:r>
              <a:rPr lang="en-US" sz="1400" dirty="0" smtClean="0"/>
              <a:t> rather than a single item).</a:t>
            </a:r>
          </a:p>
          <a:p>
            <a:r>
              <a:rPr lang="en-US" sz="1400" b="1" dirty="0" err="1" smtClean="0"/>
              <a:t>mapPartitions</a:t>
            </a:r>
            <a:r>
              <a:rPr lang="en-US" sz="1400" b="1" dirty="0" smtClean="0"/>
              <a:t>(</a:t>
            </a:r>
            <a:r>
              <a:rPr lang="en-US" sz="1400" b="1" dirty="0" err="1" smtClean="0"/>
              <a:t>func</a:t>
            </a:r>
            <a:r>
              <a:rPr lang="en-US" sz="1400" b="1" dirty="0" smtClean="0"/>
              <a:t>)</a:t>
            </a:r>
            <a:r>
              <a:rPr lang="en-US" sz="1400" dirty="0" smtClean="0"/>
              <a:t>	Similar to map, but runs separately on each partition (block) of the RDD, so </a:t>
            </a:r>
            <a:r>
              <a:rPr lang="en-US" sz="1400" dirty="0" err="1" smtClean="0"/>
              <a:t>func</a:t>
            </a:r>
            <a:r>
              <a:rPr lang="en-US" sz="1400" dirty="0" smtClean="0"/>
              <a:t> must be of type </a:t>
            </a:r>
            <a:r>
              <a:rPr lang="en-US" sz="1400" dirty="0" err="1" smtClean="0"/>
              <a:t>Iterator</a:t>
            </a:r>
            <a:r>
              <a:rPr lang="en-US" sz="1400" dirty="0" smtClean="0"/>
              <a:t>&lt;T&gt; =&gt; </a:t>
            </a:r>
            <a:r>
              <a:rPr lang="en-US" sz="1400" dirty="0" err="1" smtClean="0"/>
              <a:t>Iterator</a:t>
            </a:r>
            <a:r>
              <a:rPr lang="en-US" sz="1400" dirty="0" smtClean="0"/>
              <a:t>&lt;U&gt; when running on an RDD of type T.</a:t>
            </a:r>
          </a:p>
          <a:p>
            <a:r>
              <a:rPr lang="en-US" sz="1400" b="1" dirty="0" err="1" smtClean="0"/>
              <a:t>mapPartitionsWithIndex</a:t>
            </a:r>
            <a:r>
              <a:rPr lang="en-US" sz="1400" b="1" dirty="0" smtClean="0"/>
              <a:t>(</a:t>
            </a:r>
            <a:r>
              <a:rPr lang="en-US" sz="1400" b="1" dirty="0" err="1" smtClean="0"/>
              <a:t>func</a:t>
            </a:r>
            <a:r>
              <a:rPr lang="en-US" sz="1400" b="1" dirty="0" smtClean="0"/>
              <a:t>)</a:t>
            </a:r>
            <a:r>
              <a:rPr lang="en-US" sz="1400" dirty="0" smtClean="0"/>
              <a:t>	Similar to </a:t>
            </a:r>
            <a:r>
              <a:rPr lang="en-US" sz="1400" dirty="0" err="1" smtClean="0"/>
              <a:t>mapPartitions</a:t>
            </a:r>
            <a:r>
              <a:rPr lang="en-US" sz="1400" dirty="0" smtClean="0"/>
              <a:t>, but also provides </a:t>
            </a:r>
            <a:r>
              <a:rPr lang="en-US" sz="1400" dirty="0" err="1" smtClean="0"/>
              <a:t>func</a:t>
            </a:r>
            <a:r>
              <a:rPr lang="en-US" sz="1400" dirty="0" smtClean="0"/>
              <a:t> with an integer value representing the index of the partition, so </a:t>
            </a:r>
            <a:r>
              <a:rPr lang="en-US" sz="1400" dirty="0" err="1" smtClean="0"/>
              <a:t>func</a:t>
            </a:r>
            <a:r>
              <a:rPr lang="en-US" sz="1400" dirty="0" smtClean="0"/>
              <a:t> must be of type (</a:t>
            </a:r>
            <a:r>
              <a:rPr lang="en-US" sz="1400" dirty="0" err="1" smtClean="0"/>
              <a:t>Int</a:t>
            </a:r>
            <a:r>
              <a:rPr lang="en-US" sz="1400" dirty="0" smtClean="0"/>
              <a:t>, </a:t>
            </a:r>
            <a:r>
              <a:rPr lang="en-US" sz="1400" dirty="0" err="1" smtClean="0"/>
              <a:t>Iterator</a:t>
            </a:r>
            <a:r>
              <a:rPr lang="en-US" sz="1400" dirty="0" smtClean="0"/>
              <a:t>&lt;T&gt;) =&gt; </a:t>
            </a:r>
            <a:r>
              <a:rPr lang="en-US" sz="1400" dirty="0" err="1" smtClean="0"/>
              <a:t>Iterator</a:t>
            </a:r>
            <a:r>
              <a:rPr lang="en-US" sz="1400" dirty="0" smtClean="0"/>
              <a:t>&lt;U&gt; when running on an RDD of type T.</a:t>
            </a:r>
          </a:p>
          <a:p>
            <a:r>
              <a:rPr lang="en-US" sz="1400" b="1" dirty="0" smtClean="0"/>
              <a:t>sample(</a:t>
            </a:r>
            <a:r>
              <a:rPr lang="en-US" sz="1400" b="1" dirty="0" err="1" smtClean="0"/>
              <a:t>withReplacement</a:t>
            </a:r>
            <a:r>
              <a:rPr lang="en-US" sz="1400" b="1" dirty="0" smtClean="0"/>
              <a:t>, fraction, seed)</a:t>
            </a:r>
            <a:r>
              <a:rPr lang="en-US" sz="1400" dirty="0" smtClean="0"/>
              <a:t>	Sample a fraction </a:t>
            </a:r>
            <a:r>
              <a:rPr lang="en-US" sz="1400" dirty="0" err="1" smtClean="0"/>
              <a:t>fraction</a:t>
            </a:r>
            <a:r>
              <a:rPr lang="en-US" sz="1400" dirty="0" smtClean="0"/>
              <a:t> of the data, with or without replacement, using a given random number generator seed.</a:t>
            </a:r>
          </a:p>
          <a:p>
            <a:r>
              <a:rPr lang="en-US" sz="1400" b="1" dirty="0" smtClean="0"/>
              <a:t>union(</a:t>
            </a:r>
            <a:r>
              <a:rPr lang="en-US" sz="1400" b="1" dirty="0" err="1" smtClean="0"/>
              <a:t>otherDataset</a:t>
            </a:r>
            <a:r>
              <a:rPr lang="en-US" sz="1400" b="1" dirty="0" smtClean="0"/>
              <a:t>)</a:t>
            </a:r>
            <a:r>
              <a:rPr lang="en-US" sz="1400" dirty="0" smtClean="0"/>
              <a:t>	Return a new dataset that contains the union of the elements in the source dataset and the argument.</a:t>
            </a:r>
          </a:p>
          <a:p>
            <a:r>
              <a:rPr lang="en-US" sz="1400" b="1" dirty="0" smtClean="0"/>
              <a:t>intersection(</a:t>
            </a:r>
            <a:r>
              <a:rPr lang="en-US" sz="1400" b="1" dirty="0" err="1" smtClean="0"/>
              <a:t>otherDataset</a:t>
            </a:r>
            <a:r>
              <a:rPr lang="en-US" sz="1400" b="1" dirty="0" smtClean="0"/>
              <a:t>)</a:t>
            </a:r>
            <a:r>
              <a:rPr lang="en-US" sz="1400" dirty="0" smtClean="0"/>
              <a:t>	Return a new RDD that contains the intersection of elements in the source dataset and the argument.</a:t>
            </a:r>
          </a:p>
          <a:p>
            <a:r>
              <a:rPr lang="en-US" sz="1400" b="1" dirty="0" smtClean="0"/>
              <a:t>distinct([</a:t>
            </a:r>
            <a:r>
              <a:rPr lang="en-US" sz="1400" b="1" dirty="0" err="1" smtClean="0"/>
              <a:t>numTasks</a:t>
            </a:r>
            <a:r>
              <a:rPr lang="en-US" sz="1400" b="1" dirty="0" smtClean="0"/>
              <a:t>]))</a:t>
            </a:r>
            <a:r>
              <a:rPr lang="en-US" sz="1400" dirty="0" smtClean="0"/>
              <a:t>	Return a new dataset that contains the distinct elements of the source dataset.</a:t>
            </a:r>
          </a:p>
          <a:p>
            <a:r>
              <a:rPr lang="en-US" sz="1400" b="1" dirty="0" err="1" smtClean="0"/>
              <a:t>groupByKey</a:t>
            </a:r>
            <a:r>
              <a:rPr lang="en-US" sz="1400" b="1" dirty="0" smtClean="0"/>
              <a:t>([</a:t>
            </a:r>
            <a:r>
              <a:rPr lang="en-US" sz="1400" b="1" dirty="0" err="1" smtClean="0"/>
              <a:t>numTasks</a:t>
            </a:r>
            <a:r>
              <a:rPr lang="en-US" sz="1400" b="1" dirty="0" smtClean="0"/>
              <a:t>])</a:t>
            </a:r>
            <a:r>
              <a:rPr lang="en-US" sz="1400" dirty="0" smtClean="0"/>
              <a:t>	When called on a dataset of (K, V) pairs, returns a dataset of (K, </a:t>
            </a:r>
            <a:r>
              <a:rPr lang="en-US" sz="1400" dirty="0" err="1" smtClean="0"/>
              <a:t>Iterable</a:t>
            </a:r>
            <a:r>
              <a:rPr lang="en-US" sz="1400" dirty="0" smtClean="0"/>
              <a:t>&lt;V&gt;) pairs. </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b="1" dirty="0" smtClean="0"/>
              <a:t>Transformations</a:t>
            </a:r>
            <a:br>
              <a:rPr lang="en-US" b="1" dirty="0" smtClean="0"/>
            </a:br>
            <a:endParaRPr lang="en-US" dirty="0"/>
          </a:p>
        </p:txBody>
      </p:sp>
      <p:sp>
        <p:nvSpPr>
          <p:cNvPr id="3" name="Content Placeholder 2"/>
          <p:cNvSpPr>
            <a:spLocks noGrp="1"/>
          </p:cNvSpPr>
          <p:nvPr>
            <p:ph idx="1"/>
          </p:nvPr>
        </p:nvSpPr>
        <p:spPr>
          <a:xfrm>
            <a:off x="609600" y="1219200"/>
            <a:ext cx="8229600" cy="4525963"/>
          </a:xfrm>
        </p:spPr>
        <p:txBody>
          <a:bodyPr>
            <a:noAutofit/>
          </a:bodyPr>
          <a:lstStyle/>
          <a:p>
            <a:r>
              <a:rPr lang="en-US" sz="1400" b="1" dirty="0" err="1" smtClean="0"/>
              <a:t>reduceByKey</a:t>
            </a:r>
            <a:r>
              <a:rPr lang="en-US" sz="1400" b="1" dirty="0" smtClean="0"/>
              <a:t>(</a:t>
            </a:r>
            <a:r>
              <a:rPr lang="en-US" sz="1400" b="1" dirty="0" err="1" smtClean="0"/>
              <a:t>func</a:t>
            </a:r>
            <a:r>
              <a:rPr lang="en-US" sz="1400" b="1" dirty="0" smtClean="0"/>
              <a:t>, [</a:t>
            </a:r>
            <a:r>
              <a:rPr lang="en-US" sz="1400" b="1" dirty="0" err="1" smtClean="0"/>
              <a:t>numTasks</a:t>
            </a:r>
            <a:r>
              <a:rPr lang="en-US" sz="1400" b="1" dirty="0" smtClean="0"/>
              <a:t>])</a:t>
            </a:r>
            <a:r>
              <a:rPr lang="en-US" sz="1400" dirty="0" smtClean="0"/>
              <a:t>	When called on a dataset of (K, V) pairs, returns a dataset of (K, V) pairs where the values for each key are aggregated using the given reduce function </a:t>
            </a:r>
            <a:r>
              <a:rPr lang="en-US" sz="1400" dirty="0" err="1" smtClean="0"/>
              <a:t>func</a:t>
            </a:r>
            <a:r>
              <a:rPr lang="en-US" sz="1400" dirty="0" smtClean="0"/>
              <a:t>, which must be of type (V,V) =&gt; V. Like in </a:t>
            </a:r>
            <a:r>
              <a:rPr lang="en-US" sz="1400" dirty="0" err="1" smtClean="0"/>
              <a:t>groupByKey</a:t>
            </a:r>
            <a:r>
              <a:rPr lang="en-US" sz="1400" dirty="0" smtClean="0"/>
              <a:t>, the number of reduce tasks is configurable through an optional second argument.</a:t>
            </a:r>
          </a:p>
          <a:p>
            <a:r>
              <a:rPr lang="en-US" sz="1400" b="1" dirty="0" err="1" smtClean="0"/>
              <a:t>aggregateByKey</a:t>
            </a:r>
            <a:r>
              <a:rPr lang="en-US" sz="1400" b="1" dirty="0" smtClean="0"/>
              <a:t>(</a:t>
            </a:r>
            <a:r>
              <a:rPr lang="en-US" sz="1400" b="1" dirty="0" err="1" smtClean="0"/>
              <a:t>zeroValue</a:t>
            </a:r>
            <a:r>
              <a:rPr lang="en-US" sz="1400" b="1" dirty="0" smtClean="0"/>
              <a:t>)(</a:t>
            </a:r>
            <a:r>
              <a:rPr lang="en-US" sz="1400" b="1" dirty="0" err="1" smtClean="0"/>
              <a:t>seqOp</a:t>
            </a:r>
            <a:r>
              <a:rPr lang="en-US" sz="1400" b="1" dirty="0" smtClean="0"/>
              <a:t>, </a:t>
            </a:r>
            <a:r>
              <a:rPr lang="en-US" sz="1400" b="1" dirty="0" err="1" smtClean="0"/>
              <a:t>combOp</a:t>
            </a:r>
            <a:r>
              <a:rPr lang="en-US" sz="1400" b="1" dirty="0" smtClean="0"/>
              <a:t>, [</a:t>
            </a:r>
            <a:r>
              <a:rPr lang="en-US" sz="1400" b="1" dirty="0" err="1" smtClean="0"/>
              <a:t>numTasks</a:t>
            </a:r>
            <a:r>
              <a:rPr lang="en-US" sz="1400" b="1" dirty="0" smtClean="0"/>
              <a:t>])</a:t>
            </a:r>
            <a:r>
              <a:rPr lang="en-US" sz="1400" dirty="0" smtClean="0"/>
              <a:t>	When called on a dataset of (K, V) pairs, returns a dataset of (K, U) pairs where the values for each key are aggregated using the given combine functions and a neutral "zero" value. Allows an aggregated value type that is different than the input value type, while avoiding unnecessary allocations. Like in </a:t>
            </a:r>
            <a:r>
              <a:rPr lang="en-US" sz="1400" dirty="0" err="1" smtClean="0"/>
              <a:t>groupByKey</a:t>
            </a:r>
            <a:r>
              <a:rPr lang="en-US" sz="1400" dirty="0" smtClean="0"/>
              <a:t>, the number of reduce tasks is configurable through an optional second argument.</a:t>
            </a:r>
          </a:p>
          <a:p>
            <a:r>
              <a:rPr lang="en-US" sz="1400" b="1" dirty="0" err="1" smtClean="0"/>
              <a:t>sortByKey</a:t>
            </a:r>
            <a:r>
              <a:rPr lang="en-US" sz="1400" b="1" dirty="0" smtClean="0"/>
              <a:t>([ascending], [</a:t>
            </a:r>
            <a:r>
              <a:rPr lang="en-US" sz="1400" b="1" dirty="0" err="1" smtClean="0"/>
              <a:t>numTasks</a:t>
            </a:r>
            <a:r>
              <a:rPr lang="en-US" sz="1400" b="1" dirty="0" smtClean="0"/>
              <a:t>])</a:t>
            </a:r>
            <a:r>
              <a:rPr lang="en-US" sz="1400" dirty="0" smtClean="0"/>
              <a:t>	When called on a dataset of (K, V) pairs where K implements Ordered, returns a dataset of (K, V) pairs sorted by keys in ascending or descending order, as specified in the </a:t>
            </a:r>
            <a:r>
              <a:rPr lang="en-US" sz="1400" dirty="0" err="1" smtClean="0"/>
              <a:t>boolean</a:t>
            </a:r>
            <a:r>
              <a:rPr lang="en-US" sz="1400" dirty="0" smtClean="0"/>
              <a:t> ascending argument.</a:t>
            </a:r>
          </a:p>
          <a:p>
            <a:r>
              <a:rPr lang="en-US" sz="1400" b="1" dirty="0" smtClean="0"/>
              <a:t>join(</a:t>
            </a:r>
            <a:r>
              <a:rPr lang="en-US" sz="1400" b="1" dirty="0" err="1" smtClean="0"/>
              <a:t>otherDataset</a:t>
            </a:r>
            <a:r>
              <a:rPr lang="en-US" sz="1400" b="1" dirty="0" smtClean="0"/>
              <a:t>, [</a:t>
            </a:r>
            <a:r>
              <a:rPr lang="en-US" sz="1400" b="1" dirty="0" err="1" smtClean="0"/>
              <a:t>numTasks</a:t>
            </a:r>
            <a:r>
              <a:rPr lang="en-US" sz="1400" b="1" dirty="0" smtClean="0"/>
              <a:t>])</a:t>
            </a:r>
            <a:r>
              <a:rPr lang="en-US" sz="1400" dirty="0" smtClean="0"/>
              <a:t>	When called on datasets of type (K, V) and (K, W), returns a dataset of (K, (V, W)) pairs with all pairs of elements for each key. Outer joins are supported through </a:t>
            </a:r>
            <a:r>
              <a:rPr lang="en-US" sz="1400" dirty="0" err="1" smtClean="0"/>
              <a:t>leftOuterJoin</a:t>
            </a:r>
            <a:r>
              <a:rPr lang="en-US" sz="1400" dirty="0" smtClean="0"/>
              <a:t>, </a:t>
            </a:r>
            <a:r>
              <a:rPr lang="en-US" sz="1400" dirty="0" err="1" smtClean="0"/>
              <a:t>rightOuterJoin</a:t>
            </a:r>
            <a:r>
              <a:rPr lang="en-US" sz="1400" dirty="0" smtClean="0"/>
              <a:t>, and </a:t>
            </a:r>
            <a:r>
              <a:rPr lang="en-US" sz="1400" dirty="0" err="1" smtClean="0"/>
              <a:t>fullOuterJoin</a:t>
            </a:r>
            <a:r>
              <a:rPr lang="en-US" sz="1400" dirty="0" smtClean="0"/>
              <a:t>.</a:t>
            </a:r>
          </a:p>
          <a:p>
            <a:r>
              <a:rPr lang="en-US" sz="1400" b="1" dirty="0" err="1" smtClean="0"/>
              <a:t>cogroup</a:t>
            </a:r>
            <a:r>
              <a:rPr lang="en-US" sz="1400" b="1" dirty="0" smtClean="0"/>
              <a:t>(</a:t>
            </a:r>
            <a:r>
              <a:rPr lang="en-US" sz="1400" b="1" dirty="0" err="1" smtClean="0"/>
              <a:t>otherDataset</a:t>
            </a:r>
            <a:r>
              <a:rPr lang="en-US" sz="1400" b="1" dirty="0" smtClean="0"/>
              <a:t>, [</a:t>
            </a:r>
            <a:r>
              <a:rPr lang="en-US" sz="1400" b="1" dirty="0" err="1" smtClean="0"/>
              <a:t>numTasks</a:t>
            </a:r>
            <a:r>
              <a:rPr lang="en-US" sz="1400" b="1" dirty="0" smtClean="0"/>
              <a:t>])</a:t>
            </a:r>
            <a:r>
              <a:rPr lang="en-US" sz="1400" dirty="0" smtClean="0"/>
              <a:t>	When called on datasets of type (K, V) and (K, W), returns a dataset of (K, (</a:t>
            </a:r>
            <a:r>
              <a:rPr lang="en-US" sz="1400" dirty="0" err="1" smtClean="0"/>
              <a:t>Iterable</a:t>
            </a:r>
            <a:r>
              <a:rPr lang="en-US" sz="1400" dirty="0" smtClean="0"/>
              <a:t>&lt;V&gt;, </a:t>
            </a:r>
            <a:r>
              <a:rPr lang="en-US" sz="1400" dirty="0" err="1" smtClean="0"/>
              <a:t>Iterable</a:t>
            </a:r>
            <a:r>
              <a:rPr lang="en-US" sz="1400" dirty="0" smtClean="0"/>
              <a:t>&lt;W&gt;)) </a:t>
            </a:r>
            <a:r>
              <a:rPr lang="en-US" sz="1400" dirty="0" err="1" smtClean="0"/>
              <a:t>tuples</a:t>
            </a:r>
            <a:r>
              <a:rPr lang="en-US" sz="1400" dirty="0" smtClean="0"/>
              <a:t>. This operation is also called </a:t>
            </a:r>
            <a:r>
              <a:rPr lang="en-US" sz="1400" dirty="0" err="1" smtClean="0"/>
              <a:t>groupWith</a:t>
            </a:r>
            <a:r>
              <a:rPr lang="en-US" sz="1400" dirty="0" smtClean="0"/>
              <a:t>.</a:t>
            </a:r>
          </a:p>
          <a:p>
            <a:r>
              <a:rPr lang="en-US" sz="1400" b="1" dirty="0" err="1" smtClean="0"/>
              <a:t>cartesian</a:t>
            </a:r>
            <a:r>
              <a:rPr lang="en-US" sz="1400" b="1" dirty="0" smtClean="0"/>
              <a:t>(</a:t>
            </a:r>
            <a:r>
              <a:rPr lang="en-US" sz="1400" b="1" dirty="0" err="1" smtClean="0"/>
              <a:t>otherDataset</a:t>
            </a:r>
            <a:r>
              <a:rPr lang="en-US" sz="1400" b="1" dirty="0" smtClean="0"/>
              <a:t>)</a:t>
            </a:r>
            <a:r>
              <a:rPr lang="en-US" sz="1400" dirty="0" smtClean="0"/>
              <a:t>	When called on datasets of types T and U, returns a dataset of (T, U) pairs (all pairs of elements).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Transformations</a:t>
            </a:r>
            <a:endParaRPr lang="en-US" dirty="0"/>
          </a:p>
        </p:txBody>
      </p:sp>
      <p:sp>
        <p:nvSpPr>
          <p:cNvPr id="3" name="Content Placeholder 2"/>
          <p:cNvSpPr>
            <a:spLocks noGrp="1"/>
          </p:cNvSpPr>
          <p:nvPr>
            <p:ph idx="1"/>
          </p:nvPr>
        </p:nvSpPr>
        <p:spPr/>
        <p:txBody>
          <a:bodyPr>
            <a:normAutofit/>
          </a:bodyPr>
          <a:lstStyle/>
          <a:p>
            <a:r>
              <a:rPr lang="en-US" sz="1400" b="1" dirty="0" smtClean="0"/>
              <a:t>pipe(command, [</a:t>
            </a:r>
            <a:r>
              <a:rPr lang="en-US" sz="1400" b="1" dirty="0" err="1" smtClean="0"/>
              <a:t>envVars</a:t>
            </a:r>
            <a:r>
              <a:rPr lang="en-US" sz="1400" b="1" dirty="0" smtClean="0"/>
              <a:t>])</a:t>
            </a:r>
            <a:r>
              <a:rPr lang="en-US" sz="1400" dirty="0" smtClean="0"/>
              <a:t>	Pipe each partition of the RDD through a shell command, e.g. a Perl or bash script. RDD elements are written to the process's </a:t>
            </a:r>
            <a:r>
              <a:rPr lang="en-US" sz="1400" dirty="0" err="1" smtClean="0"/>
              <a:t>stdin</a:t>
            </a:r>
            <a:r>
              <a:rPr lang="en-US" sz="1400" dirty="0" smtClean="0"/>
              <a:t> and lines output to its </a:t>
            </a:r>
            <a:r>
              <a:rPr lang="en-US" sz="1400" dirty="0" err="1" smtClean="0"/>
              <a:t>stdout</a:t>
            </a:r>
            <a:r>
              <a:rPr lang="en-US" sz="1400" dirty="0" smtClean="0"/>
              <a:t> are returned as an RDD of strings.</a:t>
            </a:r>
          </a:p>
          <a:p>
            <a:r>
              <a:rPr lang="en-US" sz="1400" b="1" dirty="0" smtClean="0"/>
              <a:t>coalesce(</a:t>
            </a:r>
            <a:r>
              <a:rPr lang="en-US" sz="1400" b="1" dirty="0" err="1" smtClean="0"/>
              <a:t>numPartitions</a:t>
            </a:r>
            <a:r>
              <a:rPr lang="en-US" sz="1400" b="1" dirty="0" smtClean="0"/>
              <a:t>)</a:t>
            </a:r>
            <a:r>
              <a:rPr lang="en-US" sz="1400" dirty="0" smtClean="0"/>
              <a:t>	Decrease the number of partitions in the RDD to </a:t>
            </a:r>
            <a:r>
              <a:rPr lang="en-US" sz="1400" dirty="0" err="1" smtClean="0"/>
              <a:t>numPartitions</a:t>
            </a:r>
            <a:r>
              <a:rPr lang="en-US" sz="1400" dirty="0" smtClean="0"/>
              <a:t>. Useful for running operations more efficiently after filtering down a large dataset.</a:t>
            </a:r>
          </a:p>
          <a:p>
            <a:r>
              <a:rPr lang="en-US" sz="1400" b="1" dirty="0" smtClean="0"/>
              <a:t>repartition(</a:t>
            </a:r>
            <a:r>
              <a:rPr lang="en-US" sz="1400" b="1" dirty="0" err="1" smtClean="0"/>
              <a:t>numPartitions</a:t>
            </a:r>
            <a:r>
              <a:rPr lang="en-US" sz="1400" b="1" dirty="0" smtClean="0"/>
              <a:t>)</a:t>
            </a:r>
            <a:r>
              <a:rPr lang="en-US" sz="1400" dirty="0" smtClean="0"/>
              <a:t>	Reshuffle the data in the RDD randomly to create either more or fewer partitions and balance it across them. This always shuffles all data over the network.</a:t>
            </a:r>
          </a:p>
          <a:p>
            <a:r>
              <a:rPr lang="en-US" sz="1400" b="1" dirty="0" err="1" smtClean="0"/>
              <a:t>repartitionAndSortWithinPartitions</a:t>
            </a:r>
            <a:r>
              <a:rPr lang="en-US" sz="1400" b="1" dirty="0" smtClean="0"/>
              <a:t>(</a:t>
            </a:r>
            <a:r>
              <a:rPr lang="en-US" sz="1400" b="1" dirty="0" err="1" smtClean="0"/>
              <a:t>partitioner</a:t>
            </a:r>
            <a:r>
              <a:rPr lang="en-US" sz="1400" b="1" dirty="0" smtClean="0"/>
              <a:t>)</a:t>
            </a:r>
            <a:r>
              <a:rPr lang="en-US" sz="1400" dirty="0" smtClean="0"/>
              <a:t>	Repartition the RDD according to the given </a:t>
            </a:r>
            <a:r>
              <a:rPr lang="en-US" sz="1400" dirty="0" err="1" smtClean="0"/>
              <a:t>partitioner</a:t>
            </a:r>
            <a:r>
              <a:rPr lang="en-US" sz="1400" dirty="0" smtClean="0"/>
              <a:t> and, within each resulting partition, sort records by their keys. This is more efficient than calling repartition and then sorting within each partition because it can push the sorting down into the shuffle machinery.</a:t>
            </a:r>
          </a:p>
          <a:p>
            <a:endParaRPr lang="en-US"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Actions</a:t>
            </a:r>
            <a:br>
              <a:rPr lang="en-US" dirty="0" smtClean="0"/>
            </a:br>
            <a:r>
              <a:rPr lang="en-US" sz="2200" dirty="0" smtClean="0"/>
              <a:t>Start cluster computing operations</a:t>
            </a:r>
            <a:endParaRPr lang="en-US" sz="2200" dirty="0"/>
          </a:p>
        </p:txBody>
      </p:sp>
      <p:sp>
        <p:nvSpPr>
          <p:cNvPr id="3" name="Content Placeholder 2"/>
          <p:cNvSpPr>
            <a:spLocks noGrp="1"/>
          </p:cNvSpPr>
          <p:nvPr>
            <p:ph idx="1"/>
          </p:nvPr>
        </p:nvSpPr>
        <p:spPr/>
        <p:txBody>
          <a:bodyPr>
            <a:noAutofit/>
          </a:bodyPr>
          <a:lstStyle/>
          <a:p>
            <a:r>
              <a:rPr lang="en-US" sz="1400" b="1" dirty="0" smtClean="0"/>
              <a:t>reduce(</a:t>
            </a:r>
            <a:r>
              <a:rPr lang="en-US" sz="1400" b="1" dirty="0" err="1" smtClean="0"/>
              <a:t>func</a:t>
            </a:r>
            <a:r>
              <a:rPr lang="en-US" sz="1400" b="1" dirty="0" smtClean="0"/>
              <a:t>)</a:t>
            </a:r>
            <a:r>
              <a:rPr lang="en-US" sz="1400" dirty="0" smtClean="0"/>
              <a:t>	Aggregate the elements of the dataset using a function </a:t>
            </a:r>
            <a:r>
              <a:rPr lang="en-US" sz="1400" dirty="0" err="1" smtClean="0"/>
              <a:t>func</a:t>
            </a:r>
            <a:r>
              <a:rPr lang="en-US" sz="1400" dirty="0" smtClean="0"/>
              <a:t> (which takes two arguments and returns one). The function should be commutative and associative so that it can be computed correctly in parallel.</a:t>
            </a:r>
          </a:p>
          <a:p>
            <a:r>
              <a:rPr lang="en-US" sz="1400" b="1" dirty="0" smtClean="0"/>
              <a:t>collect()</a:t>
            </a:r>
            <a:r>
              <a:rPr lang="en-US" sz="1400" dirty="0" smtClean="0"/>
              <a:t>	Return all the elements of the dataset as an array at the driver program. This is usually useful after a filter or other operation that returns a sufficiently small subset of the data.</a:t>
            </a:r>
          </a:p>
          <a:p>
            <a:r>
              <a:rPr lang="en-US" sz="1400" b="1" dirty="0" smtClean="0"/>
              <a:t>count()</a:t>
            </a:r>
            <a:r>
              <a:rPr lang="en-US" sz="1400" dirty="0" smtClean="0"/>
              <a:t>	Return the number of elements in the dataset.</a:t>
            </a:r>
          </a:p>
          <a:p>
            <a:r>
              <a:rPr lang="en-US" sz="1400" b="1" dirty="0" smtClean="0"/>
              <a:t>first()</a:t>
            </a:r>
            <a:r>
              <a:rPr lang="en-US" sz="1400" dirty="0" smtClean="0"/>
              <a:t>	Return the first element of the dataset (similar to take(1)).</a:t>
            </a:r>
          </a:p>
          <a:p>
            <a:r>
              <a:rPr lang="en-US" sz="1400" b="1" dirty="0" smtClean="0"/>
              <a:t>take(n)	</a:t>
            </a:r>
            <a:r>
              <a:rPr lang="en-US" sz="1400" dirty="0" smtClean="0"/>
              <a:t>Return an array with the first n elements of the dataset.</a:t>
            </a:r>
          </a:p>
          <a:p>
            <a:r>
              <a:rPr lang="en-US" sz="1400" b="1" dirty="0" err="1" smtClean="0"/>
              <a:t>takeSample</a:t>
            </a:r>
            <a:r>
              <a:rPr lang="en-US" sz="1400" b="1" dirty="0" smtClean="0"/>
              <a:t>(</a:t>
            </a:r>
            <a:r>
              <a:rPr lang="en-US" sz="1400" b="1" dirty="0" err="1" smtClean="0"/>
              <a:t>withReplacement</a:t>
            </a:r>
            <a:r>
              <a:rPr lang="en-US" sz="1400" b="1" dirty="0" smtClean="0"/>
              <a:t>, num, [seed])</a:t>
            </a:r>
            <a:r>
              <a:rPr lang="en-US" sz="1400" dirty="0" smtClean="0"/>
              <a:t>	Return an array with a random sample of num elements of the dataset, with or without replacement, optionally pre-specifying a random number generator seed.</a:t>
            </a:r>
          </a:p>
          <a:p>
            <a:r>
              <a:rPr lang="en-US" sz="1400" b="1" dirty="0" err="1" smtClean="0"/>
              <a:t>takeOrdered</a:t>
            </a:r>
            <a:r>
              <a:rPr lang="en-US" sz="1400" b="1" dirty="0" smtClean="0"/>
              <a:t>(n, [ordering])</a:t>
            </a:r>
            <a:r>
              <a:rPr lang="en-US" sz="1400" dirty="0" smtClean="0"/>
              <a:t>	Return the first n elements of the RDD using either their natural order or a custom comparator.</a:t>
            </a:r>
          </a:p>
          <a:p>
            <a:r>
              <a:rPr lang="en-US" sz="1400" b="1" dirty="0" err="1" smtClean="0"/>
              <a:t>saveAsTextFile</a:t>
            </a:r>
            <a:r>
              <a:rPr lang="en-US" sz="1400" b="1" dirty="0" smtClean="0"/>
              <a:t>(path)	</a:t>
            </a:r>
            <a:r>
              <a:rPr lang="en-US" sz="1400" dirty="0" smtClean="0"/>
              <a:t> Write the elements of the dataset as a text file (or set of text files) in a given directory in the local </a:t>
            </a:r>
            <a:r>
              <a:rPr lang="en-US" sz="1400" dirty="0" err="1" smtClean="0"/>
              <a:t>filesystem</a:t>
            </a:r>
            <a:r>
              <a:rPr lang="en-US" sz="1400" dirty="0" smtClean="0"/>
              <a:t>, HDFS or any other </a:t>
            </a:r>
            <a:r>
              <a:rPr lang="en-US" sz="1400" dirty="0" err="1" smtClean="0"/>
              <a:t>Hadoop</a:t>
            </a:r>
            <a:r>
              <a:rPr lang="en-US" sz="1400" dirty="0" smtClean="0"/>
              <a:t>-supported file system. Spark will call </a:t>
            </a:r>
            <a:r>
              <a:rPr lang="en-US" sz="1400" dirty="0" err="1" smtClean="0"/>
              <a:t>toString</a:t>
            </a:r>
            <a:r>
              <a:rPr lang="en-US" sz="1400" dirty="0" smtClean="0"/>
              <a:t> on each element to convert it to a line of text in the file.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p:txBody>
          <a:bodyPr>
            <a:normAutofit/>
          </a:bodyPr>
          <a:lstStyle/>
          <a:p>
            <a:r>
              <a:rPr lang="en-US" sz="1400" b="1" dirty="0" err="1" smtClean="0"/>
              <a:t>saveAsSequenceFile</a:t>
            </a:r>
            <a:r>
              <a:rPr lang="en-US" sz="1400" b="1" dirty="0" smtClean="0"/>
              <a:t>(path) </a:t>
            </a:r>
          </a:p>
          <a:p>
            <a:pPr>
              <a:buNone/>
            </a:pPr>
            <a:r>
              <a:rPr lang="en-US" sz="1400" dirty="0" smtClean="0"/>
              <a:t>	(Java and </a:t>
            </a:r>
            <a:r>
              <a:rPr lang="en-US" sz="1400" dirty="0" err="1" smtClean="0"/>
              <a:t>Scala</a:t>
            </a:r>
            <a:r>
              <a:rPr lang="en-US" sz="1400" dirty="0" smtClean="0"/>
              <a:t>)	Write the elements of the dataset as a </a:t>
            </a:r>
            <a:r>
              <a:rPr lang="en-US" sz="1400" dirty="0" err="1" smtClean="0"/>
              <a:t>Hadoop</a:t>
            </a:r>
            <a:r>
              <a:rPr lang="en-US" sz="1400" dirty="0" smtClean="0"/>
              <a:t> </a:t>
            </a:r>
            <a:r>
              <a:rPr lang="en-US" sz="1400" dirty="0" err="1" smtClean="0"/>
              <a:t>SequenceFile</a:t>
            </a:r>
            <a:r>
              <a:rPr lang="en-US" sz="1400" dirty="0" smtClean="0"/>
              <a:t> in a given path in the local </a:t>
            </a:r>
            <a:r>
              <a:rPr lang="en-US" sz="1400" dirty="0" err="1" smtClean="0"/>
              <a:t>filesystem</a:t>
            </a:r>
            <a:r>
              <a:rPr lang="en-US" sz="1400" dirty="0" smtClean="0"/>
              <a:t>, HDFS or any other </a:t>
            </a:r>
            <a:r>
              <a:rPr lang="en-US" sz="1400" dirty="0" err="1" smtClean="0"/>
              <a:t>Hadoop</a:t>
            </a:r>
            <a:r>
              <a:rPr lang="en-US" sz="1400" dirty="0" smtClean="0"/>
              <a:t>-supported file system. This is available on RDDs of key-value pairs that implement </a:t>
            </a:r>
            <a:r>
              <a:rPr lang="en-US" sz="1400" dirty="0" err="1" smtClean="0"/>
              <a:t>Hadoop's</a:t>
            </a:r>
            <a:r>
              <a:rPr lang="en-US" sz="1400" dirty="0" smtClean="0"/>
              <a:t> Writable interface. In </a:t>
            </a:r>
            <a:r>
              <a:rPr lang="en-US" sz="1400" dirty="0" err="1" smtClean="0"/>
              <a:t>Scala</a:t>
            </a:r>
            <a:r>
              <a:rPr lang="en-US" sz="1400" dirty="0" smtClean="0"/>
              <a:t>, it is also available on types that are implicitly convertible to Writable (Spark includes conversions for basic types like </a:t>
            </a:r>
            <a:r>
              <a:rPr lang="en-US" sz="1400" dirty="0" err="1" smtClean="0"/>
              <a:t>Int</a:t>
            </a:r>
            <a:r>
              <a:rPr lang="en-US" sz="1400" dirty="0" smtClean="0"/>
              <a:t>, Double, String, etc).</a:t>
            </a:r>
          </a:p>
          <a:p>
            <a:r>
              <a:rPr lang="en-US" sz="1400" b="1" dirty="0" err="1" smtClean="0"/>
              <a:t>saveAsObjectFile</a:t>
            </a:r>
            <a:r>
              <a:rPr lang="en-US" sz="1400" b="1" dirty="0" smtClean="0"/>
              <a:t>(path) </a:t>
            </a:r>
          </a:p>
          <a:p>
            <a:pPr>
              <a:buNone/>
            </a:pPr>
            <a:r>
              <a:rPr lang="en-US" sz="1400" dirty="0" smtClean="0"/>
              <a:t>         (Java and </a:t>
            </a:r>
            <a:r>
              <a:rPr lang="en-US" sz="1400" dirty="0" err="1" smtClean="0"/>
              <a:t>Scala</a:t>
            </a:r>
            <a:r>
              <a:rPr lang="en-US" sz="1400" dirty="0" smtClean="0"/>
              <a:t>)	Write the elements of the dataset in a simple format using Java serialization, which can then be loaded using </a:t>
            </a:r>
            <a:r>
              <a:rPr lang="en-US" sz="1400" dirty="0" err="1" smtClean="0"/>
              <a:t>SparkContext.objectFile</a:t>
            </a:r>
            <a:r>
              <a:rPr lang="en-US" sz="1400" dirty="0" smtClean="0"/>
              <a:t>().</a:t>
            </a:r>
          </a:p>
          <a:p>
            <a:r>
              <a:rPr lang="en-US" sz="1400" b="1" dirty="0" err="1" smtClean="0"/>
              <a:t>countByKey</a:t>
            </a:r>
            <a:r>
              <a:rPr lang="en-US" sz="1400" b="1" dirty="0" smtClean="0"/>
              <a:t>()</a:t>
            </a:r>
            <a:r>
              <a:rPr lang="en-US" sz="1400" dirty="0" smtClean="0"/>
              <a:t>	Only available on RDDs of type (K, V). Returns a </a:t>
            </a:r>
            <a:r>
              <a:rPr lang="en-US" sz="1400" dirty="0" err="1" smtClean="0"/>
              <a:t>hashmap</a:t>
            </a:r>
            <a:r>
              <a:rPr lang="en-US" sz="1400" dirty="0" smtClean="0"/>
              <a:t> of (K, </a:t>
            </a:r>
            <a:r>
              <a:rPr lang="en-US" sz="1400" dirty="0" err="1" smtClean="0"/>
              <a:t>Int</a:t>
            </a:r>
            <a:r>
              <a:rPr lang="en-US" sz="1400" dirty="0" smtClean="0"/>
              <a:t>) pairs with the count of each key.</a:t>
            </a:r>
          </a:p>
          <a:p>
            <a:r>
              <a:rPr lang="en-US" sz="1400" b="1" dirty="0" err="1" smtClean="0"/>
              <a:t>foreach</a:t>
            </a:r>
            <a:r>
              <a:rPr lang="en-US" sz="1400" b="1" dirty="0" smtClean="0"/>
              <a:t>(</a:t>
            </a:r>
            <a:r>
              <a:rPr lang="en-US" sz="1400" b="1" dirty="0" err="1" smtClean="0"/>
              <a:t>func</a:t>
            </a:r>
            <a:r>
              <a:rPr lang="en-US" sz="1400" b="1" dirty="0" smtClean="0"/>
              <a:t>)</a:t>
            </a:r>
            <a:r>
              <a:rPr lang="en-US" sz="1400" dirty="0" smtClean="0"/>
              <a:t>	Run a function </a:t>
            </a:r>
            <a:r>
              <a:rPr lang="en-US" sz="1400" dirty="0" err="1" smtClean="0"/>
              <a:t>func</a:t>
            </a:r>
            <a:r>
              <a:rPr lang="en-US" sz="1400" dirty="0" smtClean="0"/>
              <a:t> on each element of the dataset. This is usually done for side effects such as updating an Accumulator or interacting with external storage systems. </a:t>
            </a:r>
            <a:endParaRPr 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DAG(</a:t>
            </a:r>
            <a:r>
              <a:rPr lang="en-US" dirty="0"/>
              <a:t>Directed Acyclic Graph</a:t>
            </a:r>
            <a:r>
              <a:rPr lang="en-US" dirty="0" smtClean="0"/>
              <a:t>)</a:t>
            </a:r>
            <a:br>
              <a:rPr lang="en-US" dirty="0" smtClean="0"/>
            </a:br>
            <a:r>
              <a:rPr lang="en-US" dirty="0" smtClean="0"/>
              <a:t>Operation Flow</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1295400" y="1905000"/>
            <a:ext cx="6242050" cy="4083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1720850" y="793750"/>
            <a:ext cx="5702300" cy="527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323975" y="1343025"/>
            <a:ext cx="6496050" cy="4171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949325" y="1339850"/>
            <a:ext cx="7245350" cy="4178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850900" y="1377950"/>
            <a:ext cx="7442200" cy="410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Cluster Diagram</a:t>
            </a:r>
          </a:p>
        </p:txBody>
      </p:sp>
      <p:pic>
        <p:nvPicPr>
          <p:cNvPr id="10242" name="Picture 2"/>
          <p:cNvPicPr>
            <a:picLocks noGrp="1" noChangeAspect="1" noChangeArrowheads="1"/>
          </p:cNvPicPr>
          <p:nvPr>
            <p:ph idx="1"/>
          </p:nvPr>
        </p:nvPicPr>
        <p:blipFill>
          <a:blip r:embed="rId2" cstate="print"/>
          <a:srcRect/>
          <a:stretch>
            <a:fillRect/>
          </a:stretch>
        </p:blipFill>
        <p:spPr bwMode="auto">
          <a:xfrm>
            <a:off x="3886200" y="3810000"/>
            <a:ext cx="5010074" cy="2849563"/>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304800" y="1143000"/>
            <a:ext cx="4041657"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cloudera.com/content/dam/www/marketing/images/screenshots/tutorial/exercise1-f1.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Driver</a:t>
            </a:r>
            <a:endParaRPr lang="en-US" dirty="0"/>
          </a:p>
        </p:txBody>
      </p:sp>
      <p:sp>
        <p:nvSpPr>
          <p:cNvPr id="3" name="Content Placeholder 2"/>
          <p:cNvSpPr>
            <a:spLocks noGrp="1"/>
          </p:cNvSpPr>
          <p:nvPr>
            <p:ph idx="1"/>
          </p:nvPr>
        </p:nvSpPr>
        <p:spPr/>
        <p:txBody>
          <a:bodyPr/>
          <a:lstStyle/>
          <a:p>
            <a:r>
              <a:rPr lang="en-US" dirty="0"/>
              <a:t>Spark Drivers are the brains of the </a:t>
            </a:r>
            <a:r>
              <a:rPr lang="en-US" dirty="0" smtClean="0"/>
              <a:t>job</a:t>
            </a:r>
          </a:p>
          <a:p>
            <a:r>
              <a:rPr lang="en-US" dirty="0" smtClean="0"/>
              <a:t>Analyzing, Distributing, Scheduling and Monitoring.</a:t>
            </a:r>
            <a:endParaRPr lang="en-US" dirty="0"/>
          </a:p>
          <a:p>
            <a:r>
              <a:rPr lang="en-US" dirty="0"/>
              <a:t>Responsible for configuring the input data</a:t>
            </a:r>
          </a:p>
          <a:p>
            <a:r>
              <a:rPr lang="en-US" dirty="0"/>
              <a:t>Responsible for saving out the processed data and the format for it</a:t>
            </a:r>
          </a:p>
          <a:p>
            <a:r>
              <a:rPr lang="en-US" dirty="0"/>
              <a:t>Specifies all of the actions taken on the RDDs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various modes specified by the master</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local mode means to run one thread on the local machine</a:t>
            </a:r>
          </a:p>
          <a:p>
            <a:r>
              <a:rPr lang="en-US" dirty="0"/>
              <a:t>local[N] mode means to run N threads on the local </a:t>
            </a:r>
            <a:r>
              <a:rPr lang="en-US" dirty="0" smtClean="0"/>
              <a:t>machines</a:t>
            </a:r>
            <a:endParaRPr lang="en-US" dirty="0"/>
          </a:p>
          <a:p>
            <a:r>
              <a:rPr lang="en-US" dirty="0"/>
              <a:t>local[*] mode means to run as many threads as there are </a:t>
            </a:r>
            <a:r>
              <a:rPr lang="en-US" dirty="0" smtClean="0"/>
              <a:t>logical cores</a:t>
            </a:r>
            <a:endParaRPr lang="en-US" dirty="0"/>
          </a:p>
          <a:p>
            <a:r>
              <a:rPr lang="en-US" dirty="0"/>
              <a:t>spark://HOST:7077 mode connects to a standalone cluster</a:t>
            </a:r>
          </a:p>
          <a:p>
            <a:r>
              <a:rPr lang="en-US" dirty="0"/>
              <a:t>yarn-cluster and yarn-client use YARN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Cluster Manager</a:t>
            </a:r>
            <a:br>
              <a:rPr lang="en-US" dirty="0" smtClean="0"/>
            </a:br>
            <a:r>
              <a:rPr lang="en-US" sz="1600" dirty="0" smtClean="0"/>
              <a:t>How spark gets the resources for the driver and the executer</a:t>
            </a:r>
            <a:endParaRPr lang="en-US" sz="1600" dirty="0"/>
          </a:p>
        </p:txBody>
      </p:sp>
      <p:sp>
        <p:nvSpPr>
          <p:cNvPr id="3" name="Content Placeholder 2"/>
          <p:cNvSpPr>
            <a:spLocks noGrp="1"/>
          </p:cNvSpPr>
          <p:nvPr>
            <p:ph idx="1"/>
          </p:nvPr>
        </p:nvSpPr>
        <p:spPr/>
        <p:txBody>
          <a:bodyPr/>
          <a:lstStyle/>
          <a:p>
            <a:r>
              <a:rPr lang="en-US" dirty="0" smtClean="0"/>
              <a:t>Apache YARN</a:t>
            </a:r>
          </a:p>
          <a:p>
            <a:r>
              <a:rPr lang="en-US" dirty="0" smtClean="0"/>
              <a:t>Apache </a:t>
            </a:r>
            <a:r>
              <a:rPr lang="en-US" dirty="0" err="1" smtClean="0"/>
              <a:t>Mesos</a:t>
            </a:r>
            <a:endParaRPr lang="en-US" dirty="0" smtClean="0"/>
          </a:p>
          <a:p>
            <a:r>
              <a:rPr lang="en-US" dirty="0" err="1" smtClean="0"/>
              <a:t>Kubernetes</a:t>
            </a:r>
            <a:endParaRPr lang="en-US" dirty="0" smtClean="0"/>
          </a:p>
          <a:p>
            <a:r>
              <a:rPr lang="en-US" dirty="0" smtClean="0"/>
              <a:t>Standalone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Executers</a:t>
            </a:r>
            <a:endParaRPr lang="en-US" dirty="0"/>
          </a:p>
        </p:txBody>
      </p:sp>
      <p:sp>
        <p:nvSpPr>
          <p:cNvPr id="3" name="Content Placeholder 2"/>
          <p:cNvSpPr>
            <a:spLocks noGrp="1"/>
          </p:cNvSpPr>
          <p:nvPr>
            <p:ph idx="1"/>
          </p:nvPr>
        </p:nvSpPr>
        <p:spPr/>
        <p:txBody>
          <a:bodyPr/>
          <a:lstStyle/>
          <a:p>
            <a:r>
              <a:rPr lang="en-US" dirty="0" smtClean="0"/>
              <a:t>Responsible for executing the code assigned to them by the drivers and reporting the status back to the drivers.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Resilient Distributed Dataset (RDD)</a:t>
            </a:r>
            <a:endParaRPr lang="en-US" dirty="0"/>
          </a:p>
        </p:txBody>
      </p:sp>
      <p:sp>
        <p:nvSpPr>
          <p:cNvPr id="3" name="Content Placeholder 2"/>
          <p:cNvSpPr>
            <a:spLocks noGrp="1"/>
          </p:cNvSpPr>
          <p:nvPr>
            <p:ph idx="1"/>
          </p:nvPr>
        </p:nvSpPr>
        <p:spPr/>
        <p:txBody>
          <a:bodyPr>
            <a:normAutofit lnSpcReduction="10000"/>
          </a:bodyPr>
          <a:lstStyle/>
          <a:p>
            <a:r>
              <a:rPr lang="en-US" dirty="0" smtClean="0"/>
              <a:t>Immutable</a:t>
            </a:r>
          </a:p>
          <a:p>
            <a:r>
              <a:rPr lang="en-US" dirty="0" smtClean="0"/>
              <a:t>Partitioned</a:t>
            </a:r>
          </a:p>
          <a:p>
            <a:r>
              <a:rPr lang="en-US" dirty="0" smtClean="0"/>
              <a:t>Parallel Processing</a:t>
            </a:r>
          </a:p>
          <a:p>
            <a:r>
              <a:rPr lang="en-US" dirty="0" smtClean="0"/>
              <a:t>Reusable</a:t>
            </a:r>
          </a:p>
          <a:p>
            <a:r>
              <a:rPr lang="en-US" dirty="0" err="1" smtClean="0"/>
              <a:t>Recomputable</a:t>
            </a:r>
            <a:endParaRPr lang="en-US" dirty="0" smtClean="0"/>
          </a:p>
          <a:p>
            <a:r>
              <a:rPr lang="en-US" dirty="0" smtClean="0"/>
              <a:t>Fault tolerant</a:t>
            </a:r>
          </a:p>
          <a:p>
            <a:r>
              <a:rPr lang="en-US" dirty="0" smtClean="0"/>
              <a:t>RDD Lineage</a:t>
            </a:r>
          </a:p>
          <a:p>
            <a:r>
              <a:rPr lang="en-US" dirty="0" smtClean="0"/>
              <a:t>Spark DAG</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498600" y="1285875"/>
            <a:ext cx="6146800" cy="4286250"/>
          </a:xfrm>
          <a:prstGeom prst="rect">
            <a:avLst/>
          </a:prstGeom>
          <a:noFill/>
          <a:ln w="9525">
            <a:noFill/>
            <a:miter lim="800000"/>
            <a:headEnd/>
            <a:tailEnd/>
          </a:ln>
        </p:spPr>
      </p:pic>
      <p:sp>
        <p:nvSpPr>
          <p:cNvPr id="6" name="Title 5"/>
          <p:cNvSpPr>
            <a:spLocks noGrp="1"/>
          </p:cNvSpPr>
          <p:nvPr>
            <p:ph type="title"/>
          </p:nvPr>
        </p:nvSpPr>
        <p:spPr/>
        <p:txBody>
          <a:bodyPr/>
          <a:lstStyle/>
          <a:p>
            <a:r>
              <a:rPr lang="en-US" dirty="0" err="1" smtClean="0"/>
              <a:t>MapReduce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10564</TotalTime>
  <Words>183</Words>
  <Application>Microsoft Office PowerPoint</Application>
  <PresentationFormat>On-screen Show (4:3)</PresentationFormat>
  <Paragraphs>79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Spark</vt:lpstr>
      <vt:lpstr>Spark Cluster Diagram</vt:lpstr>
      <vt:lpstr>Spark Driver</vt:lpstr>
      <vt:lpstr>There are various modes specified by the master</vt:lpstr>
      <vt:lpstr>Cluster Manager How spark gets the resources for the driver and the executer</vt:lpstr>
      <vt:lpstr>Executers</vt:lpstr>
      <vt:lpstr>Resilient Distributed Dataset (RDD)</vt:lpstr>
      <vt:lpstr>Slide 8</vt:lpstr>
      <vt:lpstr>MapReduce</vt:lpstr>
      <vt:lpstr>Transformations Produce New RDDs</vt:lpstr>
      <vt:lpstr>Transformations </vt:lpstr>
      <vt:lpstr>Transformations</vt:lpstr>
      <vt:lpstr>Actions Start cluster computing operations</vt:lpstr>
      <vt:lpstr>Actions</vt:lpstr>
      <vt:lpstr>DAG(Directed Acyclic Graph) Operation Flow</vt:lpstr>
      <vt:lpstr>Slide 16</vt:lpstr>
      <vt:lpstr>Slide 17</vt:lpstr>
      <vt:lpstr>Slide 18</vt:lpstr>
      <vt:lpstr>Slide 19</vt:lpstr>
      <vt:lpstr>Slide 20</vt:lpstr>
      <vt:lpstr>Slide 21</vt:lpstr>
      <vt:lpstr>Slide 22</vt:lpstr>
    </vt:vector>
  </TitlesOfParts>
  <Company>Thomson Reuters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U6031021</dc:creator>
  <cp:lastModifiedBy>U6031021</cp:lastModifiedBy>
  <cp:revision>455</cp:revision>
  <dcterms:created xsi:type="dcterms:W3CDTF">2017-12-05T08:07:50Z</dcterms:created>
  <dcterms:modified xsi:type="dcterms:W3CDTF">2017-12-28T01:28:30Z</dcterms:modified>
</cp:coreProperties>
</file>