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6" r:id="rId4"/>
    <p:sldId id="268" r:id="rId5"/>
    <p:sldId id="265" r:id="rId6"/>
    <p:sldId id="272" r:id="rId7"/>
    <p:sldId id="269" r:id="rId8"/>
    <p:sldId id="263"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yah A Martin" initials="AAM" lastIdx="5" clrIdx="0">
    <p:extLst>
      <p:ext uri="{19B8F6BF-5375-455C-9EA6-DF929625EA0E}">
        <p15:presenceInfo xmlns:p15="http://schemas.microsoft.com/office/powerpoint/2012/main" userId="S::aamartin20@students.desu.edu::48bbbe3c-722e-4e68-8fd8-0fa66376f899" providerId="AD"/>
      </p:ext>
    </p:extLst>
  </p:cmAuthor>
  <p:cmAuthor id="2" name="Kassandra Tchemi" initials="KT" lastIdx="8" clrIdx="1">
    <p:extLst>
      <p:ext uri="{19B8F6BF-5375-455C-9EA6-DF929625EA0E}">
        <p15:presenceInfo xmlns:p15="http://schemas.microsoft.com/office/powerpoint/2012/main" userId="S::ktchemi20@students.desu.edu::963ca175-51e2-458b-bd8a-205c001a89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84AA2-8A06-124F-BD86-EC7752BC09F3}" v="2943" dt="2021-04-28T06:05:31.232"/>
    <p1510:client id="{D2606E56-D653-CC40-91A6-F32F12DA7657}" v="15" dt="2021-04-28T06:06:27.575"/>
    <p1510:client id="{F4723149-05EA-5A47-B209-BD406251D60F}" v="199" dt="2021-04-28T05:13:00.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9T13:53:27.168" idx="1">
    <p:pos x="10" y="10"/>
    <p:text>I like that!</p:text>
    <p:extLst>
      <p:ext uri="{C676402C-5697-4E1C-873F-D02D1690AC5C}">
        <p15:threadingInfo xmlns:p15="http://schemas.microsoft.com/office/powerpoint/2012/main" timeZoneBias="240"/>
      </p:ext>
    </p:extLst>
  </p:cm>
  <p:cm authorId="2" dt="2021-04-19T13:53:48.384" idx="1">
    <p:pos x="10" y="106"/>
    <p:text>yayyyyy okay!</p:text>
    <p:extLst>
      <p:ext uri="{C676402C-5697-4E1C-873F-D02D1690AC5C}">
        <p15:threadingInfo xmlns:p15="http://schemas.microsoft.com/office/powerpoint/2012/main" timeZoneBias="240">
          <p15:parentCm authorId="1" idx="1"/>
        </p15:threadingInfo>
      </p:ext>
    </p:extLst>
  </p:cm>
  <p:cm authorId="1" dt="2021-04-19T13:54:11.912" idx="2">
    <p:pos x="10" y="202"/>
    <p:text>We can also send it to the back I think</p:text>
    <p:extLst>
      <p:ext uri="{C676402C-5697-4E1C-873F-D02D1690AC5C}">
        <p15:threadingInfo xmlns:p15="http://schemas.microsoft.com/office/powerpoint/2012/main" timeZoneBias="240">
          <p15:parentCm authorId="1" idx="1"/>
        </p15:threadingInfo>
      </p:ext>
    </p:extLst>
  </p:cm>
  <p:cm authorId="1" dt="2021-04-19T13:55:06.442" idx="3">
    <p:pos x="10" y="298"/>
    <p:text>Nvm that was ugly</p:text>
    <p:extLst>
      <p:ext uri="{C676402C-5697-4E1C-873F-D02D1690AC5C}">
        <p15:threadingInfo xmlns:p15="http://schemas.microsoft.com/office/powerpoint/2012/main" timeZoneBias="240">
          <p15:parentCm authorId="1" idx="1"/>
        </p15:threadingInfo>
      </p:ext>
    </p:extLst>
  </p:cm>
  <p:cm authorId="2" dt="2021-04-19T13:55:31.718" idx="2">
    <p:pos x="10" y="394"/>
    <p:text>LOL</p:text>
    <p:extLst>
      <p:ext uri="{C676402C-5697-4E1C-873F-D02D1690AC5C}">
        <p15:threadingInfo xmlns:p15="http://schemas.microsoft.com/office/powerpoint/2012/main" timeZoneBias="240">
          <p15:parentCm authorId="1" idx="1"/>
        </p15:threadingInfo>
      </p:ext>
    </p:extLst>
  </p:cm>
  <p:cm authorId="2" dt="2021-04-19T13:55:52.944" idx="3">
    <p:pos x="10" y="490"/>
    <p:text>this is so cool how we can just chat right here</p:text>
    <p:extLst>
      <p:ext uri="{C676402C-5697-4E1C-873F-D02D1690AC5C}">
        <p15:threadingInfo xmlns:p15="http://schemas.microsoft.com/office/powerpoint/2012/main" timeZoneBias="240">
          <p15:parentCm authorId="1" idx="1"/>
        </p15:threadingInfo>
      </p:ext>
    </p:extLst>
  </p:cm>
  <p:cm authorId="2" dt="2021-04-19T13:56:01.245" idx="4">
    <p:pos x="10" y="586"/>
    <p:text>sooo convenient</p:text>
    <p:extLst>
      <p:ext uri="{C676402C-5697-4E1C-873F-D02D1690AC5C}">
        <p15:threadingInfo xmlns:p15="http://schemas.microsoft.com/office/powerpoint/2012/main" timeZoneBias="240">
          <p15:parentCm authorId="1" idx="1"/>
        </p15:threadingInfo>
      </p:ext>
    </p:extLst>
  </p:cm>
  <p:cm authorId="1" dt="2021-04-19T13:56:02.256" idx="4">
    <p:pos x="10" y="586"/>
    <p:text>Right?!?!?</p:text>
    <p:extLst>
      <p:ext uri="{C676402C-5697-4E1C-873F-D02D1690AC5C}">
        <p15:threadingInfo xmlns:p15="http://schemas.microsoft.com/office/powerpoint/2012/main" timeZoneBias="240">
          <p15:parentCm authorId="1" idx="1"/>
        </p15:threadingInfo>
      </p:ext>
    </p:extLst>
  </p:cm>
  <p:cm authorId="2" dt="2021-04-19T14:00:46.201" idx="5">
    <p:pos x="10" y="682"/>
    <p:text>i think we should just keep this black? what you think? put it in presentation mode to see how it would look</p:text>
    <p:extLst>
      <p:ext uri="{C676402C-5697-4E1C-873F-D02D1690AC5C}">
        <p15:threadingInfo xmlns:p15="http://schemas.microsoft.com/office/powerpoint/2012/main" timeZoneBias="240">
          <p15:parentCm authorId="1" idx="1"/>
        </p15:threadingInfo>
      </p:ext>
    </p:extLst>
  </p:cm>
  <p:cm authorId="2" dt="2021-04-19T14:01:02.419" idx="6">
    <p:pos x="10" y="778"/>
    <p:text>i think it looks better with the gif and the background black matchinf</p:text>
    <p:extLst>
      <p:ext uri="{C676402C-5697-4E1C-873F-D02D1690AC5C}">
        <p15:threadingInfo xmlns:p15="http://schemas.microsoft.com/office/powerpoint/2012/main" timeZoneBias="240">
          <p15:parentCm authorId="1" idx="1"/>
        </p15:threadingInfo>
      </p:ext>
    </p:extLst>
  </p:cm>
  <p:cm authorId="2" dt="2021-04-19T14:01:08.556" idx="7">
    <p:pos x="10" y="874"/>
    <p:text>matching*</p:text>
    <p:extLst>
      <p:ext uri="{C676402C-5697-4E1C-873F-D02D1690AC5C}">
        <p15:threadingInfo xmlns:p15="http://schemas.microsoft.com/office/powerpoint/2012/main" timeZoneBias="240">
          <p15:parentCm authorId="1" idx="1"/>
        </p15:threadingInfo>
      </p:ext>
    </p:extLst>
  </p:cm>
  <p:cm authorId="2" dt="2021-04-19T14:01:22.931" idx="8">
    <p:pos x="10" y="970"/>
    <p:text>the rest of the slide should have color though</p:text>
    <p:extLst>
      <p:ext uri="{C676402C-5697-4E1C-873F-D02D1690AC5C}">
        <p15:threadingInfo xmlns:p15="http://schemas.microsoft.com/office/powerpoint/2012/main" timeZoneBias="240">
          <p15:parentCm authorId="1" idx="1"/>
        </p15:threadingInfo>
      </p:ext>
    </p:extLst>
  </p:cm>
  <p:cm authorId="1" dt="2021-04-19T14:19:53.521" idx="5">
    <p:pos x="10" y="1066"/>
    <p:text>My bad I closed my laptop lol but yeah I like it black</p:text>
    <p:extLst>
      <p:ext uri="{C676402C-5697-4E1C-873F-D02D1690AC5C}">
        <p15:threadingInfo xmlns:p15="http://schemas.microsoft.com/office/powerpoint/2012/main" timeZoneBias="24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8B9F0-E140-4749-8557-34619AD417D9}" type="datetimeFigureOut">
              <a:rPr lang="en-US" smtClean="0"/>
              <a:t>5/7/21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B10F4-C894-F34F-89F4-AECD505833E6}" type="slidenum">
              <a:rPr lang="en-US" smtClean="0"/>
              <a:t>‹#›</a:t>
            </a:fld>
            <a:endParaRPr lang="en-US"/>
          </a:p>
        </p:txBody>
      </p:sp>
    </p:spTree>
    <p:extLst>
      <p:ext uri="{BB962C8B-B14F-4D97-AF65-F5344CB8AC3E}">
        <p14:creationId xmlns:p14="http://schemas.microsoft.com/office/powerpoint/2010/main" val="1754212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a:p>
            <a:pPr marL="171450" indent="-171450">
              <a:buFontTx/>
              <a:buChar char="-"/>
            </a:pPr>
            <a:r>
              <a:rPr lang="en-US" sz="1200" kern="1200">
                <a:solidFill>
                  <a:schemeClr val="tx1"/>
                </a:solidFill>
                <a:effectLst/>
                <a:latin typeface="+mn-lt"/>
                <a:ea typeface="+mn-ea"/>
                <a:cs typeface="+mn-cs"/>
              </a:rPr>
              <a:t>our objective was to create and develop A player playing a 2D video game needs to be entertaining and engaging while it is also easy and addictive.  Also,  we wanted it to embed some aspect of the binary number system, binary arithmetic, or binary representation. </a:t>
            </a:r>
          </a:p>
          <a:p>
            <a:pPr marL="171450" indent="-171450">
              <a:buFontTx/>
              <a:buChar char="-"/>
            </a:pPr>
            <a:endParaRPr lang="en-US" sz="1200" kern="1200">
              <a:solidFill>
                <a:schemeClr val="tx1"/>
              </a:solidFill>
              <a:effectLst/>
              <a:latin typeface="+mn-lt"/>
              <a:ea typeface="+mn-ea"/>
              <a:cs typeface="+mn-cs"/>
            </a:endParaRPr>
          </a:p>
          <a:p>
            <a:pPr marL="171450" indent="-171450">
              <a:buFontTx/>
              <a:buChar char="-"/>
            </a:pPr>
            <a:r>
              <a:rPr lang="en-US" sz="1200" kern="1200">
                <a:solidFill>
                  <a:schemeClr val="tx1"/>
                </a:solidFill>
                <a:effectLst/>
                <a:latin typeface="+mn-lt"/>
                <a:ea typeface="+mn-ea"/>
                <a:cs typeface="+mn-cs"/>
              </a:rPr>
              <a:t>We also wanted to focus on using binary representation. A binary code represents text, computer processor instructions, or any other data using a two-symbol system. The binary code assigns a pattern of binary digits, also known as bits, to each character, and instruction. Binary numbers are important because using them instead of the decimal system simplifies the design of computers and related technologies. Also by using what we already know , and then researching how to actually use it within the game, We also ask the questions what do we know, what do we need to know, and what will we need to do to find it about binary. </a:t>
            </a:r>
          </a:p>
          <a:p>
            <a:pPr marL="171450" indent="-171450">
              <a:buFontTx/>
              <a:buChar char="-"/>
            </a:pPr>
            <a:endParaRPr lang="en-US" sz="1200" kern="1200">
              <a:solidFill>
                <a:schemeClr val="tx1"/>
              </a:solidFill>
              <a:effectLst/>
              <a:latin typeface="+mn-lt"/>
              <a:ea typeface="+mn-ea"/>
              <a:cs typeface="+mn-cs"/>
            </a:endParaRPr>
          </a:p>
          <a:p>
            <a:pPr marL="171450" indent="-171450">
              <a:buFontTx/>
              <a:buChar char="-"/>
            </a:pPr>
            <a:r>
              <a:rPr lang="en-US" sz="1200" kern="1200">
                <a:solidFill>
                  <a:schemeClr val="tx1"/>
                </a:solidFill>
                <a:effectLst/>
                <a:latin typeface="+mn-lt"/>
                <a:ea typeface="+mn-ea"/>
                <a:cs typeface="+mn-cs"/>
              </a:rPr>
              <a:t>Lastly, we want anyone who plays our game to have a fun experience doing something differ</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442B10F4-C894-F34F-89F4-AECD505833E6}" type="slidenum">
              <a:rPr lang="en-US" smtClean="0"/>
              <a:t>2</a:t>
            </a:fld>
            <a:endParaRPr lang="en-US"/>
          </a:p>
        </p:txBody>
      </p:sp>
    </p:spTree>
    <p:extLst>
      <p:ext uri="{BB962C8B-B14F-4D97-AF65-F5344CB8AC3E}">
        <p14:creationId xmlns:p14="http://schemas.microsoft.com/office/powerpoint/2010/main" val="31368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Defined Problem Statement- HMW statement – </a:t>
            </a:r>
            <a:r>
              <a:rPr lang="en-US"/>
              <a:t>What game?</a:t>
            </a:r>
            <a:r>
              <a:rPr lang="en-US">
                <a:cs typeface="Calibri"/>
              </a:rPr>
              <a:t> math game? </a:t>
            </a:r>
            <a:endParaRPr lang="en-US"/>
          </a:p>
          <a:p>
            <a:r>
              <a:rPr lang="en-US">
                <a:cs typeface="Calibri"/>
              </a:rPr>
              <a:t>Mural Board- We used the mural board – decided to make pacman</a:t>
            </a:r>
            <a:endParaRPr lang="en-US"/>
          </a:p>
          <a:p>
            <a:r>
              <a:rPr lang="en-US">
                <a:cs typeface="Calibri"/>
              </a:rPr>
              <a:t>Prioritzation- We had to prioratize certain aspects of the game and be time curtious when developing our game. </a:t>
            </a:r>
            <a:endParaRPr lang="en-US"/>
          </a:p>
          <a:p>
            <a:endParaRPr lang="en-US"/>
          </a:p>
          <a:p>
            <a:r>
              <a:rPr lang="en-US"/>
              <a:t>For our ideation and brainstorming we had multiple sources to use. We used Monday.com to log everything that we did throughout the project, so we can keep a time stamp of everything that was being done, and who it was being done by. Also, we to find the main objective of our project so there would be a clear picture of what we were aiming for. As a group, we met on a weekly basis in order to stay on top of the project, and we worked with each other on different platforms.</a:t>
            </a:r>
          </a:p>
          <a:p>
            <a:endParaRPr lang="en-US"/>
          </a:p>
          <a:p>
            <a:r>
              <a:rPr lang="en-US"/>
              <a:t>Mention HMW question</a:t>
            </a:r>
          </a:p>
          <a:p>
            <a:endParaRPr lang="en-US"/>
          </a:p>
          <a:p>
            <a:r>
              <a:rPr lang="en-US"/>
              <a:t>Q’LAE </a:t>
            </a:r>
            <a:endParaRPr lang="en-US">
              <a:cs typeface="Calibri"/>
            </a:endParaRPr>
          </a:p>
        </p:txBody>
      </p:sp>
      <p:sp>
        <p:nvSpPr>
          <p:cNvPr id="4" name="Slide Number Placeholder 3"/>
          <p:cNvSpPr>
            <a:spLocks noGrp="1"/>
          </p:cNvSpPr>
          <p:nvPr>
            <p:ph type="sldNum" sz="quarter" idx="5"/>
          </p:nvPr>
        </p:nvSpPr>
        <p:spPr/>
        <p:txBody>
          <a:bodyPr/>
          <a:lstStyle/>
          <a:p>
            <a:fld id="{442B10F4-C894-F34F-89F4-AECD505833E6}" type="slidenum">
              <a:rPr lang="en-US" smtClean="0"/>
              <a:t>3</a:t>
            </a:fld>
            <a:endParaRPr lang="en-US"/>
          </a:p>
        </p:txBody>
      </p:sp>
    </p:spTree>
    <p:extLst>
      <p:ext uri="{BB962C8B-B14F-4D97-AF65-F5344CB8AC3E}">
        <p14:creationId xmlns:p14="http://schemas.microsoft.com/office/powerpoint/2010/main" val="62453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creation of our game, we utilized the application </a:t>
            </a:r>
            <a:r>
              <a:rPr lang="en-US" err="1">
                <a:cs typeface="Calibri"/>
              </a:rPr>
              <a:t>Greenfoot</a:t>
            </a:r>
            <a:r>
              <a:rPr lang="en-US">
                <a:cs typeface="Calibri"/>
              </a:rPr>
              <a:t> which allowed us to collaborate through a </a:t>
            </a:r>
            <a:r>
              <a:rPr lang="en-US" err="1">
                <a:cs typeface="Calibri"/>
              </a:rPr>
              <a:t>github</a:t>
            </a:r>
            <a:r>
              <a:rPr lang="en-US">
                <a:cs typeface="Calibri"/>
              </a:rPr>
              <a:t> repository. In order to complete the aspects of the game necessary, we needed to research the ways in which objects of our classes could interact with one another to produce a fully functioning game that satisfied our previous objective. As the game was built, each member of the group made changes to things like the maze, the consumable items, the character and the enemies or obstacles for the user to encounter. This required us to go through and test for bugs, or errors we didn’t want to appear in the final game. The amount of testing done meant, tedious experiments in the construction of the code and minor changes being made until the game was playable the way we intended. Most of these procedures used scrum methodology and implementation to maximize our time and efficiency as a group. </a:t>
            </a:r>
          </a:p>
          <a:p>
            <a:endParaRPr lang="en-US">
              <a:cs typeface="Calibri"/>
            </a:endParaRPr>
          </a:p>
          <a:p>
            <a:r>
              <a:rPr lang="en-US">
                <a:cs typeface="Calibri"/>
              </a:rPr>
              <a:t>TAVIANNE</a:t>
            </a:r>
          </a:p>
        </p:txBody>
      </p:sp>
      <p:sp>
        <p:nvSpPr>
          <p:cNvPr id="4" name="Slide Number Placeholder 3"/>
          <p:cNvSpPr>
            <a:spLocks noGrp="1"/>
          </p:cNvSpPr>
          <p:nvPr>
            <p:ph type="sldNum" sz="quarter" idx="5"/>
          </p:nvPr>
        </p:nvSpPr>
        <p:spPr/>
        <p:txBody>
          <a:bodyPr/>
          <a:lstStyle/>
          <a:p>
            <a:fld id="{442B10F4-C894-F34F-89F4-AECD505833E6}" type="slidenum">
              <a:rPr lang="en-US" smtClean="0"/>
              <a:t>4</a:t>
            </a:fld>
            <a:endParaRPr lang="en-US"/>
          </a:p>
        </p:txBody>
      </p:sp>
    </p:spTree>
    <p:extLst>
      <p:ext uri="{BB962C8B-B14F-4D97-AF65-F5344CB8AC3E}">
        <p14:creationId xmlns:p14="http://schemas.microsoft.com/office/powerpoint/2010/main" val="3587822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a:cs typeface="Times New Roman"/>
              </a:rPr>
              <a:t>What is scrum framework?-  </a:t>
            </a:r>
            <a:endParaRPr lang="en-US" sz="1200" b="0" i="0" kern="1200">
              <a:solidFill>
                <a:schemeClr val="tx1"/>
              </a:solidFill>
              <a:effectLst/>
              <a:latin typeface="Times New Roman" panose="02020603050405020304" pitchFamily="18" charset="0"/>
              <a:cs typeface="Times New Roman" panose="02020603050405020304" pitchFamily="18" charset="0"/>
            </a:endParaRPr>
          </a:p>
          <a:p>
            <a:r>
              <a:rPr lang="en-US">
                <a:latin typeface="Times New Roman"/>
                <a:cs typeface="Times New Roman"/>
              </a:rPr>
              <a:t>What is product backlog - </a:t>
            </a:r>
            <a:r>
              <a:rPr lang="en-US"/>
              <a:t>a prioritized list of work for the development team that is derived from the roadmap and its requirements. </a:t>
            </a:r>
            <a:endParaRPr lang="en-US">
              <a:latin typeface="Calibri"/>
              <a:cs typeface="Calibri"/>
            </a:endParaRPr>
          </a:p>
          <a:p>
            <a:r>
              <a:rPr lang="en-US">
                <a:cs typeface="Calibri"/>
              </a:rPr>
              <a:t>Sprint planning- </a:t>
            </a:r>
            <a:r>
              <a:rPr lang="en-US"/>
              <a:t>The purpose of sprint planning is to define what can be delivered in the sprint and how that work will be achieved</a:t>
            </a:r>
            <a:endParaRPr lang="en-US">
              <a:cs typeface="Calibri"/>
            </a:endParaRPr>
          </a:p>
          <a:p>
            <a:r>
              <a:rPr lang="en-US">
                <a:cs typeface="Calibri"/>
              </a:rPr>
              <a:t>Explain what Kassandra did as a scrum master – set meetings, kept everyone on track, </a:t>
            </a:r>
          </a:p>
          <a:p>
            <a:r>
              <a:rPr lang="en-US">
                <a:cs typeface="Calibri"/>
              </a:rPr>
              <a:t>Explain what Q did as a product owner</a:t>
            </a:r>
          </a:p>
          <a:p>
            <a:endParaRPr lang="en-US">
              <a:cs typeface="+mn-lt"/>
            </a:endParaRPr>
          </a:p>
          <a:p>
            <a:r>
              <a:rPr lang="en-US"/>
              <a:t>Had to </a:t>
            </a:r>
            <a:r>
              <a:rPr lang="en-US" err="1"/>
              <a:t>prioratize</a:t>
            </a:r>
            <a:r>
              <a:rPr lang="en-US"/>
              <a:t> </a:t>
            </a:r>
            <a:r>
              <a:rPr lang="en-US" err="1"/>
              <a:t>Monday.com</a:t>
            </a:r>
            <a:r>
              <a:rPr lang="en-US"/>
              <a:t> so that we could keep track of what was, has, and is being done on the project. </a:t>
            </a:r>
          </a:p>
          <a:p>
            <a:endParaRPr lang="en-US">
              <a:cs typeface="+mn-lt"/>
            </a:endParaRPr>
          </a:p>
          <a:p>
            <a:br>
              <a:rPr lang="en-US">
                <a:cs typeface="+mn-lt"/>
              </a:rPr>
            </a:br>
            <a:r>
              <a:rPr lang="en-US"/>
              <a:t>Q’LAE</a:t>
            </a:r>
          </a:p>
        </p:txBody>
      </p:sp>
      <p:sp>
        <p:nvSpPr>
          <p:cNvPr id="4" name="Slide Number Placeholder 3"/>
          <p:cNvSpPr>
            <a:spLocks noGrp="1"/>
          </p:cNvSpPr>
          <p:nvPr>
            <p:ph type="sldNum" sz="quarter" idx="5"/>
          </p:nvPr>
        </p:nvSpPr>
        <p:spPr/>
        <p:txBody>
          <a:bodyPr/>
          <a:lstStyle/>
          <a:p>
            <a:fld id="{442B10F4-C894-F34F-89F4-AECD505833E6}" type="slidenum">
              <a:rPr lang="en-US" smtClean="0"/>
              <a:t>5</a:t>
            </a:fld>
            <a:endParaRPr lang="en-US"/>
          </a:p>
        </p:txBody>
      </p:sp>
    </p:spTree>
    <p:extLst>
      <p:ext uri="{BB962C8B-B14F-4D97-AF65-F5344CB8AC3E}">
        <p14:creationId xmlns:p14="http://schemas.microsoft.com/office/powerpoint/2010/main" val="3457763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Activity diagram demonstrating a </a:t>
            </a:r>
            <a:r>
              <a:rPr lang="en-US" err="1"/>
              <a:t>pac</a:t>
            </a:r>
            <a:r>
              <a:rPr lang="en-US"/>
              <a:t>-man’s path to collecting pellets</a:t>
            </a:r>
          </a:p>
        </p:txBody>
      </p:sp>
      <p:sp>
        <p:nvSpPr>
          <p:cNvPr id="4" name="Slide Number Placeholder 3"/>
          <p:cNvSpPr>
            <a:spLocks noGrp="1"/>
          </p:cNvSpPr>
          <p:nvPr>
            <p:ph type="sldNum" sz="quarter" idx="5"/>
          </p:nvPr>
        </p:nvSpPr>
        <p:spPr/>
        <p:txBody>
          <a:bodyPr/>
          <a:lstStyle/>
          <a:p>
            <a:fld id="{442B10F4-C894-F34F-89F4-AECD505833E6}" type="slidenum">
              <a:rPr lang="en-US" smtClean="0"/>
              <a:t>6</a:t>
            </a:fld>
            <a:endParaRPr lang="en-US"/>
          </a:p>
        </p:txBody>
      </p:sp>
    </p:spTree>
    <p:extLst>
      <p:ext uri="{BB962C8B-B14F-4D97-AF65-F5344CB8AC3E}">
        <p14:creationId xmlns:p14="http://schemas.microsoft.com/office/powerpoint/2010/main" val="3135421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Kassandra and Azyah</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ea typeface="+mn-lt"/>
                <a:cs typeface="+mn-lt"/>
              </a:rPr>
              <a:t>(Walk the audience through the prototype and provide a demonstration of the prototype in action. Where possible, allow the audience to participate in the demonstration of the prototype)</a:t>
            </a:r>
          </a:p>
          <a:p>
            <a:endParaRPr lang="en-US"/>
          </a:p>
        </p:txBody>
      </p:sp>
      <p:sp>
        <p:nvSpPr>
          <p:cNvPr id="4" name="Slide Number Placeholder 3"/>
          <p:cNvSpPr>
            <a:spLocks noGrp="1"/>
          </p:cNvSpPr>
          <p:nvPr>
            <p:ph type="sldNum" sz="quarter" idx="5"/>
          </p:nvPr>
        </p:nvSpPr>
        <p:spPr/>
        <p:txBody>
          <a:bodyPr/>
          <a:lstStyle/>
          <a:p>
            <a:fld id="{442B10F4-C894-F34F-89F4-AECD505833E6}" type="slidenum">
              <a:rPr lang="en-US" smtClean="0"/>
              <a:t>7</a:t>
            </a:fld>
            <a:endParaRPr lang="en-US"/>
          </a:p>
        </p:txBody>
      </p:sp>
    </p:spTree>
    <p:extLst>
      <p:ext uri="{BB962C8B-B14F-4D97-AF65-F5344CB8AC3E}">
        <p14:creationId xmlns:p14="http://schemas.microsoft.com/office/powerpoint/2010/main" val="67740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During our project we faced several obstacles.</a:t>
            </a:r>
          </a:p>
          <a:p>
            <a:endParaRPr lang="en-US">
              <a:cs typeface="Calibri"/>
            </a:endParaRPr>
          </a:p>
          <a:p>
            <a:r>
              <a:rPr lang="en-US">
                <a:cs typeface="Calibri"/>
              </a:rPr>
              <a:t>Accountability – holding ourselves accountable. Missing meetings, seeking help, not completing tasks… overall, the lack of accountability delays the progress and successfulness of completion of our game</a:t>
            </a:r>
          </a:p>
          <a:p>
            <a:endParaRPr lang="en-US">
              <a:cs typeface="Calibri"/>
            </a:endParaRPr>
          </a:p>
          <a:p>
            <a:r>
              <a:rPr lang="en-US">
                <a:cs typeface="Calibri"/>
              </a:rPr>
              <a:t>Also, we  faced some technical issues where  some members in our group had trouble with being able to access the project, so they weren’t able to view work </a:t>
            </a:r>
            <a:r>
              <a:rPr lang="en-US" err="1">
                <a:cs typeface="Calibri"/>
              </a:rPr>
              <a:t>tht</a:t>
            </a:r>
            <a:r>
              <a:rPr lang="en-US">
                <a:cs typeface="Calibri"/>
              </a:rPr>
              <a:t> was being added or add their own portion of code or make changes</a:t>
            </a:r>
          </a:p>
          <a:p>
            <a:endParaRPr lang="en-US">
              <a:cs typeface="Calibri"/>
            </a:endParaRPr>
          </a:p>
          <a:p>
            <a:r>
              <a:rPr lang="en-US">
                <a:cs typeface="Calibri"/>
              </a:rPr>
              <a:t>As well as being unfamiliar with the applications used for this project. At the time that this project was introduced we didn’t know too much about green foot, and therefore delayed our process with getting our game implemented. GitHub repo.. Needed to be learned quick </a:t>
            </a:r>
            <a:r>
              <a:rPr lang="en-US" err="1">
                <a:cs typeface="Calibri"/>
              </a:rPr>
              <a:t>bc</a:t>
            </a:r>
            <a:r>
              <a:rPr lang="en-US">
                <a:cs typeface="Calibri"/>
              </a:rPr>
              <a:t>.. Being able to collaborate wouldn’t have been possible w/o the vital tool of our repo. We’ve used it for homework assignments but never in a collaborative fashion.</a:t>
            </a:r>
          </a:p>
          <a:p>
            <a:endParaRPr lang="en-US">
              <a:cs typeface="Calibri"/>
            </a:endParaRPr>
          </a:p>
          <a:p>
            <a:r>
              <a:rPr lang="en-US">
                <a:cs typeface="Calibri"/>
              </a:rPr>
              <a:t>Lastly, as far as binary… We weren’t exactly sure where and how to use at first. And we were stuck at that point for majority of the project. Although, we knew what in our game we wanted to represent the binary with</a:t>
            </a:r>
          </a:p>
          <a:p>
            <a:endParaRPr lang="en-US">
              <a:cs typeface="Calibri"/>
            </a:endParaRPr>
          </a:p>
          <a:p>
            <a:r>
              <a:rPr lang="en-US">
                <a:cs typeface="Calibri"/>
              </a:rPr>
              <a:t>KASSANDRA</a:t>
            </a:r>
          </a:p>
        </p:txBody>
      </p:sp>
      <p:sp>
        <p:nvSpPr>
          <p:cNvPr id="4" name="Slide Number Placeholder 3"/>
          <p:cNvSpPr>
            <a:spLocks noGrp="1"/>
          </p:cNvSpPr>
          <p:nvPr>
            <p:ph type="sldNum" sz="quarter" idx="5"/>
          </p:nvPr>
        </p:nvSpPr>
        <p:spPr/>
        <p:txBody>
          <a:bodyPr/>
          <a:lstStyle/>
          <a:p>
            <a:fld id="{442B10F4-C894-F34F-89F4-AECD505833E6}" type="slidenum">
              <a:rPr lang="en-US" smtClean="0"/>
              <a:t>8</a:t>
            </a:fld>
            <a:endParaRPr lang="en-US"/>
          </a:p>
        </p:txBody>
      </p:sp>
    </p:spTree>
    <p:extLst>
      <p:ext uri="{BB962C8B-B14F-4D97-AF65-F5344CB8AC3E}">
        <p14:creationId xmlns:p14="http://schemas.microsoft.com/office/powerpoint/2010/main" val="3777072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decided on Pac-Man because we knew we could alter it and still make it fun, easy, and addictive </a:t>
            </a:r>
          </a:p>
          <a:p>
            <a:r>
              <a:rPr lang="en-US"/>
              <a:t>While still implement binary into it in some way</a:t>
            </a:r>
          </a:p>
          <a:p>
            <a:r>
              <a:rPr lang="en-US"/>
              <a:t>Working in a team for this project was a challenge at times but it allowed us to bounce many ideas off of each other and help each other</a:t>
            </a:r>
          </a:p>
          <a:p>
            <a:r>
              <a:rPr lang="en-US"/>
              <a:t>There were times when creating this game was challenging but that just made it more fun for us because we were able to learn new things</a:t>
            </a:r>
          </a:p>
          <a:p>
            <a:r>
              <a:rPr lang="en-US"/>
              <a:t>We just overall hope that this game is enjoyable </a:t>
            </a:r>
          </a:p>
        </p:txBody>
      </p:sp>
      <p:sp>
        <p:nvSpPr>
          <p:cNvPr id="4" name="Slide Number Placeholder 3"/>
          <p:cNvSpPr>
            <a:spLocks noGrp="1"/>
          </p:cNvSpPr>
          <p:nvPr>
            <p:ph type="sldNum" sz="quarter" idx="5"/>
          </p:nvPr>
        </p:nvSpPr>
        <p:spPr/>
        <p:txBody>
          <a:bodyPr/>
          <a:lstStyle/>
          <a:p>
            <a:fld id="{442B10F4-C894-F34F-89F4-AECD505833E6}" type="slidenum">
              <a:rPr lang="en-US" smtClean="0"/>
              <a:t>9</a:t>
            </a:fld>
            <a:endParaRPr lang="en-US"/>
          </a:p>
        </p:txBody>
      </p:sp>
    </p:spTree>
    <p:extLst>
      <p:ext uri="{BB962C8B-B14F-4D97-AF65-F5344CB8AC3E}">
        <p14:creationId xmlns:p14="http://schemas.microsoft.com/office/powerpoint/2010/main" val="56067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{Time for audience to ask any questions or address anything specific in the </a:t>
            </a:r>
            <a:r>
              <a:rPr lang="en-US" err="1">
                <a:cs typeface="Calibri"/>
              </a:rPr>
              <a:t>powerpoint</a:t>
            </a:r>
            <a:r>
              <a:rPr lang="en-US">
                <a:cs typeface="Calibri"/>
              </a:rPr>
              <a:t>}</a:t>
            </a:r>
          </a:p>
        </p:txBody>
      </p:sp>
      <p:sp>
        <p:nvSpPr>
          <p:cNvPr id="4" name="Slide Number Placeholder 3"/>
          <p:cNvSpPr>
            <a:spLocks noGrp="1"/>
          </p:cNvSpPr>
          <p:nvPr>
            <p:ph type="sldNum" sz="quarter" idx="5"/>
          </p:nvPr>
        </p:nvSpPr>
        <p:spPr/>
        <p:txBody>
          <a:bodyPr/>
          <a:lstStyle/>
          <a:p>
            <a:fld id="{442B10F4-C894-F34F-89F4-AECD505833E6}" type="slidenum">
              <a:rPr lang="en-US" smtClean="0"/>
              <a:t>10</a:t>
            </a:fld>
            <a:endParaRPr lang="en-US"/>
          </a:p>
        </p:txBody>
      </p:sp>
    </p:spTree>
    <p:extLst>
      <p:ext uri="{BB962C8B-B14F-4D97-AF65-F5344CB8AC3E}">
        <p14:creationId xmlns:p14="http://schemas.microsoft.com/office/powerpoint/2010/main" val="234930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D9A3-B7F2-A442-99E5-CDDB9E618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F584DC-D786-E447-B3F1-4FDC6D3D0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BEEA6-2370-8D46-95C0-E73F8719E4E7}"/>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5" name="Footer Placeholder 4">
            <a:extLst>
              <a:ext uri="{FF2B5EF4-FFF2-40B4-BE49-F238E27FC236}">
                <a16:creationId xmlns:a16="http://schemas.microsoft.com/office/drawing/2014/main" id="{6DEF0B86-4E13-F149-AAA1-8B4AE004A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CF876-11C8-AB44-AF09-AD0A4641A217}"/>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320834236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62C0-004E-FB47-944A-6D24FC77C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5BE66D-AD7A-A944-9F2C-0007E54A6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7B572-CBED-344E-A38F-2CC56DC04085}"/>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5" name="Footer Placeholder 4">
            <a:extLst>
              <a:ext uri="{FF2B5EF4-FFF2-40B4-BE49-F238E27FC236}">
                <a16:creationId xmlns:a16="http://schemas.microsoft.com/office/drawing/2014/main" id="{874A4892-3548-AD42-93E8-2284C3C03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AFD5D-FCF8-A743-B396-1F2344162A2A}"/>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119919361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575D1-2777-4545-B14B-06258C67FC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9CF771-1140-D445-9EDD-949F7221C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8980A-2B56-9A44-8B6F-1DEBA8C5004B}"/>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5" name="Footer Placeholder 4">
            <a:extLst>
              <a:ext uri="{FF2B5EF4-FFF2-40B4-BE49-F238E27FC236}">
                <a16:creationId xmlns:a16="http://schemas.microsoft.com/office/drawing/2014/main" id="{196CEF69-88AD-8C49-9FDE-1DC5F01AC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54D84-52F7-A741-A27E-C1026ADE1DDB}"/>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242528411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2AE5-EA09-344B-8E6F-13B67A434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6C6F9-DDA5-114F-A67F-94B2FD03E9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F64D6-1D34-2D45-9B45-EEB4197CB2C4}"/>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5" name="Footer Placeholder 4">
            <a:extLst>
              <a:ext uri="{FF2B5EF4-FFF2-40B4-BE49-F238E27FC236}">
                <a16:creationId xmlns:a16="http://schemas.microsoft.com/office/drawing/2014/main" id="{0A1D253F-5323-8E45-A99D-F10F05B07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C64B8-F6F8-5B4A-B00B-F12EDDA01200}"/>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229972620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8FDE-DB79-FF48-83B9-0EDFAE468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944C6D-9629-6B48-AB94-757B19A27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52771B-CA66-AB46-AF78-8DF20F87BE49}"/>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5" name="Footer Placeholder 4">
            <a:extLst>
              <a:ext uri="{FF2B5EF4-FFF2-40B4-BE49-F238E27FC236}">
                <a16:creationId xmlns:a16="http://schemas.microsoft.com/office/drawing/2014/main" id="{437E0316-D63D-ED4B-BD0F-F644EA9A2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F5F46-2A90-1446-878B-E74F3E2E0361}"/>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342034170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A03C-E539-B446-957D-DEB2EC8B4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353B30-ADC2-5044-82AC-B28ED5524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A94867-B2C7-B848-A774-0D4D4DA1C4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1B0F01-A3BE-1045-9926-355C63E62E11}"/>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6" name="Footer Placeholder 5">
            <a:extLst>
              <a:ext uri="{FF2B5EF4-FFF2-40B4-BE49-F238E27FC236}">
                <a16:creationId xmlns:a16="http://schemas.microsoft.com/office/drawing/2014/main" id="{2E22F867-17B1-6F4D-9700-7CDE591C4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5D35F-93B2-5D4F-91A6-CBD0A8A6B95D}"/>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95946462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564E-C420-A44F-A1C0-C5BC57ABC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14C798-31F9-F142-9C41-52C2915B5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D60E7-76B5-8C48-B5B7-8C578C5117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D8FC5C-C589-1742-AADF-0B9AA814E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6BE63F-EE9F-0B4B-8DB1-F01ADBA96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EFD79-00CE-894E-9C6D-1961D5B19757}"/>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8" name="Footer Placeholder 7">
            <a:extLst>
              <a:ext uri="{FF2B5EF4-FFF2-40B4-BE49-F238E27FC236}">
                <a16:creationId xmlns:a16="http://schemas.microsoft.com/office/drawing/2014/main" id="{A1AD1171-BD82-564D-9FEA-2249A5622C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79B2F7-845D-B941-AD4E-96D7FDB71398}"/>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96379143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D11A-F30F-164F-9126-592AA4AC78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CBC463-284D-804E-BF97-0845D092446A}"/>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4" name="Footer Placeholder 3">
            <a:extLst>
              <a:ext uri="{FF2B5EF4-FFF2-40B4-BE49-F238E27FC236}">
                <a16:creationId xmlns:a16="http://schemas.microsoft.com/office/drawing/2014/main" id="{4AC63B7A-78BE-FB4D-B5FD-5F0AE913B6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C29329-C62E-C04B-BD2F-BE6617147DB3}"/>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391935859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888DFF-0532-244F-AD33-7E50639C5550}"/>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3" name="Footer Placeholder 2">
            <a:extLst>
              <a:ext uri="{FF2B5EF4-FFF2-40B4-BE49-F238E27FC236}">
                <a16:creationId xmlns:a16="http://schemas.microsoft.com/office/drawing/2014/main" id="{E9180235-0269-4443-9BF0-DCD6CC2BC3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C6B12D-AFE0-E94B-977B-5FF03B60FA4D}"/>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94803961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A73D-BCF3-2C48-A639-F8A8CF1AF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5DE4A6-178C-B242-8D28-F8FADB8F3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C3745-4B2C-6C4C-8358-BFEE944C5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B08A1-6961-B244-AF7E-2A09631F373D}"/>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6" name="Footer Placeholder 5">
            <a:extLst>
              <a:ext uri="{FF2B5EF4-FFF2-40B4-BE49-F238E27FC236}">
                <a16:creationId xmlns:a16="http://schemas.microsoft.com/office/drawing/2014/main" id="{9C5DC511-A8EF-4946-87CE-FA3A59E20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8C8C2-5BDD-DF4B-94D4-35568BFC335E}"/>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343505683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2B06-0BC7-5349-9B05-DE67C898A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C41E32-78A7-424A-BCDE-726B8EAB1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AD9F7C-210E-664D-B817-78A62C457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E1FAA-63EE-7D4B-8D12-FFEC29E12ED6}"/>
              </a:ext>
            </a:extLst>
          </p:cNvPr>
          <p:cNvSpPr>
            <a:spLocks noGrp="1"/>
          </p:cNvSpPr>
          <p:nvPr>
            <p:ph type="dt" sz="half" idx="10"/>
          </p:nvPr>
        </p:nvSpPr>
        <p:spPr/>
        <p:txBody>
          <a:bodyPr/>
          <a:lstStyle/>
          <a:p>
            <a:fld id="{6F4A6D47-D2C6-3340-AE69-EBBD7C764654}" type="datetimeFigureOut">
              <a:rPr lang="en-US" smtClean="0"/>
              <a:t>5/7/21</a:t>
            </a:fld>
            <a:endParaRPr lang="en-US"/>
          </a:p>
        </p:txBody>
      </p:sp>
      <p:sp>
        <p:nvSpPr>
          <p:cNvPr id="6" name="Footer Placeholder 5">
            <a:extLst>
              <a:ext uri="{FF2B5EF4-FFF2-40B4-BE49-F238E27FC236}">
                <a16:creationId xmlns:a16="http://schemas.microsoft.com/office/drawing/2014/main" id="{4E3CA3ED-795B-CF46-A944-F21F78C5B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AEB8E2-9CF4-2545-9209-E7E23E7270A9}"/>
              </a:ext>
            </a:extLst>
          </p:cNvPr>
          <p:cNvSpPr>
            <a:spLocks noGrp="1"/>
          </p:cNvSpPr>
          <p:nvPr>
            <p:ph type="sldNum" sz="quarter" idx="12"/>
          </p:nvPr>
        </p:nvSpPr>
        <p:spPr/>
        <p:txBody>
          <a:bodyPr/>
          <a:lstStyle/>
          <a:p>
            <a:fld id="{E6B80F92-8433-3B43-B7ED-FE868370F337}" type="slidenum">
              <a:rPr lang="en-US" smtClean="0"/>
              <a:t>‹#›</a:t>
            </a:fld>
            <a:endParaRPr lang="en-US"/>
          </a:p>
        </p:txBody>
      </p:sp>
    </p:spTree>
    <p:extLst>
      <p:ext uri="{BB962C8B-B14F-4D97-AF65-F5344CB8AC3E}">
        <p14:creationId xmlns:p14="http://schemas.microsoft.com/office/powerpoint/2010/main" val="366037584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18BEA-6AB7-9A48-9AB8-69D7B2F28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5F1559-2522-1840-A7B5-9E7B05AE0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71447-FD93-AD4C-9C6C-735563CE2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A6D47-D2C6-3340-AE69-EBBD7C764654}" type="datetimeFigureOut">
              <a:rPr lang="en-US" smtClean="0"/>
              <a:t>5/7/21</a:t>
            </a:fld>
            <a:endParaRPr lang="en-US"/>
          </a:p>
        </p:txBody>
      </p:sp>
      <p:sp>
        <p:nvSpPr>
          <p:cNvPr id="5" name="Footer Placeholder 4">
            <a:extLst>
              <a:ext uri="{FF2B5EF4-FFF2-40B4-BE49-F238E27FC236}">
                <a16:creationId xmlns:a16="http://schemas.microsoft.com/office/drawing/2014/main" id="{1EB1AB3A-E47D-3349-925E-4998D9048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7CC4C-A887-CB46-A8E8-6C3D28F88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80F92-8433-3B43-B7ED-FE868370F337}" type="slidenum">
              <a:rPr lang="en-US" smtClean="0"/>
              <a:t>‹#›</a:t>
            </a:fld>
            <a:endParaRPr lang="en-US"/>
          </a:p>
        </p:txBody>
      </p:sp>
    </p:spTree>
    <p:extLst>
      <p:ext uri="{BB962C8B-B14F-4D97-AF65-F5344CB8AC3E}">
        <p14:creationId xmlns:p14="http://schemas.microsoft.com/office/powerpoint/2010/main" val="802651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9949-CD2B-8940-82ED-8F04CE5D9050}"/>
              </a:ext>
            </a:extLst>
          </p:cNvPr>
          <p:cNvSpPr>
            <a:spLocks noGrp="1"/>
          </p:cNvSpPr>
          <p:nvPr>
            <p:ph type="ctrTitle"/>
          </p:nvPr>
        </p:nvSpPr>
        <p:spPr>
          <a:xfrm>
            <a:off x="7464614" y="1783959"/>
            <a:ext cx="4087306" cy="2889114"/>
          </a:xfrm>
        </p:spPr>
        <p:txBody>
          <a:bodyPr anchor="b">
            <a:normAutofit/>
          </a:bodyPr>
          <a:lstStyle/>
          <a:p>
            <a:pPr algn="l"/>
            <a:r>
              <a:rPr lang="en-US" sz="5400"/>
              <a:t>PAC-MAN</a:t>
            </a:r>
          </a:p>
        </p:txBody>
      </p:sp>
      <p:sp>
        <p:nvSpPr>
          <p:cNvPr id="3" name="Subtitle 2">
            <a:extLst>
              <a:ext uri="{FF2B5EF4-FFF2-40B4-BE49-F238E27FC236}">
                <a16:creationId xmlns:a16="http://schemas.microsoft.com/office/drawing/2014/main" id="{C693835F-2DBA-D24E-B09D-DA1BBD0D8FAD}"/>
              </a:ext>
            </a:extLst>
          </p:cNvPr>
          <p:cNvSpPr>
            <a:spLocks noGrp="1"/>
          </p:cNvSpPr>
          <p:nvPr>
            <p:ph type="subTitle" idx="1"/>
          </p:nvPr>
        </p:nvSpPr>
        <p:spPr>
          <a:xfrm>
            <a:off x="7464612" y="4750893"/>
            <a:ext cx="4087305" cy="1147863"/>
          </a:xfrm>
        </p:spPr>
        <p:txBody>
          <a:bodyPr anchor="t">
            <a:normAutofit/>
          </a:bodyPr>
          <a:lstStyle/>
          <a:p>
            <a:pPr algn="l"/>
            <a:r>
              <a:rPr lang="en-US" sz="2000"/>
              <a:t>Azyah Martin, Kassandra </a:t>
            </a:r>
            <a:r>
              <a:rPr lang="en-US" sz="2000" err="1"/>
              <a:t>Tchemi</a:t>
            </a:r>
            <a:r>
              <a:rPr lang="en-US" sz="2000"/>
              <a:t>, </a:t>
            </a:r>
            <a:r>
              <a:rPr lang="en-US" sz="2000" err="1"/>
              <a:t>Q’Lae</a:t>
            </a:r>
            <a:r>
              <a:rPr lang="en-US" sz="2000"/>
              <a:t> Mann, </a:t>
            </a:r>
            <a:r>
              <a:rPr lang="en-US" sz="2000" err="1"/>
              <a:t>Tavianne</a:t>
            </a:r>
            <a:r>
              <a:rPr lang="en-US" sz="2000"/>
              <a:t> Maultsby, and Zora Johnson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Pacman GIFs - Get the best GIF on GIPHY">
            <a:extLst>
              <a:ext uri="{FF2B5EF4-FFF2-40B4-BE49-F238E27FC236}">
                <a16:creationId xmlns:a16="http://schemas.microsoft.com/office/drawing/2014/main" id="{737F9D0D-1290-264A-BA02-05F924329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6" y="0"/>
            <a:ext cx="8873978"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99641"/>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61369-24BA-9642-81E4-60AD8B0D1C3F}"/>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Questions? Comments?</a:t>
            </a: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214879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766167CD-701A-C34A-8895-78ABD32FFC26}"/>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rPr>
              <a:t>Objective</a:t>
            </a:r>
          </a:p>
        </p:txBody>
      </p:sp>
      <p:sp>
        <p:nvSpPr>
          <p:cNvPr id="3" name="Content Placeholder 2">
            <a:extLst>
              <a:ext uri="{FF2B5EF4-FFF2-40B4-BE49-F238E27FC236}">
                <a16:creationId xmlns:a16="http://schemas.microsoft.com/office/drawing/2014/main" id="{4FA3B740-2865-6B43-91A4-9D6EB72951DB}"/>
              </a:ext>
            </a:extLst>
          </p:cNvPr>
          <p:cNvSpPr>
            <a:spLocks noGrp="1"/>
          </p:cNvSpPr>
          <p:nvPr>
            <p:ph idx="1"/>
          </p:nvPr>
        </p:nvSpPr>
        <p:spPr>
          <a:xfrm>
            <a:off x="6477270" y="1130846"/>
            <a:ext cx="4974771" cy="4351338"/>
          </a:xfrm>
        </p:spPr>
        <p:txBody>
          <a:bodyPr vert="horz" lIns="91440" tIns="45720" rIns="91440" bIns="45720" rtlCol="0" anchor="t">
            <a:normAutofit/>
          </a:bodyPr>
          <a:lstStyle/>
          <a:p>
            <a:endParaRPr lang="en-US">
              <a:solidFill>
                <a:schemeClr val="bg1"/>
              </a:solidFill>
              <a:cs typeface="Calibri"/>
            </a:endParaRPr>
          </a:p>
          <a:p>
            <a:endParaRPr lang="en-US">
              <a:solidFill>
                <a:schemeClr val="bg1"/>
              </a:solidFill>
              <a:cs typeface="Calibri"/>
            </a:endParaRPr>
          </a:p>
          <a:p>
            <a:r>
              <a:rPr lang="en-US">
                <a:solidFill>
                  <a:schemeClr val="bg1"/>
                </a:solidFill>
                <a:cs typeface="Calibri"/>
              </a:rPr>
              <a:t>Create &amp; Develop Game</a:t>
            </a:r>
          </a:p>
          <a:p>
            <a:endParaRPr lang="en-US">
              <a:solidFill>
                <a:schemeClr val="bg1"/>
              </a:solidFill>
            </a:endParaRPr>
          </a:p>
          <a:p>
            <a:r>
              <a:rPr lang="en-US">
                <a:solidFill>
                  <a:schemeClr val="bg1"/>
                </a:solidFill>
              </a:rPr>
              <a:t>Utilize Binary Representation</a:t>
            </a:r>
          </a:p>
          <a:p>
            <a:pPr marL="0" indent="0">
              <a:buNone/>
            </a:pPr>
            <a:endParaRPr lang="en-US">
              <a:solidFill>
                <a:schemeClr val="bg1"/>
              </a:solidFill>
              <a:cs typeface="Calibri"/>
            </a:endParaRPr>
          </a:p>
          <a:p>
            <a:r>
              <a:rPr lang="en-US">
                <a:solidFill>
                  <a:schemeClr val="bg1"/>
                </a:solidFill>
                <a:cs typeface="Calibri"/>
              </a:rPr>
              <a:t>Have Fun!</a:t>
            </a:r>
          </a:p>
          <a:p>
            <a:endParaRPr lang="en-US">
              <a:solidFill>
                <a:schemeClr val="bg1"/>
              </a:solidFill>
              <a:cs typeface="Calibri"/>
            </a:endParaRPr>
          </a:p>
          <a:p>
            <a:endParaRPr lang="en-US">
              <a:solidFill>
                <a:schemeClr val="bg1"/>
              </a:solidFill>
              <a:cs typeface="Calibri"/>
            </a:endParaRPr>
          </a:p>
          <a:p>
            <a:endParaRPr lang="en-US">
              <a:solidFill>
                <a:schemeClr val="bg1"/>
              </a:solidFill>
              <a:cs typeface="Calibri"/>
            </a:endParaRPr>
          </a:p>
        </p:txBody>
      </p:sp>
    </p:spTree>
    <p:extLst>
      <p:ext uri="{BB962C8B-B14F-4D97-AF65-F5344CB8AC3E}">
        <p14:creationId xmlns:p14="http://schemas.microsoft.com/office/powerpoint/2010/main" val="1495409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4" end="4"/>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A1E9-CC38-4980-9287-5945D8201B4B}"/>
              </a:ext>
            </a:extLst>
          </p:cNvPr>
          <p:cNvSpPr>
            <a:spLocks noGrp="1"/>
          </p:cNvSpPr>
          <p:nvPr>
            <p:ph type="title"/>
          </p:nvPr>
        </p:nvSpPr>
        <p:spPr>
          <a:solidFill>
            <a:schemeClr val="tx1"/>
          </a:solidFill>
        </p:spPr>
        <p:txBody>
          <a:bodyPr/>
          <a:lstStyle/>
          <a:p>
            <a:r>
              <a:rPr lang="en-US">
                <a:solidFill>
                  <a:schemeClr val="bg1"/>
                </a:solidFill>
                <a:cs typeface="Calibri Light"/>
              </a:rPr>
              <a:t>Ideation &amp; Brainstorming</a:t>
            </a:r>
            <a:endParaRPr lang="en-US">
              <a:solidFill>
                <a:schemeClr val="bg1"/>
              </a:solidFill>
            </a:endParaRPr>
          </a:p>
        </p:txBody>
      </p:sp>
      <p:sp>
        <p:nvSpPr>
          <p:cNvPr id="4" name="Rectangle 3">
            <a:extLst>
              <a:ext uri="{FF2B5EF4-FFF2-40B4-BE49-F238E27FC236}">
                <a16:creationId xmlns:a16="http://schemas.microsoft.com/office/drawing/2014/main" id="{3F3978F5-4512-4B48-B88C-A5A7E54BBEAE}"/>
              </a:ext>
            </a:extLst>
          </p:cNvPr>
          <p:cNvSpPr/>
          <p:nvPr/>
        </p:nvSpPr>
        <p:spPr>
          <a:xfrm>
            <a:off x="838200" y="1690688"/>
            <a:ext cx="10515600" cy="4351338"/>
          </a:xfrm>
          <a:prstGeom prst="rect">
            <a:avLst/>
          </a:prstGeom>
          <a:solidFill>
            <a:schemeClr val="tx1"/>
          </a:solidFill>
        </p:spPr>
        <p:txBody>
          <a:bodyPr/>
          <a:lstStyle/>
          <a:p>
            <a:endParaRPr lang="en-US"/>
          </a:p>
        </p:txBody>
      </p:sp>
      <p:sp>
        <p:nvSpPr>
          <p:cNvPr id="6" name="Rectangle 5" descr="Projector">
            <a:extLst>
              <a:ext uri="{FF2B5EF4-FFF2-40B4-BE49-F238E27FC236}">
                <a16:creationId xmlns:a16="http://schemas.microsoft.com/office/drawing/2014/main" id="{89629E34-2CF8-EE45-BDD5-44B5840000A7}"/>
              </a:ext>
            </a:extLst>
          </p:cNvPr>
          <p:cNvSpPr/>
          <p:nvPr/>
        </p:nvSpPr>
        <p:spPr>
          <a:xfrm>
            <a:off x="5660770" y="2927262"/>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Freeform 6">
            <a:extLst>
              <a:ext uri="{FF2B5EF4-FFF2-40B4-BE49-F238E27FC236}">
                <a16:creationId xmlns:a16="http://schemas.microsoft.com/office/drawing/2014/main" id="{E019D4B5-8090-4D44-85B0-DBF380E8F9C1}"/>
              </a:ext>
            </a:extLst>
          </p:cNvPr>
          <p:cNvSpPr/>
          <p:nvPr/>
        </p:nvSpPr>
        <p:spPr>
          <a:xfrm>
            <a:off x="1507071" y="4695985"/>
            <a:ext cx="2889450" cy="720000"/>
          </a:xfrm>
          <a:custGeom>
            <a:avLst/>
            <a:gdLst>
              <a:gd name="connsiteX0" fmla="*/ 0 w 2889450"/>
              <a:gd name="connsiteY0" fmla="*/ 0 h 720000"/>
              <a:gd name="connsiteX1" fmla="*/ 2889450 w 2889450"/>
              <a:gd name="connsiteY1" fmla="*/ 0 h 720000"/>
              <a:gd name="connsiteX2" fmla="*/ 2889450 w 2889450"/>
              <a:gd name="connsiteY2" fmla="*/ 720000 h 720000"/>
              <a:gd name="connsiteX3" fmla="*/ 0 w 2889450"/>
              <a:gd name="connsiteY3" fmla="*/ 720000 h 720000"/>
              <a:gd name="connsiteX4" fmla="*/ 0 w 28894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450" h="720000">
                <a:moveTo>
                  <a:pt x="0" y="0"/>
                </a:moveTo>
                <a:lnTo>
                  <a:pt x="2889450" y="0"/>
                </a:lnTo>
                <a:lnTo>
                  <a:pt x="28894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1022350">
              <a:spcBef>
                <a:spcPct val="0"/>
              </a:spcBef>
              <a:spcAft>
                <a:spcPct val="35000"/>
              </a:spcAft>
            </a:pPr>
            <a:r>
              <a:rPr lang="en-US" sz="2300">
                <a:solidFill>
                  <a:schemeClr val="bg1"/>
                </a:solidFill>
                <a:cs typeface="Calibri"/>
              </a:rPr>
              <a:t>How Might We?</a:t>
            </a:r>
            <a:endParaRPr lang="en-US" sz="2300" kern="1200">
              <a:solidFill>
                <a:schemeClr val="bg1"/>
              </a:solidFill>
              <a:cs typeface="Calibri"/>
            </a:endParaRPr>
          </a:p>
        </p:txBody>
      </p:sp>
      <p:sp>
        <p:nvSpPr>
          <p:cNvPr id="8" name="Rectangle 7" descr="Head with Gears">
            <a:extLst>
              <a:ext uri="{FF2B5EF4-FFF2-40B4-BE49-F238E27FC236}">
                <a16:creationId xmlns:a16="http://schemas.microsoft.com/office/drawing/2014/main" id="{48A57BBA-796B-6742-BCBB-A029788AFF3E}"/>
              </a:ext>
            </a:extLst>
          </p:cNvPr>
          <p:cNvSpPr/>
          <p:nvPr/>
        </p:nvSpPr>
        <p:spPr>
          <a:xfrm>
            <a:off x="2301670" y="2927262"/>
            <a:ext cx="1300252" cy="130025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EDB308B6-1D79-9544-9068-AE579C0990F9}"/>
              </a:ext>
            </a:extLst>
          </p:cNvPr>
          <p:cNvSpPr/>
          <p:nvPr/>
        </p:nvSpPr>
        <p:spPr>
          <a:xfrm>
            <a:off x="4902175" y="4695985"/>
            <a:ext cx="2889450" cy="720000"/>
          </a:xfrm>
          <a:custGeom>
            <a:avLst/>
            <a:gdLst>
              <a:gd name="connsiteX0" fmla="*/ 0 w 2889450"/>
              <a:gd name="connsiteY0" fmla="*/ 0 h 720000"/>
              <a:gd name="connsiteX1" fmla="*/ 2889450 w 2889450"/>
              <a:gd name="connsiteY1" fmla="*/ 0 h 720000"/>
              <a:gd name="connsiteX2" fmla="*/ 2889450 w 2889450"/>
              <a:gd name="connsiteY2" fmla="*/ 720000 h 720000"/>
              <a:gd name="connsiteX3" fmla="*/ 0 w 2889450"/>
              <a:gd name="connsiteY3" fmla="*/ 720000 h 720000"/>
              <a:gd name="connsiteX4" fmla="*/ 0 w 28894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450" h="720000">
                <a:moveTo>
                  <a:pt x="0" y="0"/>
                </a:moveTo>
                <a:lnTo>
                  <a:pt x="2889450" y="0"/>
                </a:lnTo>
                <a:lnTo>
                  <a:pt x="28894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1"/>
                </a:solidFill>
              </a:rPr>
              <a:t>Mural Board</a:t>
            </a:r>
          </a:p>
        </p:txBody>
      </p:sp>
      <p:sp>
        <p:nvSpPr>
          <p:cNvPr id="10" name="Rectangle 9" descr="Checkmark">
            <a:extLst>
              <a:ext uri="{FF2B5EF4-FFF2-40B4-BE49-F238E27FC236}">
                <a16:creationId xmlns:a16="http://schemas.microsoft.com/office/drawing/2014/main" id="{885B0B00-2087-9049-80F8-38C127205A4D}"/>
              </a:ext>
            </a:extLst>
          </p:cNvPr>
          <p:cNvSpPr/>
          <p:nvPr/>
        </p:nvSpPr>
        <p:spPr>
          <a:xfrm>
            <a:off x="9091877" y="2927262"/>
            <a:ext cx="1300252" cy="130025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D6AD0BBE-ADA8-A348-B10A-B7E810359C40}"/>
              </a:ext>
            </a:extLst>
          </p:cNvPr>
          <p:cNvSpPr/>
          <p:nvPr/>
        </p:nvSpPr>
        <p:spPr>
          <a:xfrm>
            <a:off x="8297278" y="4695985"/>
            <a:ext cx="2889450" cy="720000"/>
          </a:xfrm>
          <a:custGeom>
            <a:avLst/>
            <a:gdLst>
              <a:gd name="connsiteX0" fmla="*/ 0 w 2889450"/>
              <a:gd name="connsiteY0" fmla="*/ 0 h 720000"/>
              <a:gd name="connsiteX1" fmla="*/ 2889450 w 2889450"/>
              <a:gd name="connsiteY1" fmla="*/ 0 h 720000"/>
              <a:gd name="connsiteX2" fmla="*/ 2889450 w 2889450"/>
              <a:gd name="connsiteY2" fmla="*/ 720000 h 720000"/>
              <a:gd name="connsiteX3" fmla="*/ 0 w 2889450"/>
              <a:gd name="connsiteY3" fmla="*/ 720000 h 720000"/>
              <a:gd name="connsiteX4" fmla="*/ 0 w 28894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450" h="720000">
                <a:moveTo>
                  <a:pt x="0" y="0"/>
                </a:moveTo>
                <a:lnTo>
                  <a:pt x="2889450" y="0"/>
                </a:lnTo>
                <a:lnTo>
                  <a:pt x="28894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1"/>
                </a:solidFill>
              </a:rPr>
              <a:t>Prioritization</a:t>
            </a:r>
          </a:p>
        </p:txBody>
      </p:sp>
    </p:spTree>
    <p:extLst>
      <p:ext uri="{BB962C8B-B14F-4D97-AF65-F5344CB8AC3E}">
        <p14:creationId xmlns:p14="http://schemas.microsoft.com/office/powerpoint/2010/main" val="269636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7">
                                            <p:txEl>
                                              <p:pRg st="0" end="0"/>
                                            </p:txEl>
                                          </p:spTgt>
                                        </p:tgtEl>
                                        <p:attrNameLst>
                                          <p:attrName>style.color</p:attrName>
                                        </p:attrNameLst>
                                      </p:cBhvr>
                                      <p:to>
                                        <a:schemeClr val="accent2"/>
                                      </p:to>
                                    </p:animClr>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9">
                                            <p:txEl>
                                              <p:pRg st="0" end="0"/>
                                            </p:txEl>
                                          </p:spTgt>
                                        </p:tgtEl>
                                        <p:attrNameLst>
                                          <p:attrName>style.color</p:attrName>
                                        </p:attrNameLst>
                                      </p:cBhvr>
                                      <p:to>
                                        <a:schemeClr val="accent2"/>
                                      </p:to>
                                    </p:animClr>
                                  </p:childTnLst>
                                  <p:subTnLst>
                                    <p:animClr clrSpc="rgb" dir="cw">
                                      <p:cBhvr override="childStyle">
                                        <p:cTn dur="1" fill="hold" display="0" masterRel="nextClick" afterEffect="1"/>
                                        <p:tgtEl>
                                          <p:spTgt spid="9">
                                            <p:txEl>
                                              <p:pRg st="0" end="0"/>
                                            </p:txEl>
                                          </p:spTgt>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11">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AA3BB-0A5C-4571-99CA-F6AD120D5EEB}"/>
              </a:ext>
            </a:extLst>
          </p:cNvPr>
          <p:cNvSpPr>
            <a:spLocks noGrp="1"/>
          </p:cNvSpPr>
          <p:nvPr>
            <p:ph type="title"/>
          </p:nvPr>
        </p:nvSpPr>
        <p:spPr>
          <a:xfrm>
            <a:off x="946521" y="396117"/>
            <a:ext cx="5217172" cy="1158857"/>
          </a:xfrm>
        </p:spPr>
        <p:txBody>
          <a:bodyPr anchor="b">
            <a:normAutofit/>
          </a:bodyPr>
          <a:lstStyle/>
          <a:p>
            <a:r>
              <a:rPr lang="en-US">
                <a:solidFill>
                  <a:schemeClr val="bg1"/>
                </a:solidFill>
                <a:cs typeface="Calibri Light"/>
              </a:rPr>
              <a:t>Build Phase </a:t>
            </a:r>
            <a:endParaRPr lang="en-US">
              <a:solidFill>
                <a:schemeClr val="bg1"/>
              </a:solidFill>
            </a:endParaRPr>
          </a:p>
        </p:txBody>
      </p:sp>
      <p:sp>
        <p:nvSpPr>
          <p:cNvPr id="12"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Content Placeholder 2">
            <a:extLst>
              <a:ext uri="{FF2B5EF4-FFF2-40B4-BE49-F238E27FC236}">
                <a16:creationId xmlns:a16="http://schemas.microsoft.com/office/drawing/2014/main" id="{F5BC4AC2-EB10-42AB-B07F-ECE1533221C6}"/>
              </a:ext>
            </a:extLst>
          </p:cNvPr>
          <p:cNvSpPr>
            <a:spLocks noGrp="1"/>
          </p:cNvSpPr>
          <p:nvPr>
            <p:ph idx="1"/>
          </p:nvPr>
        </p:nvSpPr>
        <p:spPr>
          <a:xfrm>
            <a:off x="878827" y="2110545"/>
            <a:ext cx="6543049" cy="4351338"/>
          </a:xfrm>
        </p:spPr>
        <p:txBody>
          <a:bodyPr vert="horz" lIns="91440" tIns="45720" rIns="91440" bIns="45720" rtlCol="0" anchor="t">
            <a:normAutofit/>
          </a:bodyPr>
          <a:lstStyle/>
          <a:p>
            <a:r>
              <a:rPr lang="en-US" sz="4000" err="1">
                <a:solidFill>
                  <a:schemeClr val="bg1"/>
                </a:solidFill>
                <a:cs typeface="Calibri"/>
              </a:rPr>
              <a:t>Greenfoot</a:t>
            </a:r>
            <a:r>
              <a:rPr lang="en-US" sz="4000">
                <a:solidFill>
                  <a:schemeClr val="bg1"/>
                </a:solidFill>
                <a:cs typeface="Calibri"/>
              </a:rPr>
              <a:t> </a:t>
            </a:r>
          </a:p>
          <a:p>
            <a:endParaRPr lang="en-US" sz="4000">
              <a:solidFill>
                <a:schemeClr val="bg1"/>
              </a:solidFill>
              <a:cs typeface="Calibri"/>
            </a:endParaRPr>
          </a:p>
          <a:p>
            <a:r>
              <a:rPr lang="en-US" sz="4000">
                <a:solidFill>
                  <a:schemeClr val="bg1"/>
                </a:solidFill>
                <a:cs typeface="Calibri"/>
              </a:rPr>
              <a:t>Research </a:t>
            </a:r>
          </a:p>
          <a:p>
            <a:endParaRPr lang="en-US" sz="4000">
              <a:solidFill>
                <a:schemeClr val="bg1"/>
              </a:solidFill>
              <a:cs typeface="Calibri"/>
            </a:endParaRPr>
          </a:p>
          <a:p>
            <a:r>
              <a:rPr lang="en-US" sz="4000">
                <a:solidFill>
                  <a:schemeClr val="bg1"/>
                </a:solidFill>
                <a:cs typeface="Calibri"/>
              </a:rPr>
              <a:t>Testing / Experimentation </a:t>
            </a:r>
          </a:p>
          <a:p>
            <a:endParaRPr lang="en-US">
              <a:solidFill>
                <a:schemeClr val="bg1"/>
              </a:solidFill>
              <a:cs typeface="Calibri"/>
            </a:endParaRPr>
          </a:p>
        </p:txBody>
      </p:sp>
      <p:grpSp>
        <p:nvGrpSpPr>
          <p:cNvPr id="16" name="Group 15">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7"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1" name="Freeform: Shape 20">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8"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 name="Freeform: Shape 18">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pic>
        <p:nvPicPr>
          <p:cNvPr id="7" name="Graphic 6" descr="Test Plan">
            <a:extLst>
              <a:ext uri="{FF2B5EF4-FFF2-40B4-BE49-F238E27FC236}">
                <a16:creationId xmlns:a16="http://schemas.microsoft.com/office/drawing/2014/main" id="{EFD610F7-00A6-40AD-AE04-CE2E864B7B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1876" y="1820334"/>
            <a:ext cx="3217333" cy="3217333"/>
          </a:xfrm>
          <a:prstGeom prst="rect">
            <a:avLst/>
          </a:prstGeom>
        </p:spPr>
      </p:pic>
      <p:grpSp>
        <p:nvGrpSpPr>
          <p:cNvPr id="24" name="Group 23">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5"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6" name="Freeform: Shape 195">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26"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7" name="Freeform: Shape 26">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91490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2" end="2"/>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14675-EB14-483D-B882-F8398B468D87}"/>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cs typeface="Calibri Light"/>
              </a:rPr>
              <a:t>SCRUM Roles &amp; Methodology</a:t>
            </a:r>
            <a:endParaRPr lang="en-US">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A4AEEA5C-DF2E-4320-B2DD-59A36D36B2A2}"/>
              </a:ext>
            </a:extLst>
          </p:cNvPr>
          <p:cNvSpPr>
            <a:spLocks noGrp="1"/>
          </p:cNvSpPr>
          <p:nvPr>
            <p:ph idx="1"/>
          </p:nvPr>
        </p:nvSpPr>
        <p:spPr>
          <a:xfrm>
            <a:off x="6667845" y="2722834"/>
            <a:ext cx="4974771" cy="1412329"/>
          </a:xfrm>
        </p:spPr>
        <p:txBody>
          <a:bodyPr vert="horz" lIns="91440" tIns="45720" rIns="91440" bIns="45720" rtlCol="0" anchor="t">
            <a:normAutofit/>
          </a:bodyPr>
          <a:lstStyle/>
          <a:p>
            <a:pPr marL="0" indent="0">
              <a:buNone/>
            </a:pPr>
            <a:r>
              <a:rPr lang="en-US">
                <a:solidFill>
                  <a:schemeClr val="bg1"/>
                </a:solidFill>
                <a:cs typeface="Calibri"/>
              </a:rPr>
              <a:t>SCRUM roles: </a:t>
            </a:r>
          </a:p>
          <a:p>
            <a:pPr lvl="1"/>
            <a:r>
              <a:rPr lang="en-US">
                <a:solidFill>
                  <a:schemeClr val="bg1"/>
                </a:solidFill>
                <a:cs typeface="Calibri"/>
              </a:rPr>
              <a:t>Kassandra T -- SCRUM Master </a:t>
            </a:r>
          </a:p>
          <a:p>
            <a:pPr lvl="1"/>
            <a:r>
              <a:rPr lang="en-US" err="1">
                <a:solidFill>
                  <a:schemeClr val="bg1"/>
                </a:solidFill>
                <a:cs typeface="Calibri"/>
              </a:rPr>
              <a:t>Q'Lae</a:t>
            </a:r>
            <a:r>
              <a:rPr lang="en-US">
                <a:solidFill>
                  <a:schemeClr val="bg1"/>
                </a:solidFill>
                <a:cs typeface="Calibri"/>
              </a:rPr>
              <a:t> M  -- Product Owner </a:t>
            </a:r>
          </a:p>
          <a:p>
            <a:pPr marL="0" indent="0">
              <a:buNone/>
            </a:pPr>
            <a:endParaRPr lang="en-US">
              <a:solidFill>
                <a:schemeClr val="bg1"/>
              </a:solidFill>
              <a:cs typeface="Calibri"/>
            </a:endParaRPr>
          </a:p>
          <a:p>
            <a:pPr marL="0" indent="0">
              <a:buNone/>
            </a:pPr>
            <a:endParaRPr lang="en-US">
              <a:solidFill>
                <a:schemeClr val="bg1"/>
              </a:solidFill>
              <a:cs typeface="Calibri"/>
            </a:endParaRPr>
          </a:p>
        </p:txBody>
      </p:sp>
    </p:spTree>
    <p:extLst>
      <p:ext uri="{BB962C8B-B14F-4D97-AF65-F5344CB8AC3E}">
        <p14:creationId xmlns:p14="http://schemas.microsoft.com/office/powerpoint/2010/main" val="313638098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Diagram&#10;&#10;Description automatically generated">
            <a:extLst>
              <a:ext uri="{FF2B5EF4-FFF2-40B4-BE49-F238E27FC236}">
                <a16:creationId xmlns:a16="http://schemas.microsoft.com/office/drawing/2014/main" id="{D2CF13B4-37D1-0147-B525-E82999793AB7}"/>
              </a:ext>
            </a:extLst>
          </p:cNvPr>
          <p:cNvPicPr>
            <a:picLocks noChangeAspect="1"/>
          </p:cNvPicPr>
          <p:nvPr/>
        </p:nvPicPr>
        <p:blipFill>
          <a:blip r:embed="rId3"/>
          <a:stretch>
            <a:fillRect/>
          </a:stretch>
        </p:blipFill>
        <p:spPr>
          <a:xfrm>
            <a:off x="1762129" y="139545"/>
            <a:ext cx="4081459" cy="6718455"/>
          </a:xfrm>
          <a:prstGeom prst="rect">
            <a:avLst/>
          </a:prstGeom>
        </p:spPr>
      </p:pic>
      <p:grpSp>
        <p:nvGrpSpPr>
          <p:cNvPr id="28"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29"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FA93B01E-CEFD-FA47-9869-3EC8E2BC2A27}"/>
              </a:ext>
            </a:extLst>
          </p:cNvPr>
          <p:cNvSpPr txBox="1"/>
          <p:nvPr/>
        </p:nvSpPr>
        <p:spPr>
          <a:xfrm>
            <a:off x="8243801" y="6088559"/>
            <a:ext cx="3948197" cy="769441"/>
          </a:xfrm>
          <a:prstGeom prst="rect">
            <a:avLst/>
          </a:prstGeom>
          <a:noFill/>
        </p:spPr>
        <p:txBody>
          <a:bodyPr wrap="square" rtlCol="0">
            <a:spAutoFit/>
          </a:bodyPr>
          <a:lstStyle/>
          <a:p>
            <a:r>
              <a:rPr lang="en-US" sz="4400">
                <a:solidFill>
                  <a:schemeClr val="bg1"/>
                </a:solidFill>
              </a:rPr>
              <a:t>Activity Diagram</a:t>
            </a:r>
          </a:p>
        </p:txBody>
      </p:sp>
    </p:spTree>
    <p:extLst>
      <p:ext uri="{BB962C8B-B14F-4D97-AF65-F5344CB8AC3E}">
        <p14:creationId xmlns:p14="http://schemas.microsoft.com/office/powerpoint/2010/main" val="69408807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827EE7C-9758-4903-B5B4-2BE9D1732C2A}"/>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800" kern="1200">
                <a:latin typeface="+mj-lt"/>
                <a:ea typeface="+mj-ea"/>
                <a:cs typeface="+mj-cs"/>
              </a:rPr>
              <a:t>PAC-MAN Live!</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183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0"/>
                                  </p:stCondLst>
                                  <p:iterate type="wd">
                                    <p:tmPct val="4000"/>
                                  </p:iterate>
                                  <p:childTnLst>
                                    <p:set>
                                      <p:cBhvr override="childStyle">
                                        <p:cTn id="6" dur="10000" fill="hold"/>
                                        <p:tgtEl>
                                          <p:spTgt spid="2"/>
                                        </p:tgtEl>
                                        <p:attrNameLst>
                                          <p:attrName>style.color</p:attrName>
                                        </p:attrNameLst>
                                      </p:cBhvr>
                                      <p:to>
                                        <p:clrVal>
                                          <a:srgbClr val="FFFC00"/>
                                        </p:clrVal>
                                      </p:to>
                                    </p:set>
                                    <p:set>
                                      <p:cBhvr>
                                        <p:cTn id="7" dur="10000" fill="hold"/>
                                        <p:tgtEl>
                                          <p:spTgt spid="2"/>
                                        </p:tgtEl>
                                        <p:attrNameLst>
                                          <p:attrName>fillcolor</p:attrName>
                                        </p:attrNameLst>
                                      </p:cBhvr>
                                      <p:to>
                                        <p:clrVal>
                                          <a:srgbClr val="FFFC00"/>
                                        </p:clrVal>
                                      </p:to>
                                    </p:set>
                                    <p:set>
                                      <p:cBhvr>
                                        <p:cTn id="8" dur="100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DB6E1-5D39-8E4F-A21F-BF69DC0193A5}"/>
              </a:ext>
            </a:extLst>
          </p:cNvPr>
          <p:cNvSpPr>
            <a:spLocks noGrp="1"/>
          </p:cNvSpPr>
          <p:nvPr>
            <p:ph type="title"/>
          </p:nvPr>
        </p:nvSpPr>
        <p:spPr>
          <a:xfrm>
            <a:off x="1102368" y="923293"/>
            <a:ext cx="4030132" cy="4641720"/>
          </a:xfrm>
        </p:spPr>
        <p:txBody>
          <a:bodyPr>
            <a:normAutofit/>
          </a:bodyPr>
          <a:lstStyle/>
          <a:p>
            <a:pPr algn="ctr"/>
            <a:r>
              <a:rPr lang="en-US">
                <a:solidFill>
                  <a:schemeClr val="bg1"/>
                </a:solidFill>
                <a:cs typeface="Calibri Light"/>
              </a:rPr>
              <a:t>Obstacles</a:t>
            </a: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0B604-99D3-A949-81D5-DCCF683E3DFE}"/>
              </a:ext>
            </a:extLst>
          </p:cNvPr>
          <p:cNvSpPr>
            <a:spLocks noGrp="1"/>
          </p:cNvSpPr>
          <p:nvPr>
            <p:ph idx="1"/>
          </p:nvPr>
        </p:nvSpPr>
        <p:spPr>
          <a:xfrm>
            <a:off x="6096000" y="1618545"/>
            <a:ext cx="5217173" cy="4351338"/>
          </a:xfrm>
        </p:spPr>
        <p:txBody>
          <a:bodyPr vert="horz" lIns="91440" tIns="45720" rIns="91440" bIns="45720" rtlCol="0">
            <a:normAutofit/>
          </a:bodyPr>
          <a:lstStyle/>
          <a:p>
            <a:r>
              <a:rPr lang="en-US">
                <a:solidFill>
                  <a:schemeClr val="bg1"/>
                </a:solidFill>
                <a:cs typeface="Calibri"/>
              </a:rPr>
              <a:t>Accountability </a:t>
            </a:r>
          </a:p>
          <a:p>
            <a:endParaRPr lang="en-US">
              <a:solidFill>
                <a:schemeClr val="bg1"/>
              </a:solidFill>
              <a:cs typeface="Calibri"/>
            </a:endParaRPr>
          </a:p>
          <a:p>
            <a:r>
              <a:rPr lang="en-US">
                <a:solidFill>
                  <a:schemeClr val="bg1"/>
                </a:solidFill>
                <a:cs typeface="Calibri"/>
              </a:rPr>
              <a:t>Technical Issues </a:t>
            </a:r>
          </a:p>
          <a:p>
            <a:endParaRPr lang="en-US">
              <a:solidFill>
                <a:schemeClr val="bg1"/>
              </a:solidFill>
              <a:cs typeface="Calibri"/>
            </a:endParaRPr>
          </a:p>
          <a:p>
            <a:r>
              <a:rPr lang="en-US">
                <a:solidFill>
                  <a:schemeClr val="bg1"/>
                </a:solidFill>
                <a:cs typeface="Calibri"/>
              </a:rPr>
              <a:t>Unfamiliar Application</a:t>
            </a:r>
          </a:p>
          <a:p>
            <a:endParaRPr lang="en-US">
              <a:solidFill>
                <a:schemeClr val="bg1"/>
              </a:solidFill>
              <a:cs typeface="Calibri"/>
            </a:endParaRPr>
          </a:p>
          <a:p>
            <a:r>
              <a:rPr lang="en-US">
                <a:solidFill>
                  <a:schemeClr val="bg1"/>
                </a:solidFill>
                <a:cs typeface="Calibri"/>
              </a:rPr>
              <a:t>Implementing Binary </a:t>
            </a:r>
          </a:p>
          <a:p>
            <a:pPr marL="0" indent="0">
              <a:buNone/>
            </a:pPr>
            <a:endParaRPr lang="en-US">
              <a:solidFill>
                <a:schemeClr val="bg1"/>
              </a:solidFill>
              <a:cs typeface="Calibri"/>
            </a:endParaRP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30993782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2" end="2"/>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4" end="4"/>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 name="Rectangle 7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reeform: Shape 81">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6" name="Freeform: Shape 83">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7" name="Freeform: Shape 85">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8" name="Freeform: Shape 8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9" name="Rectangle 89">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9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93">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AF56E-E529-AA47-8B63-58E0D9280F95}"/>
              </a:ext>
            </a:extLst>
          </p:cNvPr>
          <p:cNvSpPr>
            <a:spLocks noGrp="1"/>
          </p:cNvSpPr>
          <p:nvPr>
            <p:ph type="title"/>
          </p:nvPr>
        </p:nvSpPr>
        <p:spPr>
          <a:xfrm>
            <a:off x="2886764" y="343674"/>
            <a:ext cx="6418471" cy="1207134"/>
          </a:xfrm>
        </p:spPr>
        <p:txBody>
          <a:bodyPr vert="horz" lIns="91440" tIns="45720" rIns="91440" bIns="45720" rtlCol="0" anchor="b">
            <a:normAutofit/>
          </a:bodyPr>
          <a:lstStyle/>
          <a:p>
            <a:pPr algn="ctr"/>
            <a:r>
              <a:rPr lang="en-US" sz="5400" kern="1200">
                <a:solidFill>
                  <a:schemeClr val="bg1"/>
                </a:solidFill>
                <a:latin typeface="+mj-lt"/>
                <a:ea typeface="+mj-ea"/>
                <a:cs typeface="+mj-cs"/>
              </a:rPr>
              <a:t>Conclusion</a:t>
            </a:r>
          </a:p>
        </p:txBody>
      </p:sp>
      <p:sp>
        <p:nvSpPr>
          <p:cNvPr id="292" name="Freeform: Shape 9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93"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4"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5" name="Freeform: Shape 10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96" name="Oval 103">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7" name="Oval 105">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99" name="Freeform: Shape 10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0" name="Freeform: Shape 10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1" name="Freeform: Shape 11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2" name="Freeform: Shape 11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3" name="Freeform: Shape 11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TextBox 4">
            <a:extLst>
              <a:ext uri="{FF2B5EF4-FFF2-40B4-BE49-F238E27FC236}">
                <a16:creationId xmlns:a16="http://schemas.microsoft.com/office/drawing/2014/main" id="{98868633-D2F4-224B-9C8A-77082BCED2A0}"/>
              </a:ext>
            </a:extLst>
          </p:cNvPr>
          <p:cNvSpPr txBox="1"/>
          <p:nvPr/>
        </p:nvSpPr>
        <p:spPr>
          <a:xfrm>
            <a:off x="3295547" y="2025751"/>
            <a:ext cx="5815696" cy="3662541"/>
          </a:xfrm>
          <a:prstGeom prst="rect">
            <a:avLst/>
          </a:prstGeom>
          <a:noFill/>
        </p:spPr>
        <p:txBody>
          <a:bodyPr wrap="square" rtlCol="0">
            <a:spAutoFit/>
          </a:bodyPr>
          <a:lstStyle/>
          <a:p>
            <a:pPr marL="285750" indent="-285750">
              <a:buFont typeface="Arial" panose="020B0604020202020204" pitchFamily="34" charset="0"/>
              <a:buChar char="•"/>
            </a:pPr>
            <a:r>
              <a:rPr lang="en-US" sz="2800">
                <a:solidFill>
                  <a:schemeClr val="bg1"/>
                </a:solidFill>
              </a:rPr>
              <a:t>Pac-Man – fun, easy, and addictive!</a:t>
            </a:r>
          </a:p>
          <a:p>
            <a:pPr marL="285750" indent="-285750">
              <a:buFont typeface="Arial" panose="020B0604020202020204" pitchFamily="34" charset="0"/>
              <a:buChar char="•"/>
            </a:pPr>
            <a:endParaRPr lang="en-US" sz="2800">
              <a:solidFill>
                <a:schemeClr val="bg1"/>
              </a:solidFill>
            </a:endParaRPr>
          </a:p>
          <a:p>
            <a:pPr marL="285750" indent="-285750">
              <a:buFont typeface="Arial" panose="020B0604020202020204" pitchFamily="34" charset="0"/>
              <a:buChar char="•"/>
            </a:pPr>
            <a:r>
              <a:rPr lang="en-US" sz="2800">
                <a:solidFill>
                  <a:schemeClr val="bg1"/>
                </a:solidFill>
              </a:rPr>
              <a:t>Binary Implementation</a:t>
            </a:r>
          </a:p>
          <a:p>
            <a:pPr marL="285750" indent="-285750">
              <a:buFont typeface="Arial" panose="020B0604020202020204" pitchFamily="34" charset="0"/>
              <a:buChar char="•"/>
            </a:pPr>
            <a:endParaRPr lang="en-US" sz="2800">
              <a:solidFill>
                <a:schemeClr val="bg1"/>
              </a:solidFill>
            </a:endParaRPr>
          </a:p>
          <a:p>
            <a:pPr marL="285750" indent="-285750">
              <a:buFont typeface="Arial" panose="020B0604020202020204" pitchFamily="34" charset="0"/>
              <a:buChar char="•"/>
            </a:pPr>
            <a:r>
              <a:rPr lang="en-US" sz="2800">
                <a:solidFill>
                  <a:schemeClr val="bg1"/>
                </a:solidFill>
              </a:rPr>
              <a:t>Working in a Team</a:t>
            </a:r>
          </a:p>
          <a:p>
            <a:pPr marL="285750" indent="-285750">
              <a:buFont typeface="Arial" panose="020B0604020202020204" pitchFamily="34" charset="0"/>
              <a:buChar char="•"/>
            </a:pPr>
            <a:endParaRPr lang="en-US" sz="2800">
              <a:solidFill>
                <a:schemeClr val="bg1"/>
              </a:solidFill>
            </a:endParaRPr>
          </a:p>
          <a:p>
            <a:pPr marL="285750" indent="-285750">
              <a:buFont typeface="Arial" panose="020B0604020202020204" pitchFamily="34" charset="0"/>
              <a:buChar char="•"/>
            </a:pPr>
            <a:r>
              <a:rPr lang="en-US" sz="2800">
                <a:solidFill>
                  <a:schemeClr val="bg1"/>
                </a:solidFill>
              </a:rPr>
              <a:t>Challenging</a:t>
            </a:r>
          </a:p>
          <a:p>
            <a:pPr marL="285750" indent="-285750">
              <a:buFont typeface="Arial" panose="020B0604020202020204" pitchFamily="34" charset="0"/>
              <a:buChar char="•"/>
            </a:pPr>
            <a:endParaRPr lang="en-US">
              <a:solidFill>
                <a:schemeClr val="bg1"/>
              </a:solidFill>
            </a:endParaRPr>
          </a:p>
          <a:p>
            <a:pPr marL="285750" indent="-285750">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3791225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xEl>
                                              <p:pRg st="0" end="0"/>
                                            </p:txEl>
                                          </p:spTgt>
                                        </p:tgtEl>
                                        <p:attrNameLst>
                                          <p:attrName>style.color</p:attrName>
                                        </p:attrNameLst>
                                      </p:cBhvr>
                                      <p:to>
                                        <a:schemeClr val="accent2"/>
                                      </p:to>
                                    </p:animClr>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5">
                                            <p:txEl>
                                              <p:pRg st="2" end="2"/>
                                            </p:txEl>
                                          </p:spTgt>
                                        </p:tgtEl>
                                        <p:attrNameLst>
                                          <p:attrName>style.color</p:attrName>
                                        </p:attrNameLst>
                                      </p:cBhvr>
                                      <p:to>
                                        <a:schemeClr val="accent2"/>
                                      </p:to>
                                    </p:animClr>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5">
                                            <p:txEl>
                                              <p:pRg st="4" end="4"/>
                                            </p:txEl>
                                          </p:spTgt>
                                        </p:tgtEl>
                                        <p:attrNameLst>
                                          <p:attrName>style.color</p:attrName>
                                        </p:attrNameLst>
                                      </p:cBhvr>
                                      <p:to>
                                        <a:schemeClr val="accent2"/>
                                      </p:to>
                                    </p:animClr>
                                  </p:childTnLst>
                                  <p:subTnLst>
                                    <p:animClr clrSpc="rgb" dir="cw">
                                      <p:cBhvr override="childStyle">
                                        <p:cTn dur="1" fill="hold" display="0" masterRel="nextClick" afterEffect="1"/>
                                        <p:tgtEl>
                                          <p:spTgt spid="5">
                                            <p:txEl>
                                              <p:pRg st="4" end="4"/>
                                            </p:txEl>
                                          </p:spTgt>
                                        </p:tgtEl>
                                        <p:attrNameLst>
                                          <p:attrName>ppt_c</p:attrName>
                                        </p:attrNameLst>
                                      </p:cBhvr>
                                      <p:to>
                                        <a:schemeClr val="bg1"/>
                                      </p:to>
                                    </p:animClr>
                                  </p:sub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5">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1088</Words>
  <Application>Microsoft Macintosh PowerPoint</Application>
  <PresentationFormat>Widescreen</PresentationFormat>
  <Paragraphs>101</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PAC-MAN</vt:lpstr>
      <vt:lpstr>Objective</vt:lpstr>
      <vt:lpstr>Ideation &amp; Brainstorming</vt:lpstr>
      <vt:lpstr>Build Phase </vt:lpstr>
      <vt:lpstr>SCRUM Roles &amp; Methodology</vt:lpstr>
      <vt:lpstr>PowerPoint Presentation</vt:lpstr>
      <vt:lpstr>PAC-MAN Live!</vt:lpstr>
      <vt:lpstr>Obstacles</vt:lpstr>
      <vt:lpstr>Conclusion</vt:lpstr>
      <vt:lpstr>Questions?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Azyah A Martin</dc:creator>
  <cp:lastModifiedBy>Azyah A Martin</cp:lastModifiedBy>
  <cp:revision>2</cp:revision>
  <dcterms:created xsi:type="dcterms:W3CDTF">2021-04-19T17:24:22Z</dcterms:created>
  <dcterms:modified xsi:type="dcterms:W3CDTF">2021-05-08T02:34:37Z</dcterms:modified>
</cp:coreProperties>
</file>