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6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1eb9dcc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1eb9dcc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cef6424d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cef6424d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cef6424d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cef6424d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cef6424d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cef6424d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cef6424d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7cef6424d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1eb9dcc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71eb9dcc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cef6424d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cef6424d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1925"/>
            <a:ext cx="7075500" cy="5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 Graph RAG System for TfL Data</a:t>
            </a:r>
            <a:endParaRPr sz="1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39925" y="768175"/>
            <a:ext cx="8520600" cy="4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Transforming API Data into Queryable Knowledge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 comprehensive pipeline for ingesting and querying London Transport (TfL) data.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Leverages the </a:t>
            </a:r>
            <a:r>
              <a:rPr b="1" lang="en" sz="1100">
                <a:solidFill>
                  <a:schemeClr val="dk1"/>
                </a:solidFill>
              </a:rPr>
              <a:t>Neo4j</a:t>
            </a:r>
            <a:r>
              <a:rPr lang="en" sz="1100">
                <a:solidFill>
                  <a:schemeClr val="dk1"/>
                </a:solidFill>
              </a:rPr>
              <a:t> graph database to store complex entities and their relationships.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Employs a </a:t>
            </a:r>
            <a:r>
              <a:rPr b="1" lang="en" sz="1100">
                <a:solidFill>
                  <a:schemeClr val="dk1"/>
                </a:solidFill>
              </a:rPr>
              <a:t>Retrieval-Augmented Generation (RAG)</a:t>
            </a:r>
            <a:r>
              <a:rPr lang="en" sz="1100">
                <a:solidFill>
                  <a:schemeClr val="dk1"/>
                </a:solidFill>
              </a:rPr>
              <a:t> model to translate natural language queries into powerful Cypher statements.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31925"/>
            <a:ext cx="7075500" cy="5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 Pipeline Architecture</a:t>
            </a:r>
            <a:endParaRPr sz="18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39925" y="768175"/>
            <a:ext cx="8520600" cy="4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300">
                <a:solidFill>
                  <a:schemeClr val="dk1"/>
                </a:solidFill>
              </a:rPr>
              <a:t>The overall data flow, from raw data to actionable results.</a:t>
            </a:r>
            <a:endParaRPr sz="1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100" y="1374850"/>
            <a:ext cx="5401226" cy="175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131925"/>
            <a:ext cx="7075500" cy="5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 Pipeline Architecture</a:t>
            </a:r>
            <a:endParaRPr sz="1800"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439925" y="768175"/>
            <a:ext cx="8520600" cy="4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Ingestion: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Raw data from the TfL API (JSON).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An ETL (Extract, Transform, Load) Python script processes and loads the data.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Creation of nodes and edges within the Neo4j database.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RAG Core: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User Query:</a:t>
            </a:r>
            <a:r>
              <a:rPr lang="en" sz="1100">
                <a:solidFill>
                  <a:schemeClr val="dk1"/>
                </a:solidFill>
              </a:rPr>
              <a:t> A natural language question is posed by the user (e.g., "Which stations are on the Northern line?").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Schema Introspection:</a:t>
            </a:r>
            <a:r>
              <a:rPr lang="en" sz="1100">
                <a:solidFill>
                  <a:schemeClr val="dk1"/>
                </a:solidFill>
              </a:rPr>
              <a:t> The system dynamically queries Neo4j to retrieve the current graph schema.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LLM Translation:</a:t>
            </a:r>
            <a:r>
              <a:rPr lang="en" sz="1100">
                <a:solidFill>
                  <a:schemeClr val="dk1"/>
                </a:solidFill>
              </a:rPr>
              <a:t> The query, augmented with the graph schema, is sent to an LLM (GPT-4) which generates a Cypher statement.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Execution &amp; Fallback: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generated Cypher query is executed on the Neo4j database.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Intelligent fallback mechanisms are in place to handle query failures.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Results: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data returned from Neo4j.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results are presented to the user.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131925"/>
            <a:ext cx="7075500" cy="5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3. Nodes</a:t>
            </a:r>
            <a:endParaRPr sz="1800"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439925" y="768175"/>
            <a:ext cx="8520600" cy="4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system utilizes 14 node types (labels) to represent entities within the TfL network.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Station</a:t>
            </a:r>
            <a:r>
              <a:rPr lang="en" sz="1100">
                <a:solidFill>
                  <a:schemeClr val="dk1"/>
                </a:solidFill>
              </a:rPr>
              <a:t>: Represents a physical station.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Line</a:t>
            </a:r>
            <a:r>
              <a:rPr lang="en" sz="1100">
                <a:solidFill>
                  <a:schemeClr val="dk1"/>
                </a:solidFill>
              </a:rPr>
              <a:t>: Represents a transport line (e.g., Central Line, Jubilee Line).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StopPoint</a:t>
            </a:r>
            <a:r>
              <a:rPr lang="en" sz="1100">
                <a:solidFill>
                  <a:schemeClr val="dk1"/>
                </a:solidFill>
              </a:rPr>
              <a:t>: A specific stop.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Platform</a:t>
            </a:r>
            <a:r>
              <a:rPr lang="en" sz="1100">
                <a:solidFill>
                  <a:schemeClr val="dk1"/>
                </a:solidFill>
              </a:rPr>
              <a:t>: A station platform.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FareZone</a:t>
            </a:r>
            <a:r>
              <a:rPr lang="en" sz="1100">
                <a:solidFill>
                  <a:schemeClr val="dk1"/>
                </a:solidFill>
              </a:rPr>
              <a:t>: A geographical fare zone.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Operator</a:t>
            </a:r>
            <a:r>
              <a:rPr lang="en" sz="1100">
                <a:solidFill>
                  <a:schemeClr val="dk1"/>
                </a:solidFill>
              </a:rPr>
              <a:t>: An entity that operates a line.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BikePoint</a:t>
            </a:r>
            <a:r>
              <a:rPr lang="en" sz="1100">
                <a:solidFill>
                  <a:schemeClr val="dk1"/>
                </a:solidFill>
              </a:rPr>
              <a:t>: A public bicycle docking station.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Incident</a:t>
            </a:r>
            <a:r>
              <a:rPr lang="en" sz="1100">
                <a:solidFill>
                  <a:schemeClr val="dk1"/>
                </a:solidFill>
              </a:rPr>
              <a:t>: A disruption or service issue.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Interchange</a:t>
            </a:r>
            <a:r>
              <a:rPr lang="en" sz="1100">
                <a:solidFill>
                  <a:schemeClr val="dk1"/>
                </a:solidFill>
              </a:rPr>
              <a:t>: A node representing a multi-line connection point.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Timetable</a:t>
            </a:r>
            <a:r>
              <a:rPr lang="en" sz="1100">
                <a:solidFill>
                  <a:schemeClr val="dk1"/>
                </a:solidFill>
              </a:rPr>
              <a:t>: A schedule.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AccessibilityFeature</a:t>
            </a:r>
            <a:r>
              <a:rPr lang="en" sz="1100">
                <a:solidFill>
                  <a:schemeClr val="dk1"/>
                </a:solidFill>
              </a:rPr>
              <a:t>: Accessibility-related features (e.g., lifts).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Facility</a:t>
            </a:r>
            <a:r>
              <a:rPr lang="en" sz="1100">
                <a:solidFill>
                  <a:schemeClr val="dk1"/>
                </a:solidFill>
              </a:rPr>
              <a:t>: General amenities (e.g., restrooms).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Landmark</a:t>
            </a:r>
            <a:r>
              <a:rPr lang="en" sz="1100">
                <a:solidFill>
                  <a:schemeClr val="dk1"/>
                </a:solidFill>
              </a:rPr>
              <a:t>: A landmark or place of interest near a station.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Geolocation</a:t>
            </a:r>
            <a:r>
              <a:rPr lang="en" sz="1100">
                <a:solidFill>
                  <a:schemeClr val="dk1"/>
                </a:solidFill>
              </a:rPr>
              <a:t>: Geographical coordinates.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0" y="131925"/>
            <a:ext cx="7075500" cy="5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4. Edges</a:t>
            </a:r>
            <a:endParaRPr sz="1800"/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439925" y="768175"/>
            <a:ext cx="8520600" cy="4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Edges define the directional relationships between nodes, creating a contextually rich data structure.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802" y="1015100"/>
            <a:ext cx="5892724" cy="35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11700" y="131925"/>
            <a:ext cx="4382400" cy="5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5. RAG</a:t>
            </a:r>
            <a:endParaRPr sz="1800"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439925" y="768175"/>
            <a:ext cx="8380800" cy="4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This model allows for natural language querying of the data.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Introspection: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The system is not reliant on a rigid schema. It dynamically queries Neo4j to obtain a list of available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labels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relationship types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This introspected schema is included in the prompt to the LLM, ensuring that generated queries are always valid for the current database state.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LLM (GPT-4) Translation: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The prompt combines the user's query with the retrieved graph schema.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The LLM is strictly instructed to output a JSON object containing the Cypher statement and its parameters.</a:t>
            </a:r>
            <a:endParaRPr sz="11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t/>
            </a:r>
            <a:endParaRPr sz="12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ctrTitle"/>
          </p:nvPr>
        </p:nvSpPr>
        <p:spPr>
          <a:xfrm>
            <a:off x="311700" y="131925"/>
            <a:ext cx="4382400" cy="5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6. Summary &amp; Future Work</a:t>
            </a:r>
            <a:endParaRPr sz="1800"/>
          </a:p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439925" y="768175"/>
            <a:ext cx="8380800" cy="4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This Graph RAG system is a robust and scalable solution for transforming complex data into a naturally queryable knowledge base.</a:t>
            </a:r>
            <a:endParaRPr sz="11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synergy between graph databases and LLMs provides a flexible and powerful method for data retrieval.</a:t>
            </a:r>
            <a:endParaRPr sz="11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Future Directions: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Integration of additional transit modes (buses, DLR).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Development of a visual user interface for graph interaction.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Incorporation of real-time data streams (e.g., train locations, congestion).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