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Roboto Mono"/>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699CBA-7D20-4FF4-A7D0-26F6C55F3690}">
  <a:tblStyle styleId="{68699CBA-7D20-4FF4-A7D0-26F6C55F369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Mono-regular.fntdata"/><Relationship Id="rId25" Type="http://schemas.openxmlformats.org/officeDocument/2006/relationships/slide" Target="slides/slide19.xml"/><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5.xml"/><Relationship Id="rId33" Type="http://schemas.openxmlformats.org/officeDocument/2006/relationships/font" Target="fonts/CenturyGothic-boldItalic.fntdata"/><Relationship Id="rId10" Type="http://schemas.openxmlformats.org/officeDocument/2006/relationships/slide" Target="slides/slide4.xml"/><Relationship Id="rId32"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6ca3c5d01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ca3c5d0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ca3c5d01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ca3c5d0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ca3c5d01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ca3c5d01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ca3c5d01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6ca3c5d0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ca3c5d01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ca3c5d01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nist.gov/cyberframework" TargetMode="External"/><Relationship Id="rId4" Type="http://schemas.openxmlformats.org/officeDocument/2006/relationships/hyperlink" Target="https://owasp.org/www-project-top-ten/" TargetMode="External"/><Relationship Id="rId5" Type="http://schemas.openxmlformats.org/officeDocument/2006/relationships/hyperlink" Target="https://wiki.sei.cmu.edu/confluence/display/cplusplus" TargetMode="External"/><Relationship Id="rId6" Type="http://schemas.openxmlformats.org/officeDocument/2006/relationships/hyperlink" Target="https://learn.microsoft.com/en-us/visualstudio/code-quality/" TargetMode="External"/><Relationship Id="rId7" Type="http://schemas.openxmlformats.org/officeDocument/2006/relationships/hyperlink" Target="https://www.cisa.gov/resources-tools/resources/devsecops-best-practices" TargetMode="External"/><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22821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t/>
            </a:r>
            <a:endParaRPr sz="1850"/>
          </a:p>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Kenneth Dandrow</a:t>
            </a:r>
            <a:endParaRPr/>
          </a:p>
          <a:p>
            <a:pPr indent="0" lvl="0" marL="0" rtl="0" algn="l">
              <a:lnSpc>
                <a:spcPct val="70000"/>
              </a:lnSpc>
              <a:spcBef>
                <a:spcPts val="1000"/>
              </a:spcBef>
              <a:spcAft>
                <a:spcPts val="0"/>
              </a:spcAft>
              <a:buClr>
                <a:schemeClr val="lt1"/>
              </a:buClr>
              <a:buSzPts val="1850"/>
              <a:buNone/>
            </a:pPr>
            <a:r>
              <a:t/>
            </a:r>
            <a:endParaRPr i="1" sz="1850"/>
          </a:p>
          <a:p>
            <a:pPr indent="0" lvl="0" marL="0" rtl="0" algn="l">
              <a:lnSpc>
                <a:spcPct val="70000"/>
              </a:lnSpc>
              <a:spcBef>
                <a:spcPts val="1000"/>
              </a:spcBef>
              <a:spcAft>
                <a:spcPts val="0"/>
              </a:spcAft>
              <a:buSzPts val="1850"/>
              <a:buNone/>
            </a:pPr>
            <a:r>
              <a:rPr lang="en-US"/>
              <a:t>Welcome to my Green Pace Security Policy Presentation. I’m Kenneth Dandrow, and in this presentation I’ll walk through the policies, standards, and practices we’ve developed to secure Green Pace’s systems and applications.</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Test 2: Null Input Rejected</a:t>
            </a:r>
            <a:endParaRPr/>
          </a:p>
        </p:txBody>
      </p:sp>
      <p:sp>
        <p:nvSpPr>
          <p:cNvPr id="213" name="Google Shape;213;p28"/>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336550" lvl="1" marL="914400" rtl="0" algn="ctr">
              <a:spcBef>
                <a:spcPts val="500"/>
              </a:spcBef>
              <a:spcAft>
                <a:spcPts val="0"/>
              </a:spcAft>
              <a:buSzPts val="1700"/>
              <a:buFont typeface="Arial"/>
              <a:buChar char="•"/>
            </a:pPr>
            <a:r>
              <a:rPr b="1" lang="en-US" sz="1700">
                <a:latin typeface="Arial"/>
                <a:ea typeface="Arial"/>
                <a:cs typeface="Arial"/>
                <a:sym typeface="Arial"/>
              </a:rPr>
              <a:t>Goal: Ensure program throws an exception for null values.</a:t>
            </a:r>
            <a:endParaRPr b="1" sz="1700">
              <a:latin typeface="Arial"/>
              <a:ea typeface="Arial"/>
              <a:cs typeface="Arial"/>
              <a:sym typeface="Arial"/>
            </a:endParaRPr>
          </a:p>
          <a:p>
            <a:pPr indent="0" lvl="0" marL="914400" rtl="0" algn="ctr">
              <a:spcBef>
                <a:spcPts val="1000"/>
              </a:spcBef>
              <a:spcAft>
                <a:spcPts val="0"/>
              </a:spcAft>
              <a:buNone/>
            </a:pPr>
            <a:r>
              <a:t/>
            </a:r>
            <a:endParaRPr b="1" sz="1700">
              <a:latin typeface="Arial"/>
              <a:ea typeface="Arial"/>
              <a:cs typeface="Arial"/>
              <a:sym typeface="Arial"/>
            </a:endParaRPr>
          </a:p>
          <a:p>
            <a:pPr indent="-336550" lvl="1" marL="914400" rtl="0" algn="ctr">
              <a:spcBef>
                <a:spcPts val="500"/>
              </a:spcBef>
              <a:spcAft>
                <a:spcPts val="0"/>
              </a:spcAft>
              <a:buSzPts val="1700"/>
              <a:buFont typeface="Arial"/>
              <a:buChar char="•"/>
            </a:pPr>
            <a:r>
              <a:rPr b="1" lang="en-US" sz="1700">
                <a:latin typeface="Arial"/>
                <a:ea typeface="Arial"/>
                <a:cs typeface="Arial"/>
                <a:sym typeface="Arial"/>
              </a:rPr>
              <a:t>Input: nul</a:t>
            </a:r>
            <a:r>
              <a:rPr b="1" lang="en-US" sz="1700">
                <a:latin typeface="Arial"/>
                <a:ea typeface="Arial"/>
                <a:cs typeface="Arial"/>
                <a:sym typeface="Arial"/>
              </a:rPr>
              <a:t>l</a:t>
            </a:r>
            <a:endParaRPr b="1" sz="1700">
              <a:latin typeface="Arial"/>
              <a:ea typeface="Arial"/>
              <a:cs typeface="Arial"/>
              <a:sym typeface="Arial"/>
            </a:endParaRPr>
          </a:p>
          <a:p>
            <a:pPr indent="0" lvl="0" marL="914400" rtl="0" algn="ctr">
              <a:spcBef>
                <a:spcPts val="1000"/>
              </a:spcBef>
              <a:spcAft>
                <a:spcPts val="0"/>
              </a:spcAft>
              <a:buNone/>
            </a:pPr>
            <a:r>
              <a:t/>
            </a:r>
            <a:endParaRPr b="1" sz="1700">
              <a:latin typeface="Arial"/>
              <a:ea typeface="Arial"/>
              <a:cs typeface="Arial"/>
              <a:sym typeface="Arial"/>
            </a:endParaRPr>
          </a:p>
          <a:p>
            <a:pPr indent="-336550" lvl="1" marL="914400" rtl="0" algn="ctr">
              <a:spcBef>
                <a:spcPts val="500"/>
              </a:spcBef>
              <a:spcAft>
                <a:spcPts val="0"/>
              </a:spcAft>
              <a:buSzPts val="1700"/>
              <a:buFont typeface="Arial"/>
              <a:buChar char="•"/>
            </a:pPr>
            <a:r>
              <a:rPr b="1" lang="en-US" sz="1700">
                <a:latin typeface="Arial"/>
                <a:ea typeface="Arial"/>
                <a:cs typeface="Arial"/>
                <a:sym typeface="Arial"/>
              </a:rPr>
              <a:t>Expected Result: Error handled safely</a:t>
            </a:r>
            <a:endParaRPr b="1" sz="1700">
              <a:latin typeface="Arial"/>
              <a:ea typeface="Arial"/>
              <a:cs typeface="Arial"/>
              <a:sym typeface="Arial"/>
            </a:endParaRPr>
          </a:p>
          <a:p>
            <a:pPr indent="0" lvl="0" marL="457200" rtl="0" algn="ctr">
              <a:spcBef>
                <a:spcPts val="1000"/>
              </a:spcBef>
              <a:spcAft>
                <a:spcPts val="0"/>
              </a:spcAft>
              <a:buNone/>
            </a:pPr>
            <a:r>
              <a:t/>
            </a:r>
            <a:endParaRPr b="1" sz="1700">
              <a:latin typeface="Arial"/>
              <a:ea typeface="Arial"/>
              <a:cs typeface="Arial"/>
              <a:sym typeface="Arial"/>
            </a:endParaRPr>
          </a:p>
          <a:p>
            <a:pPr indent="-336550" lvl="1" marL="914400" rtl="0" algn="ctr">
              <a:spcBef>
                <a:spcPts val="500"/>
              </a:spcBef>
              <a:spcAft>
                <a:spcPts val="0"/>
              </a:spcAft>
              <a:buSzPts val="1700"/>
              <a:buFont typeface="Arial"/>
              <a:buChar char="•"/>
            </a:pPr>
            <a:r>
              <a:rPr b="1" lang="en-US" sz="1700">
                <a:latin typeface="Arial"/>
                <a:ea typeface="Arial"/>
                <a:cs typeface="Arial"/>
                <a:sym typeface="Arial"/>
              </a:rPr>
              <a:t>Actual Result: Passed.</a:t>
            </a:r>
            <a:endParaRPr b="1" sz="17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Test 3: Input Too Long Rejected</a:t>
            </a:r>
            <a:endParaRPr/>
          </a:p>
        </p:txBody>
      </p:sp>
      <p:sp>
        <p:nvSpPr>
          <p:cNvPr id="219" name="Google Shape;219;p29"/>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342900" lvl="0" marL="457200" rtl="0" algn="ctr">
              <a:spcBef>
                <a:spcPts val="1000"/>
              </a:spcBef>
              <a:spcAft>
                <a:spcPts val="0"/>
              </a:spcAft>
              <a:buSzPts val="1800"/>
              <a:buFont typeface="Arial"/>
              <a:buChar char="•"/>
            </a:pPr>
            <a:r>
              <a:rPr b="1" lang="en-US" sz="1800">
                <a:latin typeface="Arial"/>
                <a:ea typeface="Arial"/>
                <a:cs typeface="Arial"/>
                <a:sym typeface="Arial"/>
              </a:rPr>
              <a:t>Goal:</a:t>
            </a:r>
            <a:r>
              <a:rPr lang="en-US" sz="1800">
                <a:latin typeface="Arial"/>
                <a:ea typeface="Arial"/>
                <a:cs typeface="Arial"/>
                <a:sym typeface="Arial"/>
              </a:rPr>
              <a:t> Check input length validation.</a:t>
            </a:r>
            <a:endParaRPr sz="1800">
              <a:latin typeface="Arial"/>
              <a:ea typeface="Arial"/>
              <a:cs typeface="Arial"/>
              <a:sym typeface="Arial"/>
            </a:endParaRPr>
          </a:p>
          <a:p>
            <a:pPr indent="0" lvl="0" marL="457200" rtl="0" algn="ctr">
              <a:spcBef>
                <a:spcPts val="1000"/>
              </a:spcBef>
              <a:spcAft>
                <a:spcPts val="0"/>
              </a:spcAft>
              <a:buNone/>
            </a:pPr>
            <a:r>
              <a:t/>
            </a:r>
            <a:endParaRPr sz="1800">
              <a:latin typeface="Arial"/>
              <a:ea typeface="Arial"/>
              <a:cs typeface="Arial"/>
              <a:sym typeface="Arial"/>
            </a:endParaRPr>
          </a:p>
          <a:p>
            <a:pPr indent="-342900" lvl="0" marL="457200" rtl="0" algn="ctr">
              <a:spcBef>
                <a:spcPts val="1000"/>
              </a:spcBef>
              <a:spcAft>
                <a:spcPts val="0"/>
              </a:spcAft>
              <a:buSzPts val="1800"/>
              <a:buFont typeface="Arial"/>
              <a:buChar char="•"/>
            </a:pPr>
            <a:r>
              <a:rPr b="1" lang="en-US" sz="1800">
                <a:latin typeface="Arial"/>
                <a:ea typeface="Arial"/>
                <a:cs typeface="Arial"/>
                <a:sym typeface="Arial"/>
              </a:rPr>
              <a:t>Input:</a:t>
            </a:r>
            <a:r>
              <a:rPr lang="en-US" sz="1800">
                <a:latin typeface="Arial"/>
                <a:ea typeface="Arial"/>
                <a:cs typeface="Arial"/>
                <a:sym typeface="Arial"/>
              </a:rPr>
              <a:t> 50-character string.</a:t>
            </a:r>
            <a:endParaRPr sz="1800">
              <a:latin typeface="Arial"/>
              <a:ea typeface="Arial"/>
              <a:cs typeface="Arial"/>
              <a:sym typeface="Arial"/>
            </a:endParaRPr>
          </a:p>
          <a:p>
            <a:pPr indent="0" lvl="0" marL="457200" rtl="0" algn="ctr">
              <a:spcBef>
                <a:spcPts val="1000"/>
              </a:spcBef>
              <a:spcAft>
                <a:spcPts val="0"/>
              </a:spcAft>
              <a:buNone/>
            </a:pPr>
            <a:r>
              <a:t/>
            </a:r>
            <a:endParaRPr sz="1800">
              <a:latin typeface="Arial"/>
              <a:ea typeface="Arial"/>
              <a:cs typeface="Arial"/>
              <a:sym typeface="Arial"/>
            </a:endParaRPr>
          </a:p>
          <a:p>
            <a:pPr indent="-342900" lvl="0" marL="457200" rtl="0" algn="ctr">
              <a:spcBef>
                <a:spcPts val="1000"/>
              </a:spcBef>
              <a:spcAft>
                <a:spcPts val="0"/>
              </a:spcAft>
              <a:buSzPts val="1800"/>
              <a:buFont typeface="Arial"/>
              <a:buChar char="•"/>
            </a:pPr>
            <a:r>
              <a:rPr b="1" lang="en-US" sz="1800">
                <a:latin typeface="Arial"/>
                <a:ea typeface="Arial"/>
                <a:cs typeface="Arial"/>
                <a:sym typeface="Arial"/>
              </a:rPr>
              <a:t>Expected Result:</a:t>
            </a:r>
            <a:r>
              <a:rPr lang="en-US" sz="1800">
                <a:latin typeface="Arial"/>
                <a:ea typeface="Arial"/>
                <a:cs typeface="Arial"/>
                <a:sym typeface="Arial"/>
              </a:rPr>
              <a:t> Validation error message.</a:t>
            </a:r>
            <a:endParaRPr sz="1800">
              <a:latin typeface="Arial"/>
              <a:ea typeface="Arial"/>
              <a:cs typeface="Arial"/>
              <a:sym typeface="Arial"/>
            </a:endParaRPr>
          </a:p>
          <a:p>
            <a:pPr indent="0" lvl="0" marL="457200" rtl="0" algn="ctr">
              <a:spcBef>
                <a:spcPts val="1000"/>
              </a:spcBef>
              <a:spcAft>
                <a:spcPts val="0"/>
              </a:spcAft>
              <a:buNone/>
            </a:pPr>
            <a:r>
              <a:t/>
            </a:r>
            <a:endParaRPr sz="1800">
              <a:latin typeface="Arial"/>
              <a:ea typeface="Arial"/>
              <a:cs typeface="Arial"/>
              <a:sym typeface="Arial"/>
            </a:endParaRPr>
          </a:p>
          <a:p>
            <a:pPr indent="-342900" lvl="0" marL="457200" rtl="0" algn="ctr">
              <a:spcBef>
                <a:spcPts val="1000"/>
              </a:spcBef>
              <a:spcAft>
                <a:spcPts val="0"/>
              </a:spcAft>
              <a:buSzPts val="1800"/>
              <a:buFont typeface="Arial"/>
              <a:buChar char="•"/>
            </a:pPr>
            <a:r>
              <a:rPr b="1" lang="en-US" sz="1800">
                <a:latin typeface="Arial"/>
                <a:ea typeface="Arial"/>
                <a:cs typeface="Arial"/>
                <a:sym typeface="Arial"/>
              </a:rPr>
              <a:t>Actual Result:</a:t>
            </a:r>
            <a:r>
              <a:rPr lang="en-US" sz="1800">
                <a:latin typeface="Arial"/>
                <a:ea typeface="Arial"/>
                <a:cs typeface="Arial"/>
                <a:sym typeface="Arial"/>
              </a:rPr>
              <a:t> Passed.</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Test 4: SQL Injection Blocked</a:t>
            </a:r>
            <a:endParaRPr/>
          </a:p>
        </p:txBody>
      </p:sp>
      <p:sp>
        <p:nvSpPr>
          <p:cNvPr id="225" name="Google Shape;225;p30"/>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342900" lvl="0" marL="457200" rtl="0" algn="ctr">
              <a:spcBef>
                <a:spcPts val="1000"/>
              </a:spcBef>
              <a:spcAft>
                <a:spcPts val="0"/>
              </a:spcAft>
              <a:buSzPts val="1800"/>
              <a:buFont typeface="Arial"/>
              <a:buChar char="•"/>
            </a:pPr>
            <a:r>
              <a:rPr b="1" lang="en-US" sz="1800">
                <a:latin typeface="Arial"/>
                <a:ea typeface="Arial"/>
                <a:cs typeface="Arial"/>
                <a:sym typeface="Arial"/>
              </a:rPr>
              <a:t>Goal:</a:t>
            </a:r>
            <a:r>
              <a:rPr lang="en-US" sz="1800">
                <a:latin typeface="Arial"/>
                <a:ea typeface="Arial"/>
                <a:cs typeface="Arial"/>
                <a:sym typeface="Arial"/>
              </a:rPr>
              <a:t> Verify SQL injection defense.</a:t>
            </a:r>
            <a:endParaRPr sz="1800">
              <a:latin typeface="Arial"/>
              <a:ea typeface="Arial"/>
              <a:cs typeface="Arial"/>
              <a:sym typeface="Arial"/>
            </a:endParaRPr>
          </a:p>
          <a:p>
            <a:pPr indent="0" lvl="0" marL="457200" rtl="0" algn="ctr">
              <a:spcBef>
                <a:spcPts val="1000"/>
              </a:spcBef>
              <a:spcAft>
                <a:spcPts val="0"/>
              </a:spcAft>
              <a:buNone/>
            </a:pPr>
            <a:br>
              <a:rPr lang="en-US" sz="1800">
                <a:latin typeface="Arial"/>
                <a:ea typeface="Arial"/>
                <a:cs typeface="Arial"/>
                <a:sym typeface="Arial"/>
              </a:rPr>
            </a:br>
            <a:endParaRPr sz="1800">
              <a:latin typeface="Arial"/>
              <a:ea typeface="Arial"/>
              <a:cs typeface="Arial"/>
              <a:sym typeface="Arial"/>
            </a:endParaRPr>
          </a:p>
          <a:p>
            <a:pPr indent="-342900" lvl="0" marL="457200" rtl="0" algn="ctr">
              <a:spcBef>
                <a:spcPts val="1000"/>
              </a:spcBef>
              <a:spcAft>
                <a:spcPts val="0"/>
              </a:spcAft>
              <a:buSzPts val="1800"/>
              <a:buChar char="•"/>
            </a:pPr>
            <a:r>
              <a:rPr b="1" lang="en-US" sz="1800">
                <a:latin typeface="Arial"/>
                <a:ea typeface="Arial"/>
                <a:cs typeface="Arial"/>
                <a:sym typeface="Arial"/>
              </a:rPr>
              <a:t>Input:</a:t>
            </a:r>
            <a:r>
              <a:rPr lang="en-US" sz="1800">
                <a:latin typeface="Arial"/>
                <a:ea typeface="Arial"/>
                <a:cs typeface="Arial"/>
                <a:sym typeface="Arial"/>
              </a:rPr>
              <a:t> </a:t>
            </a:r>
            <a:r>
              <a:rPr lang="en-US" sz="1800">
                <a:latin typeface="Roboto Mono"/>
                <a:ea typeface="Roboto Mono"/>
                <a:cs typeface="Roboto Mono"/>
                <a:sym typeface="Roboto Mono"/>
              </a:rPr>
              <a:t>' OR '1'='1</a:t>
            </a:r>
            <a:endParaRPr sz="1800">
              <a:latin typeface="Roboto Mono"/>
              <a:ea typeface="Roboto Mono"/>
              <a:cs typeface="Roboto Mono"/>
              <a:sym typeface="Roboto Mono"/>
            </a:endParaRPr>
          </a:p>
          <a:p>
            <a:pPr indent="0" lvl="0" marL="457200" rtl="0" algn="ctr">
              <a:spcBef>
                <a:spcPts val="1000"/>
              </a:spcBef>
              <a:spcAft>
                <a:spcPts val="0"/>
              </a:spcAft>
              <a:buNone/>
            </a:pPr>
            <a:br>
              <a:rPr lang="en-US" sz="1800">
                <a:latin typeface="Roboto Mono"/>
                <a:ea typeface="Roboto Mono"/>
                <a:cs typeface="Roboto Mono"/>
                <a:sym typeface="Roboto Mono"/>
              </a:rPr>
            </a:br>
            <a:endParaRPr sz="1800">
              <a:latin typeface="Roboto Mono"/>
              <a:ea typeface="Roboto Mono"/>
              <a:cs typeface="Roboto Mono"/>
              <a:sym typeface="Roboto Mono"/>
            </a:endParaRPr>
          </a:p>
          <a:p>
            <a:pPr indent="-342900" lvl="0" marL="457200" rtl="0" algn="ctr">
              <a:spcBef>
                <a:spcPts val="1000"/>
              </a:spcBef>
              <a:spcAft>
                <a:spcPts val="0"/>
              </a:spcAft>
              <a:buSzPts val="1800"/>
              <a:buFont typeface="Arial"/>
              <a:buChar char="•"/>
            </a:pPr>
            <a:r>
              <a:rPr b="1" lang="en-US" sz="1800">
                <a:latin typeface="Arial"/>
                <a:ea typeface="Arial"/>
                <a:cs typeface="Arial"/>
                <a:sym typeface="Arial"/>
              </a:rPr>
              <a:t>Expected Result:</a:t>
            </a:r>
            <a:r>
              <a:rPr lang="en-US" sz="1800">
                <a:latin typeface="Arial"/>
                <a:ea typeface="Arial"/>
                <a:cs typeface="Arial"/>
                <a:sym typeface="Arial"/>
              </a:rPr>
              <a:t> Query sanitized and rejected.</a:t>
            </a:r>
            <a:endParaRPr sz="1800">
              <a:latin typeface="Arial"/>
              <a:ea typeface="Arial"/>
              <a:cs typeface="Arial"/>
              <a:sym typeface="Arial"/>
            </a:endParaRPr>
          </a:p>
          <a:p>
            <a:pPr indent="0" lvl="0" marL="457200" rtl="0" algn="ctr">
              <a:spcBef>
                <a:spcPts val="1000"/>
              </a:spcBef>
              <a:spcAft>
                <a:spcPts val="0"/>
              </a:spcAft>
              <a:buNone/>
            </a:pPr>
            <a:br>
              <a:rPr lang="en-US" sz="1800">
                <a:latin typeface="Arial"/>
                <a:ea typeface="Arial"/>
                <a:cs typeface="Arial"/>
                <a:sym typeface="Arial"/>
              </a:rPr>
            </a:br>
            <a:endParaRPr sz="1800">
              <a:latin typeface="Arial"/>
              <a:ea typeface="Arial"/>
              <a:cs typeface="Arial"/>
              <a:sym typeface="Arial"/>
            </a:endParaRPr>
          </a:p>
          <a:p>
            <a:pPr indent="-342900" lvl="0" marL="457200" rtl="0" algn="ctr">
              <a:spcBef>
                <a:spcPts val="1000"/>
              </a:spcBef>
              <a:spcAft>
                <a:spcPts val="0"/>
              </a:spcAft>
              <a:buSzPts val="1800"/>
              <a:buFont typeface="Arial"/>
              <a:buChar char="•"/>
            </a:pPr>
            <a:r>
              <a:rPr b="1" lang="en-US" sz="1800">
                <a:latin typeface="Arial"/>
                <a:ea typeface="Arial"/>
                <a:cs typeface="Arial"/>
                <a:sym typeface="Arial"/>
              </a:rPr>
              <a:t>Actual Result:</a:t>
            </a:r>
            <a:r>
              <a:rPr lang="en-US" sz="1800">
                <a:latin typeface="Arial"/>
                <a:ea typeface="Arial"/>
                <a:cs typeface="Arial"/>
                <a:sym typeface="Arial"/>
              </a:rPr>
              <a:t> Passed.</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Test 5: Unauthorized Access Denied</a:t>
            </a:r>
            <a:endParaRPr/>
          </a:p>
        </p:txBody>
      </p:sp>
      <p:sp>
        <p:nvSpPr>
          <p:cNvPr id="231" name="Google Shape;231;p31"/>
          <p:cNvSpPr txBox="1"/>
          <p:nvPr>
            <p:ph idx="1" type="body"/>
          </p:nvPr>
        </p:nvSpPr>
        <p:spPr>
          <a:xfrm>
            <a:off x="685800" y="2194560"/>
            <a:ext cx="10820400" cy="4024200"/>
          </a:xfrm>
          <a:prstGeom prst="rect">
            <a:avLst/>
          </a:prstGeom>
        </p:spPr>
        <p:txBody>
          <a:bodyPr anchorCtr="0" anchor="t" bIns="45700" lIns="91425" spcFirstLastPara="1" rIns="91425" wrap="square" tIns="45700">
            <a:normAutofit/>
          </a:bodyPr>
          <a:lstStyle/>
          <a:p>
            <a:pPr indent="-342900" lvl="0" marL="457200" rtl="0" algn="ctr">
              <a:lnSpc>
                <a:spcPct val="115000"/>
              </a:lnSpc>
              <a:spcBef>
                <a:spcPts val="1200"/>
              </a:spcBef>
              <a:spcAft>
                <a:spcPts val="0"/>
              </a:spcAft>
              <a:buClr>
                <a:schemeClr val="lt1"/>
              </a:buClr>
              <a:buSzPts val="1800"/>
              <a:buChar char="●"/>
            </a:pPr>
            <a:r>
              <a:rPr b="1" lang="en-US" sz="1800">
                <a:latin typeface="Arial"/>
                <a:ea typeface="Arial"/>
                <a:cs typeface="Arial"/>
                <a:sym typeface="Arial"/>
              </a:rPr>
              <a:t>Goal:</a:t>
            </a:r>
            <a:r>
              <a:rPr lang="en-US" sz="1800">
                <a:latin typeface="Arial"/>
                <a:ea typeface="Arial"/>
                <a:cs typeface="Arial"/>
                <a:sym typeface="Arial"/>
              </a:rPr>
              <a:t> Ensure regular user cannot perform admin action.</a:t>
            </a:r>
            <a:endParaRPr sz="1800">
              <a:latin typeface="Arial"/>
              <a:ea typeface="Arial"/>
              <a:cs typeface="Arial"/>
              <a:sym typeface="Arial"/>
            </a:endParaRPr>
          </a:p>
          <a:p>
            <a:pPr indent="0" lvl="0" marL="457200" rtl="0" algn="ctr">
              <a:lnSpc>
                <a:spcPct val="115000"/>
              </a:lnSpc>
              <a:spcBef>
                <a:spcPts val="1200"/>
              </a:spcBef>
              <a:spcAft>
                <a:spcPts val="0"/>
              </a:spcAft>
              <a:buNone/>
            </a:pPr>
            <a:br>
              <a:rPr lang="en-US" sz="1800">
                <a:latin typeface="Arial"/>
                <a:ea typeface="Arial"/>
                <a:cs typeface="Arial"/>
                <a:sym typeface="Arial"/>
              </a:rPr>
            </a:br>
            <a:endParaRPr sz="1800">
              <a:latin typeface="Arial"/>
              <a:ea typeface="Arial"/>
              <a:cs typeface="Arial"/>
              <a:sym typeface="Arial"/>
            </a:endParaRPr>
          </a:p>
          <a:p>
            <a:pPr indent="-342900" lvl="0" marL="457200" rtl="0" algn="ctr">
              <a:lnSpc>
                <a:spcPct val="115000"/>
              </a:lnSpc>
              <a:spcBef>
                <a:spcPts val="1200"/>
              </a:spcBef>
              <a:spcAft>
                <a:spcPts val="0"/>
              </a:spcAft>
              <a:buClr>
                <a:schemeClr val="lt1"/>
              </a:buClr>
              <a:buSzPts val="1800"/>
              <a:buChar char="●"/>
            </a:pPr>
            <a:r>
              <a:rPr b="1" lang="en-US" sz="1800">
                <a:latin typeface="Arial"/>
                <a:ea typeface="Arial"/>
                <a:cs typeface="Arial"/>
                <a:sym typeface="Arial"/>
              </a:rPr>
              <a:t>Expected Result:</a:t>
            </a:r>
            <a:r>
              <a:rPr lang="en-US" sz="1800">
                <a:latin typeface="Arial"/>
                <a:ea typeface="Arial"/>
                <a:cs typeface="Arial"/>
                <a:sym typeface="Arial"/>
              </a:rPr>
              <a:t> Access denied and logged.</a:t>
            </a:r>
            <a:endParaRPr sz="1800">
              <a:latin typeface="Arial"/>
              <a:ea typeface="Arial"/>
              <a:cs typeface="Arial"/>
              <a:sym typeface="Arial"/>
            </a:endParaRPr>
          </a:p>
          <a:p>
            <a:pPr indent="0" lvl="0" marL="457200" rtl="0" algn="ctr">
              <a:lnSpc>
                <a:spcPct val="115000"/>
              </a:lnSpc>
              <a:spcBef>
                <a:spcPts val="1200"/>
              </a:spcBef>
              <a:spcAft>
                <a:spcPts val="0"/>
              </a:spcAft>
              <a:buNone/>
            </a:pPr>
            <a:br>
              <a:rPr lang="en-US" sz="1800">
                <a:latin typeface="Arial"/>
                <a:ea typeface="Arial"/>
                <a:cs typeface="Arial"/>
                <a:sym typeface="Arial"/>
              </a:rPr>
            </a:br>
            <a:endParaRPr sz="1800">
              <a:latin typeface="Arial"/>
              <a:ea typeface="Arial"/>
              <a:cs typeface="Arial"/>
              <a:sym typeface="Arial"/>
            </a:endParaRPr>
          </a:p>
          <a:p>
            <a:pPr indent="-342900" lvl="0" marL="457200" rtl="0" algn="ctr">
              <a:lnSpc>
                <a:spcPct val="115000"/>
              </a:lnSpc>
              <a:spcBef>
                <a:spcPts val="1200"/>
              </a:spcBef>
              <a:spcAft>
                <a:spcPts val="0"/>
              </a:spcAft>
              <a:buClr>
                <a:schemeClr val="lt1"/>
              </a:buClr>
              <a:buSzPts val="1800"/>
              <a:buChar char="●"/>
            </a:pPr>
            <a:r>
              <a:rPr b="1" lang="en-US" sz="1800">
                <a:latin typeface="Arial"/>
                <a:ea typeface="Arial"/>
                <a:cs typeface="Arial"/>
                <a:sym typeface="Arial"/>
              </a:rPr>
              <a:t>Actual Result:</a:t>
            </a:r>
            <a:r>
              <a:rPr lang="en-US" sz="1800">
                <a:latin typeface="Arial"/>
                <a:ea typeface="Arial"/>
                <a:cs typeface="Arial"/>
                <a:sym typeface="Arial"/>
              </a:rPr>
              <a:t> Passed.</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37" name="Google Shape;237;p32"/>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38" name="Google Shape;238;p32"/>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44" name="Google Shape;244;p33"/>
          <p:cNvSpPr txBox="1"/>
          <p:nvPr>
            <p:ph idx="1" type="body"/>
          </p:nvPr>
        </p:nvSpPr>
        <p:spPr>
          <a:xfrm>
            <a:off x="685800" y="1853150"/>
            <a:ext cx="10820400" cy="3665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DevSecOps Pipeline Overview:</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lang="en-US" sz="1100">
                <a:latin typeface="Arial"/>
                <a:ea typeface="Arial"/>
                <a:cs typeface="Arial"/>
                <a:sym typeface="Arial"/>
              </a:rPr>
              <a:t>Security is integrated into every development phase through automated testing and continuous monitoring.</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lang="en-US" sz="1100">
                <a:latin typeface="Arial"/>
                <a:ea typeface="Arial"/>
                <a:cs typeface="Arial"/>
                <a:sym typeface="Arial"/>
              </a:rPr>
              <a:t>The pipeline follows these stages: </a:t>
            </a:r>
            <a:r>
              <a:rPr b="1" lang="en-US" sz="1100">
                <a:latin typeface="Arial"/>
                <a:ea typeface="Arial"/>
                <a:cs typeface="Arial"/>
                <a:sym typeface="Arial"/>
              </a:rPr>
              <a:t>Plan → Code → Build → Test → Release → Deploy → Monitor.</a:t>
            </a:r>
            <a:br>
              <a:rPr b="1" lang="en-US" sz="1100">
                <a:latin typeface="Arial"/>
                <a:ea typeface="Arial"/>
                <a:cs typeface="Arial"/>
                <a:sym typeface="Arial"/>
              </a:rPr>
            </a:br>
            <a:endParaRPr b="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lang="en-US" sz="1100">
                <a:latin typeface="Arial"/>
                <a:ea typeface="Arial"/>
                <a:cs typeface="Arial"/>
                <a:sym typeface="Arial"/>
              </a:rPr>
              <a:t>Each stage includes automated security checks to catch and fix vulnerabilities early.</a:t>
            </a:r>
            <a:br>
              <a:rPr lang="en-US" sz="1100">
                <a:latin typeface="Arial"/>
                <a:ea typeface="Arial"/>
                <a:cs typeface="Arial"/>
                <a:sym typeface="Arial"/>
              </a:rPr>
            </a:b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External Tools Used in the Pipeline:</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b="1" lang="en-US" sz="1100">
                <a:latin typeface="Arial"/>
                <a:ea typeface="Arial"/>
                <a:cs typeface="Arial"/>
                <a:sym typeface="Arial"/>
              </a:rPr>
              <a:t>Static Analysis (SAST):</a:t>
            </a:r>
            <a:r>
              <a:rPr lang="en-US" sz="1100">
                <a:latin typeface="Arial"/>
                <a:ea typeface="Arial"/>
                <a:cs typeface="Arial"/>
                <a:sym typeface="Arial"/>
              </a:rPr>
              <a:t> </a:t>
            </a:r>
            <a:r>
              <a:rPr i="1" lang="en-US" sz="1100">
                <a:latin typeface="Arial"/>
                <a:ea typeface="Arial"/>
                <a:cs typeface="Arial"/>
                <a:sym typeface="Arial"/>
              </a:rPr>
              <a:t>Cppcheck</a:t>
            </a:r>
            <a:r>
              <a:rPr lang="en-US" sz="1100">
                <a:latin typeface="Arial"/>
                <a:ea typeface="Arial"/>
                <a:cs typeface="Arial"/>
                <a:sym typeface="Arial"/>
              </a:rPr>
              <a:t> and </a:t>
            </a:r>
            <a:r>
              <a:rPr i="1" lang="en-US" sz="1100">
                <a:latin typeface="Arial"/>
                <a:ea typeface="Arial"/>
                <a:cs typeface="Arial"/>
                <a:sym typeface="Arial"/>
              </a:rPr>
              <a:t>Visual Studio Code Analysis</a:t>
            </a:r>
            <a:r>
              <a:rPr lang="en-US" sz="1100">
                <a:latin typeface="Arial"/>
                <a:ea typeface="Arial"/>
                <a:cs typeface="Arial"/>
                <a:sym typeface="Arial"/>
              </a:rPr>
              <a:t> detect code flaws during the </a:t>
            </a:r>
            <a:r>
              <a:rPr b="1" lang="en-US" sz="1100">
                <a:latin typeface="Arial"/>
                <a:ea typeface="Arial"/>
                <a:cs typeface="Arial"/>
                <a:sym typeface="Arial"/>
              </a:rPr>
              <a:t>Build</a:t>
            </a:r>
            <a:r>
              <a:rPr lang="en-US" sz="1100">
                <a:latin typeface="Arial"/>
                <a:ea typeface="Arial"/>
                <a:cs typeface="Arial"/>
                <a:sym typeface="Arial"/>
              </a:rPr>
              <a:t> stage.</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b="1" lang="en-US" sz="1100">
                <a:latin typeface="Arial"/>
                <a:ea typeface="Arial"/>
                <a:cs typeface="Arial"/>
                <a:sym typeface="Arial"/>
              </a:rPr>
              <a:t>Dependency Scanning:</a:t>
            </a:r>
            <a:r>
              <a:rPr lang="en-US" sz="1100">
                <a:latin typeface="Arial"/>
                <a:ea typeface="Arial"/>
                <a:cs typeface="Arial"/>
                <a:sym typeface="Arial"/>
              </a:rPr>
              <a:t> </a:t>
            </a:r>
            <a:r>
              <a:rPr i="1" lang="en-US" sz="1100">
                <a:latin typeface="Arial"/>
                <a:ea typeface="Arial"/>
                <a:cs typeface="Arial"/>
                <a:sym typeface="Arial"/>
              </a:rPr>
              <a:t>OWASP Dependency-Check</a:t>
            </a:r>
            <a:r>
              <a:rPr lang="en-US" sz="1100">
                <a:latin typeface="Arial"/>
                <a:ea typeface="Arial"/>
                <a:cs typeface="Arial"/>
                <a:sym typeface="Arial"/>
              </a:rPr>
              <a:t> identifies outdated or vulnerable libraries.</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b="1" lang="en-US" sz="1100">
                <a:latin typeface="Arial"/>
                <a:ea typeface="Arial"/>
                <a:cs typeface="Arial"/>
                <a:sym typeface="Arial"/>
              </a:rPr>
              <a:t>Dynamic Testing (DAST):</a:t>
            </a:r>
            <a:r>
              <a:rPr lang="en-US" sz="1100">
                <a:latin typeface="Arial"/>
                <a:ea typeface="Arial"/>
                <a:cs typeface="Arial"/>
                <a:sym typeface="Arial"/>
              </a:rPr>
              <a:t> </a:t>
            </a:r>
            <a:r>
              <a:rPr i="1" lang="en-US" sz="1100">
                <a:latin typeface="Arial"/>
                <a:ea typeface="Arial"/>
                <a:cs typeface="Arial"/>
                <a:sym typeface="Arial"/>
              </a:rPr>
              <a:t>Burp Suite</a:t>
            </a:r>
            <a:r>
              <a:rPr lang="en-US" sz="1100">
                <a:latin typeface="Arial"/>
                <a:ea typeface="Arial"/>
                <a:cs typeface="Arial"/>
                <a:sym typeface="Arial"/>
              </a:rPr>
              <a:t> and </a:t>
            </a:r>
            <a:r>
              <a:rPr i="1" lang="en-US" sz="1100">
                <a:latin typeface="Arial"/>
                <a:ea typeface="Arial"/>
                <a:cs typeface="Arial"/>
                <a:sym typeface="Arial"/>
              </a:rPr>
              <a:t>Postman</a:t>
            </a:r>
            <a:r>
              <a:rPr lang="en-US" sz="1100">
                <a:latin typeface="Arial"/>
                <a:ea typeface="Arial"/>
                <a:cs typeface="Arial"/>
                <a:sym typeface="Arial"/>
              </a:rPr>
              <a:t> test live endpoints during the </a:t>
            </a:r>
            <a:r>
              <a:rPr b="1" lang="en-US" sz="1100">
                <a:latin typeface="Arial"/>
                <a:ea typeface="Arial"/>
                <a:cs typeface="Arial"/>
                <a:sym typeface="Arial"/>
              </a:rPr>
              <a:t>Test</a:t>
            </a:r>
            <a:r>
              <a:rPr lang="en-US" sz="1100">
                <a:latin typeface="Arial"/>
                <a:ea typeface="Arial"/>
                <a:cs typeface="Arial"/>
                <a:sym typeface="Arial"/>
              </a:rPr>
              <a:t> phase.</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b="1" lang="en-US" sz="1100">
                <a:latin typeface="Arial"/>
                <a:ea typeface="Arial"/>
                <a:cs typeface="Arial"/>
                <a:sym typeface="Arial"/>
              </a:rPr>
              <a:t>Version Control and CI/CD:</a:t>
            </a:r>
            <a:r>
              <a:rPr lang="en-US" sz="1100">
                <a:latin typeface="Arial"/>
                <a:ea typeface="Arial"/>
                <a:cs typeface="Arial"/>
                <a:sym typeface="Arial"/>
              </a:rPr>
              <a:t> </a:t>
            </a:r>
            <a:r>
              <a:rPr i="1" lang="en-US" sz="1100">
                <a:latin typeface="Arial"/>
                <a:ea typeface="Arial"/>
                <a:cs typeface="Arial"/>
                <a:sym typeface="Arial"/>
              </a:rPr>
              <a:t>GitHub Actions</a:t>
            </a:r>
            <a:r>
              <a:rPr lang="en-US" sz="1100">
                <a:latin typeface="Arial"/>
                <a:ea typeface="Arial"/>
                <a:cs typeface="Arial"/>
                <a:sym typeface="Arial"/>
              </a:rPr>
              <a:t> and </a:t>
            </a:r>
            <a:r>
              <a:rPr i="1" lang="en-US" sz="1100">
                <a:latin typeface="Arial"/>
                <a:ea typeface="Arial"/>
                <a:cs typeface="Arial"/>
                <a:sym typeface="Arial"/>
              </a:rPr>
              <a:t>Jenkins</a:t>
            </a:r>
            <a:r>
              <a:rPr lang="en-US" sz="1100">
                <a:latin typeface="Arial"/>
                <a:ea typeface="Arial"/>
                <a:cs typeface="Arial"/>
                <a:sym typeface="Arial"/>
              </a:rPr>
              <a:t> automate testing and deployment securely.</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b="1" lang="en-US" sz="1100">
                <a:latin typeface="Arial"/>
                <a:ea typeface="Arial"/>
                <a:cs typeface="Arial"/>
                <a:sym typeface="Arial"/>
              </a:rPr>
              <a:t>Monitoring and Logging:</a:t>
            </a:r>
            <a:r>
              <a:rPr lang="en-US" sz="1100">
                <a:latin typeface="Arial"/>
                <a:ea typeface="Arial"/>
                <a:cs typeface="Arial"/>
                <a:sym typeface="Arial"/>
              </a:rPr>
              <a:t> </a:t>
            </a:r>
            <a:r>
              <a:rPr i="1" lang="en-US" sz="1100">
                <a:latin typeface="Arial"/>
                <a:ea typeface="Arial"/>
                <a:cs typeface="Arial"/>
                <a:sym typeface="Arial"/>
              </a:rPr>
              <a:t>Splunk</a:t>
            </a:r>
            <a:r>
              <a:rPr lang="en-US" sz="1100">
                <a:latin typeface="Arial"/>
                <a:ea typeface="Arial"/>
                <a:cs typeface="Arial"/>
                <a:sym typeface="Arial"/>
              </a:rPr>
              <a:t> and </a:t>
            </a:r>
            <a:r>
              <a:rPr i="1" lang="en-US" sz="1100">
                <a:latin typeface="Arial"/>
                <a:ea typeface="Arial"/>
                <a:cs typeface="Arial"/>
                <a:sym typeface="Arial"/>
              </a:rPr>
              <a:t>Wireshark</a:t>
            </a:r>
            <a:r>
              <a:rPr lang="en-US" sz="1100">
                <a:latin typeface="Arial"/>
                <a:ea typeface="Arial"/>
                <a:cs typeface="Arial"/>
                <a:sym typeface="Arial"/>
              </a:rPr>
              <a:t> track network activity and detect unusual patterns in </a:t>
            </a:r>
            <a:r>
              <a:rPr b="1" lang="en-US" sz="1100">
                <a:latin typeface="Arial"/>
                <a:ea typeface="Arial"/>
                <a:cs typeface="Arial"/>
                <a:sym typeface="Arial"/>
              </a:rPr>
              <a:t>Production</a:t>
            </a:r>
            <a:r>
              <a:rPr lang="en-US" sz="1100">
                <a:latin typeface="Arial"/>
                <a:ea typeface="Arial"/>
                <a:cs typeface="Arial"/>
                <a:sym typeface="Arial"/>
              </a:rPr>
              <a:t>.</a:t>
            </a:r>
            <a:endParaRPr sz="1100">
              <a:latin typeface="Arial"/>
              <a:ea typeface="Arial"/>
              <a:cs typeface="Arial"/>
              <a:sym typeface="Arial"/>
            </a:endParaRPr>
          </a:p>
          <a:p>
            <a:pPr indent="0" lvl="0" marL="914400" rtl="0" algn="l">
              <a:lnSpc>
                <a:spcPct val="90000"/>
              </a:lnSpc>
              <a:spcBef>
                <a:spcPts val="1200"/>
              </a:spcBef>
              <a:spcAft>
                <a:spcPts val="0"/>
              </a:spcAft>
              <a:buNone/>
            </a:pPr>
            <a:r>
              <a:t/>
            </a:r>
            <a:endParaRPr sz="1400"/>
          </a:p>
        </p:txBody>
      </p:sp>
      <p:pic>
        <p:nvPicPr>
          <p:cNvPr descr="Green Pace logo" id="245" name="Google Shape;245;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246" name="Google Shape;246;p33"/>
          <p:cNvSpPr txBox="1"/>
          <p:nvPr/>
        </p:nvSpPr>
        <p:spPr>
          <a:xfrm>
            <a:off x="2685025" y="5687950"/>
            <a:ext cx="6722700" cy="9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Century Gothic"/>
                <a:ea typeface="Century Gothic"/>
                <a:cs typeface="Century Gothic"/>
                <a:sym typeface="Century Gothic"/>
              </a:rPr>
              <a:t>These tools work together to create a secure development environment. They automate scanning, testing, and monitoring so vulnerabilities are detected and fixed before reaching end users.</a:t>
            </a:r>
            <a:endParaRPr sz="1200">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52" name="Google Shape;252;p34"/>
          <p:cNvSpPr txBox="1"/>
          <p:nvPr>
            <p:ph idx="1" type="body"/>
          </p:nvPr>
        </p:nvSpPr>
        <p:spPr>
          <a:xfrm>
            <a:off x="685800" y="1772000"/>
            <a:ext cx="7727700" cy="33885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US" sz="1000">
                <a:latin typeface="Arial"/>
                <a:ea typeface="Arial"/>
                <a:cs typeface="Arial"/>
                <a:sym typeface="Arial"/>
              </a:rPr>
              <a:t>Current Problem:</a:t>
            </a:r>
            <a:br>
              <a:rPr b="1" lang="en-US" sz="1000">
                <a:latin typeface="Arial"/>
                <a:ea typeface="Arial"/>
                <a:cs typeface="Arial"/>
                <a:sym typeface="Arial"/>
              </a:rPr>
            </a:br>
            <a:r>
              <a:rPr lang="en-US" sz="1000">
                <a:latin typeface="Arial"/>
                <a:ea typeface="Arial"/>
                <a:cs typeface="Arial"/>
                <a:sym typeface="Arial"/>
              </a:rPr>
              <a:t> Security vulnerabilities such as weak input validation, outdated dependencies, and unencrypted data pose ongoing threats to Green Pace’s systems.</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000">
                <a:latin typeface="Arial"/>
                <a:ea typeface="Arial"/>
                <a:cs typeface="Arial"/>
                <a:sym typeface="Arial"/>
              </a:rPr>
              <a:t>If We Act Now:</a:t>
            </a:r>
            <a:endParaRPr b="1" sz="1000">
              <a:latin typeface="Arial"/>
              <a:ea typeface="Arial"/>
              <a:cs typeface="Arial"/>
              <a:sym typeface="Arial"/>
            </a:endParaRPr>
          </a:p>
          <a:p>
            <a:pPr indent="-292100" lvl="0" marL="457200" rtl="0" algn="l">
              <a:lnSpc>
                <a:spcPct val="115000"/>
              </a:lnSpc>
              <a:spcBef>
                <a:spcPts val="1200"/>
              </a:spcBef>
              <a:spcAft>
                <a:spcPts val="0"/>
              </a:spcAft>
              <a:buClr>
                <a:schemeClr val="lt1"/>
              </a:buClr>
              <a:buSzPts val="1000"/>
              <a:buChar char="●"/>
            </a:pPr>
            <a:r>
              <a:rPr lang="en-US" sz="1000">
                <a:latin typeface="Arial"/>
                <a:ea typeface="Arial"/>
                <a:cs typeface="Arial"/>
                <a:sym typeface="Arial"/>
              </a:rPr>
              <a:t>Vulnerabilities are fixed early, reducing exposure and long-term costs.</a:t>
            </a:r>
            <a:br>
              <a:rPr lang="en-US" sz="1000">
                <a:latin typeface="Arial"/>
                <a:ea typeface="Arial"/>
                <a:cs typeface="Arial"/>
                <a:sym typeface="Arial"/>
              </a:rPr>
            </a:br>
            <a:endParaRPr sz="1000">
              <a:latin typeface="Arial"/>
              <a:ea typeface="Arial"/>
              <a:cs typeface="Arial"/>
              <a:sym typeface="Arial"/>
            </a:endParaRPr>
          </a:p>
          <a:p>
            <a:pPr indent="-292100" lvl="0" marL="457200" rtl="0" algn="l">
              <a:lnSpc>
                <a:spcPct val="115000"/>
              </a:lnSpc>
              <a:spcBef>
                <a:spcPts val="0"/>
              </a:spcBef>
              <a:spcAft>
                <a:spcPts val="0"/>
              </a:spcAft>
              <a:buClr>
                <a:schemeClr val="lt1"/>
              </a:buClr>
              <a:buSzPts val="1000"/>
              <a:buChar char="●"/>
            </a:pPr>
            <a:r>
              <a:rPr lang="en-US" sz="1000">
                <a:latin typeface="Arial"/>
                <a:ea typeface="Arial"/>
                <a:cs typeface="Arial"/>
                <a:sym typeface="Arial"/>
              </a:rPr>
              <a:t>Builds customer trust and ensures compliance with security standards.</a:t>
            </a:r>
            <a:br>
              <a:rPr lang="en-US" sz="1000">
                <a:latin typeface="Arial"/>
                <a:ea typeface="Arial"/>
                <a:cs typeface="Arial"/>
                <a:sym typeface="Arial"/>
              </a:rPr>
            </a:br>
            <a:endParaRPr sz="1000">
              <a:latin typeface="Arial"/>
              <a:ea typeface="Arial"/>
              <a:cs typeface="Arial"/>
              <a:sym typeface="Arial"/>
            </a:endParaRPr>
          </a:p>
          <a:p>
            <a:pPr indent="-292100" lvl="0" marL="457200" rtl="0" algn="l">
              <a:lnSpc>
                <a:spcPct val="115000"/>
              </a:lnSpc>
              <a:spcBef>
                <a:spcPts val="0"/>
              </a:spcBef>
              <a:spcAft>
                <a:spcPts val="0"/>
              </a:spcAft>
              <a:buClr>
                <a:schemeClr val="lt1"/>
              </a:buClr>
              <a:buSzPts val="1000"/>
              <a:buChar char="●"/>
            </a:pPr>
            <a:r>
              <a:rPr lang="en-US" sz="1000">
                <a:latin typeface="Arial"/>
                <a:ea typeface="Arial"/>
                <a:cs typeface="Arial"/>
                <a:sym typeface="Arial"/>
              </a:rPr>
              <a:t>Improves system reliability and lowers the chance of future breaches.</a:t>
            </a:r>
            <a:br>
              <a:rPr lang="en-US" sz="1000">
                <a:latin typeface="Arial"/>
                <a:ea typeface="Arial"/>
                <a:cs typeface="Arial"/>
                <a:sym typeface="Arial"/>
              </a:rPr>
            </a:b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000">
                <a:latin typeface="Arial"/>
                <a:ea typeface="Arial"/>
                <a:cs typeface="Arial"/>
                <a:sym typeface="Arial"/>
              </a:rPr>
              <a:t>If We Wait:</a:t>
            </a:r>
            <a:endParaRPr b="1" sz="1000">
              <a:latin typeface="Arial"/>
              <a:ea typeface="Arial"/>
              <a:cs typeface="Arial"/>
              <a:sym typeface="Arial"/>
            </a:endParaRPr>
          </a:p>
          <a:p>
            <a:pPr indent="-292100" lvl="0" marL="457200" rtl="0" algn="l">
              <a:lnSpc>
                <a:spcPct val="115000"/>
              </a:lnSpc>
              <a:spcBef>
                <a:spcPts val="1200"/>
              </a:spcBef>
              <a:spcAft>
                <a:spcPts val="0"/>
              </a:spcAft>
              <a:buClr>
                <a:schemeClr val="lt1"/>
              </a:buClr>
              <a:buSzPts val="1000"/>
              <a:buChar char="●"/>
            </a:pPr>
            <a:r>
              <a:rPr lang="en-US" sz="1000">
                <a:latin typeface="Arial"/>
                <a:ea typeface="Arial"/>
                <a:cs typeface="Arial"/>
                <a:sym typeface="Arial"/>
              </a:rPr>
              <a:t>Hackers could exploit unpatched weaknesses, leading to data loss or downtime.</a:t>
            </a:r>
            <a:br>
              <a:rPr lang="en-US" sz="1000">
                <a:latin typeface="Arial"/>
                <a:ea typeface="Arial"/>
                <a:cs typeface="Arial"/>
                <a:sym typeface="Arial"/>
              </a:rPr>
            </a:br>
            <a:endParaRPr sz="1000">
              <a:latin typeface="Arial"/>
              <a:ea typeface="Arial"/>
              <a:cs typeface="Arial"/>
              <a:sym typeface="Arial"/>
            </a:endParaRPr>
          </a:p>
          <a:p>
            <a:pPr indent="-292100" lvl="0" marL="457200" rtl="0" algn="l">
              <a:lnSpc>
                <a:spcPct val="115000"/>
              </a:lnSpc>
              <a:spcBef>
                <a:spcPts val="0"/>
              </a:spcBef>
              <a:spcAft>
                <a:spcPts val="0"/>
              </a:spcAft>
              <a:buClr>
                <a:schemeClr val="lt1"/>
              </a:buClr>
              <a:buSzPts val="1000"/>
              <a:buChar char="●"/>
            </a:pPr>
            <a:r>
              <a:rPr lang="en-US" sz="1000">
                <a:latin typeface="Arial"/>
                <a:ea typeface="Arial"/>
                <a:cs typeface="Arial"/>
                <a:sym typeface="Arial"/>
              </a:rPr>
              <a:t>Fixing security issues later costs more time and resources.</a:t>
            </a:r>
            <a:br>
              <a:rPr lang="en-US" sz="1000">
                <a:latin typeface="Arial"/>
                <a:ea typeface="Arial"/>
                <a:cs typeface="Arial"/>
                <a:sym typeface="Arial"/>
              </a:rPr>
            </a:br>
            <a:endParaRPr sz="1000">
              <a:latin typeface="Arial"/>
              <a:ea typeface="Arial"/>
              <a:cs typeface="Arial"/>
              <a:sym typeface="Arial"/>
            </a:endParaRPr>
          </a:p>
          <a:p>
            <a:pPr indent="-292100" lvl="0" marL="457200" rtl="0" algn="l">
              <a:lnSpc>
                <a:spcPct val="115000"/>
              </a:lnSpc>
              <a:spcBef>
                <a:spcPts val="0"/>
              </a:spcBef>
              <a:spcAft>
                <a:spcPts val="0"/>
              </a:spcAft>
              <a:buClr>
                <a:schemeClr val="lt1"/>
              </a:buClr>
              <a:buSzPts val="1000"/>
              <a:buChar char="●"/>
            </a:pPr>
            <a:r>
              <a:rPr lang="en-US" sz="1000">
                <a:latin typeface="Arial"/>
                <a:ea typeface="Arial"/>
                <a:cs typeface="Arial"/>
                <a:sym typeface="Arial"/>
              </a:rPr>
              <a:t>Reputational damage may occur if a breach happens before remediation.</a:t>
            </a:r>
            <a:endParaRPr sz="1000">
              <a:latin typeface="Arial"/>
              <a:ea typeface="Arial"/>
              <a:cs typeface="Arial"/>
              <a:sym typeface="Arial"/>
            </a:endParaRPr>
          </a:p>
          <a:p>
            <a:pPr indent="0" lvl="0" marL="457200" rtl="0" algn="l">
              <a:lnSpc>
                <a:spcPct val="90000"/>
              </a:lnSpc>
              <a:spcBef>
                <a:spcPts val="1200"/>
              </a:spcBef>
              <a:spcAft>
                <a:spcPts val="0"/>
              </a:spcAft>
              <a:buNone/>
            </a:pPr>
            <a:r>
              <a:t/>
            </a:r>
            <a:endParaRPr sz="1200"/>
          </a:p>
        </p:txBody>
      </p:sp>
      <p:pic>
        <p:nvPicPr>
          <p:cNvPr descr="Green Pace logo" id="253" name="Google Shape;253;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254" name="Google Shape;254;p34"/>
          <p:cNvSpPr txBox="1"/>
          <p:nvPr/>
        </p:nvSpPr>
        <p:spPr>
          <a:xfrm>
            <a:off x="6066725" y="2299500"/>
            <a:ext cx="5214600" cy="280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000">
                <a:solidFill>
                  <a:schemeClr val="lt1"/>
                </a:solidFill>
              </a:rPr>
              <a:t>Strategy Limitations:</a:t>
            </a:r>
            <a:endParaRPr b="1" sz="1000">
              <a:solidFill>
                <a:schemeClr val="lt1"/>
              </a:solidFill>
            </a:endParaRPr>
          </a:p>
          <a:p>
            <a:pPr indent="-292100" lvl="0" marL="457200" rtl="0" algn="l">
              <a:lnSpc>
                <a:spcPct val="115000"/>
              </a:lnSpc>
              <a:spcBef>
                <a:spcPts val="1200"/>
              </a:spcBef>
              <a:spcAft>
                <a:spcPts val="0"/>
              </a:spcAft>
              <a:buClr>
                <a:schemeClr val="lt1"/>
              </a:buClr>
              <a:buSzPts val="1000"/>
              <a:buChar char="●"/>
            </a:pPr>
            <a:r>
              <a:rPr lang="en-US" sz="1000">
                <a:solidFill>
                  <a:schemeClr val="lt1"/>
                </a:solidFill>
              </a:rPr>
              <a:t>Requires ongoing resource allocation for continuous testing and monitoring.</a:t>
            </a:r>
            <a:br>
              <a:rPr lang="en-US" sz="1000">
                <a:solidFill>
                  <a:schemeClr val="lt1"/>
                </a:solidFill>
              </a:rPr>
            </a:b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US" sz="1000">
                <a:solidFill>
                  <a:schemeClr val="lt1"/>
                </a:solidFill>
              </a:rPr>
              <a:t>Automated tools must be updated frequently to remain effective.</a:t>
            </a:r>
            <a:br>
              <a:rPr lang="en-US" sz="1000">
                <a:solidFill>
                  <a:schemeClr val="lt1"/>
                </a:solidFill>
              </a:rPr>
            </a:br>
            <a:endParaRPr sz="10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b="1" lang="en-US" sz="1000">
                <a:solidFill>
                  <a:schemeClr val="lt1"/>
                </a:solidFill>
              </a:rPr>
              <a:t>Next Steps:</a:t>
            </a:r>
            <a:endParaRPr b="1" sz="1000">
              <a:solidFill>
                <a:schemeClr val="lt1"/>
              </a:solidFill>
            </a:endParaRPr>
          </a:p>
          <a:p>
            <a:pPr indent="-292100" lvl="0" marL="457200" rtl="0" algn="l">
              <a:lnSpc>
                <a:spcPct val="115000"/>
              </a:lnSpc>
              <a:spcBef>
                <a:spcPts val="1200"/>
              </a:spcBef>
              <a:spcAft>
                <a:spcPts val="0"/>
              </a:spcAft>
              <a:buClr>
                <a:schemeClr val="lt1"/>
              </a:buClr>
              <a:buSzPts val="1000"/>
              <a:buChar char="●"/>
            </a:pPr>
            <a:r>
              <a:rPr lang="en-US" sz="1000">
                <a:solidFill>
                  <a:schemeClr val="lt1"/>
                </a:solidFill>
              </a:rPr>
              <a:t>Increase penetration testing frequency.</a:t>
            </a:r>
            <a:br>
              <a:rPr lang="en-US" sz="1000">
                <a:solidFill>
                  <a:schemeClr val="lt1"/>
                </a:solidFill>
              </a:rPr>
            </a:b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US" sz="1000">
                <a:solidFill>
                  <a:schemeClr val="lt1"/>
                </a:solidFill>
              </a:rPr>
              <a:t>Continue developer security training and code reviews.</a:t>
            </a:r>
            <a:br>
              <a:rPr lang="en-US" sz="1000">
                <a:solidFill>
                  <a:schemeClr val="lt1"/>
                </a:solidFill>
              </a:rPr>
            </a:br>
            <a:endParaRPr sz="1000">
              <a:solidFill>
                <a:schemeClr val="lt1"/>
              </a:solidFill>
            </a:endParaRPr>
          </a:p>
          <a:p>
            <a:pPr indent="-292100" lvl="0" marL="457200" rtl="0" algn="l">
              <a:lnSpc>
                <a:spcPct val="115000"/>
              </a:lnSpc>
              <a:spcBef>
                <a:spcPts val="0"/>
              </a:spcBef>
              <a:spcAft>
                <a:spcPts val="0"/>
              </a:spcAft>
              <a:buClr>
                <a:schemeClr val="lt1"/>
              </a:buClr>
              <a:buSzPts val="1000"/>
              <a:buChar char="●"/>
            </a:pPr>
            <a:r>
              <a:rPr lang="en-US" sz="1000">
                <a:solidFill>
                  <a:schemeClr val="lt1"/>
                </a:solidFill>
              </a:rPr>
              <a:t>Expand automated scanning to include new dependencies and APIs.</a:t>
            </a:r>
            <a:endParaRPr sz="1000">
              <a:solidFill>
                <a:schemeClr val="lt1"/>
              </a:solidFill>
            </a:endParaRPr>
          </a:p>
          <a:p>
            <a:pPr indent="0" lvl="0" marL="0" rtl="0" algn="l">
              <a:spcBef>
                <a:spcPts val="1200"/>
              </a:spcBef>
              <a:spcAft>
                <a:spcPts val="0"/>
              </a:spcAft>
              <a:buNone/>
            </a:pPr>
            <a:r>
              <a:t/>
            </a:r>
            <a:endParaRPr sz="1200">
              <a:solidFill>
                <a:schemeClr val="lt1"/>
              </a:solidFill>
              <a:latin typeface="Century Gothic"/>
              <a:ea typeface="Century Gothic"/>
              <a:cs typeface="Century Gothic"/>
              <a:sym typeface="Century Gothic"/>
            </a:endParaRPr>
          </a:p>
        </p:txBody>
      </p:sp>
      <p:sp>
        <p:nvSpPr>
          <p:cNvPr id="255" name="Google Shape;255;p34"/>
          <p:cNvSpPr txBox="1"/>
          <p:nvPr/>
        </p:nvSpPr>
        <p:spPr>
          <a:xfrm>
            <a:off x="3009675" y="5341800"/>
            <a:ext cx="6465900" cy="89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lt1"/>
                </a:solidFill>
                <a:latin typeface="Century Gothic"/>
                <a:ea typeface="Century Gothic"/>
                <a:cs typeface="Century Gothic"/>
                <a:sym typeface="Century Gothic"/>
              </a:rPr>
              <a:t>Acting early on vulnerabilities offers the greatest long-term benefit by maintaining security, saving costs, and protecting Green Pace’s reputation. Waiting increases the risk of severe and costly security incidents.</a:t>
            </a:r>
            <a:endParaRPr sz="1200">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61" name="Google Shape;261;p3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15000"/>
              </a:lnSpc>
              <a:spcBef>
                <a:spcPts val="1200"/>
              </a:spcBef>
              <a:spcAft>
                <a:spcPts val="0"/>
              </a:spcAft>
              <a:buClr>
                <a:schemeClr val="dk1"/>
              </a:buClr>
              <a:buSzPct val="100000"/>
              <a:buFont typeface="Arial"/>
              <a:buNone/>
            </a:pPr>
            <a:r>
              <a:rPr b="1" lang="en-US" sz="1100" u="sng">
                <a:latin typeface="Arial"/>
                <a:ea typeface="Arial"/>
                <a:cs typeface="Arial"/>
                <a:sym typeface="Arial"/>
              </a:rPr>
              <a:t>Identified Gaps in the Current Policy:</a:t>
            </a:r>
            <a:endParaRPr b="1" sz="1100" u="sng">
              <a:latin typeface="Arial"/>
              <a:ea typeface="Arial"/>
              <a:cs typeface="Arial"/>
              <a:sym typeface="Arial"/>
            </a:endParaRPr>
          </a:p>
          <a:p>
            <a:pPr indent="-293211" lvl="0" marL="457200" rtl="0" algn="ctr">
              <a:lnSpc>
                <a:spcPct val="115000"/>
              </a:lnSpc>
              <a:spcBef>
                <a:spcPts val="1200"/>
              </a:spcBef>
              <a:spcAft>
                <a:spcPts val="0"/>
              </a:spcAft>
              <a:buClr>
                <a:schemeClr val="lt1"/>
              </a:buClr>
              <a:buSzPct val="100000"/>
              <a:buChar char="●"/>
            </a:pPr>
            <a:r>
              <a:rPr lang="en-US" sz="1100">
                <a:latin typeface="Arial"/>
                <a:ea typeface="Arial"/>
                <a:cs typeface="Arial"/>
                <a:sym typeface="Arial"/>
              </a:rPr>
              <a:t>Limited coverage for </a:t>
            </a:r>
            <a:r>
              <a:rPr b="1" lang="en-US" sz="1100">
                <a:latin typeface="Arial"/>
                <a:ea typeface="Arial"/>
                <a:cs typeface="Arial"/>
                <a:sym typeface="Arial"/>
              </a:rPr>
              <a:t>incident response</a:t>
            </a:r>
            <a:r>
              <a:rPr lang="en-US" sz="1100">
                <a:latin typeface="Arial"/>
                <a:ea typeface="Arial"/>
                <a:cs typeface="Arial"/>
                <a:sym typeface="Arial"/>
              </a:rPr>
              <a:t> and post-breach recovery.</a:t>
            </a:r>
            <a:br>
              <a:rPr lang="en-US" sz="1100">
                <a:latin typeface="Arial"/>
                <a:ea typeface="Arial"/>
                <a:cs typeface="Arial"/>
                <a:sym typeface="Arial"/>
              </a:rPr>
            </a:br>
            <a:endParaRPr sz="1100">
              <a:latin typeface="Arial"/>
              <a:ea typeface="Arial"/>
              <a:cs typeface="Arial"/>
              <a:sym typeface="Arial"/>
            </a:endParaRPr>
          </a:p>
          <a:p>
            <a:pPr indent="-293211" lvl="0" marL="457200" rtl="0" algn="ctr">
              <a:lnSpc>
                <a:spcPct val="115000"/>
              </a:lnSpc>
              <a:spcBef>
                <a:spcPts val="0"/>
              </a:spcBef>
              <a:spcAft>
                <a:spcPts val="0"/>
              </a:spcAft>
              <a:buClr>
                <a:schemeClr val="lt1"/>
              </a:buClr>
              <a:buSzPct val="100000"/>
              <a:buChar char="●"/>
            </a:pPr>
            <a:r>
              <a:rPr lang="en-US" sz="1100">
                <a:latin typeface="Arial"/>
                <a:ea typeface="Arial"/>
                <a:cs typeface="Arial"/>
                <a:sym typeface="Arial"/>
              </a:rPr>
              <a:t>Lack of </a:t>
            </a:r>
            <a:r>
              <a:rPr b="1" lang="en-US" sz="1100">
                <a:latin typeface="Arial"/>
                <a:ea typeface="Arial"/>
                <a:cs typeface="Arial"/>
                <a:sym typeface="Arial"/>
              </a:rPr>
              <a:t>formal penetration testing schedule</a:t>
            </a:r>
            <a:r>
              <a:rPr lang="en-US" sz="1100">
                <a:latin typeface="Arial"/>
                <a:ea typeface="Arial"/>
                <a:cs typeface="Arial"/>
                <a:sym typeface="Arial"/>
              </a:rPr>
              <a:t> to uncover real-world vulnerabilities.</a:t>
            </a:r>
            <a:br>
              <a:rPr lang="en-US" sz="1100">
                <a:latin typeface="Arial"/>
                <a:ea typeface="Arial"/>
                <a:cs typeface="Arial"/>
                <a:sym typeface="Arial"/>
              </a:rPr>
            </a:br>
            <a:endParaRPr sz="1100">
              <a:latin typeface="Arial"/>
              <a:ea typeface="Arial"/>
              <a:cs typeface="Arial"/>
              <a:sym typeface="Arial"/>
            </a:endParaRPr>
          </a:p>
          <a:p>
            <a:pPr indent="-293211" lvl="0" marL="457200" rtl="0" algn="ctr">
              <a:lnSpc>
                <a:spcPct val="115000"/>
              </a:lnSpc>
              <a:spcBef>
                <a:spcPts val="0"/>
              </a:spcBef>
              <a:spcAft>
                <a:spcPts val="0"/>
              </a:spcAft>
              <a:buClr>
                <a:schemeClr val="lt1"/>
              </a:buClr>
              <a:buSzPct val="100000"/>
              <a:buChar char="●"/>
            </a:pPr>
            <a:r>
              <a:rPr lang="en-US" sz="1100">
                <a:latin typeface="Arial"/>
                <a:ea typeface="Arial"/>
                <a:cs typeface="Arial"/>
                <a:sym typeface="Arial"/>
              </a:rPr>
              <a:t>Insufficient documentation on </a:t>
            </a:r>
            <a:r>
              <a:rPr b="1" lang="en-US" sz="1100">
                <a:latin typeface="Arial"/>
                <a:ea typeface="Arial"/>
                <a:cs typeface="Arial"/>
                <a:sym typeface="Arial"/>
              </a:rPr>
              <a:t>third-party vendor security</a:t>
            </a:r>
            <a:r>
              <a:rPr lang="en-US" sz="1100">
                <a:latin typeface="Arial"/>
                <a:ea typeface="Arial"/>
                <a:cs typeface="Arial"/>
                <a:sym typeface="Arial"/>
              </a:rPr>
              <a:t> and dependency management.</a:t>
            </a:r>
            <a:br>
              <a:rPr lang="en-US" sz="1100">
                <a:latin typeface="Arial"/>
                <a:ea typeface="Arial"/>
                <a:cs typeface="Arial"/>
                <a:sym typeface="Arial"/>
              </a:rPr>
            </a:br>
            <a:endParaRPr sz="1100">
              <a:latin typeface="Arial"/>
              <a:ea typeface="Arial"/>
              <a:cs typeface="Arial"/>
              <a:sym typeface="Arial"/>
            </a:endParaRPr>
          </a:p>
          <a:p>
            <a:pPr indent="-293211" lvl="0" marL="457200" rtl="0" algn="ctr">
              <a:lnSpc>
                <a:spcPct val="115000"/>
              </a:lnSpc>
              <a:spcBef>
                <a:spcPts val="0"/>
              </a:spcBef>
              <a:spcAft>
                <a:spcPts val="0"/>
              </a:spcAft>
              <a:buClr>
                <a:schemeClr val="lt1"/>
              </a:buClr>
              <a:buSzPct val="100000"/>
              <a:buChar char="●"/>
            </a:pPr>
            <a:r>
              <a:rPr lang="en-US" sz="1100">
                <a:latin typeface="Arial"/>
                <a:ea typeface="Arial"/>
                <a:cs typeface="Arial"/>
                <a:sym typeface="Arial"/>
              </a:rPr>
              <a:t>Need for clearer </a:t>
            </a:r>
            <a:r>
              <a:rPr b="1" lang="en-US" sz="1100">
                <a:latin typeface="Arial"/>
                <a:ea typeface="Arial"/>
                <a:cs typeface="Arial"/>
                <a:sym typeface="Arial"/>
              </a:rPr>
              <a:t>key management policies</a:t>
            </a:r>
            <a:r>
              <a:rPr lang="en-US" sz="1100">
                <a:latin typeface="Arial"/>
                <a:ea typeface="Arial"/>
                <a:cs typeface="Arial"/>
                <a:sym typeface="Arial"/>
              </a:rPr>
              <a:t> for encryption and access control.</a:t>
            </a:r>
            <a:br>
              <a:rPr lang="en-US" sz="1100">
                <a:latin typeface="Arial"/>
                <a:ea typeface="Arial"/>
                <a:cs typeface="Arial"/>
                <a:sym typeface="Arial"/>
              </a:rPr>
            </a:br>
            <a:endParaRPr sz="1100">
              <a:latin typeface="Arial"/>
              <a:ea typeface="Arial"/>
              <a:cs typeface="Arial"/>
              <a:sym typeface="Arial"/>
            </a:endParaRPr>
          </a:p>
          <a:p>
            <a:pPr indent="-293211" lvl="0" marL="457200" rtl="0" algn="ctr">
              <a:lnSpc>
                <a:spcPct val="115000"/>
              </a:lnSpc>
              <a:spcBef>
                <a:spcPts val="0"/>
              </a:spcBef>
              <a:spcAft>
                <a:spcPts val="0"/>
              </a:spcAft>
              <a:buClr>
                <a:schemeClr val="lt1"/>
              </a:buClr>
              <a:buSzPct val="100000"/>
              <a:buChar char="●"/>
            </a:pPr>
            <a:r>
              <a:rPr lang="en-US" sz="1100">
                <a:latin typeface="Arial"/>
                <a:ea typeface="Arial"/>
                <a:cs typeface="Arial"/>
                <a:sym typeface="Arial"/>
              </a:rPr>
              <a:t>Training on secure coding practices not yet part of the regular development cycle.</a:t>
            </a:r>
            <a:br>
              <a:rPr lang="en-US" sz="1100">
                <a:latin typeface="Arial"/>
                <a:ea typeface="Arial"/>
                <a:cs typeface="Arial"/>
                <a:sym typeface="Arial"/>
              </a:rPr>
            </a:br>
            <a:endParaRPr sz="1100">
              <a:latin typeface="Arial"/>
              <a:ea typeface="Arial"/>
              <a:cs typeface="Arial"/>
              <a:sym typeface="Arial"/>
            </a:endParaRPr>
          </a:p>
          <a:p>
            <a:pPr indent="0" lvl="0" marL="0" rtl="0" algn="ctr">
              <a:lnSpc>
                <a:spcPct val="115000"/>
              </a:lnSpc>
              <a:spcBef>
                <a:spcPts val="1200"/>
              </a:spcBef>
              <a:spcAft>
                <a:spcPts val="0"/>
              </a:spcAft>
              <a:buClr>
                <a:schemeClr val="dk1"/>
              </a:buClr>
              <a:buSzPct val="100000"/>
              <a:buFont typeface="Arial"/>
              <a:buNone/>
            </a:pPr>
            <a:r>
              <a:rPr b="1" lang="en-US" sz="1100" u="sng">
                <a:latin typeface="Arial"/>
                <a:ea typeface="Arial"/>
                <a:cs typeface="Arial"/>
                <a:sym typeface="Arial"/>
              </a:rPr>
              <a:t>Recommendations for Improvement:</a:t>
            </a:r>
            <a:endParaRPr b="1" sz="1100" u="sng">
              <a:latin typeface="Arial"/>
              <a:ea typeface="Arial"/>
              <a:cs typeface="Arial"/>
              <a:sym typeface="Arial"/>
            </a:endParaRPr>
          </a:p>
          <a:p>
            <a:pPr indent="-293211" lvl="0" marL="457200" rtl="0" algn="ctr">
              <a:lnSpc>
                <a:spcPct val="115000"/>
              </a:lnSpc>
              <a:spcBef>
                <a:spcPts val="1200"/>
              </a:spcBef>
              <a:spcAft>
                <a:spcPts val="0"/>
              </a:spcAft>
              <a:buClr>
                <a:schemeClr val="lt1"/>
              </a:buClr>
              <a:buSzPct val="100000"/>
              <a:buChar char="●"/>
            </a:pPr>
            <a:r>
              <a:rPr lang="en-US" sz="1100">
                <a:latin typeface="Arial"/>
                <a:ea typeface="Arial"/>
                <a:cs typeface="Arial"/>
                <a:sym typeface="Arial"/>
              </a:rPr>
              <a:t>Add a structured </a:t>
            </a:r>
            <a:r>
              <a:rPr b="1" lang="en-US" sz="1100">
                <a:latin typeface="Arial"/>
                <a:ea typeface="Arial"/>
                <a:cs typeface="Arial"/>
                <a:sym typeface="Arial"/>
              </a:rPr>
              <a:t>incident response plan</a:t>
            </a:r>
            <a:r>
              <a:rPr lang="en-US" sz="1100">
                <a:latin typeface="Arial"/>
                <a:ea typeface="Arial"/>
                <a:cs typeface="Arial"/>
                <a:sym typeface="Arial"/>
              </a:rPr>
              <a:t> with defined escalation procedures.</a:t>
            </a:r>
            <a:br>
              <a:rPr lang="en-US" sz="1100">
                <a:latin typeface="Arial"/>
                <a:ea typeface="Arial"/>
                <a:cs typeface="Arial"/>
                <a:sym typeface="Arial"/>
              </a:rPr>
            </a:br>
            <a:endParaRPr sz="1100">
              <a:latin typeface="Arial"/>
              <a:ea typeface="Arial"/>
              <a:cs typeface="Arial"/>
              <a:sym typeface="Arial"/>
            </a:endParaRPr>
          </a:p>
          <a:p>
            <a:pPr indent="-293211" lvl="0" marL="457200" rtl="0" algn="ctr">
              <a:lnSpc>
                <a:spcPct val="115000"/>
              </a:lnSpc>
              <a:spcBef>
                <a:spcPts val="0"/>
              </a:spcBef>
              <a:spcAft>
                <a:spcPts val="0"/>
              </a:spcAft>
              <a:buClr>
                <a:schemeClr val="lt1"/>
              </a:buClr>
              <a:buSzPct val="100000"/>
              <a:buChar char="●"/>
            </a:pPr>
            <a:r>
              <a:rPr lang="en-US" sz="1100">
                <a:latin typeface="Arial"/>
                <a:ea typeface="Arial"/>
                <a:cs typeface="Arial"/>
                <a:sym typeface="Arial"/>
              </a:rPr>
              <a:t>Implement quarterly </a:t>
            </a:r>
            <a:r>
              <a:rPr b="1" lang="en-US" sz="1100">
                <a:latin typeface="Arial"/>
                <a:ea typeface="Arial"/>
                <a:cs typeface="Arial"/>
                <a:sym typeface="Arial"/>
              </a:rPr>
              <a:t>penetration and vulnerability tests</a:t>
            </a:r>
            <a:r>
              <a:rPr lang="en-US" sz="1100">
                <a:latin typeface="Arial"/>
                <a:ea typeface="Arial"/>
                <a:cs typeface="Arial"/>
                <a:sym typeface="Arial"/>
              </a:rPr>
              <a:t> by external auditors.</a:t>
            </a:r>
            <a:br>
              <a:rPr lang="en-US" sz="1100">
                <a:latin typeface="Arial"/>
                <a:ea typeface="Arial"/>
                <a:cs typeface="Arial"/>
                <a:sym typeface="Arial"/>
              </a:rPr>
            </a:br>
            <a:endParaRPr sz="1100">
              <a:latin typeface="Arial"/>
              <a:ea typeface="Arial"/>
              <a:cs typeface="Arial"/>
              <a:sym typeface="Arial"/>
            </a:endParaRPr>
          </a:p>
          <a:p>
            <a:pPr indent="-293211" lvl="0" marL="457200" rtl="0" algn="ctr">
              <a:lnSpc>
                <a:spcPct val="115000"/>
              </a:lnSpc>
              <a:spcBef>
                <a:spcPts val="0"/>
              </a:spcBef>
              <a:spcAft>
                <a:spcPts val="0"/>
              </a:spcAft>
              <a:buClr>
                <a:schemeClr val="lt1"/>
              </a:buClr>
              <a:buSzPct val="100000"/>
              <a:buChar char="●"/>
            </a:pPr>
            <a:r>
              <a:rPr lang="en-US" sz="1100">
                <a:latin typeface="Arial"/>
                <a:ea typeface="Arial"/>
                <a:cs typeface="Arial"/>
                <a:sym typeface="Arial"/>
              </a:rPr>
              <a:t>Strengthen vendor risk assessments and require updated security certifications.</a:t>
            </a:r>
            <a:br>
              <a:rPr lang="en-US" sz="1100">
                <a:latin typeface="Arial"/>
                <a:ea typeface="Arial"/>
                <a:cs typeface="Arial"/>
                <a:sym typeface="Arial"/>
              </a:rPr>
            </a:br>
            <a:endParaRPr sz="1100">
              <a:latin typeface="Arial"/>
              <a:ea typeface="Arial"/>
              <a:cs typeface="Arial"/>
              <a:sym typeface="Arial"/>
            </a:endParaRPr>
          </a:p>
          <a:p>
            <a:pPr indent="-293211" lvl="0" marL="457200" rtl="0" algn="ctr">
              <a:lnSpc>
                <a:spcPct val="115000"/>
              </a:lnSpc>
              <a:spcBef>
                <a:spcPts val="0"/>
              </a:spcBef>
              <a:spcAft>
                <a:spcPts val="0"/>
              </a:spcAft>
              <a:buClr>
                <a:schemeClr val="lt1"/>
              </a:buClr>
              <a:buSzPct val="100000"/>
              <a:buChar char="●"/>
            </a:pPr>
            <a:r>
              <a:rPr lang="en-US" sz="1100">
                <a:latin typeface="Arial"/>
                <a:ea typeface="Arial"/>
                <a:cs typeface="Arial"/>
                <a:sym typeface="Arial"/>
              </a:rPr>
              <a:t>Expand developer </a:t>
            </a:r>
            <a:r>
              <a:rPr b="1" lang="en-US" sz="1100">
                <a:latin typeface="Arial"/>
                <a:ea typeface="Arial"/>
                <a:cs typeface="Arial"/>
                <a:sym typeface="Arial"/>
              </a:rPr>
              <a:t>security awareness training</a:t>
            </a:r>
            <a:r>
              <a:rPr lang="en-US" sz="1100">
                <a:latin typeface="Arial"/>
                <a:ea typeface="Arial"/>
                <a:cs typeface="Arial"/>
                <a:sym typeface="Arial"/>
              </a:rPr>
              <a:t> and integrate lessons into onboarding.</a:t>
            </a:r>
            <a:br>
              <a:rPr lang="en-US" sz="1100">
                <a:latin typeface="Arial"/>
                <a:ea typeface="Arial"/>
                <a:cs typeface="Arial"/>
                <a:sym typeface="Arial"/>
              </a:rPr>
            </a:br>
            <a:endParaRPr sz="1100">
              <a:latin typeface="Arial"/>
              <a:ea typeface="Arial"/>
              <a:cs typeface="Arial"/>
              <a:sym typeface="Arial"/>
            </a:endParaRPr>
          </a:p>
          <a:p>
            <a:pPr indent="-293211" lvl="0" marL="457200" rtl="0" algn="ctr">
              <a:lnSpc>
                <a:spcPct val="115000"/>
              </a:lnSpc>
              <a:spcBef>
                <a:spcPts val="0"/>
              </a:spcBef>
              <a:spcAft>
                <a:spcPts val="0"/>
              </a:spcAft>
              <a:buClr>
                <a:schemeClr val="lt1"/>
              </a:buClr>
              <a:buSzPct val="100000"/>
              <a:buChar char="●"/>
            </a:pPr>
            <a:r>
              <a:rPr lang="en-US" sz="1100">
                <a:latin typeface="Arial"/>
                <a:ea typeface="Arial"/>
                <a:cs typeface="Arial"/>
                <a:sym typeface="Arial"/>
              </a:rPr>
              <a:t>Introduce automated dependency scanning to detect new library vulnerabilities.</a:t>
            </a:r>
            <a:endParaRPr sz="1100">
              <a:latin typeface="Arial"/>
              <a:ea typeface="Arial"/>
              <a:cs typeface="Arial"/>
              <a:sym typeface="Arial"/>
            </a:endParaRPr>
          </a:p>
          <a:p>
            <a:pPr indent="0" lvl="0" marL="1371600" rtl="0" algn="l">
              <a:lnSpc>
                <a:spcPct val="90000"/>
              </a:lnSpc>
              <a:spcBef>
                <a:spcPts val="1200"/>
              </a:spcBef>
              <a:spcAft>
                <a:spcPts val="0"/>
              </a:spcAft>
              <a:buNone/>
            </a:pPr>
            <a:r>
              <a:t/>
            </a:r>
            <a:endParaRPr sz="1200"/>
          </a:p>
        </p:txBody>
      </p:sp>
      <p:pic>
        <p:nvPicPr>
          <p:cNvPr descr="Green Pace logo" id="262" name="Google Shape;262;p3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lt1"/>
              </a:buClr>
              <a:buSzPct val="100000"/>
              <a:buFont typeface="Century Gothic"/>
              <a:buNone/>
            </a:pPr>
            <a:r>
              <a:rPr lang="en-US"/>
              <a:t> RECOMMENDATIONS &amp; CONCLUSIONS</a:t>
            </a:r>
            <a:endParaRPr/>
          </a:p>
        </p:txBody>
      </p:sp>
      <p:sp>
        <p:nvSpPr>
          <p:cNvPr id="268" name="Google Shape;268;p36"/>
          <p:cNvSpPr txBox="1"/>
          <p:nvPr>
            <p:ph idx="1" type="body"/>
          </p:nvPr>
        </p:nvSpPr>
        <p:spPr>
          <a:xfrm>
            <a:off x="685800" y="2485350"/>
            <a:ext cx="10820400" cy="36693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1200"/>
              </a:spcBef>
              <a:spcAft>
                <a:spcPts val="0"/>
              </a:spcAft>
              <a:buClr>
                <a:schemeClr val="dk1"/>
              </a:buClr>
              <a:buSzPts val="1100"/>
              <a:buNone/>
            </a:pPr>
            <a:r>
              <a:rPr b="1" lang="en-US" sz="1600">
                <a:latin typeface="Arial"/>
                <a:ea typeface="Arial"/>
                <a:cs typeface="Arial"/>
                <a:sym typeface="Arial"/>
              </a:rPr>
              <a:t>Gaps:</a:t>
            </a:r>
            <a:r>
              <a:rPr lang="en-US" sz="1600">
                <a:latin typeface="Arial"/>
                <a:ea typeface="Arial"/>
                <a:cs typeface="Arial"/>
                <a:sym typeface="Arial"/>
              </a:rPr>
              <a:t> The current policy needs improved incident response procedures, stronger key management, and regular penetration testing to maintain a proactive defense.</a:t>
            </a:r>
            <a:endParaRPr sz="16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t/>
            </a:r>
            <a:endParaRPr sz="1600">
              <a:latin typeface="Arial"/>
              <a:ea typeface="Arial"/>
              <a:cs typeface="Arial"/>
              <a:sym typeface="Arial"/>
            </a:endParaRPr>
          </a:p>
          <a:p>
            <a:pPr indent="0" lvl="0" marL="0" rtl="0" algn="ctr">
              <a:lnSpc>
                <a:spcPct val="115000"/>
              </a:lnSpc>
              <a:spcBef>
                <a:spcPts val="1200"/>
              </a:spcBef>
              <a:spcAft>
                <a:spcPts val="0"/>
              </a:spcAft>
              <a:buClr>
                <a:schemeClr val="dk1"/>
              </a:buClr>
              <a:buSzPts val="1100"/>
              <a:buNone/>
            </a:pPr>
            <a:r>
              <a:rPr b="1" lang="en-US" sz="1600">
                <a:latin typeface="Arial"/>
                <a:ea typeface="Arial"/>
                <a:cs typeface="Arial"/>
                <a:sym typeface="Arial"/>
              </a:rPr>
              <a:t>Future Focus:</a:t>
            </a:r>
            <a:r>
              <a:rPr lang="en-US" sz="1600">
                <a:latin typeface="Arial"/>
                <a:ea typeface="Arial"/>
                <a:cs typeface="Arial"/>
                <a:sym typeface="Arial"/>
              </a:rPr>
              <a:t> Integrate AI-driven threat detection, real-time alerting, and automated patching to anticipate and respond to evolving security threats.</a:t>
            </a:r>
            <a:endParaRPr sz="16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t/>
            </a:r>
            <a:endParaRPr sz="16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b="1" lang="en-US" sz="1600">
                <a:latin typeface="Arial"/>
                <a:ea typeface="Arial"/>
                <a:cs typeface="Arial"/>
                <a:sym typeface="Arial"/>
              </a:rPr>
              <a:t>Conclusion:</a:t>
            </a:r>
            <a:r>
              <a:rPr lang="en-US" sz="1600">
                <a:latin typeface="Arial"/>
                <a:ea typeface="Arial"/>
                <a:cs typeface="Arial"/>
                <a:sym typeface="Arial"/>
              </a:rPr>
              <a:t> Green Pace’s security policy provides a strong foundation for safe software development. As it continues to grow, the policy will adapt to new risks while promoting consistency, accountability, and alignment with modern best practices.</a:t>
            </a:r>
            <a:endParaRPr sz="1600">
              <a:latin typeface="Arial"/>
              <a:ea typeface="Arial"/>
              <a:cs typeface="Arial"/>
              <a:sym typeface="Arial"/>
            </a:endParaRPr>
          </a:p>
          <a:p>
            <a:pPr indent="-88900" lvl="0" marL="228600" rtl="0" algn="l">
              <a:lnSpc>
                <a:spcPct val="90000"/>
              </a:lnSpc>
              <a:spcBef>
                <a:spcPts val="1200"/>
              </a:spcBef>
              <a:spcAft>
                <a:spcPts val="0"/>
              </a:spcAft>
              <a:buClr>
                <a:schemeClr val="lt1"/>
              </a:buClr>
              <a:buSzPts val="2200"/>
              <a:buNone/>
            </a:pPr>
            <a:r>
              <a:t/>
            </a:r>
            <a:endParaRPr sz="1800"/>
          </a:p>
        </p:txBody>
      </p:sp>
      <p:pic>
        <p:nvPicPr>
          <p:cNvPr descr="Green Pace logo" id="269" name="Google Shape;269;p3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75" name="Google Shape;275;p3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National Institute of Standards and Technology. (2023). </a:t>
            </a:r>
            <a:r>
              <a:rPr i="1" lang="en-US" sz="1500">
                <a:latin typeface="Arial"/>
                <a:ea typeface="Arial"/>
                <a:cs typeface="Arial"/>
                <a:sym typeface="Arial"/>
              </a:rPr>
              <a:t>NIST Cybersecurity Framework (Version 1.1).</a:t>
            </a:r>
            <a:r>
              <a:rPr lang="en-US" sz="1500">
                <a:latin typeface="Arial"/>
                <a:ea typeface="Arial"/>
                <a:cs typeface="Arial"/>
                <a:sym typeface="Arial"/>
              </a:rPr>
              <a:t> </a:t>
            </a:r>
            <a:r>
              <a:rPr lang="en-US" sz="1500" u="sng">
                <a:solidFill>
                  <a:schemeClr val="hlink"/>
                </a:solidFill>
                <a:latin typeface="Arial"/>
                <a:ea typeface="Arial"/>
                <a:cs typeface="Arial"/>
                <a:sym typeface="Arial"/>
                <a:hlinkClick r:id="rId3"/>
              </a:rPr>
              <a:t>https://www.nist.gov/cyberframework</a:t>
            </a:r>
            <a:endParaRPr sz="1500" u="sng">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Open Web Application Security Project (OWASP). (2024). </a:t>
            </a:r>
            <a:r>
              <a:rPr i="1" lang="en-US" sz="1500">
                <a:latin typeface="Arial"/>
                <a:ea typeface="Arial"/>
                <a:cs typeface="Arial"/>
                <a:sym typeface="Arial"/>
              </a:rPr>
              <a:t>Top 10 Web Application Security Risks.</a:t>
            </a:r>
            <a:r>
              <a:rPr lang="en-US" sz="1500">
                <a:latin typeface="Arial"/>
                <a:ea typeface="Arial"/>
                <a:cs typeface="Arial"/>
                <a:sym typeface="Arial"/>
              </a:rPr>
              <a:t> </a:t>
            </a:r>
            <a:r>
              <a:rPr lang="en-US" sz="1500" u="sng">
                <a:solidFill>
                  <a:schemeClr val="hlink"/>
                </a:solidFill>
                <a:latin typeface="Arial"/>
                <a:ea typeface="Arial"/>
                <a:cs typeface="Arial"/>
                <a:sym typeface="Arial"/>
                <a:hlinkClick r:id="rId4"/>
              </a:rPr>
              <a:t>https://owasp.org/www-project-top-ten/</a:t>
            </a:r>
            <a:endParaRPr sz="15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Software Engineering Institute (SEI). (2024). </a:t>
            </a:r>
            <a:r>
              <a:rPr i="1" lang="en-US" sz="1500">
                <a:latin typeface="Arial"/>
                <a:ea typeface="Arial"/>
                <a:cs typeface="Arial"/>
                <a:sym typeface="Arial"/>
              </a:rPr>
              <a:t>CERT C++ Secure Coding Standards.</a:t>
            </a:r>
            <a:r>
              <a:rPr lang="en-US" sz="1500">
                <a:latin typeface="Arial"/>
                <a:ea typeface="Arial"/>
                <a:cs typeface="Arial"/>
                <a:sym typeface="Arial"/>
              </a:rPr>
              <a:t> </a:t>
            </a:r>
            <a:r>
              <a:rPr lang="en-US" sz="1500" u="sng">
                <a:solidFill>
                  <a:schemeClr val="hlink"/>
                </a:solidFill>
                <a:latin typeface="Arial"/>
                <a:ea typeface="Arial"/>
                <a:cs typeface="Arial"/>
                <a:sym typeface="Arial"/>
                <a:hlinkClick r:id="rId5"/>
              </a:rPr>
              <a:t>https://wiki.sei.cmu.edu/confluence/display/cplusplus</a:t>
            </a:r>
            <a:endParaRPr sz="1500">
              <a:latin typeface="Arial"/>
              <a:ea typeface="Arial"/>
              <a:cs typeface="Arial"/>
              <a:sym typeface="Arial"/>
            </a:endParaRPr>
          </a:p>
          <a:p>
            <a:pPr indent="0" lvl="0" marL="0" rtl="0" algn="ctr">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Microsoft. (2023). </a:t>
            </a:r>
            <a:r>
              <a:rPr i="1" lang="en-US" sz="1500">
                <a:latin typeface="Arial"/>
                <a:ea typeface="Arial"/>
                <a:cs typeface="Arial"/>
                <a:sym typeface="Arial"/>
              </a:rPr>
              <a:t>Visual Studio Code Analysis Tools Documentation.</a:t>
            </a:r>
            <a:r>
              <a:rPr lang="en-US" sz="1500">
                <a:latin typeface="Arial"/>
                <a:ea typeface="Arial"/>
                <a:cs typeface="Arial"/>
                <a:sym typeface="Arial"/>
              </a:rPr>
              <a:t> </a:t>
            </a:r>
            <a:r>
              <a:rPr lang="en-US" sz="1500" u="sng">
                <a:solidFill>
                  <a:schemeClr val="hlink"/>
                </a:solidFill>
                <a:latin typeface="Arial"/>
                <a:ea typeface="Arial"/>
                <a:cs typeface="Arial"/>
                <a:sym typeface="Arial"/>
                <a:hlinkClick r:id="rId6"/>
              </a:rPr>
              <a:t>https://learn.microsoft.com/en-us/visualstudio/code-quality/</a:t>
            </a:r>
            <a:endParaRPr sz="1500">
              <a:latin typeface="Arial"/>
              <a:ea typeface="Arial"/>
              <a:cs typeface="Arial"/>
              <a:sym typeface="Arial"/>
            </a:endParaRPr>
          </a:p>
          <a:p>
            <a:pPr indent="0" lvl="0" marL="0" rtl="0" algn="ctr">
              <a:lnSpc>
                <a:spcPct val="115000"/>
              </a:lnSpc>
              <a:spcBef>
                <a:spcPts val="1200"/>
              </a:spcBef>
              <a:spcAft>
                <a:spcPts val="1200"/>
              </a:spcAft>
              <a:buNone/>
            </a:pPr>
            <a:r>
              <a:rPr lang="en-US" sz="1500">
                <a:latin typeface="Arial"/>
                <a:ea typeface="Arial"/>
                <a:cs typeface="Arial"/>
                <a:sym typeface="Arial"/>
              </a:rPr>
              <a:t>U.S. Department of Homeland Security. (2023). </a:t>
            </a:r>
            <a:r>
              <a:rPr i="1" lang="en-US" sz="1500">
                <a:latin typeface="Arial"/>
                <a:ea typeface="Arial"/>
                <a:cs typeface="Arial"/>
                <a:sym typeface="Arial"/>
              </a:rPr>
              <a:t>DevSecOps Best Practices.</a:t>
            </a:r>
            <a:r>
              <a:rPr lang="en-US" sz="1500">
                <a:latin typeface="Arial"/>
                <a:ea typeface="Arial"/>
                <a:cs typeface="Arial"/>
                <a:sym typeface="Arial"/>
              </a:rPr>
              <a:t> </a:t>
            </a:r>
            <a:r>
              <a:rPr lang="en-US" sz="1500" u="sng">
                <a:solidFill>
                  <a:schemeClr val="hlink"/>
                </a:solidFill>
                <a:latin typeface="Arial"/>
                <a:ea typeface="Arial"/>
                <a:cs typeface="Arial"/>
                <a:sym typeface="Arial"/>
                <a:hlinkClick r:id="rId7"/>
              </a:rPr>
              <a:t>https://www.cisa.gov/resources-tools/resources/devsecops-best-practices</a:t>
            </a:r>
            <a:endParaRPr sz="1300"/>
          </a:p>
        </p:txBody>
      </p:sp>
      <p:pic>
        <p:nvPicPr>
          <p:cNvPr descr="Green Pace logo" id="276" name="Google Shape;276;p37"/>
          <p:cNvPicPr preferRelativeResize="0"/>
          <p:nvPr/>
        </p:nvPicPr>
        <p:blipFill rotWithShape="1">
          <a:blip r:embed="rId8">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lt1"/>
              </a:buClr>
              <a:buSzPts val="2200"/>
              <a:buNone/>
            </a:pPr>
            <a:r>
              <a:rPr lang="en-US"/>
              <a:t>The Green Pace Security Policy was created to make sure our team’s growing development efforts remain consistent and secure. It defines standardized practices for coding, encryption, and testing while following the principle of defense in depth, which is a multilayered approach that reduces risk if one layer fails. This policy helps every developer apply security at each stage of development.</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478575" y="3907900"/>
            <a:ext cx="4557700" cy="2681850"/>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300275" y="1984900"/>
            <a:ext cx="2486100" cy="4024200"/>
          </a:xfrm>
          <a:prstGeom prst="rect">
            <a:avLst/>
          </a:prstGeom>
          <a:noFill/>
          <a:ln>
            <a:noFill/>
          </a:ln>
        </p:spPr>
        <p:txBody>
          <a:bodyPr anchorCtr="0" anchor="t" bIns="45700" lIns="91425" spcFirstLastPara="1" rIns="91425" wrap="square" tIns="45700">
            <a:noAutofit/>
          </a:bodyPr>
          <a:lstStyle/>
          <a:p>
            <a:pPr indent="-88900" lvl="0" marL="228600" rtl="0" algn="l">
              <a:lnSpc>
                <a:spcPct val="90000"/>
              </a:lnSpc>
              <a:spcBef>
                <a:spcPts val="1000"/>
              </a:spcBef>
              <a:spcAft>
                <a:spcPts val="0"/>
              </a:spcAft>
              <a:buClr>
                <a:schemeClr val="lt1"/>
              </a:buClr>
              <a:buSzPts val="2200"/>
              <a:buNone/>
            </a:pPr>
            <a:r>
              <a:rPr lang="en-US" sz="1500">
                <a:solidFill>
                  <a:srgbClr val="FFFFFF"/>
                </a:solidFill>
              </a:rPr>
              <a:t>This matrix highlights Green Pace’s most common vulnerabilities, ranked by likelihood and impact. High-priority risks include injection flaws, weak authentication, and data exposure. Automated testing, static code analysis, and regular audits reduce the chance of these vulnerabilities being introduced into production.</a:t>
            </a:r>
            <a:endParaRPr sz="1500"/>
          </a:p>
        </p:txBody>
      </p:sp>
      <p:graphicFrame>
        <p:nvGraphicFramePr>
          <p:cNvPr descr="Alt text required" id="161" name="Google Shape;161;p21"/>
          <p:cNvGraphicFramePr/>
          <p:nvPr/>
        </p:nvGraphicFramePr>
        <p:xfrm>
          <a:off x="3171900" y="2561050"/>
          <a:ext cx="3000000" cy="3000000"/>
        </p:xfrm>
        <a:graphic>
          <a:graphicData uri="http://schemas.openxmlformats.org/drawingml/2006/table">
            <a:tbl>
              <a:tblPr firstCol="1" firstRow="1">
                <a:noFill/>
                <a:tableStyleId>{68699CBA-7D20-4FF4-A7D0-26F6C55F3690}</a:tableStyleId>
              </a:tblPr>
              <a:tblGrid>
                <a:gridCol w="4030425"/>
                <a:gridCol w="3804800"/>
              </a:tblGrid>
              <a:tr h="1769325">
                <a:tc>
                  <a:txBody>
                    <a:bodyPr/>
                    <a:lstStyle/>
                    <a:p>
                      <a:pPr indent="0" lvl="0" marL="0" rtl="0" algn="ctr">
                        <a:spcBef>
                          <a:spcPts val="0"/>
                        </a:spcBef>
                        <a:spcAft>
                          <a:spcPts val="0"/>
                        </a:spcAft>
                        <a:buClr>
                          <a:schemeClr val="dk1"/>
                        </a:buClr>
                        <a:buSzPts val="3600"/>
                        <a:buFont typeface="Arial"/>
                        <a:buNone/>
                      </a:pPr>
                      <a:r>
                        <a:rPr lang="en-US" sz="3600">
                          <a:solidFill>
                            <a:schemeClr val="dk1"/>
                          </a:solidFill>
                        </a:rPr>
                        <a:t>Priority</a:t>
                      </a:r>
                      <a:endParaRPr>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Data Exposure: Missing encryption on sensitive customer data.</a:t>
                      </a:r>
                      <a:endParaRPr sz="1200">
                        <a:solidFill>
                          <a:schemeClr val="dk1"/>
                        </a:solidFill>
                      </a:endParaRPr>
                    </a:p>
                    <a:p>
                      <a:pPr indent="0" lvl="0" marL="45720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Unvalidated Input: Potential injection or command execution risk.</a:t>
                      </a:r>
                      <a:endParaRPr sz="1200">
                        <a:solidFill>
                          <a:schemeClr val="dk1"/>
                        </a:solidFill>
                      </a:endParaRPr>
                    </a:p>
                    <a:p>
                      <a:pPr indent="0" lvl="0" marL="45720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Poor Exception Handling: Crashes reveal system info to attackers.</a:t>
                      </a:r>
                      <a:endParaRPr sz="36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3600"/>
                        <a:buFont typeface="Arial"/>
                        <a:buNone/>
                      </a:pPr>
                      <a:r>
                        <a:rPr lang="en-US" sz="3600">
                          <a:solidFill>
                            <a:schemeClr val="dk1"/>
                          </a:solidFill>
                        </a:rPr>
                        <a:t>Likely</a:t>
                      </a:r>
                      <a:endParaRPr>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SQL Injection Attacks: Exploits poor input validation in user forms.</a:t>
                      </a:r>
                      <a:endParaRPr sz="1200">
                        <a:solidFill>
                          <a:schemeClr val="dk1"/>
                        </a:solidFill>
                      </a:endParaRPr>
                    </a:p>
                    <a:p>
                      <a:pPr indent="0" lvl="0" marL="45720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Buffer Overflows: Caused by unchecked array boundaries in legacy C++ code.</a:t>
                      </a:r>
                      <a:endParaRPr sz="1200">
                        <a:solidFill>
                          <a:schemeClr val="dk1"/>
                        </a:solidFill>
                      </a:endParaRPr>
                    </a:p>
                    <a:p>
                      <a:pPr indent="0" lvl="0" marL="457200" rtl="0" algn="l">
                        <a:spcBef>
                          <a:spcPts val="0"/>
                        </a:spcBef>
                        <a:spcAft>
                          <a:spcPts val="0"/>
                        </a:spcAft>
                        <a:buClr>
                          <a:schemeClr val="dk1"/>
                        </a:buClr>
                        <a:buSzPts val="1100"/>
                        <a:buFont typeface="Arial"/>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Weak Authentication: Users reusing passwords or lacking MFA.</a:t>
                      </a:r>
                      <a:endParaRPr sz="36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Low priority</a:t>
                      </a:r>
                      <a:endParaRPr sz="14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Outdated Dependencies: Minor risk but may contain known CVEs.</a:t>
                      </a:r>
                      <a:endParaRPr sz="1200">
                        <a:solidFill>
                          <a:schemeClr val="dk1"/>
                        </a:solidFill>
                      </a:endParaRPr>
                    </a:p>
                    <a:p>
                      <a:pPr indent="0" lvl="0" marL="457200" marR="0" rtl="0" algn="l">
                        <a:lnSpc>
                          <a:spcPct val="100000"/>
                        </a:lnSpc>
                        <a:spcBef>
                          <a:spcPts val="0"/>
                        </a:spcBef>
                        <a:spcAft>
                          <a:spcPts val="0"/>
                        </a:spcAft>
                        <a:buNone/>
                      </a:pPr>
                      <a:r>
                        <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Improper Logging: Does not directly expose data but limits incident response.</a:t>
                      </a:r>
                      <a:endParaRPr sz="12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dk1"/>
                          </a:solidFill>
                        </a:rPr>
                        <a:t>Unlikely</a:t>
                      </a:r>
                      <a:endParaRPr sz="1400" u="none" cap="none" strike="noStrike">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Insider Threats: Mitigated through role-based access controls and monitoring.</a:t>
                      </a:r>
                      <a:endParaRPr sz="1200">
                        <a:solidFill>
                          <a:schemeClr val="dk1"/>
                        </a:solidFill>
                      </a:endParaRPr>
                    </a:p>
                    <a:p>
                      <a:pPr indent="0" lvl="0" marL="457200" marR="0" rtl="0" algn="l">
                        <a:lnSpc>
                          <a:spcPct val="100000"/>
                        </a:lnSpc>
                        <a:spcBef>
                          <a:spcPts val="0"/>
                        </a:spcBef>
                        <a:spcAft>
                          <a:spcPts val="0"/>
                        </a:spcAft>
                        <a:buNone/>
                      </a:pPr>
                      <a:r>
                        <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Physical Server Breach: Data centers are secured and monitored 24/7.</a:t>
                      </a:r>
                      <a:endParaRPr sz="1200">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2529750" y="1917250"/>
            <a:ext cx="7132500" cy="4338900"/>
          </a:xfrm>
          <a:prstGeom prst="rect">
            <a:avLst/>
          </a:prstGeom>
          <a:noFill/>
          <a:ln>
            <a:noFill/>
          </a:ln>
        </p:spPr>
        <p:txBody>
          <a:bodyPr anchorCtr="0" anchor="t" bIns="45700" lIns="91425" spcFirstLastPara="1" rIns="91425" wrap="square" tIns="45700">
            <a:normAutofit fontScale="92500" lnSpcReduction="20000"/>
          </a:bodyPr>
          <a:lstStyle/>
          <a:p>
            <a:pPr indent="0" lvl="0" marL="457200" rtl="0" algn="l">
              <a:lnSpc>
                <a:spcPct val="90000"/>
              </a:lnSpc>
              <a:spcBef>
                <a:spcPts val="0"/>
              </a:spcBef>
              <a:spcAft>
                <a:spcPts val="0"/>
              </a:spcAft>
              <a:buNone/>
            </a:pPr>
            <a:r>
              <a:rPr b="1" lang="en-US" sz="1100"/>
              <a:t>1. Least Privilege → Authorization Control</a:t>
            </a:r>
            <a:endParaRPr b="1" sz="1100"/>
          </a:p>
          <a:p>
            <a:pPr indent="0" lvl="0" marL="457200" rtl="0" algn="l">
              <a:lnSpc>
                <a:spcPct val="90000"/>
              </a:lnSpc>
              <a:spcBef>
                <a:spcPts val="0"/>
              </a:spcBef>
              <a:spcAft>
                <a:spcPts val="0"/>
              </a:spcAft>
              <a:buNone/>
            </a:pPr>
            <a:r>
              <a:t/>
            </a:r>
            <a:endParaRPr sz="1100"/>
          </a:p>
          <a:p>
            <a:pPr indent="-293211" lvl="0" marL="914400" rtl="0" algn="l">
              <a:lnSpc>
                <a:spcPct val="90000"/>
              </a:lnSpc>
              <a:spcBef>
                <a:spcPts val="0"/>
              </a:spcBef>
              <a:spcAft>
                <a:spcPts val="0"/>
              </a:spcAft>
              <a:buSzPct val="100000"/>
              <a:buChar char="•"/>
            </a:pPr>
            <a:r>
              <a:rPr lang="en-US" sz="1100"/>
              <a:t>Restrict user and process permissions to the bare minimum required.</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2. Fail Securely → Error Handling and Exceptions</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Ensure systems fail in a controlled manner without exposing sensitive data.</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3. Defense in Depth → Input Validation and Output Encoding</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Apply multiple layers of validation and sanitization to stop injection attacks.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4. Separation of Duties → Session Management and Role-Based Access</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Divide responsibilities to prevent privilege abuse or insider threats.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5. Secure by Default → Authentication Control and Configuration Hardening</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Enforce strong security settings and multi-factor authentication from the start.</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6. Keep Security Simple → Code Review and Static Analysis</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Use clear, maintainable code and automate checks for unsafe complexity.</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7. Fix Security Issues Early → Automated Testing and CI/CD Integration</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Catch vulnerabilities during development through automated tools.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8. Audit and Monitor → Logging and Monitoring Standards</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Record and review system activity to detect suspicious or failed access attempts.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9. Least Common Mechanism → Cryptographic Storage and Key Management</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Avoid shared components or secrets across unrelated modules.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b="1" lang="en-US" sz="1100"/>
              <a:t>10. Open Design → Transparent Encryption and Peer Review</a:t>
            </a:r>
            <a:endParaRPr b="1" sz="1100"/>
          </a:p>
          <a:p>
            <a:pPr indent="0" lvl="0" marL="457200" rtl="0" algn="l">
              <a:lnSpc>
                <a:spcPct val="90000"/>
              </a:lnSpc>
              <a:spcBef>
                <a:spcPts val="0"/>
              </a:spcBef>
              <a:spcAft>
                <a:spcPts val="0"/>
              </a:spcAft>
              <a:buNone/>
            </a:pPr>
            <a:r>
              <a:t/>
            </a:r>
            <a:endParaRPr sz="1100"/>
          </a:p>
          <a:p>
            <a:pPr indent="-293211" lvl="1" marL="914400" rtl="0" algn="l">
              <a:lnSpc>
                <a:spcPct val="90000"/>
              </a:lnSpc>
              <a:spcBef>
                <a:spcPts val="0"/>
              </a:spcBef>
              <a:spcAft>
                <a:spcPts val="0"/>
              </a:spcAft>
              <a:buClr>
                <a:schemeClr val="lt1"/>
              </a:buClr>
              <a:buSzPct val="100000"/>
              <a:buChar char="•"/>
            </a:pPr>
            <a:r>
              <a:rPr lang="en-US" sz="1100"/>
              <a:t>Promote design reviews so security can be validated without relying on obscurity.</a:t>
            </a:r>
            <a:endParaRPr sz="1100"/>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3113875" y="2383925"/>
            <a:ext cx="7788600" cy="4024200"/>
          </a:xfrm>
          <a:prstGeom prst="rect">
            <a:avLst/>
          </a:prstGeom>
          <a:noFill/>
          <a:ln>
            <a:noFill/>
          </a:ln>
        </p:spPr>
        <p:txBody>
          <a:bodyPr anchorCtr="0" anchor="t" bIns="45700" lIns="91425" spcFirstLastPara="1" rIns="91425" wrap="square" tIns="45700">
            <a:normAutofit lnSpcReduction="10000"/>
          </a:bodyPr>
          <a:lstStyle/>
          <a:p>
            <a:pPr indent="0" lvl="0" marL="457200" rtl="0" algn="l">
              <a:lnSpc>
                <a:spcPct val="90000"/>
              </a:lnSpc>
              <a:spcBef>
                <a:spcPts val="0"/>
              </a:spcBef>
              <a:spcAft>
                <a:spcPts val="0"/>
              </a:spcAft>
              <a:buNone/>
            </a:pPr>
            <a:r>
              <a:rPr lang="en-US" sz="1100"/>
              <a:t>1. Input Validation (High Priority)</a:t>
            </a:r>
            <a:endParaRPr sz="1100"/>
          </a:p>
          <a:p>
            <a:pPr indent="0" lvl="0" marL="457200" rtl="0" algn="l">
              <a:lnSpc>
                <a:spcPct val="90000"/>
              </a:lnSpc>
              <a:spcBef>
                <a:spcPts val="0"/>
              </a:spcBef>
              <a:spcAft>
                <a:spcPts val="0"/>
              </a:spcAft>
              <a:buNone/>
            </a:pPr>
            <a:r>
              <a:rPr lang="en-US" sz="1100"/>
              <a:t>Validate all user input to prevent SQL injection, buffer overflow, and command injection attacks.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2. Output Encoding</a:t>
            </a:r>
            <a:endParaRPr sz="1100"/>
          </a:p>
          <a:p>
            <a:pPr indent="0" lvl="0" marL="457200" rtl="0" algn="l">
              <a:lnSpc>
                <a:spcPct val="90000"/>
              </a:lnSpc>
              <a:spcBef>
                <a:spcPts val="0"/>
              </a:spcBef>
              <a:spcAft>
                <a:spcPts val="0"/>
              </a:spcAft>
              <a:buNone/>
            </a:pPr>
            <a:r>
              <a:rPr lang="en-US" sz="1100"/>
              <a:t>Encode data before displaying it to avoid cross-site scripting (XSS) or HTML injection.</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3. Error and Exception Handling</a:t>
            </a:r>
            <a:endParaRPr sz="1100"/>
          </a:p>
          <a:p>
            <a:pPr indent="0" lvl="0" marL="457200" rtl="0" algn="l">
              <a:lnSpc>
                <a:spcPct val="90000"/>
              </a:lnSpc>
              <a:spcBef>
                <a:spcPts val="0"/>
              </a:spcBef>
              <a:spcAft>
                <a:spcPts val="0"/>
              </a:spcAft>
              <a:buNone/>
            </a:pPr>
            <a:r>
              <a:rPr lang="en-US" sz="1100"/>
              <a:t>Handle exceptions securely to avoid revealing system or stack trace information.</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4. Authentication Control</a:t>
            </a:r>
            <a:endParaRPr sz="1100"/>
          </a:p>
          <a:p>
            <a:pPr indent="0" lvl="0" marL="457200" rtl="0" algn="l">
              <a:lnSpc>
                <a:spcPct val="90000"/>
              </a:lnSpc>
              <a:spcBef>
                <a:spcPts val="0"/>
              </a:spcBef>
              <a:spcAft>
                <a:spcPts val="0"/>
              </a:spcAft>
              <a:buNone/>
            </a:pPr>
            <a:r>
              <a:rPr lang="en-US" sz="1100"/>
              <a:t>Use strong password hashing, MFA, and secure login mechanisms.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5. Authorization Control</a:t>
            </a:r>
            <a:endParaRPr sz="1100"/>
          </a:p>
          <a:p>
            <a:pPr indent="0" lvl="0" marL="457200" rtl="0" algn="l">
              <a:lnSpc>
                <a:spcPct val="90000"/>
              </a:lnSpc>
              <a:spcBef>
                <a:spcPts val="0"/>
              </a:spcBef>
              <a:spcAft>
                <a:spcPts val="0"/>
              </a:spcAft>
              <a:buNone/>
            </a:pPr>
            <a:r>
              <a:rPr lang="en-US" sz="1100"/>
              <a:t>Implement role-based access control (RBAC) to ensure users access only what they’re allowed.</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6. Cryptographic Storage</a:t>
            </a:r>
            <a:endParaRPr sz="1100"/>
          </a:p>
          <a:p>
            <a:pPr indent="0" lvl="0" marL="457200" rtl="0" algn="l">
              <a:lnSpc>
                <a:spcPct val="90000"/>
              </a:lnSpc>
              <a:spcBef>
                <a:spcPts val="0"/>
              </a:spcBef>
              <a:spcAft>
                <a:spcPts val="0"/>
              </a:spcAft>
              <a:buNone/>
            </a:pPr>
            <a:r>
              <a:rPr lang="en-US" sz="1100"/>
              <a:t>Encrypt sensitive data at rest using AES-256 and protect keys with access restrictions.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7. Logging and Monitoring</a:t>
            </a:r>
            <a:endParaRPr sz="1100"/>
          </a:p>
          <a:p>
            <a:pPr indent="0" lvl="0" marL="457200" rtl="0" algn="l">
              <a:lnSpc>
                <a:spcPct val="90000"/>
              </a:lnSpc>
              <a:spcBef>
                <a:spcPts val="0"/>
              </a:spcBef>
              <a:spcAft>
                <a:spcPts val="0"/>
              </a:spcAft>
              <a:buNone/>
            </a:pPr>
            <a:r>
              <a:rPr lang="en-US" sz="1100"/>
              <a:t>Log security-related events and monitor for anomalies in real time.</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8. Data Validation for Third-Party Input</a:t>
            </a:r>
            <a:endParaRPr sz="1100"/>
          </a:p>
          <a:p>
            <a:pPr indent="0" lvl="0" marL="457200" rtl="0" algn="l">
              <a:lnSpc>
                <a:spcPct val="90000"/>
              </a:lnSpc>
              <a:spcBef>
                <a:spcPts val="0"/>
              </a:spcBef>
              <a:spcAft>
                <a:spcPts val="0"/>
              </a:spcAft>
              <a:buNone/>
            </a:pPr>
            <a:r>
              <a:rPr lang="en-US" sz="1100"/>
              <a:t>Sanitize external API or file inputs to prevent malicious payloads.</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9. Session Management</a:t>
            </a:r>
            <a:endParaRPr sz="1100"/>
          </a:p>
          <a:p>
            <a:pPr indent="0" lvl="0" marL="457200" rtl="0" algn="l">
              <a:lnSpc>
                <a:spcPct val="90000"/>
              </a:lnSpc>
              <a:spcBef>
                <a:spcPts val="0"/>
              </a:spcBef>
              <a:spcAft>
                <a:spcPts val="0"/>
              </a:spcAft>
              <a:buNone/>
            </a:pPr>
            <a:r>
              <a:rPr lang="en-US" sz="1100"/>
              <a:t>Use secure session tokens with timeouts and regeneration to prevent hijacking.</a:t>
            </a:r>
            <a:endParaRPr sz="1100"/>
          </a:p>
          <a:p>
            <a:pPr indent="0" lvl="0" marL="457200" rtl="0" algn="l">
              <a:lnSpc>
                <a:spcPct val="90000"/>
              </a:lnSpc>
              <a:spcBef>
                <a:spcPts val="0"/>
              </a:spcBef>
              <a:spcAft>
                <a:spcPts val="0"/>
              </a:spcAft>
              <a:buNone/>
            </a:pPr>
            <a:r>
              <a:t/>
            </a:r>
            <a:endParaRPr sz="1100"/>
          </a:p>
          <a:p>
            <a:pPr indent="0" lvl="0" marL="457200" rtl="0" algn="l">
              <a:lnSpc>
                <a:spcPct val="90000"/>
              </a:lnSpc>
              <a:spcBef>
                <a:spcPts val="0"/>
              </a:spcBef>
              <a:spcAft>
                <a:spcPts val="0"/>
              </a:spcAft>
              <a:buNone/>
            </a:pPr>
            <a:r>
              <a:rPr lang="en-US" sz="1100"/>
              <a:t>10. Code Review and Static Analysis</a:t>
            </a:r>
            <a:endParaRPr sz="1100"/>
          </a:p>
          <a:p>
            <a:pPr indent="0" lvl="0" marL="457200" rtl="0" algn="l">
              <a:lnSpc>
                <a:spcPct val="90000"/>
              </a:lnSpc>
              <a:spcBef>
                <a:spcPts val="0"/>
              </a:spcBef>
              <a:spcAft>
                <a:spcPts val="0"/>
              </a:spcAft>
              <a:buNone/>
            </a:pPr>
            <a:r>
              <a:rPr lang="en-US" sz="1100"/>
              <a:t>Perform peer reviews and automated static scans (Cppcheck, Visual Studio Analysis) before release.</a:t>
            </a:r>
            <a:endParaRPr sz="1100"/>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7" name="Google Shape;177;p23"/>
          <p:cNvSpPr txBox="1"/>
          <p:nvPr/>
        </p:nvSpPr>
        <p:spPr>
          <a:xfrm>
            <a:off x="378725" y="1744950"/>
            <a:ext cx="2982600" cy="24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These standards are ranked by likelihood and severity of exploitation. Input validation and encryption are top priorities since they directly prevent the most damaging vulnerabilities. Continuous monitoring, testing, and reviews ensure compliance and detect weaknesses early.</a:t>
            </a:r>
            <a:endParaRPr>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3" name="Google Shape;183;p24"/>
          <p:cNvSpPr txBox="1"/>
          <p:nvPr>
            <p:ph idx="1" type="body"/>
          </p:nvPr>
        </p:nvSpPr>
        <p:spPr>
          <a:xfrm>
            <a:off x="685800" y="2194550"/>
            <a:ext cx="6943200" cy="4024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26760"/>
              <a:buFont typeface="Arial"/>
              <a:buNone/>
            </a:pPr>
            <a:r>
              <a:rPr b="1" lang="en-US" sz="4110">
                <a:highlight>
                  <a:schemeClr val="dk1"/>
                </a:highlight>
                <a:latin typeface="Arial"/>
                <a:ea typeface="Arial"/>
                <a:cs typeface="Arial"/>
                <a:sym typeface="Arial"/>
              </a:rPr>
              <a:t>Encryption in Flight</a:t>
            </a:r>
            <a:endParaRPr b="1" sz="4110">
              <a:highlight>
                <a:schemeClr val="dk1"/>
              </a:highlight>
              <a:latin typeface="Arial"/>
              <a:ea typeface="Arial"/>
              <a:cs typeface="Arial"/>
              <a:sym typeface="Arial"/>
            </a:endParaRPr>
          </a:p>
          <a:p>
            <a:pPr indent="-293855" lvl="0" marL="457200" rtl="0" algn="l">
              <a:lnSpc>
                <a:spcPct val="115000"/>
              </a:lnSpc>
              <a:spcBef>
                <a:spcPts val="1200"/>
              </a:spcBef>
              <a:spcAft>
                <a:spcPts val="0"/>
              </a:spcAft>
              <a:buClr>
                <a:schemeClr val="lt1"/>
              </a:buClr>
              <a:buSzPct val="100000"/>
              <a:buChar char="●"/>
            </a:pPr>
            <a:r>
              <a:rPr lang="en-US" sz="4110">
                <a:highlight>
                  <a:schemeClr val="dk1"/>
                </a:highlight>
                <a:latin typeface="Arial"/>
                <a:ea typeface="Arial"/>
                <a:cs typeface="Arial"/>
                <a:sym typeface="Arial"/>
              </a:rPr>
              <a:t>All data transmitted between users, services, and APIs must use </a:t>
            </a:r>
            <a:r>
              <a:rPr b="1" lang="en-US" sz="4110">
                <a:highlight>
                  <a:schemeClr val="dk1"/>
                </a:highlight>
                <a:latin typeface="Arial"/>
                <a:ea typeface="Arial"/>
                <a:cs typeface="Arial"/>
                <a:sym typeface="Arial"/>
              </a:rPr>
              <a:t>TLS 1.3</a:t>
            </a:r>
            <a:r>
              <a:rPr lang="en-US" sz="4110">
                <a:highlight>
                  <a:schemeClr val="dk1"/>
                </a:highlight>
                <a:latin typeface="Arial"/>
                <a:ea typeface="Arial"/>
                <a:cs typeface="Arial"/>
                <a:sym typeface="Arial"/>
              </a:rPr>
              <a:t> with strong cipher suites.</a:t>
            </a:r>
            <a:br>
              <a:rPr lang="en-US" sz="4110">
                <a:highlight>
                  <a:schemeClr val="dk1"/>
                </a:highlight>
                <a:latin typeface="Arial"/>
                <a:ea typeface="Arial"/>
                <a:cs typeface="Arial"/>
                <a:sym typeface="Arial"/>
              </a:rPr>
            </a:br>
            <a:endParaRPr sz="4110">
              <a:highlight>
                <a:schemeClr val="dk1"/>
              </a:highlight>
              <a:latin typeface="Arial"/>
              <a:ea typeface="Arial"/>
              <a:cs typeface="Arial"/>
              <a:sym typeface="Arial"/>
            </a:endParaRPr>
          </a:p>
          <a:p>
            <a:pPr indent="-293855" lvl="0" marL="457200" rtl="0" algn="l">
              <a:lnSpc>
                <a:spcPct val="115000"/>
              </a:lnSpc>
              <a:spcBef>
                <a:spcPts val="0"/>
              </a:spcBef>
              <a:spcAft>
                <a:spcPts val="0"/>
              </a:spcAft>
              <a:buClr>
                <a:schemeClr val="lt1"/>
              </a:buClr>
              <a:buSzPct val="100000"/>
              <a:buChar char="●"/>
            </a:pPr>
            <a:r>
              <a:rPr lang="en-US" sz="4110">
                <a:highlight>
                  <a:schemeClr val="dk1"/>
                </a:highlight>
                <a:latin typeface="Arial"/>
                <a:ea typeface="Arial"/>
                <a:cs typeface="Arial"/>
                <a:sym typeface="Arial"/>
              </a:rPr>
              <a:t>HTTPS is required for all network communications, preventing man-in-the-middle attacks.</a:t>
            </a:r>
            <a:br>
              <a:rPr lang="en-US" sz="4110">
                <a:highlight>
                  <a:schemeClr val="dk1"/>
                </a:highlight>
                <a:latin typeface="Arial"/>
                <a:ea typeface="Arial"/>
                <a:cs typeface="Arial"/>
                <a:sym typeface="Arial"/>
              </a:rPr>
            </a:br>
            <a:endParaRPr sz="4110">
              <a:highlight>
                <a:schemeClr val="dk1"/>
              </a:highlight>
              <a:latin typeface="Arial"/>
              <a:ea typeface="Arial"/>
              <a:cs typeface="Arial"/>
              <a:sym typeface="Arial"/>
            </a:endParaRPr>
          </a:p>
          <a:p>
            <a:pPr indent="-293855" lvl="0" marL="457200" rtl="0" algn="l">
              <a:lnSpc>
                <a:spcPct val="115000"/>
              </a:lnSpc>
              <a:spcBef>
                <a:spcPts val="0"/>
              </a:spcBef>
              <a:spcAft>
                <a:spcPts val="0"/>
              </a:spcAft>
              <a:buClr>
                <a:schemeClr val="lt1"/>
              </a:buClr>
              <a:buSzPct val="100000"/>
              <a:buChar char="●"/>
            </a:pPr>
            <a:r>
              <a:rPr lang="en-US" sz="4110">
                <a:highlight>
                  <a:schemeClr val="dk1"/>
                </a:highlight>
                <a:latin typeface="Arial"/>
                <a:ea typeface="Arial"/>
                <a:cs typeface="Arial"/>
                <a:sym typeface="Arial"/>
              </a:rPr>
              <a:t>Certificates are managed and renewed automatically to maintain secure channel integrity.</a:t>
            </a:r>
            <a:br>
              <a:rPr lang="en-US" sz="4110">
                <a:highlight>
                  <a:schemeClr val="dk1"/>
                </a:highlight>
                <a:latin typeface="Arial"/>
                <a:ea typeface="Arial"/>
                <a:cs typeface="Arial"/>
                <a:sym typeface="Arial"/>
              </a:rPr>
            </a:br>
            <a:endParaRPr sz="4110">
              <a:highlight>
                <a:schemeClr val="dk1"/>
              </a:highlight>
              <a:latin typeface="Arial"/>
              <a:ea typeface="Arial"/>
              <a:cs typeface="Arial"/>
              <a:sym typeface="Arial"/>
            </a:endParaRPr>
          </a:p>
          <a:p>
            <a:pPr indent="0" lvl="0" marL="0" rtl="0" algn="l">
              <a:lnSpc>
                <a:spcPct val="115000"/>
              </a:lnSpc>
              <a:spcBef>
                <a:spcPts val="1200"/>
              </a:spcBef>
              <a:spcAft>
                <a:spcPts val="0"/>
              </a:spcAft>
              <a:buClr>
                <a:schemeClr val="dk1"/>
              </a:buClr>
              <a:buSzPct val="26760"/>
              <a:buFont typeface="Arial"/>
              <a:buNone/>
            </a:pPr>
            <a:r>
              <a:rPr b="1" lang="en-US" sz="4110">
                <a:highlight>
                  <a:schemeClr val="dk1"/>
                </a:highlight>
                <a:latin typeface="Arial"/>
                <a:ea typeface="Arial"/>
                <a:cs typeface="Arial"/>
                <a:sym typeface="Arial"/>
              </a:rPr>
              <a:t>Encryption at Rest</a:t>
            </a:r>
            <a:endParaRPr b="1" sz="4110">
              <a:highlight>
                <a:schemeClr val="dk1"/>
              </a:highlight>
              <a:latin typeface="Arial"/>
              <a:ea typeface="Arial"/>
              <a:cs typeface="Arial"/>
              <a:sym typeface="Arial"/>
            </a:endParaRPr>
          </a:p>
          <a:p>
            <a:pPr indent="-293855" lvl="0" marL="457200" rtl="0" algn="l">
              <a:lnSpc>
                <a:spcPct val="115000"/>
              </a:lnSpc>
              <a:spcBef>
                <a:spcPts val="1200"/>
              </a:spcBef>
              <a:spcAft>
                <a:spcPts val="0"/>
              </a:spcAft>
              <a:buClr>
                <a:schemeClr val="lt1"/>
              </a:buClr>
              <a:buSzPct val="100000"/>
              <a:buChar char="●"/>
            </a:pPr>
            <a:r>
              <a:rPr lang="en-US" sz="4110">
                <a:highlight>
                  <a:schemeClr val="dk1"/>
                </a:highlight>
                <a:latin typeface="Arial"/>
                <a:ea typeface="Arial"/>
                <a:cs typeface="Arial"/>
                <a:sym typeface="Arial"/>
              </a:rPr>
              <a:t>Sensitive data stored in databases, backups, and file systems is protected with </a:t>
            </a:r>
            <a:r>
              <a:rPr b="1" lang="en-US" sz="4110">
                <a:highlight>
                  <a:schemeClr val="dk1"/>
                </a:highlight>
                <a:latin typeface="Arial"/>
                <a:ea typeface="Arial"/>
                <a:cs typeface="Arial"/>
                <a:sym typeface="Arial"/>
              </a:rPr>
              <a:t>AES-256</a:t>
            </a:r>
            <a:r>
              <a:rPr lang="en-US" sz="4110">
                <a:highlight>
                  <a:schemeClr val="dk1"/>
                </a:highlight>
                <a:latin typeface="Arial"/>
                <a:ea typeface="Arial"/>
                <a:cs typeface="Arial"/>
                <a:sym typeface="Arial"/>
              </a:rPr>
              <a:t> encryption.</a:t>
            </a:r>
            <a:br>
              <a:rPr lang="en-US" sz="4110">
                <a:highlight>
                  <a:schemeClr val="dk1"/>
                </a:highlight>
                <a:latin typeface="Arial"/>
                <a:ea typeface="Arial"/>
                <a:cs typeface="Arial"/>
                <a:sym typeface="Arial"/>
              </a:rPr>
            </a:br>
            <a:endParaRPr sz="4110">
              <a:highlight>
                <a:schemeClr val="dk1"/>
              </a:highlight>
              <a:latin typeface="Arial"/>
              <a:ea typeface="Arial"/>
              <a:cs typeface="Arial"/>
              <a:sym typeface="Arial"/>
            </a:endParaRPr>
          </a:p>
          <a:p>
            <a:pPr indent="-293855" lvl="0" marL="457200" rtl="0" algn="l">
              <a:lnSpc>
                <a:spcPct val="115000"/>
              </a:lnSpc>
              <a:spcBef>
                <a:spcPts val="0"/>
              </a:spcBef>
              <a:spcAft>
                <a:spcPts val="0"/>
              </a:spcAft>
              <a:buClr>
                <a:schemeClr val="lt1"/>
              </a:buClr>
              <a:buSzPct val="100000"/>
              <a:buChar char="●"/>
            </a:pPr>
            <a:r>
              <a:rPr lang="en-US" sz="4110">
                <a:highlight>
                  <a:schemeClr val="dk1"/>
                </a:highlight>
                <a:latin typeface="Arial"/>
                <a:ea typeface="Arial"/>
                <a:cs typeface="Arial"/>
                <a:sym typeface="Arial"/>
              </a:rPr>
              <a:t>Encryption keys are managed through a centralized key-management system with strict access control.</a:t>
            </a:r>
            <a:br>
              <a:rPr lang="en-US" sz="4110">
                <a:highlight>
                  <a:schemeClr val="dk1"/>
                </a:highlight>
                <a:latin typeface="Arial"/>
                <a:ea typeface="Arial"/>
                <a:cs typeface="Arial"/>
                <a:sym typeface="Arial"/>
              </a:rPr>
            </a:br>
            <a:endParaRPr sz="4110">
              <a:highlight>
                <a:schemeClr val="dk1"/>
              </a:highlight>
              <a:latin typeface="Arial"/>
              <a:ea typeface="Arial"/>
              <a:cs typeface="Arial"/>
              <a:sym typeface="Arial"/>
            </a:endParaRPr>
          </a:p>
          <a:p>
            <a:pPr indent="-293855" lvl="0" marL="457200" rtl="0" algn="l">
              <a:lnSpc>
                <a:spcPct val="115000"/>
              </a:lnSpc>
              <a:spcBef>
                <a:spcPts val="0"/>
              </a:spcBef>
              <a:spcAft>
                <a:spcPts val="0"/>
              </a:spcAft>
              <a:buClr>
                <a:schemeClr val="lt1"/>
              </a:buClr>
              <a:buSzPct val="100000"/>
              <a:buChar char="●"/>
            </a:pPr>
            <a:r>
              <a:rPr lang="en-US" sz="4110">
                <a:highlight>
                  <a:schemeClr val="dk1"/>
                </a:highlight>
                <a:latin typeface="Arial"/>
                <a:ea typeface="Arial"/>
                <a:cs typeface="Arial"/>
                <a:sym typeface="Arial"/>
              </a:rPr>
              <a:t>Encrypted backups ensure that even if physical media are compromised, data remains unreadable.</a:t>
            </a:r>
            <a:br>
              <a:rPr lang="en-US" sz="4110">
                <a:highlight>
                  <a:schemeClr val="dk1"/>
                </a:highlight>
                <a:latin typeface="Arial"/>
                <a:ea typeface="Arial"/>
                <a:cs typeface="Arial"/>
                <a:sym typeface="Arial"/>
              </a:rPr>
            </a:br>
            <a:endParaRPr sz="4110">
              <a:highlight>
                <a:schemeClr val="dk1"/>
              </a:highlight>
              <a:latin typeface="Arial"/>
              <a:ea typeface="Arial"/>
              <a:cs typeface="Arial"/>
              <a:sym typeface="Arial"/>
            </a:endParaRPr>
          </a:p>
          <a:p>
            <a:pPr indent="0" lvl="0" marL="0" rtl="0" algn="l">
              <a:lnSpc>
                <a:spcPct val="115000"/>
              </a:lnSpc>
              <a:spcBef>
                <a:spcPts val="1200"/>
              </a:spcBef>
              <a:spcAft>
                <a:spcPts val="0"/>
              </a:spcAft>
              <a:buClr>
                <a:schemeClr val="dk1"/>
              </a:buClr>
              <a:buSzPct val="26760"/>
              <a:buFont typeface="Arial"/>
              <a:buNone/>
            </a:pPr>
            <a:r>
              <a:rPr b="1" lang="en-US" sz="4110">
                <a:highlight>
                  <a:schemeClr val="dk1"/>
                </a:highlight>
                <a:latin typeface="Arial"/>
                <a:ea typeface="Arial"/>
                <a:cs typeface="Arial"/>
                <a:sym typeface="Arial"/>
              </a:rPr>
              <a:t>Encryption in Use</a:t>
            </a:r>
            <a:endParaRPr b="1" sz="4110">
              <a:highlight>
                <a:schemeClr val="dk1"/>
              </a:highlight>
              <a:latin typeface="Arial"/>
              <a:ea typeface="Arial"/>
              <a:cs typeface="Arial"/>
              <a:sym typeface="Arial"/>
            </a:endParaRPr>
          </a:p>
          <a:p>
            <a:pPr indent="-293855" lvl="0" marL="457200" rtl="0" algn="l">
              <a:lnSpc>
                <a:spcPct val="115000"/>
              </a:lnSpc>
              <a:spcBef>
                <a:spcPts val="1200"/>
              </a:spcBef>
              <a:spcAft>
                <a:spcPts val="0"/>
              </a:spcAft>
              <a:buClr>
                <a:schemeClr val="lt1"/>
              </a:buClr>
              <a:buSzPct val="100000"/>
              <a:buChar char="●"/>
            </a:pPr>
            <a:r>
              <a:rPr lang="en-US" sz="4110">
                <a:highlight>
                  <a:schemeClr val="dk1"/>
                </a:highlight>
                <a:latin typeface="Arial"/>
                <a:ea typeface="Arial"/>
                <a:cs typeface="Arial"/>
                <a:sym typeface="Arial"/>
              </a:rPr>
              <a:t>Sensitive data loaded into memory is protected through secure memory handling and cleared after use.</a:t>
            </a:r>
            <a:br>
              <a:rPr lang="en-US" sz="4110">
                <a:highlight>
                  <a:schemeClr val="dk1"/>
                </a:highlight>
                <a:latin typeface="Arial"/>
                <a:ea typeface="Arial"/>
                <a:cs typeface="Arial"/>
                <a:sym typeface="Arial"/>
              </a:rPr>
            </a:br>
            <a:endParaRPr sz="4110">
              <a:highlight>
                <a:schemeClr val="dk1"/>
              </a:highlight>
              <a:latin typeface="Arial"/>
              <a:ea typeface="Arial"/>
              <a:cs typeface="Arial"/>
              <a:sym typeface="Arial"/>
            </a:endParaRPr>
          </a:p>
          <a:p>
            <a:pPr indent="-293855" lvl="0" marL="457200" rtl="0" algn="l">
              <a:lnSpc>
                <a:spcPct val="115000"/>
              </a:lnSpc>
              <a:spcBef>
                <a:spcPts val="0"/>
              </a:spcBef>
              <a:spcAft>
                <a:spcPts val="0"/>
              </a:spcAft>
              <a:buClr>
                <a:schemeClr val="lt1"/>
              </a:buClr>
              <a:buSzPct val="100000"/>
              <a:buChar char="●"/>
            </a:pPr>
            <a:r>
              <a:rPr lang="en-US" sz="4110">
                <a:highlight>
                  <a:schemeClr val="dk1"/>
                </a:highlight>
                <a:latin typeface="Arial"/>
                <a:ea typeface="Arial"/>
                <a:cs typeface="Arial"/>
                <a:sym typeface="Arial"/>
              </a:rPr>
              <a:t>Temporary files and cache data are encrypted and automatically deleted when sessions end.</a:t>
            </a:r>
            <a:br>
              <a:rPr lang="en-US" sz="4110">
                <a:highlight>
                  <a:schemeClr val="dk1"/>
                </a:highlight>
                <a:latin typeface="Arial"/>
                <a:ea typeface="Arial"/>
                <a:cs typeface="Arial"/>
                <a:sym typeface="Arial"/>
              </a:rPr>
            </a:br>
            <a:endParaRPr sz="4110">
              <a:highlight>
                <a:schemeClr val="dk1"/>
              </a:highlight>
              <a:latin typeface="Arial"/>
              <a:ea typeface="Arial"/>
              <a:cs typeface="Arial"/>
              <a:sym typeface="Arial"/>
            </a:endParaRPr>
          </a:p>
          <a:p>
            <a:pPr indent="-293855" lvl="0" marL="457200" rtl="0" algn="l">
              <a:lnSpc>
                <a:spcPct val="115000"/>
              </a:lnSpc>
              <a:spcBef>
                <a:spcPts val="0"/>
              </a:spcBef>
              <a:spcAft>
                <a:spcPts val="0"/>
              </a:spcAft>
              <a:buClr>
                <a:schemeClr val="lt1"/>
              </a:buClr>
              <a:buSzPct val="100000"/>
              <a:buChar char="●"/>
            </a:pPr>
            <a:r>
              <a:rPr lang="en-US" sz="4110">
                <a:highlight>
                  <a:schemeClr val="dk1"/>
                </a:highlight>
                <a:latin typeface="Arial"/>
                <a:ea typeface="Arial"/>
                <a:cs typeface="Arial"/>
                <a:sym typeface="Arial"/>
              </a:rPr>
              <a:t>Secrets and tokens are stored in secure environments such as environment variables or vault services.</a:t>
            </a:r>
            <a:br>
              <a:rPr lang="en-US" sz="4110">
                <a:highlight>
                  <a:srgbClr val="FFFFFF"/>
                </a:highlight>
                <a:latin typeface="Arial"/>
                <a:ea typeface="Arial"/>
                <a:cs typeface="Arial"/>
                <a:sym typeface="Arial"/>
              </a:rPr>
            </a:br>
            <a:endParaRPr sz="4110">
              <a:highlight>
                <a:srgbClr val="FFFFFF"/>
              </a:highlight>
              <a:latin typeface="Arial"/>
              <a:ea typeface="Arial"/>
              <a:cs typeface="Arial"/>
              <a:sym typeface="Arial"/>
            </a:endParaRPr>
          </a:p>
          <a:p>
            <a:pPr indent="0" lvl="0" marL="457200" rtl="0" algn="l">
              <a:lnSpc>
                <a:spcPct val="90000"/>
              </a:lnSpc>
              <a:spcBef>
                <a:spcPts val="1200"/>
              </a:spcBef>
              <a:spcAft>
                <a:spcPts val="0"/>
              </a:spcAft>
              <a:buNone/>
            </a:pPr>
            <a:r>
              <a:t/>
            </a:r>
            <a:endParaRPr sz="1200"/>
          </a:p>
          <a:p>
            <a:pPr indent="0" lvl="0" marL="0" rtl="0" algn="l">
              <a:lnSpc>
                <a:spcPct val="90000"/>
              </a:lnSpc>
              <a:spcBef>
                <a:spcPts val="1000"/>
              </a:spcBef>
              <a:spcAft>
                <a:spcPts val="0"/>
              </a:spcAft>
              <a:buClr>
                <a:schemeClr val="lt1"/>
              </a:buClr>
              <a:buSzPct val="100000"/>
              <a:buNone/>
            </a:pPr>
            <a:r>
              <a:t/>
            </a:r>
            <a:endParaRPr sz="1600"/>
          </a:p>
          <a:p>
            <a:pPr indent="-88900" lvl="0" marL="228600" rtl="0" algn="l">
              <a:lnSpc>
                <a:spcPct val="90000"/>
              </a:lnSpc>
              <a:spcBef>
                <a:spcPts val="1000"/>
              </a:spcBef>
              <a:spcAft>
                <a:spcPts val="0"/>
              </a:spcAft>
              <a:buClr>
                <a:schemeClr val="lt1"/>
              </a:buClr>
              <a:buSzPct val="100000"/>
              <a:buNone/>
            </a:pPr>
            <a:r>
              <a:t/>
            </a:r>
            <a:endParaRPr/>
          </a:p>
        </p:txBody>
      </p:sp>
      <p:pic>
        <p:nvPicPr>
          <p:cNvPr descr="Green Pace logo" id="184" name="Google Shape;184;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85" name="Google Shape;185;p24"/>
          <p:cNvSpPr txBox="1"/>
          <p:nvPr/>
        </p:nvSpPr>
        <p:spPr>
          <a:xfrm>
            <a:off x="7906300" y="3381725"/>
            <a:ext cx="3408600" cy="14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lt1"/>
                </a:solidFill>
                <a:latin typeface="Century Gothic"/>
                <a:ea typeface="Century Gothic"/>
                <a:cs typeface="Century Gothic"/>
                <a:sym typeface="Century Gothic"/>
              </a:rPr>
              <a:t>These layered encryption policies ensure that data remains secure throughout its lifecycle, from transmission to storage and active use. This supports Green Pace’s defense in depth strategy and keeps sensitive information protected at every stage.</a:t>
            </a:r>
            <a:endParaRPr sz="1100">
              <a:solidFill>
                <a:schemeClr val="lt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91" name="Google Shape;191;p25"/>
          <p:cNvSpPr txBox="1"/>
          <p:nvPr>
            <p:ph idx="1" type="body"/>
          </p:nvPr>
        </p:nvSpPr>
        <p:spPr>
          <a:xfrm>
            <a:off x="638450" y="2057400"/>
            <a:ext cx="7240800" cy="4024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1200"/>
              </a:spcBef>
              <a:spcAft>
                <a:spcPts val="0"/>
              </a:spcAft>
              <a:buClr>
                <a:schemeClr val="dk1"/>
              </a:buClr>
              <a:buSzPct val="100000"/>
              <a:buFont typeface="Arial"/>
              <a:buNone/>
            </a:pPr>
            <a:r>
              <a:rPr b="1" lang="en-US" sz="1100">
                <a:highlight>
                  <a:schemeClr val="dk1"/>
                </a:highlight>
                <a:latin typeface="Arial"/>
                <a:ea typeface="Arial"/>
                <a:cs typeface="Arial"/>
                <a:sym typeface="Arial"/>
              </a:rPr>
              <a:t>Authentication</a:t>
            </a:r>
            <a:endParaRPr b="1" sz="1100">
              <a:highlight>
                <a:schemeClr val="dk1"/>
              </a:highlight>
              <a:latin typeface="Arial"/>
              <a:ea typeface="Arial"/>
              <a:cs typeface="Arial"/>
              <a:sym typeface="Arial"/>
            </a:endParaRPr>
          </a:p>
          <a:p>
            <a:pPr indent="-287972" lvl="0" marL="457200" rtl="0" algn="l">
              <a:lnSpc>
                <a:spcPct val="115000"/>
              </a:lnSpc>
              <a:spcBef>
                <a:spcPts val="1200"/>
              </a:spcBef>
              <a:spcAft>
                <a:spcPts val="0"/>
              </a:spcAft>
              <a:buClr>
                <a:schemeClr val="lt1"/>
              </a:buClr>
              <a:buSzPct val="100000"/>
              <a:buChar char="●"/>
            </a:pPr>
            <a:r>
              <a:rPr lang="en-US" sz="1100">
                <a:highlight>
                  <a:schemeClr val="dk1"/>
                </a:highlight>
                <a:latin typeface="Arial"/>
                <a:ea typeface="Arial"/>
                <a:cs typeface="Arial"/>
                <a:sym typeface="Arial"/>
              </a:rPr>
              <a:t>All users must verify identity through strong credentials such as complex passwords and multi-factor authentication.</a:t>
            </a:r>
            <a:br>
              <a:rPr lang="en-US" sz="1100">
                <a:highlight>
                  <a:schemeClr val="dk1"/>
                </a:highlight>
                <a:latin typeface="Arial"/>
                <a:ea typeface="Arial"/>
                <a:cs typeface="Arial"/>
                <a:sym typeface="Arial"/>
              </a:rPr>
            </a:br>
            <a:endParaRPr sz="1100">
              <a:highlight>
                <a:schemeClr val="dk1"/>
              </a:highlight>
              <a:latin typeface="Arial"/>
              <a:ea typeface="Arial"/>
              <a:cs typeface="Arial"/>
              <a:sym typeface="Arial"/>
            </a:endParaRPr>
          </a:p>
          <a:p>
            <a:pPr indent="-287972" lvl="0" marL="457200" rtl="0" algn="l">
              <a:lnSpc>
                <a:spcPct val="115000"/>
              </a:lnSpc>
              <a:spcBef>
                <a:spcPts val="0"/>
              </a:spcBef>
              <a:spcAft>
                <a:spcPts val="0"/>
              </a:spcAft>
              <a:buClr>
                <a:schemeClr val="lt1"/>
              </a:buClr>
              <a:buSzPct val="100000"/>
              <a:buChar char="●"/>
            </a:pPr>
            <a:r>
              <a:rPr lang="en-US" sz="1100">
                <a:highlight>
                  <a:schemeClr val="dk1"/>
                </a:highlight>
                <a:latin typeface="Arial"/>
                <a:ea typeface="Arial"/>
                <a:cs typeface="Arial"/>
                <a:sym typeface="Arial"/>
              </a:rPr>
              <a:t>Credentials are encrypted using secure hashing algorithms like SHA-256.</a:t>
            </a:r>
            <a:br>
              <a:rPr lang="en-US" sz="1100">
                <a:highlight>
                  <a:schemeClr val="dk1"/>
                </a:highlight>
                <a:latin typeface="Arial"/>
                <a:ea typeface="Arial"/>
                <a:cs typeface="Arial"/>
                <a:sym typeface="Arial"/>
              </a:rPr>
            </a:br>
            <a:endParaRPr sz="1100">
              <a:highlight>
                <a:schemeClr val="dk1"/>
              </a:highlight>
              <a:latin typeface="Arial"/>
              <a:ea typeface="Arial"/>
              <a:cs typeface="Arial"/>
              <a:sym typeface="Arial"/>
            </a:endParaRPr>
          </a:p>
          <a:p>
            <a:pPr indent="-287972" lvl="0" marL="457200" rtl="0" algn="l">
              <a:lnSpc>
                <a:spcPct val="115000"/>
              </a:lnSpc>
              <a:spcBef>
                <a:spcPts val="0"/>
              </a:spcBef>
              <a:spcAft>
                <a:spcPts val="0"/>
              </a:spcAft>
              <a:buClr>
                <a:schemeClr val="lt1"/>
              </a:buClr>
              <a:buSzPct val="100000"/>
              <a:buChar char="●"/>
            </a:pPr>
            <a:r>
              <a:rPr lang="en-US" sz="1100">
                <a:highlight>
                  <a:schemeClr val="dk1"/>
                </a:highlight>
                <a:latin typeface="Arial"/>
                <a:ea typeface="Arial"/>
                <a:cs typeface="Arial"/>
                <a:sym typeface="Arial"/>
              </a:rPr>
              <a:t>Authentication tokens expire automatically to limit the risk of session hijacking.</a:t>
            </a:r>
            <a:br>
              <a:rPr lang="en-US" sz="1100">
                <a:highlight>
                  <a:schemeClr val="dk1"/>
                </a:highlight>
                <a:latin typeface="Arial"/>
                <a:ea typeface="Arial"/>
                <a:cs typeface="Arial"/>
                <a:sym typeface="Arial"/>
              </a:rPr>
            </a:b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b="1" lang="en-US" sz="1100">
                <a:highlight>
                  <a:schemeClr val="dk1"/>
                </a:highlight>
                <a:latin typeface="Arial"/>
                <a:ea typeface="Arial"/>
                <a:cs typeface="Arial"/>
                <a:sym typeface="Arial"/>
              </a:rPr>
              <a:t>Authorization</a:t>
            </a:r>
            <a:endParaRPr b="1" sz="1100">
              <a:highlight>
                <a:schemeClr val="dk1"/>
              </a:highlight>
              <a:latin typeface="Arial"/>
              <a:ea typeface="Arial"/>
              <a:cs typeface="Arial"/>
              <a:sym typeface="Arial"/>
            </a:endParaRPr>
          </a:p>
          <a:p>
            <a:pPr indent="-287972" lvl="0" marL="457200" rtl="0" algn="l">
              <a:lnSpc>
                <a:spcPct val="115000"/>
              </a:lnSpc>
              <a:spcBef>
                <a:spcPts val="1200"/>
              </a:spcBef>
              <a:spcAft>
                <a:spcPts val="0"/>
              </a:spcAft>
              <a:buClr>
                <a:schemeClr val="lt1"/>
              </a:buClr>
              <a:buSzPct val="100000"/>
              <a:buChar char="●"/>
            </a:pPr>
            <a:r>
              <a:rPr lang="en-US" sz="1100">
                <a:highlight>
                  <a:schemeClr val="dk1"/>
                </a:highlight>
                <a:latin typeface="Arial"/>
                <a:ea typeface="Arial"/>
                <a:cs typeface="Arial"/>
                <a:sym typeface="Arial"/>
              </a:rPr>
              <a:t>Access to systems and data follows the </a:t>
            </a:r>
            <a:r>
              <a:rPr b="1" lang="en-US" sz="1100">
                <a:highlight>
                  <a:schemeClr val="dk1"/>
                </a:highlight>
                <a:latin typeface="Arial"/>
                <a:ea typeface="Arial"/>
                <a:cs typeface="Arial"/>
                <a:sym typeface="Arial"/>
              </a:rPr>
              <a:t>least privilege principle</a:t>
            </a:r>
            <a:r>
              <a:rPr lang="en-US" sz="1100">
                <a:highlight>
                  <a:schemeClr val="dk1"/>
                </a:highlight>
                <a:latin typeface="Arial"/>
                <a:ea typeface="Arial"/>
                <a:cs typeface="Arial"/>
                <a:sym typeface="Arial"/>
              </a:rPr>
              <a:t>, granting only the permissions required for each role.</a:t>
            </a:r>
            <a:br>
              <a:rPr lang="en-US" sz="1100">
                <a:highlight>
                  <a:schemeClr val="dk1"/>
                </a:highlight>
                <a:latin typeface="Arial"/>
                <a:ea typeface="Arial"/>
                <a:cs typeface="Arial"/>
                <a:sym typeface="Arial"/>
              </a:rPr>
            </a:br>
            <a:endParaRPr sz="1100">
              <a:highlight>
                <a:schemeClr val="dk1"/>
              </a:highlight>
              <a:latin typeface="Arial"/>
              <a:ea typeface="Arial"/>
              <a:cs typeface="Arial"/>
              <a:sym typeface="Arial"/>
            </a:endParaRPr>
          </a:p>
          <a:p>
            <a:pPr indent="-287972" lvl="0" marL="457200" rtl="0" algn="l">
              <a:lnSpc>
                <a:spcPct val="115000"/>
              </a:lnSpc>
              <a:spcBef>
                <a:spcPts val="0"/>
              </a:spcBef>
              <a:spcAft>
                <a:spcPts val="0"/>
              </a:spcAft>
              <a:buClr>
                <a:schemeClr val="lt1"/>
              </a:buClr>
              <a:buSzPct val="100000"/>
              <a:buChar char="●"/>
            </a:pPr>
            <a:r>
              <a:rPr lang="en-US" sz="1100">
                <a:highlight>
                  <a:schemeClr val="dk1"/>
                </a:highlight>
                <a:latin typeface="Arial"/>
                <a:ea typeface="Arial"/>
                <a:cs typeface="Arial"/>
                <a:sym typeface="Arial"/>
              </a:rPr>
              <a:t>Role-based access control (RBAC) defines specific permissions for developers, administrators, and end users.</a:t>
            </a:r>
            <a:br>
              <a:rPr lang="en-US" sz="1100">
                <a:highlight>
                  <a:schemeClr val="dk1"/>
                </a:highlight>
                <a:latin typeface="Arial"/>
                <a:ea typeface="Arial"/>
                <a:cs typeface="Arial"/>
                <a:sym typeface="Arial"/>
              </a:rPr>
            </a:br>
            <a:endParaRPr sz="1100">
              <a:highlight>
                <a:schemeClr val="dk1"/>
              </a:highlight>
              <a:latin typeface="Arial"/>
              <a:ea typeface="Arial"/>
              <a:cs typeface="Arial"/>
              <a:sym typeface="Arial"/>
            </a:endParaRPr>
          </a:p>
          <a:p>
            <a:pPr indent="-287972" lvl="0" marL="457200" rtl="0" algn="l">
              <a:lnSpc>
                <a:spcPct val="115000"/>
              </a:lnSpc>
              <a:spcBef>
                <a:spcPts val="0"/>
              </a:spcBef>
              <a:spcAft>
                <a:spcPts val="0"/>
              </a:spcAft>
              <a:buClr>
                <a:schemeClr val="lt1"/>
              </a:buClr>
              <a:buSzPct val="100000"/>
              <a:buChar char="●"/>
            </a:pPr>
            <a:r>
              <a:rPr lang="en-US" sz="1100">
                <a:highlight>
                  <a:schemeClr val="dk1"/>
                </a:highlight>
                <a:latin typeface="Arial"/>
                <a:ea typeface="Arial"/>
                <a:cs typeface="Arial"/>
                <a:sym typeface="Arial"/>
              </a:rPr>
              <a:t>All access requests are logged and reviewed to prevent privilege abuse.</a:t>
            </a:r>
            <a:br>
              <a:rPr lang="en-US" sz="1100">
                <a:highlight>
                  <a:schemeClr val="dk1"/>
                </a:highlight>
                <a:latin typeface="Arial"/>
                <a:ea typeface="Arial"/>
                <a:cs typeface="Arial"/>
                <a:sym typeface="Arial"/>
              </a:rPr>
            </a:br>
            <a:endParaRPr sz="1100">
              <a:highlight>
                <a:schemeClr val="dk1"/>
              </a:highlight>
              <a:latin typeface="Arial"/>
              <a:ea typeface="Arial"/>
              <a:cs typeface="Arial"/>
              <a:sym typeface="Arial"/>
            </a:endParaRPr>
          </a:p>
          <a:p>
            <a:pPr indent="0" lvl="0" marL="0" rtl="0" algn="l">
              <a:lnSpc>
                <a:spcPct val="115000"/>
              </a:lnSpc>
              <a:spcBef>
                <a:spcPts val="1200"/>
              </a:spcBef>
              <a:spcAft>
                <a:spcPts val="0"/>
              </a:spcAft>
              <a:buClr>
                <a:schemeClr val="dk1"/>
              </a:buClr>
              <a:buSzPct val="100000"/>
              <a:buFont typeface="Arial"/>
              <a:buNone/>
            </a:pPr>
            <a:r>
              <a:rPr b="1" lang="en-US" sz="1100">
                <a:highlight>
                  <a:schemeClr val="dk1"/>
                </a:highlight>
                <a:latin typeface="Arial"/>
                <a:ea typeface="Arial"/>
                <a:cs typeface="Arial"/>
                <a:sym typeface="Arial"/>
              </a:rPr>
              <a:t>Accounting</a:t>
            </a:r>
            <a:endParaRPr b="1" sz="1100">
              <a:highlight>
                <a:schemeClr val="dk1"/>
              </a:highlight>
              <a:latin typeface="Arial"/>
              <a:ea typeface="Arial"/>
              <a:cs typeface="Arial"/>
              <a:sym typeface="Arial"/>
            </a:endParaRPr>
          </a:p>
          <a:p>
            <a:pPr indent="-287972" lvl="0" marL="457200" rtl="0" algn="l">
              <a:lnSpc>
                <a:spcPct val="115000"/>
              </a:lnSpc>
              <a:spcBef>
                <a:spcPts val="1200"/>
              </a:spcBef>
              <a:spcAft>
                <a:spcPts val="0"/>
              </a:spcAft>
              <a:buClr>
                <a:schemeClr val="lt1"/>
              </a:buClr>
              <a:buSzPct val="100000"/>
              <a:buChar char="●"/>
            </a:pPr>
            <a:r>
              <a:rPr lang="en-US" sz="1100">
                <a:highlight>
                  <a:schemeClr val="dk1"/>
                </a:highlight>
                <a:latin typeface="Arial"/>
                <a:ea typeface="Arial"/>
                <a:cs typeface="Arial"/>
                <a:sym typeface="Arial"/>
              </a:rPr>
              <a:t>Every user action that affects security, configuration, or data is recorded in detailed audit logs.</a:t>
            </a:r>
            <a:br>
              <a:rPr lang="en-US" sz="1100">
                <a:highlight>
                  <a:schemeClr val="dk1"/>
                </a:highlight>
                <a:latin typeface="Arial"/>
                <a:ea typeface="Arial"/>
                <a:cs typeface="Arial"/>
                <a:sym typeface="Arial"/>
              </a:rPr>
            </a:br>
            <a:endParaRPr sz="1100">
              <a:highlight>
                <a:schemeClr val="dk1"/>
              </a:highlight>
              <a:latin typeface="Arial"/>
              <a:ea typeface="Arial"/>
              <a:cs typeface="Arial"/>
              <a:sym typeface="Arial"/>
            </a:endParaRPr>
          </a:p>
          <a:p>
            <a:pPr indent="-287972" lvl="0" marL="457200" rtl="0" algn="l">
              <a:lnSpc>
                <a:spcPct val="115000"/>
              </a:lnSpc>
              <a:spcBef>
                <a:spcPts val="0"/>
              </a:spcBef>
              <a:spcAft>
                <a:spcPts val="0"/>
              </a:spcAft>
              <a:buClr>
                <a:schemeClr val="lt1"/>
              </a:buClr>
              <a:buSzPct val="100000"/>
              <a:buChar char="●"/>
            </a:pPr>
            <a:r>
              <a:rPr lang="en-US" sz="1100">
                <a:highlight>
                  <a:schemeClr val="dk1"/>
                </a:highlight>
                <a:latin typeface="Arial"/>
                <a:ea typeface="Arial"/>
                <a:cs typeface="Arial"/>
                <a:sym typeface="Arial"/>
              </a:rPr>
              <a:t>Logs are protected from modification and stored securely for future analysis.</a:t>
            </a:r>
            <a:br>
              <a:rPr lang="en-US" sz="1100">
                <a:highlight>
                  <a:schemeClr val="dk1"/>
                </a:highlight>
                <a:latin typeface="Arial"/>
                <a:ea typeface="Arial"/>
                <a:cs typeface="Arial"/>
                <a:sym typeface="Arial"/>
              </a:rPr>
            </a:br>
            <a:endParaRPr sz="1100">
              <a:highlight>
                <a:schemeClr val="dk1"/>
              </a:highlight>
              <a:latin typeface="Arial"/>
              <a:ea typeface="Arial"/>
              <a:cs typeface="Arial"/>
              <a:sym typeface="Arial"/>
            </a:endParaRPr>
          </a:p>
          <a:p>
            <a:pPr indent="-287972" lvl="0" marL="457200" rtl="0" algn="l">
              <a:lnSpc>
                <a:spcPct val="115000"/>
              </a:lnSpc>
              <a:spcBef>
                <a:spcPts val="0"/>
              </a:spcBef>
              <a:spcAft>
                <a:spcPts val="0"/>
              </a:spcAft>
              <a:buClr>
                <a:schemeClr val="lt1"/>
              </a:buClr>
              <a:buSzPct val="100000"/>
              <a:buChar char="●"/>
            </a:pPr>
            <a:r>
              <a:rPr lang="en-US" sz="1100">
                <a:highlight>
                  <a:schemeClr val="dk1"/>
                </a:highlight>
                <a:latin typeface="Arial"/>
                <a:ea typeface="Arial"/>
                <a:cs typeface="Arial"/>
                <a:sym typeface="Arial"/>
              </a:rPr>
              <a:t>Regular audits review these records to detect anomalies or policy violations.</a:t>
            </a:r>
            <a:endParaRPr sz="1100">
              <a:highlight>
                <a:schemeClr val="dk1"/>
              </a:highlight>
              <a:latin typeface="Arial"/>
              <a:ea typeface="Arial"/>
              <a:cs typeface="Arial"/>
              <a:sym typeface="Arial"/>
            </a:endParaRPr>
          </a:p>
          <a:p>
            <a:pPr indent="0" lvl="0" marL="457200" rtl="0" algn="l">
              <a:lnSpc>
                <a:spcPct val="90000"/>
              </a:lnSpc>
              <a:spcBef>
                <a:spcPts val="1200"/>
              </a:spcBef>
              <a:spcAft>
                <a:spcPts val="0"/>
              </a:spcAft>
              <a:buNone/>
            </a:pPr>
            <a:r>
              <a:t/>
            </a:r>
            <a:endParaRPr sz="1100"/>
          </a:p>
        </p:txBody>
      </p:sp>
      <p:pic>
        <p:nvPicPr>
          <p:cNvPr descr="Green Pace logo" id="192" name="Google Shape;192;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93" name="Google Shape;193;p25"/>
          <p:cNvSpPr txBox="1"/>
          <p:nvPr/>
        </p:nvSpPr>
        <p:spPr>
          <a:xfrm>
            <a:off x="8095700" y="2782500"/>
            <a:ext cx="34983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chemeClr val="lt1"/>
                </a:solidFill>
                <a:latin typeface="Century Gothic"/>
                <a:ea typeface="Century Gothic"/>
                <a:cs typeface="Century Gothic"/>
                <a:sym typeface="Century Gothic"/>
              </a:rPr>
              <a:t>These Triple-A policies strengthen identity protection, prevent unauthorized access, and ensure accountability through detailed tracking and audits. Together they provide a complete access control framework for Green Pace.</a:t>
            </a:r>
            <a:endParaRPr sz="11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sp>
        <p:nvSpPr>
          <p:cNvPr id="199" name="Google Shape;199;p26"/>
          <p:cNvSpPr txBox="1"/>
          <p:nvPr>
            <p:ph idx="1" type="body"/>
          </p:nvPr>
        </p:nvSpPr>
        <p:spPr>
          <a:xfrm>
            <a:off x="1643700" y="1531701"/>
            <a:ext cx="8904600" cy="3709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Vulnerability Tested:</a:t>
            </a:r>
            <a:br>
              <a:rPr b="1" lang="en-US" sz="1100">
                <a:latin typeface="Arial"/>
                <a:ea typeface="Arial"/>
                <a:cs typeface="Arial"/>
                <a:sym typeface="Arial"/>
              </a:rPr>
            </a:br>
            <a:r>
              <a:rPr lang="en-US" sz="1100">
                <a:latin typeface="Arial"/>
                <a:ea typeface="Arial"/>
                <a:cs typeface="Arial"/>
                <a:sym typeface="Arial"/>
              </a:rPr>
              <a:t> Input validation and exception handling errors in user data entry functions.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Purpose:</a:t>
            </a:r>
            <a:br>
              <a:rPr b="1" lang="en-US" sz="1100">
                <a:latin typeface="Arial"/>
                <a:ea typeface="Arial"/>
                <a:cs typeface="Arial"/>
                <a:sym typeface="Arial"/>
              </a:rPr>
            </a:br>
            <a:r>
              <a:rPr lang="en-US" sz="1100">
                <a:latin typeface="Arial"/>
                <a:ea typeface="Arial"/>
                <a:cs typeface="Arial"/>
                <a:sym typeface="Arial"/>
              </a:rPr>
              <a:t> To verify that invalid, null, and overly long input values are handled safely and that valid inputs are processed correctly.</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Testing Method:</a:t>
            </a:r>
            <a:br>
              <a:rPr b="1" lang="en-US" sz="1100">
                <a:latin typeface="Arial"/>
                <a:ea typeface="Arial"/>
                <a:cs typeface="Arial"/>
                <a:sym typeface="Arial"/>
              </a:rPr>
            </a:br>
            <a:r>
              <a:rPr lang="en-US" sz="1100">
                <a:latin typeface="Arial"/>
                <a:ea typeface="Arial"/>
                <a:cs typeface="Arial"/>
                <a:sym typeface="Arial"/>
              </a:rPr>
              <a:t> Automated C++ unit tests created in Visual Studio. Each test checks for proper error handling and prevention of injection or overflow attacks.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Test Coverage Includes: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Char char="●"/>
            </a:pPr>
            <a:r>
              <a:rPr lang="en-US" sz="1100">
                <a:latin typeface="Arial"/>
                <a:ea typeface="Arial"/>
                <a:cs typeface="Arial"/>
                <a:sym typeface="Arial"/>
              </a:rPr>
              <a:t>Accepting valid input without errors</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lang="en-US" sz="1100">
                <a:latin typeface="Arial"/>
                <a:ea typeface="Arial"/>
                <a:cs typeface="Arial"/>
                <a:sym typeface="Arial"/>
              </a:rPr>
              <a:t>Rejecting null or empty inputs</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lang="en-US" sz="1100">
                <a:latin typeface="Arial"/>
                <a:ea typeface="Arial"/>
                <a:cs typeface="Arial"/>
                <a:sym typeface="Arial"/>
              </a:rPr>
              <a:t>Preventing overly long strings</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lang="en-US" sz="1100">
                <a:latin typeface="Arial"/>
                <a:ea typeface="Arial"/>
                <a:cs typeface="Arial"/>
                <a:sym typeface="Arial"/>
              </a:rPr>
              <a:t>Blocking SQL injection attempts</a:t>
            </a:r>
            <a:br>
              <a:rPr lang="en-US"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Char char="●"/>
            </a:pPr>
            <a:r>
              <a:rPr lang="en-US" sz="1100">
                <a:latin typeface="Arial"/>
                <a:ea typeface="Arial"/>
                <a:cs typeface="Arial"/>
                <a:sym typeface="Arial"/>
              </a:rPr>
              <a:t>Denying unauthorized access</a:t>
            </a:r>
            <a:endParaRPr sz="1100">
              <a:latin typeface="Arial"/>
              <a:ea typeface="Arial"/>
              <a:cs typeface="Arial"/>
              <a:sym typeface="Arial"/>
            </a:endParaRPr>
          </a:p>
          <a:p>
            <a:pPr indent="0" lvl="0" marL="0" rtl="0" algn="l">
              <a:lnSpc>
                <a:spcPct val="90000"/>
              </a:lnSpc>
              <a:spcBef>
                <a:spcPts val="1200"/>
              </a:spcBef>
              <a:spcAft>
                <a:spcPts val="0"/>
              </a:spcAft>
              <a:buSzPts val="1800"/>
              <a:buNone/>
            </a:pPr>
            <a:r>
              <a:t/>
            </a:r>
            <a:endParaRPr sz="1200"/>
          </a:p>
        </p:txBody>
      </p:sp>
      <p:pic>
        <p:nvPicPr>
          <p:cNvPr descr="Green Pace logo" id="200" name="Google Shape;200;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201" name="Google Shape;201;p26"/>
          <p:cNvSpPr txBox="1"/>
          <p:nvPr/>
        </p:nvSpPr>
        <p:spPr>
          <a:xfrm>
            <a:off x="2550650" y="5569038"/>
            <a:ext cx="7236000" cy="8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lt1"/>
                </a:solidFill>
                <a:latin typeface="Century Gothic"/>
                <a:ea typeface="Century Gothic"/>
                <a:cs typeface="Century Gothic"/>
                <a:sym typeface="Century Gothic"/>
              </a:rPr>
              <a:t>These unit tests confirm that Green Pace’s code securely validates and processes data while preventing common input vulnerabilities. Automated testing allows the team to catch problems early in development, improving software reliability and security.</a:t>
            </a:r>
            <a:endParaRPr sz="1300">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title"/>
          </p:nvPr>
        </p:nvSpPr>
        <p:spPr>
          <a:xfrm>
            <a:off x="2895600" y="764373"/>
            <a:ext cx="8610600" cy="12930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None/>
            </a:pPr>
            <a:r>
              <a:rPr lang="en-US"/>
              <a:t>Test 1: Valid Input Accepted</a:t>
            </a:r>
            <a:endParaRPr/>
          </a:p>
        </p:txBody>
      </p:sp>
      <p:sp>
        <p:nvSpPr>
          <p:cNvPr id="207" name="Google Shape;207;p27"/>
          <p:cNvSpPr txBox="1"/>
          <p:nvPr>
            <p:ph idx="1" type="body"/>
          </p:nvPr>
        </p:nvSpPr>
        <p:spPr>
          <a:xfrm>
            <a:off x="2451025" y="2153975"/>
            <a:ext cx="7139400" cy="4024200"/>
          </a:xfrm>
          <a:prstGeom prst="rect">
            <a:avLst/>
          </a:prstGeom>
        </p:spPr>
        <p:txBody>
          <a:bodyPr anchorCtr="0" anchor="t" bIns="45700" lIns="91425" spcFirstLastPara="1" rIns="91425" wrap="square" tIns="45700">
            <a:normAutofit/>
          </a:bodyPr>
          <a:lstStyle/>
          <a:p>
            <a:pPr indent="-342900" lvl="0" marL="457200" rtl="0" algn="ctr">
              <a:lnSpc>
                <a:spcPct val="115000"/>
              </a:lnSpc>
              <a:spcBef>
                <a:spcPts val="1200"/>
              </a:spcBef>
              <a:spcAft>
                <a:spcPts val="0"/>
              </a:spcAft>
              <a:buClr>
                <a:schemeClr val="lt1"/>
              </a:buClr>
              <a:buSzPts val="1800"/>
              <a:buChar char="●"/>
            </a:pPr>
            <a:r>
              <a:rPr b="1" lang="en-US" sz="1800">
                <a:latin typeface="Arial"/>
                <a:ea typeface="Arial"/>
                <a:cs typeface="Arial"/>
                <a:sym typeface="Arial"/>
              </a:rPr>
              <a:t>Goal:</a:t>
            </a:r>
            <a:r>
              <a:rPr lang="en-US" sz="1800">
                <a:latin typeface="Arial"/>
                <a:ea typeface="Arial"/>
                <a:cs typeface="Arial"/>
                <a:sym typeface="Arial"/>
              </a:rPr>
              <a:t> Confirm valid input passes validation.</a:t>
            </a:r>
            <a:br>
              <a:rPr lang="en-US" sz="1800">
                <a:latin typeface="Arial"/>
                <a:ea typeface="Arial"/>
                <a:cs typeface="Arial"/>
                <a:sym typeface="Arial"/>
              </a:rPr>
            </a:br>
            <a:endParaRPr sz="1800">
              <a:latin typeface="Arial"/>
              <a:ea typeface="Arial"/>
              <a:cs typeface="Arial"/>
              <a:sym typeface="Arial"/>
            </a:endParaRPr>
          </a:p>
          <a:p>
            <a:pPr indent="-342900" lvl="0" marL="457200" rtl="0" algn="ctr">
              <a:lnSpc>
                <a:spcPct val="115000"/>
              </a:lnSpc>
              <a:spcBef>
                <a:spcPts val="0"/>
              </a:spcBef>
              <a:spcAft>
                <a:spcPts val="0"/>
              </a:spcAft>
              <a:buClr>
                <a:schemeClr val="dk1"/>
              </a:buClr>
              <a:buSzPts val="1800"/>
              <a:buFont typeface="Arial"/>
              <a:buChar char="●"/>
            </a:pPr>
            <a:r>
              <a:t/>
            </a:r>
            <a:endParaRPr sz="1800">
              <a:latin typeface="Arial"/>
              <a:ea typeface="Arial"/>
              <a:cs typeface="Arial"/>
              <a:sym typeface="Arial"/>
            </a:endParaRPr>
          </a:p>
          <a:p>
            <a:pPr indent="-342900" lvl="0" marL="457200" rtl="0" algn="ctr">
              <a:lnSpc>
                <a:spcPct val="115000"/>
              </a:lnSpc>
              <a:spcBef>
                <a:spcPts val="0"/>
              </a:spcBef>
              <a:spcAft>
                <a:spcPts val="0"/>
              </a:spcAft>
              <a:buClr>
                <a:schemeClr val="lt1"/>
              </a:buClr>
              <a:buSzPts val="1800"/>
              <a:buChar char="●"/>
            </a:pPr>
            <a:r>
              <a:rPr b="1" lang="en-US" sz="1800">
                <a:latin typeface="Arial"/>
                <a:ea typeface="Arial"/>
                <a:cs typeface="Arial"/>
                <a:sym typeface="Arial"/>
              </a:rPr>
              <a:t>Input:</a:t>
            </a:r>
            <a:r>
              <a:rPr lang="en-US" sz="1800">
                <a:latin typeface="Arial"/>
                <a:ea typeface="Arial"/>
                <a:cs typeface="Arial"/>
                <a:sym typeface="Arial"/>
              </a:rPr>
              <a:t> “JohnSmith”</a:t>
            </a:r>
            <a:br>
              <a:rPr lang="en-US" sz="1800">
                <a:latin typeface="Arial"/>
                <a:ea typeface="Arial"/>
                <a:cs typeface="Arial"/>
                <a:sym typeface="Arial"/>
              </a:rPr>
            </a:br>
            <a:endParaRPr sz="1800">
              <a:latin typeface="Arial"/>
              <a:ea typeface="Arial"/>
              <a:cs typeface="Arial"/>
              <a:sym typeface="Arial"/>
            </a:endParaRPr>
          </a:p>
          <a:p>
            <a:pPr indent="-342900" lvl="0" marL="457200" rtl="0" algn="ctr">
              <a:lnSpc>
                <a:spcPct val="115000"/>
              </a:lnSpc>
              <a:spcBef>
                <a:spcPts val="0"/>
              </a:spcBef>
              <a:spcAft>
                <a:spcPts val="0"/>
              </a:spcAft>
              <a:buClr>
                <a:schemeClr val="dk1"/>
              </a:buClr>
              <a:buSzPts val="1800"/>
              <a:buFont typeface="Arial"/>
              <a:buChar char="●"/>
            </a:pPr>
            <a:r>
              <a:t/>
            </a:r>
            <a:endParaRPr sz="1800">
              <a:latin typeface="Arial"/>
              <a:ea typeface="Arial"/>
              <a:cs typeface="Arial"/>
              <a:sym typeface="Arial"/>
            </a:endParaRPr>
          </a:p>
          <a:p>
            <a:pPr indent="-342900" lvl="0" marL="457200" rtl="0" algn="ctr">
              <a:lnSpc>
                <a:spcPct val="115000"/>
              </a:lnSpc>
              <a:spcBef>
                <a:spcPts val="0"/>
              </a:spcBef>
              <a:spcAft>
                <a:spcPts val="0"/>
              </a:spcAft>
              <a:buClr>
                <a:schemeClr val="lt1"/>
              </a:buClr>
              <a:buSzPts val="1800"/>
              <a:buChar char="●"/>
            </a:pPr>
            <a:r>
              <a:rPr b="1" lang="en-US" sz="1800">
                <a:latin typeface="Arial"/>
                <a:ea typeface="Arial"/>
                <a:cs typeface="Arial"/>
                <a:sym typeface="Arial"/>
              </a:rPr>
              <a:t>Expected Result:</a:t>
            </a:r>
            <a:r>
              <a:rPr lang="en-US" sz="1800">
                <a:latin typeface="Arial"/>
                <a:ea typeface="Arial"/>
                <a:cs typeface="Arial"/>
                <a:sym typeface="Arial"/>
              </a:rPr>
              <a:t> Accepted and stored successfully.</a:t>
            </a:r>
            <a:br>
              <a:rPr lang="en-US" sz="1800">
                <a:latin typeface="Arial"/>
                <a:ea typeface="Arial"/>
                <a:cs typeface="Arial"/>
                <a:sym typeface="Arial"/>
              </a:rPr>
            </a:br>
            <a:endParaRPr sz="1800">
              <a:latin typeface="Arial"/>
              <a:ea typeface="Arial"/>
              <a:cs typeface="Arial"/>
              <a:sym typeface="Arial"/>
            </a:endParaRPr>
          </a:p>
          <a:p>
            <a:pPr indent="-342900" lvl="0" marL="457200" rtl="0" algn="ctr">
              <a:lnSpc>
                <a:spcPct val="115000"/>
              </a:lnSpc>
              <a:spcBef>
                <a:spcPts val="0"/>
              </a:spcBef>
              <a:spcAft>
                <a:spcPts val="0"/>
              </a:spcAft>
              <a:buClr>
                <a:schemeClr val="dk1"/>
              </a:buClr>
              <a:buSzPts val="1800"/>
              <a:buFont typeface="Arial"/>
              <a:buChar char="●"/>
            </a:pPr>
            <a:r>
              <a:t/>
            </a:r>
            <a:endParaRPr sz="1800">
              <a:latin typeface="Arial"/>
              <a:ea typeface="Arial"/>
              <a:cs typeface="Arial"/>
              <a:sym typeface="Arial"/>
            </a:endParaRPr>
          </a:p>
          <a:p>
            <a:pPr indent="-342900" lvl="0" marL="457200" rtl="0" algn="ctr">
              <a:lnSpc>
                <a:spcPct val="115000"/>
              </a:lnSpc>
              <a:spcBef>
                <a:spcPts val="0"/>
              </a:spcBef>
              <a:spcAft>
                <a:spcPts val="0"/>
              </a:spcAft>
              <a:buClr>
                <a:schemeClr val="lt1"/>
              </a:buClr>
              <a:buSzPts val="1800"/>
              <a:buChar char="●"/>
            </a:pPr>
            <a:r>
              <a:rPr b="1" lang="en-US" sz="1800">
                <a:latin typeface="Arial"/>
                <a:ea typeface="Arial"/>
                <a:cs typeface="Arial"/>
                <a:sym typeface="Arial"/>
              </a:rPr>
              <a:t>Actual Result:</a:t>
            </a:r>
            <a:r>
              <a:rPr lang="en-US" sz="1800">
                <a:latin typeface="Arial"/>
                <a:ea typeface="Arial"/>
                <a:cs typeface="Arial"/>
                <a:sym typeface="Arial"/>
              </a:rPr>
              <a:t> Passed.</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