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243dda53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243dda5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7ee0605a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7ee0605a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ee0605a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7ee0605a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7ee92bc3e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7ee92bc3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6243dda5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6243dda53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7ee92bc3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7ee92bc3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7ee92bc3e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7ee92bc3e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7ee0605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7ee0605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6243dda53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6243dda5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6243dda53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6243dda5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6243dda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6243dda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7ee0605ad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7ee0605ad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7ee0605ad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7ee0605ad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7ee0605ad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7ee0605ad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6243dda5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6243dda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7ee0605a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7ee0605a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6243dda53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6243dda5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7ee0605a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7ee0605a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7ee0605a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7ee0605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thehackernews.com/2017/03/yahoo-cookie-forging-hack.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searchengineland.com/cookiegate-another-privacy-black-eye-for-google-111993" TargetMode="External"/><Relationship Id="rId4" Type="http://schemas.openxmlformats.org/officeDocument/2006/relationships/hyperlink" Target="https://www.accessnow.org/verizon-fined-1-35-million-use-supercooki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lnSpc>
                <a:spcPct val="90000"/>
              </a:lnSpc>
              <a:spcBef>
                <a:spcPts val="0"/>
              </a:spcBef>
              <a:spcAft>
                <a:spcPts val="0"/>
              </a:spcAft>
              <a:buClr>
                <a:schemeClr val="dk1"/>
              </a:buClr>
              <a:buSzPts val="6000"/>
              <a:buFont typeface="Calibri"/>
              <a:buNone/>
            </a:pPr>
            <a:r>
              <a:rPr lang="en" sz="4800" dirty="0">
                <a:latin typeface="Times"/>
                <a:ea typeface="Times"/>
                <a:cs typeface="Times"/>
                <a:sym typeface="Times"/>
              </a:rPr>
              <a:t>COOKIES, PRIVACY &amp; CYBER SECURITY</a:t>
            </a:r>
            <a:endParaRPr sz="4800" dirty="0">
              <a:latin typeface="Times"/>
              <a:ea typeface="Times"/>
              <a:cs typeface="Times"/>
              <a:sym typeface="Times"/>
            </a:endParaRPr>
          </a:p>
        </p:txBody>
      </p:sp>
      <p:sp>
        <p:nvSpPr>
          <p:cNvPr id="55" name="Google Shape;55;p13"/>
          <p:cNvSpPr txBox="1">
            <a:spLocks noGrp="1"/>
          </p:cNvSpPr>
          <p:nvPr>
            <p:ph type="subTitle" idx="1"/>
          </p:nvPr>
        </p:nvSpPr>
        <p:spPr>
          <a:xfrm>
            <a:off x="311700" y="2700975"/>
            <a:ext cx="8520600" cy="182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a:ea typeface="Times"/>
                <a:cs typeface="Times"/>
                <a:sym typeface="Times"/>
              </a:rPr>
              <a:t>Team Members:</a:t>
            </a:r>
            <a:endParaRPr dirty="0">
              <a:latin typeface="Times"/>
              <a:ea typeface="Times"/>
              <a:cs typeface="Times"/>
              <a:sym typeface="Times"/>
            </a:endParaRPr>
          </a:p>
          <a:p>
            <a:pPr marL="0" lvl="0" indent="0" algn="ctr" rtl="0">
              <a:spcBef>
                <a:spcPts val="0"/>
              </a:spcBef>
              <a:spcAft>
                <a:spcPts val="0"/>
              </a:spcAft>
              <a:buNone/>
            </a:pPr>
            <a:r>
              <a:rPr lang="en" dirty="0">
                <a:latin typeface="Times"/>
                <a:ea typeface="Times"/>
                <a:cs typeface="Times"/>
                <a:sym typeface="Times"/>
              </a:rPr>
              <a:t>Krishna Teja Ayinala</a:t>
            </a:r>
            <a:endParaRPr dirty="0">
              <a:latin typeface="Times"/>
              <a:ea typeface="Times"/>
              <a:cs typeface="Times"/>
              <a:sym typeface="Times"/>
            </a:endParaRPr>
          </a:p>
          <a:p>
            <a:pPr marL="0" lvl="0" indent="0" algn="ctr" rtl="0">
              <a:spcBef>
                <a:spcPts val="0"/>
              </a:spcBef>
              <a:spcAft>
                <a:spcPts val="0"/>
              </a:spcAft>
              <a:buNone/>
            </a:pPr>
            <a:r>
              <a:rPr lang="en" dirty="0">
                <a:latin typeface="Times"/>
                <a:ea typeface="Times"/>
                <a:cs typeface="Times"/>
                <a:sym typeface="Times"/>
              </a:rPr>
              <a:t>Sainath Reddy </a:t>
            </a:r>
            <a:r>
              <a:rPr lang="en" dirty="0" err="1">
                <a:latin typeface="Times"/>
                <a:ea typeface="Times"/>
                <a:cs typeface="Times"/>
                <a:sym typeface="Times"/>
              </a:rPr>
              <a:t>Methukupally</a:t>
            </a:r>
            <a:endParaRPr dirty="0">
              <a:latin typeface="Times"/>
              <a:ea typeface="Times"/>
              <a:cs typeface="Times"/>
              <a:sym typeface="Times"/>
            </a:endParaRPr>
          </a:p>
          <a:p>
            <a:pPr marL="0" lvl="0" indent="0" algn="ctr" rtl="0">
              <a:spcBef>
                <a:spcPts val="0"/>
              </a:spcBef>
              <a:spcAft>
                <a:spcPts val="0"/>
              </a:spcAft>
              <a:buNone/>
            </a:pPr>
            <a:r>
              <a:rPr lang="en" dirty="0" err="1">
                <a:latin typeface="Times"/>
                <a:ea typeface="Times"/>
                <a:cs typeface="Times"/>
                <a:sym typeface="Times"/>
              </a:rPr>
              <a:t>Sathvika</a:t>
            </a:r>
            <a:r>
              <a:rPr lang="en" dirty="0">
                <a:latin typeface="Times"/>
                <a:ea typeface="Times"/>
                <a:cs typeface="Times"/>
                <a:sym typeface="Times"/>
              </a:rPr>
              <a:t> </a:t>
            </a:r>
            <a:r>
              <a:rPr lang="en" dirty="0" err="1">
                <a:latin typeface="Times"/>
                <a:ea typeface="Times"/>
                <a:cs typeface="Times"/>
                <a:sym typeface="Times"/>
              </a:rPr>
              <a:t>Komalla</a:t>
            </a:r>
            <a:endParaRPr dirty="0">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a:ea typeface="Times"/>
                <a:cs typeface="Times"/>
                <a:sym typeface="Times"/>
              </a:rPr>
              <a:t>Cookie Poisoning</a:t>
            </a:r>
            <a:endParaRPr>
              <a:latin typeface="Times"/>
              <a:ea typeface="Times"/>
              <a:cs typeface="Times"/>
              <a:sym typeface="Times"/>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chemeClr val="dk1"/>
              </a:buClr>
              <a:buSzPts val="2000"/>
              <a:buFont typeface="Times"/>
              <a:buChar char="●"/>
            </a:pPr>
            <a:r>
              <a:rPr lang="en" sz="2000">
                <a:solidFill>
                  <a:schemeClr val="dk1"/>
                </a:solidFill>
                <a:latin typeface="Times"/>
                <a:ea typeface="Times"/>
                <a:cs typeface="Times"/>
                <a:sym typeface="Times"/>
              </a:rPr>
              <a:t>Cookie poisoning is a process of attack by an unauthorized person to modify the content in the cookie, which will allow him to gain access to sensitive information stored in cookie or server of the web browser.</a:t>
            </a:r>
            <a:endParaRPr sz="2000">
              <a:solidFill>
                <a:schemeClr val="dk1"/>
              </a:solidFill>
              <a:latin typeface="Times"/>
              <a:ea typeface="Times"/>
              <a:cs typeface="Times"/>
              <a:sym typeface="Times"/>
            </a:endParaRPr>
          </a:p>
          <a:p>
            <a:pPr marL="457200" lvl="0" indent="-355600" algn="just" rtl="0">
              <a:spcBef>
                <a:spcPts val="0"/>
              </a:spcBef>
              <a:spcAft>
                <a:spcPts val="0"/>
              </a:spcAft>
              <a:buClr>
                <a:schemeClr val="dk1"/>
              </a:buClr>
              <a:buSzPts val="2000"/>
              <a:buFont typeface="Times"/>
              <a:buChar char="●"/>
            </a:pPr>
            <a:r>
              <a:rPr lang="en" sz="2000">
                <a:solidFill>
                  <a:schemeClr val="dk1"/>
                </a:solidFill>
                <a:latin typeface="Times"/>
                <a:ea typeface="Times"/>
                <a:cs typeface="Times"/>
                <a:sym typeface="Times"/>
              </a:rPr>
              <a:t>Major problem in Cookie poisoning is Data manipulation.</a:t>
            </a:r>
            <a:endParaRPr sz="2000">
              <a:solidFill>
                <a:schemeClr val="dk1"/>
              </a:solidFill>
              <a:latin typeface="Times"/>
              <a:ea typeface="Times"/>
              <a:cs typeface="Times"/>
              <a:sym typeface="Times"/>
            </a:endParaRPr>
          </a:p>
          <a:p>
            <a:pPr marL="457200" lvl="0" indent="-355600" algn="just" rtl="0">
              <a:spcBef>
                <a:spcPts val="0"/>
              </a:spcBef>
              <a:spcAft>
                <a:spcPts val="0"/>
              </a:spcAft>
              <a:buClr>
                <a:schemeClr val="dk1"/>
              </a:buClr>
              <a:buSzPts val="2000"/>
              <a:buFont typeface="Times"/>
              <a:buChar char="●"/>
            </a:pPr>
            <a:r>
              <a:rPr lang="en" sz="2000">
                <a:solidFill>
                  <a:schemeClr val="dk1"/>
                </a:solidFill>
                <a:latin typeface="Times"/>
                <a:ea typeface="Times"/>
                <a:cs typeface="Times"/>
                <a:sym typeface="Times"/>
              </a:rPr>
              <a:t>For example, we might consider attacking the online retailer’s cookie before it is sent to the server from web browser during the checkout process and changing the price values so that the server is tricked to charge user less money </a:t>
            </a:r>
            <a:r>
              <a:rPr lang="en" sz="2000" b="1">
                <a:solidFill>
                  <a:schemeClr val="dk1"/>
                </a:solidFill>
                <a:latin typeface="Times"/>
                <a:ea typeface="Times"/>
                <a:cs typeface="Times"/>
                <a:sym typeface="Times"/>
              </a:rPr>
              <a:t>. </a:t>
            </a:r>
            <a:endParaRPr sz="2000" b="1">
              <a:solidFill>
                <a:schemeClr val="dk1"/>
              </a:solidFill>
              <a:latin typeface="Times"/>
              <a:ea typeface="Times"/>
              <a:cs typeface="Times"/>
              <a:sym typeface="Times"/>
            </a:endParaRPr>
          </a:p>
          <a:p>
            <a:pPr marL="0" lvl="0" indent="0" algn="just" rtl="0">
              <a:spcBef>
                <a:spcPts val="0"/>
              </a:spcBef>
              <a:spcAft>
                <a:spcPts val="0"/>
              </a:spcAft>
              <a:buNone/>
            </a:pPr>
            <a:endParaRPr sz="2000">
              <a:solidFill>
                <a:schemeClr val="dk1"/>
              </a:solidFill>
              <a:latin typeface="Times"/>
              <a:ea typeface="Times"/>
              <a:cs typeface="Times"/>
              <a:sym typeface="Times"/>
            </a:endParaRPr>
          </a:p>
          <a:p>
            <a:pPr marL="0" lvl="0" indent="0" algn="just" rtl="0">
              <a:spcBef>
                <a:spcPts val="0"/>
              </a:spcBef>
              <a:spcAft>
                <a:spcPts val="0"/>
              </a:spcAft>
              <a:buNone/>
            </a:pPr>
            <a:endParaRPr sz="2000">
              <a:solidFill>
                <a:schemeClr val="dk1"/>
              </a:solidFill>
              <a:latin typeface="Times"/>
              <a:ea typeface="Times"/>
              <a:cs typeface="Times"/>
              <a:sym typeface="Times"/>
            </a:endParaRPr>
          </a:p>
          <a:p>
            <a:pPr marL="0" lvl="0" indent="0" algn="just" rtl="0">
              <a:spcBef>
                <a:spcPts val="0"/>
              </a:spcBef>
              <a:spcAft>
                <a:spcPts val="0"/>
              </a:spcAft>
              <a:buNone/>
            </a:pPr>
            <a:endParaRPr sz="2000">
              <a:solidFill>
                <a:schemeClr val="dk1"/>
              </a:solidFill>
              <a:latin typeface="Times"/>
              <a:ea typeface="Times"/>
              <a:cs typeface="Times"/>
              <a:sym typeface="Times"/>
            </a:endParaRPr>
          </a:p>
          <a:p>
            <a:pPr marL="0" lvl="0" indent="0" algn="just" rtl="0">
              <a:spcBef>
                <a:spcPts val="0"/>
              </a:spcBef>
              <a:spcAft>
                <a:spcPts val="0"/>
              </a:spcAft>
              <a:buNone/>
            </a:pPr>
            <a:endParaRPr sz="2000">
              <a:solidFill>
                <a:schemeClr val="dk1"/>
              </a:solidFill>
              <a:latin typeface="Times"/>
              <a:ea typeface="Times"/>
              <a:cs typeface="Times"/>
              <a:sym typeface="Times"/>
            </a:endParaRPr>
          </a:p>
          <a:p>
            <a:pPr marL="0" lvl="0" indent="0" algn="just" rtl="0">
              <a:spcBef>
                <a:spcPts val="0"/>
              </a:spcBef>
              <a:spcAft>
                <a:spcPts val="0"/>
              </a:spcAft>
              <a:buNone/>
            </a:pPr>
            <a:endParaRPr sz="2000">
              <a:solidFill>
                <a:schemeClr val="dk1"/>
              </a:solidFill>
              <a:latin typeface="Times"/>
              <a:ea typeface="Times"/>
              <a:cs typeface="Times"/>
              <a:sym typeface="Times"/>
            </a:endParaRPr>
          </a:p>
          <a:p>
            <a:pPr marL="0" lvl="0" indent="0" algn="just" rtl="0">
              <a:spcBef>
                <a:spcPts val="0"/>
              </a:spcBef>
              <a:spcAft>
                <a:spcPts val="0"/>
              </a:spcAft>
              <a:buNone/>
            </a:pPr>
            <a:endParaRPr sz="2000">
              <a:solidFill>
                <a:schemeClr val="dk1"/>
              </a:solidFill>
              <a:latin typeface="Times"/>
              <a:ea typeface="Times"/>
              <a:cs typeface="Times"/>
              <a:sym typeface="Times"/>
            </a:endParaRPr>
          </a:p>
          <a:p>
            <a:pPr marL="0" lvl="0" indent="0" algn="just" rtl="0">
              <a:spcBef>
                <a:spcPts val="0"/>
              </a:spcBef>
              <a:spcAft>
                <a:spcPts val="0"/>
              </a:spcAft>
              <a:buNone/>
            </a:pPr>
            <a:endParaRPr sz="2000">
              <a:solidFill>
                <a:schemeClr val="dk1"/>
              </a:solidFill>
              <a:latin typeface="Times"/>
              <a:ea typeface="Times"/>
              <a:cs typeface="Times"/>
              <a:sym typeface="Times"/>
            </a:endParaRPr>
          </a:p>
          <a:p>
            <a:pPr marL="0" lvl="0" indent="0" algn="just" rtl="0">
              <a:spcBef>
                <a:spcPts val="0"/>
              </a:spcBef>
              <a:spcAft>
                <a:spcPts val="0"/>
              </a:spcAft>
              <a:buNone/>
            </a:pPr>
            <a:endParaRPr sz="2000">
              <a:solidFill>
                <a:schemeClr val="dk1"/>
              </a:solidFill>
              <a:latin typeface="Times"/>
              <a:ea typeface="Times"/>
              <a:cs typeface="Times"/>
              <a:sym typeface="Times"/>
            </a:endParaRPr>
          </a:p>
          <a:p>
            <a:pPr marL="0" lvl="0" indent="0" algn="just" rtl="0">
              <a:spcBef>
                <a:spcPts val="0"/>
              </a:spcBef>
              <a:spcAft>
                <a:spcPts val="0"/>
              </a:spcAft>
              <a:buNone/>
            </a:pPr>
            <a:endParaRPr sz="2000">
              <a:solidFill>
                <a:schemeClr val="dk1"/>
              </a:solidFill>
              <a:latin typeface="Times"/>
              <a:ea typeface="Times"/>
              <a:cs typeface="Times"/>
              <a:sym typeface="Times"/>
            </a:endParaRPr>
          </a:p>
          <a:p>
            <a:pPr marL="0" lvl="0" indent="0" algn="just" rtl="0">
              <a:spcBef>
                <a:spcPts val="0"/>
              </a:spcBef>
              <a:spcAft>
                <a:spcPts val="0"/>
              </a:spcAft>
              <a:buClr>
                <a:schemeClr val="dk1"/>
              </a:buClr>
              <a:buSzPts val="1100"/>
              <a:buFont typeface="Arial"/>
              <a:buNone/>
            </a:pPr>
            <a:endParaRPr sz="2000">
              <a:solidFill>
                <a:schemeClr val="dk1"/>
              </a:solidFill>
              <a:latin typeface="Times"/>
              <a:ea typeface="Times"/>
              <a:cs typeface="Times"/>
              <a:sym typeface="Times"/>
            </a:endParaRPr>
          </a:p>
          <a:p>
            <a:pPr marL="0" lvl="0" indent="0" algn="l" rtl="0">
              <a:spcBef>
                <a:spcPts val="0"/>
              </a:spcBef>
              <a:spcAft>
                <a:spcPts val="0"/>
              </a:spcAft>
              <a:buNone/>
            </a:pPr>
            <a:r>
              <a:rPr lang="en" sz="2000">
                <a:solidFill>
                  <a:srgbClr val="000000"/>
                </a:solidFill>
                <a:latin typeface="Times"/>
                <a:ea typeface="Times"/>
                <a:cs typeface="Times"/>
                <a:sym typeface="Times"/>
              </a:rPr>
              <a:t>Methods implemented to overcome Cookie poisoning:</a:t>
            </a:r>
            <a:endParaRPr sz="2000">
              <a:solidFill>
                <a:srgbClr val="000000"/>
              </a:solidFill>
              <a:latin typeface="Times"/>
              <a:ea typeface="Times"/>
              <a:cs typeface="Times"/>
              <a:sym typeface="Times"/>
            </a:endParaRPr>
          </a:p>
          <a:p>
            <a:pPr marL="457200" lvl="0" indent="-355600" algn="l" rtl="0">
              <a:spcBef>
                <a:spcPts val="1600"/>
              </a:spcBef>
              <a:spcAft>
                <a:spcPts val="0"/>
              </a:spcAft>
              <a:buSzPts val="2000"/>
              <a:buFont typeface="Times"/>
              <a:buChar char="●"/>
            </a:pPr>
            <a:r>
              <a:rPr lang="en" sz="2000">
                <a:solidFill>
                  <a:srgbClr val="000000"/>
                </a:solidFill>
                <a:latin typeface="Times"/>
                <a:ea typeface="Times"/>
                <a:cs typeface="Times"/>
                <a:sym typeface="Times"/>
              </a:rPr>
              <a:t>Use of Session Identifier: M</a:t>
            </a:r>
            <a:r>
              <a:rPr lang="en" sz="2000">
                <a:solidFill>
                  <a:schemeClr val="dk1"/>
                </a:solidFill>
                <a:latin typeface="Times"/>
                <a:ea typeface="Times"/>
                <a:cs typeface="Times"/>
                <a:sym typeface="Times"/>
              </a:rPr>
              <a:t>any web applications are designed in such a way that only a unique session identifier is stored in cookie and all the key parameters are stored in server.</a:t>
            </a:r>
            <a:endParaRPr sz="2000">
              <a:solidFill>
                <a:srgbClr val="000000"/>
              </a:solidFill>
              <a:latin typeface="Times"/>
              <a:ea typeface="Times"/>
              <a:cs typeface="Times"/>
              <a:sym typeface="Times"/>
            </a:endParaRPr>
          </a:p>
          <a:p>
            <a:pPr marL="457200" lvl="0" indent="-355600" algn="l" rtl="0">
              <a:spcBef>
                <a:spcPts val="0"/>
              </a:spcBef>
              <a:spcAft>
                <a:spcPts val="0"/>
              </a:spcAft>
              <a:buClr>
                <a:srgbClr val="000000"/>
              </a:buClr>
              <a:buSzPts val="2000"/>
              <a:buFont typeface="Times"/>
              <a:buChar char="●"/>
            </a:pPr>
            <a:r>
              <a:rPr lang="en" sz="2000">
                <a:solidFill>
                  <a:srgbClr val="000000"/>
                </a:solidFill>
                <a:latin typeface="Times"/>
                <a:ea typeface="Times"/>
                <a:cs typeface="Times"/>
                <a:sym typeface="Times"/>
              </a:rPr>
              <a:t>Avoiding Session Fixation Attack: </a:t>
            </a:r>
            <a:r>
              <a:rPr lang="en" sz="2000">
                <a:solidFill>
                  <a:schemeClr val="dk1"/>
                </a:solidFill>
                <a:latin typeface="Times"/>
                <a:ea typeface="Times"/>
                <a:cs typeface="Times"/>
                <a:sym typeface="Times"/>
              </a:rPr>
              <a:t>Session Fixation Attack is a system which allows to identify one person’s session identifier to other. These attacks would be avoided by regenerating the session identifier for each request. This process reduces the chance of data manipulation and unauthorized access. </a:t>
            </a:r>
            <a:endParaRPr sz="2000">
              <a:solidFill>
                <a:srgbClr val="000000"/>
              </a:solidFill>
              <a:latin typeface="Times"/>
              <a:ea typeface="Times"/>
              <a:cs typeface="Times"/>
              <a:sym typeface="Times"/>
            </a:endParaRPr>
          </a:p>
          <a:p>
            <a:pPr marL="457200" lvl="0" indent="0" algn="l" rtl="0">
              <a:spcBef>
                <a:spcPts val="1600"/>
              </a:spcBef>
              <a:spcAft>
                <a:spcPts val="1600"/>
              </a:spcAft>
              <a:buNone/>
            </a:pPr>
            <a:endParaRPr sz="2000">
              <a:solidFill>
                <a:srgbClr val="000000"/>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Cookie Poisoning</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a:ea typeface="Times"/>
                <a:cs typeface="Times"/>
                <a:sym typeface="Times"/>
              </a:rPr>
              <a:t>Methods implemented to overcome Cookie poisoning:</a:t>
            </a:r>
            <a:endParaRPr sz="2000">
              <a:solidFill>
                <a:schemeClr val="dk1"/>
              </a:solidFill>
              <a:latin typeface="Times"/>
              <a:ea typeface="Times"/>
              <a:cs typeface="Times"/>
              <a:sym typeface="Times"/>
            </a:endParaRPr>
          </a:p>
          <a:p>
            <a:pPr marL="457200" lvl="0" indent="-355600" algn="l" rtl="0">
              <a:spcBef>
                <a:spcPts val="1600"/>
              </a:spcBef>
              <a:spcAft>
                <a:spcPts val="0"/>
              </a:spcAft>
              <a:buSzPts val="2000"/>
              <a:buFont typeface="Times"/>
              <a:buChar char="●"/>
            </a:pPr>
            <a:r>
              <a:rPr lang="en" sz="2000" b="1">
                <a:solidFill>
                  <a:schemeClr val="dk1"/>
                </a:solidFill>
                <a:latin typeface="Times"/>
                <a:ea typeface="Times"/>
                <a:cs typeface="Times"/>
                <a:sym typeface="Times"/>
              </a:rPr>
              <a:t>Use of Session Identifier:</a:t>
            </a:r>
            <a:r>
              <a:rPr lang="en" sz="2000">
                <a:solidFill>
                  <a:schemeClr val="dk1"/>
                </a:solidFill>
                <a:latin typeface="Times"/>
                <a:ea typeface="Times"/>
                <a:cs typeface="Times"/>
                <a:sym typeface="Times"/>
              </a:rPr>
              <a:t> Many web applications are designed in such a way that only a unique session identifier is stored in cookie and all the key parameters are stored in server.</a:t>
            </a:r>
            <a:endParaRPr sz="2000">
              <a:solidFill>
                <a:schemeClr val="dk1"/>
              </a:solidFill>
              <a:latin typeface="Times"/>
              <a:ea typeface="Times"/>
              <a:cs typeface="Times"/>
              <a:sym typeface="Times"/>
            </a:endParaRPr>
          </a:p>
          <a:p>
            <a:pPr marL="457200" lvl="0" indent="-355600" algn="l"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Avoiding Session Fixation Attack:</a:t>
            </a:r>
            <a:r>
              <a:rPr lang="en" sz="2000">
                <a:solidFill>
                  <a:schemeClr val="dk1"/>
                </a:solidFill>
                <a:latin typeface="Times"/>
                <a:ea typeface="Times"/>
                <a:cs typeface="Times"/>
                <a:sym typeface="Times"/>
              </a:rPr>
              <a:t> Session Fixation Attack is a system which allows to identify one person’s session identifier to other. These attacks would be avoided by regenerating the session identifier for each request. This process reduces the chance of data manipulation and unauthorized access. </a:t>
            </a:r>
            <a:endParaRPr sz="2000">
              <a:solidFill>
                <a:schemeClr val="dk1"/>
              </a:solidFill>
              <a:latin typeface="Times"/>
              <a:ea typeface="Times"/>
              <a:cs typeface="Times"/>
              <a:sym typeface="Times"/>
            </a:endParaRPr>
          </a:p>
          <a:p>
            <a:pPr marL="457200" lvl="0" indent="0" algn="l" rtl="0">
              <a:spcBef>
                <a:spcPts val="1600"/>
              </a:spcBef>
              <a:spcAft>
                <a:spcPts val="0"/>
              </a:spcAft>
              <a:buNone/>
            </a:pPr>
            <a:endParaRPr sz="2000">
              <a:solidFill>
                <a:schemeClr val="dk1"/>
              </a:solidFill>
              <a:latin typeface="Times"/>
              <a:ea typeface="Times"/>
              <a:cs typeface="Times"/>
              <a:sym typeface="Times"/>
            </a:endParaRPr>
          </a:p>
          <a:p>
            <a:pPr marL="457200" lvl="0" indent="0" algn="l" rtl="0">
              <a:spcBef>
                <a:spcPts val="1600"/>
              </a:spcBef>
              <a:spcAft>
                <a:spcPts val="0"/>
              </a:spcAft>
              <a:buNone/>
            </a:pPr>
            <a:endParaRPr sz="2000">
              <a:solidFill>
                <a:schemeClr val="dk1"/>
              </a:solidFill>
              <a:latin typeface="Times"/>
              <a:ea typeface="Times"/>
              <a:cs typeface="Times"/>
              <a:sym typeface="Times"/>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Cookie Poisoning</a:t>
            </a:r>
            <a:endParaRPr/>
          </a:p>
        </p:txBody>
      </p:sp>
      <p:sp>
        <p:nvSpPr>
          <p:cNvPr id="121" name="Google Shape;121;p24"/>
          <p:cNvSpPr txBox="1">
            <a:spLocks noGrp="1"/>
          </p:cNvSpPr>
          <p:nvPr>
            <p:ph type="body" idx="1"/>
          </p:nvPr>
        </p:nvSpPr>
        <p:spPr>
          <a:xfrm>
            <a:off x="311700" y="1152475"/>
            <a:ext cx="8520600" cy="363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Web Application Firewall:</a:t>
            </a:r>
            <a:r>
              <a:rPr lang="en" sz="2000">
                <a:solidFill>
                  <a:schemeClr val="dk1"/>
                </a:solidFill>
                <a:latin typeface="Times"/>
                <a:ea typeface="Times"/>
                <a:cs typeface="Times"/>
                <a:sym typeface="Times"/>
              </a:rPr>
              <a:t>A good Web Application Firewall secures the data from cookie poisoning as it checks the cookie ‘set’ commands send by the server with all the HTTP requests to verify the information stored in the received cookie.</a:t>
            </a:r>
            <a:endParaRPr sz="2000">
              <a:solidFill>
                <a:schemeClr val="dk1"/>
              </a:solidFill>
              <a:latin typeface="Times"/>
              <a:ea typeface="Times"/>
              <a:cs typeface="Times"/>
              <a:sym typeface="Times"/>
            </a:endParaRPr>
          </a:p>
          <a:p>
            <a:pPr marL="457200" lvl="0" indent="-355600" algn="l"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Usage of Symmetric or Asymmetric Encryption:</a:t>
            </a:r>
            <a:r>
              <a:rPr lang="en" sz="2000">
                <a:solidFill>
                  <a:schemeClr val="dk1"/>
                </a:solidFill>
                <a:latin typeface="Times"/>
                <a:ea typeface="Times"/>
                <a:cs typeface="Times"/>
                <a:sym typeface="Times"/>
              </a:rPr>
              <a:t> Cryptographic methodologies are applied on cookie values could greatly increase security from data leakage but there may be a cause of key attacks.</a:t>
            </a:r>
            <a:endParaRPr sz="2000">
              <a:solidFill>
                <a:schemeClr val="dk1"/>
              </a:solidFill>
              <a:latin typeface="Times"/>
              <a:ea typeface="Times"/>
              <a:cs typeface="Times"/>
              <a:sym typeface="Times"/>
            </a:endParaRPr>
          </a:p>
          <a:p>
            <a:pPr marL="457200" lvl="0" indent="-355600" algn="l"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One-Time Pad Cookie Encryption:</a:t>
            </a:r>
            <a:r>
              <a:rPr lang="en" sz="2000">
                <a:solidFill>
                  <a:schemeClr val="dk1"/>
                </a:solidFill>
                <a:latin typeface="Times"/>
                <a:ea typeface="Times"/>
                <a:cs typeface="Times"/>
                <a:sym typeface="Times"/>
              </a:rPr>
              <a:t> To limit key attacks, Each time a cookie is generated or the older one is updated, a new random key would be generated and used to encrypt the cookie values. </a:t>
            </a:r>
            <a:endParaRPr sz="2000">
              <a:solidFill>
                <a:schemeClr val="dk1"/>
              </a:solidFill>
              <a:latin typeface="Times"/>
              <a:ea typeface="Times"/>
              <a:cs typeface="Times"/>
              <a:sym typeface="Times"/>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Times"/>
                <a:ea typeface="Times"/>
                <a:cs typeface="Times"/>
                <a:sym typeface="Times"/>
              </a:rPr>
              <a:t>Cross-Site Scripts (XSS) attack</a:t>
            </a:r>
            <a:endParaRPr/>
          </a:p>
        </p:txBody>
      </p:sp>
      <p:sp>
        <p:nvSpPr>
          <p:cNvPr id="127" name="Google Shape;127;p25"/>
          <p:cNvSpPr txBox="1">
            <a:spLocks noGrp="1"/>
          </p:cNvSpPr>
          <p:nvPr>
            <p:ph type="body" idx="1"/>
          </p:nvPr>
        </p:nvSpPr>
        <p:spPr>
          <a:xfrm>
            <a:off x="311700" y="1152475"/>
            <a:ext cx="8520600" cy="3599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In the XSS, the attacker accesses the personal information of the web user from the browser’s session cookies. </a:t>
            </a:r>
            <a:endParaRPr>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The attacker injects some kind of script into the web application, which when accessed by the application user gets vulnerable to the script.</a:t>
            </a:r>
            <a:endParaRPr>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The script gets executed and access the session cookie information from the user’s web browser. </a:t>
            </a:r>
            <a:endParaRPr>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As a result, the attacker can impersonate the user in different applications. The major XSS attacks using session cookies is Session Hijacking.  </a:t>
            </a:r>
            <a:endParaRPr>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For example, consider a case when a retailer logged in to his web application. By injecting a script on to the web page the user can redirect user to a similar fake website and hijack the original session.</a:t>
            </a:r>
            <a:endParaRPr>
              <a:solidFill>
                <a:schemeClr val="dk1"/>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a:ea typeface="Times"/>
                <a:cs typeface="Times"/>
                <a:sym typeface="Times"/>
              </a:rPr>
              <a:t>Methods to avoid Cross-Site Scripts (XSS) attacks</a:t>
            </a:r>
            <a:endParaRPr>
              <a:latin typeface="Times"/>
              <a:ea typeface="Times"/>
              <a:cs typeface="Times"/>
              <a:sym typeface="Times"/>
            </a:endParaRPr>
          </a:p>
        </p:txBody>
      </p:sp>
      <p:sp>
        <p:nvSpPr>
          <p:cNvPr id="133" name="Google Shape;133;p26"/>
          <p:cNvSpPr txBox="1">
            <a:spLocks noGrp="1"/>
          </p:cNvSpPr>
          <p:nvPr>
            <p:ph type="body" idx="1"/>
          </p:nvPr>
        </p:nvSpPr>
        <p:spPr>
          <a:xfrm>
            <a:off x="311700" y="1152475"/>
            <a:ext cx="8520600" cy="388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Times"/>
                <a:ea typeface="Times"/>
                <a:cs typeface="Times"/>
                <a:sym typeface="Times"/>
              </a:rPr>
              <a:t>The major problem in XSS attacks is Session </a:t>
            </a:r>
            <a:r>
              <a:rPr lang="en-IN" dirty="0">
                <a:solidFill>
                  <a:srgbClr val="000000"/>
                </a:solidFill>
                <a:latin typeface="Times"/>
                <a:ea typeface="Times"/>
                <a:cs typeface="Times"/>
                <a:sym typeface="Times"/>
              </a:rPr>
              <a:t>Hijacking. To</a:t>
            </a:r>
            <a:r>
              <a:rPr lang="en" dirty="0">
                <a:solidFill>
                  <a:srgbClr val="000000"/>
                </a:solidFill>
                <a:latin typeface="Times"/>
                <a:ea typeface="Times"/>
                <a:cs typeface="Times"/>
                <a:sym typeface="Times"/>
              </a:rPr>
              <a:t> avoid unauthorized scripts from attackers, methodologies implemented are:</a:t>
            </a:r>
            <a:endParaRPr dirty="0">
              <a:solidFill>
                <a:srgbClr val="000000"/>
              </a:solidFill>
              <a:latin typeface="Times"/>
              <a:ea typeface="Times"/>
              <a:cs typeface="Times"/>
              <a:sym typeface="Times"/>
            </a:endParaRPr>
          </a:p>
          <a:p>
            <a:pPr marL="457200" lvl="0" indent="-342900" algn="l" rtl="0">
              <a:spcBef>
                <a:spcPts val="1600"/>
              </a:spcBef>
              <a:spcAft>
                <a:spcPts val="0"/>
              </a:spcAft>
              <a:buClr>
                <a:srgbClr val="000000"/>
              </a:buClr>
              <a:buSzPts val="1800"/>
              <a:buFont typeface="Times"/>
              <a:buChar char="●"/>
            </a:pPr>
            <a:r>
              <a:rPr lang="en" b="1" dirty="0">
                <a:solidFill>
                  <a:srgbClr val="000000"/>
                </a:solidFill>
                <a:latin typeface="Times"/>
                <a:ea typeface="Times"/>
                <a:cs typeface="Times"/>
                <a:sym typeface="Times"/>
              </a:rPr>
              <a:t>Same Origin Policy (SOP):</a:t>
            </a:r>
            <a:r>
              <a:rPr lang="en" dirty="0">
                <a:solidFill>
                  <a:srgbClr val="000000"/>
                </a:solidFill>
                <a:latin typeface="Times"/>
                <a:ea typeface="Times"/>
                <a:cs typeface="Times"/>
                <a:sym typeface="Times"/>
              </a:rPr>
              <a:t> In this the secured domains are only allowed. i.e. the domain matching is performed and restricts loading of scripts from the different domains.</a:t>
            </a:r>
            <a:endParaRPr dirty="0">
              <a:solidFill>
                <a:srgbClr val="000000"/>
              </a:solidFill>
              <a:latin typeface="Times"/>
              <a:ea typeface="Times"/>
              <a:cs typeface="Times"/>
              <a:sym typeface="Times"/>
            </a:endParaRPr>
          </a:p>
          <a:p>
            <a:pPr marL="457200" lvl="0" indent="-342900" algn="l" rtl="0">
              <a:spcBef>
                <a:spcPts val="0"/>
              </a:spcBef>
              <a:spcAft>
                <a:spcPts val="0"/>
              </a:spcAft>
              <a:buClr>
                <a:srgbClr val="000000"/>
              </a:buClr>
              <a:buSzPts val="1800"/>
              <a:buFont typeface="Times"/>
              <a:buChar char="●"/>
            </a:pPr>
            <a:r>
              <a:rPr lang="en" b="1" dirty="0">
                <a:solidFill>
                  <a:srgbClr val="000000"/>
                </a:solidFill>
                <a:latin typeface="Times"/>
                <a:ea typeface="Times"/>
                <a:cs typeface="Times"/>
                <a:sym typeface="Times"/>
              </a:rPr>
              <a:t>Cross Origin Resource Sharing (CORS):</a:t>
            </a:r>
            <a:r>
              <a:rPr lang="en" dirty="0">
                <a:solidFill>
                  <a:srgbClr val="000000"/>
                </a:solidFill>
                <a:latin typeface="Times"/>
                <a:ea typeface="Times"/>
                <a:cs typeface="Times"/>
                <a:sym typeface="Times"/>
              </a:rPr>
              <a:t> In this the preflight( process of confirming) checks are performed by the web browsers while loading any related adds that are coming from the users search preferences.</a:t>
            </a:r>
            <a:endParaRPr dirty="0">
              <a:solidFill>
                <a:srgbClr val="000000"/>
              </a:solidFill>
              <a:latin typeface="Times"/>
              <a:ea typeface="Times"/>
              <a:cs typeface="Times"/>
              <a:sym typeface="Times"/>
            </a:endParaRPr>
          </a:p>
          <a:p>
            <a:pPr marL="457200" lvl="0" indent="-342900" algn="l" rtl="0">
              <a:spcBef>
                <a:spcPts val="0"/>
              </a:spcBef>
              <a:spcAft>
                <a:spcPts val="0"/>
              </a:spcAft>
              <a:buClr>
                <a:srgbClr val="000000"/>
              </a:buClr>
              <a:buSzPts val="1800"/>
              <a:buFont typeface="Times"/>
              <a:buChar char="●"/>
            </a:pPr>
            <a:r>
              <a:rPr lang="en" b="1" dirty="0">
                <a:solidFill>
                  <a:srgbClr val="000000"/>
                </a:solidFill>
                <a:latin typeface="Times"/>
                <a:ea typeface="Times"/>
                <a:cs typeface="Times"/>
                <a:sym typeface="Times"/>
              </a:rPr>
              <a:t>Content Security Policy (CSP):</a:t>
            </a:r>
            <a:r>
              <a:rPr lang="en" dirty="0">
                <a:solidFill>
                  <a:srgbClr val="000000"/>
                </a:solidFill>
                <a:latin typeface="Times"/>
                <a:ea typeface="Times"/>
                <a:cs typeface="Times"/>
                <a:sym typeface="Times"/>
              </a:rPr>
              <a:t> Any sort of the malicious scripts that are found are restricted by using the w3c </a:t>
            </a:r>
            <a:r>
              <a:rPr lang="en" dirty="0" err="1">
                <a:solidFill>
                  <a:srgbClr val="000000"/>
                </a:solidFill>
                <a:latin typeface="Times"/>
                <a:ea typeface="Times"/>
                <a:cs typeface="Times"/>
                <a:sym typeface="Times"/>
              </a:rPr>
              <a:t>standards.And</a:t>
            </a:r>
            <a:r>
              <a:rPr lang="en" dirty="0">
                <a:solidFill>
                  <a:srgbClr val="000000"/>
                </a:solidFill>
                <a:latin typeface="Times"/>
                <a:ea typeface="Times"/>
                <a:cs typeface="Times"/>
                <a:sym typeface="Times"/>
              </a:rPr>
              <a:t> this maintains a whitelist to accept only valid scripts.</a:t>
            </a:r>
            <a:endParaRPr dirty="0">
              <a:solidFill>
                <a:srgbClr val="000000"/>
              </a:solidFill>
              <a:latin typeface="Times"/>
              <a:ea typeface="Times"/>
              <a:cs typeface="Times"/>
              <a:sym typeface="Times"/>
            </a:endParaRPr>
          </a:p>
          <a:p>
            <a:pPr marL="914400" lvl="0" indent="0" algn="l" rtl="0">
              <a:spcBef>
                <a:spcPts val="1600"/>
              </a:spcBef>
              <a:spcAft>
                <a:spcPts val="1600"/>
              </a:spcAft>
              <a:buNone/>
            </a:pPr>
            <a:endParaRPr dirty="0">
              <a:solidFill>
                <a:srgbClr val="000000"/>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Times"/>
                <a:ea typeface="Times"/>
                <a:cs typeface="Times"/>
                <a:sym typeface="Times"/>
              </a:rPr>
              <a:t>Methods to avoid Cross-Site Scripts (XSS) attacks</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a:buChar char="●"/>
            </a:pPr>
            <a:r>
              <a:rPr lang="en" sz="2000" b="1">
                <a:solidFill>
                  <a:schemeClr val="dk1"/>
                </a:solidFill>
                <a:highlight>
                  <a:schemeClr val="lt1"/>
                </a:highlight>
                <a:latin typeface="Times"/>
                <a:ea typeface="Times"/>
                <a:cs typeface="Times"/>
                <a:sym typeface="Times"/>
              </a:rPr>
              <a:t>HTTP Strict Transport Security(</a:t>
            </a:r>
            <a:r>
              <a:rPr lang="en" sz="2000" b="1">
                <a:solidFill>
                  <a:schemeClr val="dk1"/>
                </a:solidFill>
                <a:latin typeface="Times"/>
                <a:ea typeface="Times"/>
                <a:cs typeface="Times"/>
                <a:sym typeface="Times"/>
              </a:rPr>
              <a:t>HSTS):</a:t>
            </a:r>
            <a:r>
              <a:rPr lang="en" sz="2000">
                <a:solidFill>
                  <a:schemeClr val="dk1"/>
                </a:solidFill>
                <a:latin typeface="Times"/>
                <a:ea typeface="Times"/>
                <a:cs typeface="Times"/>
                <a:sym typeface="Times"/>
              </a:rPr>
              <a:t> The communication between the server and the web browser is allowed only under secure connection.It protects from cookie hijacking.</a:t>
            </a:r>
            <a:endParaRPr sz="2000">
              <a:solidFill>
                <a:schemeClr val="dk1"/>
              </a:solidFill>
              <a:latin typeface="Times"/>
              <a:ea typeface="Times"/>
              <a:cs typeface="Times"/>
              <a:sym typeface="Times"/>
            </a:endParaRPr>
          </a:p>
          <a:p>
            <a:pPr marL="457200" lvl="0" indent="-355600" algn="l"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HttpOnly:</a:t>
            </a:r>
            <a:r>
              <a:rPr lang="en" sz="2000">
                <a:solidFill>
                  <a:schemeClr val="dk1"/>
                </a:solidFill>
                <a:latin typeface="Times"/>
                <a:ea typeface="Times"/>
                <a:cs typeface="Times"/>
                <a:sym typeface="Times"/>
              </a:rPr>
              <a:t> It is an optional flag that is set during the set cookie initialization. When this is set then the cookies cannot be accessed by unauthorized scripts.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a:ea typeface="Times"/>
                <a:cs typeface="Times"/>
                <a:sym typeface="Times"/>
              </a:rPr>
              <a:t>Cross-Site Request Forgery (XSRF) attack</a:t>
            </a:r>
            <a:endParaRPr>
              <a:latin typeface="Times"/>
              <a:ea typeface="Times"/>
              <a:cs typeface="Times"/>
              <a:sym typeface="Times"/>
            </a:endParaRPr>
          </a:p>
          <a:p>
            <a:pPr marL="0" lvl="0" indent="0" algn="l" rtl="0">
              <a:spcBef>
                <a:spcPts val="0"/>
              </a:spcBef>
              <a:spcAft>
                <a:spcPts val="0"/>
              </a:spcAft>
              <a:buNone/>
            </a:pPr>
            <a:endParaRPr>
              <a:latin typeface="Times"/>
              <a:ea typeface="Times"/>
              <a:cs typeface="Times"/>
              <a:sym typeface="Times"/>
            </a:endParaRPr>
          </a:p>
        </p:txBody>
      </p:sp>
      <p:sp>
        <p:nvSpPr>
          <p:cNvPr id="145" name="Google Shape;145;p28"/>
          <p:cNvSpPr txBox="1">
            <a:spLocks noGrp="1"/>
          </p:cNvSpPr>
          <p:nvPr>
            <p:ph type="body" idx="1"/>
          </p:nvPr>
        </p:nvSpPr>
        <p:spPr>
          <a:xfrm>
            <a:off x="311700" y="1152475"/>
            <a:ext cx="8520600" cy="3874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The CSRF is an attack on the web application which leads to an undesirable action.</a:t>
            </a:r>
            <a:endParaRPr>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This can only happen when a user has been already authenticated. </a:t>
            </a:r>
            <a:endParaRPr>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Any actions on the web page related to social engineering techniques like clicking on an email link, can lead to undesired action, in the form of a state change request to the server. The attacker exploits URL when user clicks the email or image links on the web page. </a:t>
            </a:r>
            <a:endParaRPr>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The CSRF attacks does not steal our data but can lead to serious actions.</a:t>
            </a:r>
            <a:endParaRPr>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a:solidFill>
                  <a:schemeClr val="dk1"/>
                </a:solidFill>
                <a:latin typeface="Times"/>
                <a:ea typeface="Times"/>
                <a:cs typeface="Times"/>
                <a:sym typeface="Times"/>
              </a:rPr>
              <a:t>For example consider a scenario when a user already logged in to his/her bank account and clicks on spam emails link available on the web page. Money transfer from the current account can be initiated without any knowledge of the user with the available cookie details, impersonating the user.</a:t>
            </a:r>
            <a:endParaRPr>
              <a:solidFill>
                <a:schemeClr val="dk1"/>
              </a:solidFill>
              <a:latin typeface="Times"/>
              <a:ea typeface="Times"/>
              <a:cs typeface="Times"/>
              <a:sym typeface="Times"/>
            </a:endParaRPr>
          </a:p>
          <a:p>
            <a:pPr marL="457200" lvl="0" indent="0" algn="just" rtl="0">
              <a:spcBef>
                <a:spcPts val="0"/>
              </a:spcBef>
              <a:spcAft>
                <a:spcPts val="0"/>
              </a:spcAft>
              <a:buNone/>
            </a:pPr>
            <a:endParaRPr>
              <a:latin typeface="Times"/>
              <a:ea typeface="Times"/>
              <a:cs typeface="Times"/>
              <a:sym typeface="Time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a:ea typeface="Times"/>
                <a:cs typeface="Times"/>
                <a:sym typeface="Times"/>
              </a:rPr>
              <a:t>Cross-Site Request Forgery (XSRF)</a:t>
            </a:r>
            <a:endParaRPr dirty="0">
              <a:latin typeface="Times"/>
              <a:ea typeface="Times"/>
              <a:cs typeface="Times"/>
              <a:sym typeface="Times"/>
            </a:endParaRPr>
          </a:p>
        </p:txBody>
      </p:sp>
      <p:sp>
        <p:nvSpPr>
          <p:cNvPr id="151" name="Google Shape;151;p29"/>
          <p:cNvSpPr txBox="1">
            <a:spLocks noGrp="1"/>
          </p:cNvSpPr>
          <p:nvPr>
            <p:ph type="body" idx="1"/>
          </p:nvPr>
        </p:nvSpPr>
        <p:spPr>
          <a:xfrm>
            <a:off x="311700" y="953692"/>
            <a:ext cx="8520600" cy="40953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00000"/>
                </a:solidFill>
                <a:latin typeface="Times"/>
                <a:ea typeface="Times"/>
                <a:cs typeface="Times"/>
                <a:sym typeface="Times"/>
              </a:rPr>
              <a:t>Major problem in XSRF is Session Riding. Methods implemented to avoid these types of attacks: </a:t>
            </a:r>
            <a:endParaRPr sz="2000" dirty="0">
              <a:solidFill>
                <a:srgbClr val="000000"/>
              </a:solidFill>
              <a:latin typeface="Times"/>
              <a:ea typeface="Times"/>
              <a:cs typeface="Times"/>
              <a:sym typeface="Times"/>
            </a:endParaRPr>
          </a:p>
          <a:p>
            <a:pPr marL="457200" lvl="0" indent="-355600" algn="l" rtl="0">
              <a:spcBef>
                <a:spcPts val="1600"/>
              </a:spcBef>
              <a:spcAft>
                <a:spcPts val="0"/>
              </a:spcAft>
              <a:buClr>
                <a:srgbClr val="000000"/>
              </a:buClr>
              <a:buSzPts val="2000"/>
              <a:buFont typeface="Times"/>
              <a:buChar char="●"/>
            </a:pPr>
            <a:r>
              <a:rPr lang="en" sz="2000" b="1" dirty="0">
                <a:solidFill>
                  <a:srgbClr val="000000"/>
                </a:solidFill>
                <a:latin typeface="Times"/>
                <a:ea typeface="Times"/>
                <a:cs typeface="Times"/>
                <a:sym typeface="Times"/>
              </a:rPr>
              <a:t>Token based Mitigation </a:t>
            </a:r>
            <a:r>
              <a:rPr lang="en" sz="2000" dirty="0">
                <a:solidFill>
                  <a:srgbClr val="000000"/>
                </a:solidFill>
                <a:latin typeface="Times"/>
                <a:ea typeface="Times"/>
                <a:cs typeface="Times"/>
                <a:sym typeface="Times"/>
              </a:rPr>
              <a:t>: When a request is sent by client to server then random tokens are generated to identify if they are valid or not. </a:t>
            </a:r>
          </a:p>
          <a:p>
            <a:pPr lvl="1" indent="-355600">
              <a:buClr>
                <a:srgbClr val="000000"/>
              </a:buClr>
              <a:buSzPts val="2000"/>
              <a:buFont typeface="Courier New" panose="02070309020205020404" pitchFamily="49" charset="0"/>
              <a:buChar char="o"/>
            </a:pPr>
            <a:r>
              <a:rPr lang="en-IN" b="1" dirty="0">
                <a:solidFill>
                  <a:schemeClr val="tx1"/>
                </a:solidFill>
              </a:rPr>
              <a:t>Synchronized Token Pattern:  </a:t>
            </a:r>
            <a:r>
              <a:rPr lang="en-IN" dirty="0">
                <a:solidFill>
                  <a:schemeClr val="tx1"/>
                </a:solidFill>
              </a:rPr>
              <a:t>Generates a unique token for each session and compares it with every request. It uses random number generator algorithms and added as hidden fields of headers.</a:t>
            </a:r>
            <a:endParaRPr lang="en-IN" b="1" dirty="0">
              <a:solidFill>
                <a:schemeClr val="tx1"/>
              </a:solidFill>
            </a:endParaRPr>
          </a:p>
          <a:p>
            <a:pPr lvl="1" indent="-355600">
              <a:buClr>
                <a:srgbClr val="000000"/>
              </a:buClr>
              <a:buSzPts val="2000"/>
              <a:buFont typeface="Courier New" panose="02070309020205020404" pitchFamily="49" charset="0"/>
              <a:buChar char="o"/>
            </a:pPr>
            <a:r>
              <a:rPr lang="en-IN" b="1" dirty="0">
                <a:solidFill>
                  <a:schemeClr val="tx1"/>
                </a:solidFill>
              </a:rPr>
              <a:t>Encryption based Token Pattern:</a:t>
            </a:r>
            <a:r>
              <a:rPr lang="en-IN" sz="1600" dirty="0">
                <a:solidFill>
                  <a:schemeClr val="tx1"/>
                </a:solidFill>
              </a:rPr>
              <a:t> Generates a unique encrypted token for each request and validates it by decrypting the token. E(user-id, timestamp, nonce)</a:t>
            </a:r>
          </a:p>
          <a:p>
            <a:pPr lvl="1" indent="-355600">
              <a:buClr>
                <a:srgbClr val="000000"/>
              </a:buClr>
              <a:buSzPts val="2000"/>
              <a:buFont typeface="Courier New" panose="02070309020205020404" pitchFamily="49" charset="0"/>
              <a:buChar char="o"/>
            </a:pPr>
            <a:r>
              <a:rPr lang="en-IN" b="1" dirty="0">
                <a:solidFill>
                  <a:schemeClr val="tx1"/>
                </a:solidFill>
              </a:rPr>
              <a:t>HMAC based Token Pattern: </a:t>
            </a:r>
            <a:r>
              <a:rPr lang="en-IN" dirty="0">
                <a:solidFill>
                  <a:schemeClr val="tx1"/>
                </a:solidFill>
              </a:rPr>
              <a:t>Generates a unique hashed token for each request and validates it by regenerating using same parameters. H(user-id, timestamp, nonce, operation)</a:t>
            </a:r>
            <a:endParaRPr sz="1600" dirty="0">
              <a:solidFill>
                <a:schemeClr val="tx1"/>
              </a:solidFill>
              <a:latin typeface="Times"/>
              <a:ea typeface="Times"/>
              <a:cs typeface="Times"/>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A802-9253-6C4C-B9D2-EE5264306513}"/>
              </a:ext>
            </a:extLst>
          </p:cNvPr>
          <p:cNvSpPr>
            <a:spLocks noGrp="1"/>
          </p:cNvSpPr>
          <p:nvPr>
            <p:ph type="title"/>
          </p:nvPr>
        </p:nvSpPr>
        <p:spPr/>
        <p:txBody>
          <a:bodyPr/>
          <a:lstStyle/>
          <a:p>
            <a:r>
              <a:rPr lang="en" dirty="0">
                <a:latin typeface="Times"/>
                <a:ea typeface="Times"/>
                <a:cs typeface="Times"/>
                <a:sym typeface="Times"/>
              </a:rPr>
              <a:t>Cross-Site Request Forgery (XSRF)</a:t>
            </a:r>
            <a:endParaRPr lang="en-US" dirty="0"/>
          </a:p>
        </p:txBody>
      </p:sp>
      <p:sp>
        <p:nvSpPr>
          <p:cNvPr id="3" name="Text Placeholder 2">
            <a:extLst>
              <a:ext uri="{FF2B5EF4-FFF2-40B4-BE49-F238E27FC236}">
                <a16:creationId xmlns:a16="http://schemas.microsoft.com/office/drawing/2014/main" id="{47ED4528-817F-5247-B198-135548E430A6}"/>
              </a:ext>
            </a:extLst>
          </p:cNvPr>
          <p:cNvSpPr>
            <a:spLocks noGrp="1"/>
          </p:cNvSpPr>
          <p:nvPr>
            <p:ph type="body" idx="1"/>
          </p:nvPr>
        </p:nvSpPr>
        <p:spPr/>
        <p:txBody>
          <a:bodyPr/>
          <a:lstStyle/>
          <a:p>
            <a:pPr lvl="0" indent="-355600">
              <a:buClr>
                <a:srgbClr val="000000"/>
              </a:buClr>
              <a:buSzPts val="2000"/>
              <a:buFont typeface="Times"/>
              <a:buChar char="●"/>
            </a:pPr>
            <a:r>
              <a:rPr lang="en-IN" b="1" dirty="0">
                <a:solidFill>
                  <a:srgbClr val="000000"/>
                </a:solidFill>
                <a:latin typeface="Times"/>
                <a:ea typeface="Times"/>
                <a:cs typeface="Times"/>
                <a:sym typeface="Times"/>
              </a:rPr>
              <a:t>Header checks</a:t>
            </a:r>
            <a:r>
              <a:rPr lang="en-IN" dirty="0">
                <a:solidFill>
                  <a:srgbClr val="000000"/>
                </a:solidFill>
                <a:latin typeface="Times"/>
                <a:ea typeface="Times"/>
                <a:cs typeface="Times"/>
                <a:sym typeface="Times"/>
              </a:rPr>
              <a:t>: The source and the target origin headers verification is performed to validate whether the request is coming from valid scripts.</a:t>
            </a:r>
          </a:p>
          <a:p>
            <a:pPr lvl="0" indent="-355600">
              <a:buClr>
                <a:srgbClr val="000000"/>
              </a:buClr>
              <a:buSzPts val="2000"/>
              <a:buFont typeface="Times"/>
              <a:buChar char="●"/>
            </a:pPr>
            <a:r>
              <a:rPr lang="en-IN" b="1" dirty="0">
                <a:solidFill>
                  <a:srgbClr val="000000"/>
                </a:solidFill>
                <a:latin typeface="Times"/>
                <a:ea typeface="Times"/>
                <a:cs typeface="Times"/>
                <a:sym typeface="Times"/>
              </a:rPr>
              <a:t>One-Time passcode generator</a:t>
            </a:r>
            <a:r>
              <a:rPr lang="en-IN" dirty="0">
                <a:solidFill>
                  <a:srgbClr val="000000"/>
                </a:solidFill>
                <a:latin typeface="Times"/>
                <a:ea typeface="Times"/>
                <a:cs typeface="Times"/>
                <a:sym typeface="Times"/>
              </a:rPr>
              <a:t>: Highly used nowadays to verify and generate a passcode for authorized users only when an request is placed.</a:t>
            </a:r>
          </a:p>
          <a:p>
            <a:pPr marL="114300" indent="0">
              <a:buNone/>
            </a:pPr>
            <a:endParaRPr lang="en-US" dirty="0"/>
          </a:p>
        </p:txBody>
      </p:sp>
    </p:spTree>
    <p:extLst>
      <p:ext uri="{BB962C8B-B14F-4D97-AF65-F5344CB8AC3E}">
        <p14:creationId xmlns:p14="http://schemas.microsoft.com/office/powerpoint/2010/main" val="303313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a:ea typeface="Times"/>
                <a:cs typeface="Times"/>
                <a:sym typeface="Times"/>
              </a:rPr>
              <a:t>Summary</a:t>
            </a:r>
            <a:endParaRPr>
              <a:latin typeface="Times"/>
              <a:ea typeface="Times"/>
              <a:cs typeface="Times"/>
              <a:sym typeface="Times"/>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a:buChar char="●"/>
            </a:pPr>
            <a:r>
              <a:rPr lang="en">
                <a:solidFill>
                  <a:srgbClr val="000000"/>
                </a:solidFill>
                <a:latin typeface="Times"/>
                <a:ea typeface="Times"/>
                <a:cs typeface="Times"/>
                <a:sym typeface="Times"/>
              </a:rPr>
              <a:t>Cookies help to personalize, and maintain the stateful information of the user for the websites.</a:t>
            </a:r>
            <a:endParaRPr>
              <a:solidFill>
                <a:srgbClr val="000000"/>
              </a:solidFill>
              <a:latin typeface="Times"/>
              <a:ea typeface="Times"/>
              <a:cs typeface="Times"/>
              <a:sym typeface="Times"/>
            </a:endParaRPr>
          </a:p>
          <a:p>
            <a:pPr marL="457200" lvl="0" indent="-342900" algn="l" rtl="0">
              <a:spcBef>
                <a:spcPts val="0"/>
              </a:spcBef>
              <a:spcAft>
                <a:spcPts val="0"/>
              </a:spcAft>
              <a:buClr>
                <a:srgbClr val="000000"/>
              </a:buClr>
              <a:buSzPts val="1800"/>
              <a:buFont typeface="Times"/>
              <a:buChar char="●"/>
            </a:pPr>
            <a:r>
              <a:rPr lang="en">
                <a:solidFill>
                  <a:srgbClr val="000000"/>
                </a:solidFill>
                <a:latin typeface="Times"/>
                <a:ea typeface="Times"/>
                <a:cs typeface="Times"/>
                <a:sym typeface="Times"/>
              </a:rPr>
              <a:t>There were some user privacy concerns, along with the usability factors.</a:t>
            </a:r>
            <a:endParaRPr>
              <a:solidFill>
                <a:srgbClr val="000000"/>
              </a:solidFill>
              <a:latin typeface="Times"/>
              <a:ea typeface="Times"/>
              <a:cs typeface="Times"/>
              <a:sym typeface="Times"/>
            </a:endParaRPr>
          </a:p>
          <a:p>
            <a:pPr marL="457200" lvl="0" indent="-342900" algn="l" rtl="0">
              <a:spcBef>
                <a:spcPts val="0"/>
              </a:spcBef>
              <a:spcAft>
                <a:spcPts val="0"/>
              </a:spcAft>
              <a:buClr>
                <a:srgbClr val="000000"/>
              </a:buClr>
              <a:buSzPts val="1800"/>
              <a:buFont typeface="Times"/>
              <a:buChar char="●"/>
            </a:pPr>
            <a:r>
              <a:rPr lang="en">
                <a:solidFill>
                  <a:srgbClr val="000000"/>
                </a:solidFill>
                <a:latin typeface="Times"/>
                <a:ea typeface="Times"/>
                <a:cs typeface="Times"/>
                <a:sym typeface="Times"/>
              </a:rPr>
              <a:t>There are many mitigation measures developed in the field like:</a:t>
            </a:r>
            <a:endParaRPr>
              <a:solidFill>
                <a:srgbClr val="000000"/>
              </a:solidFill>
              <a:latin typeface="Times"/>
              <a:ea typeface="Times"/>
              <a:cs typeface="Times"/>
              <a:sym typeface="Times"/>
            </a:endParaRPr>
          </a:p>
          <a:p>
            <a:pPr marL="457200" lvl="0" indent="-342900" algn="l" rtl="0">
              <a:spcBef>
                <a:spcPts val="0"/>
              </a:spcBef>
              <a:spcAft>
                <a:spcPts val="0"/>
              </a:spcAft>
              <a:buClr>
                <a:srgbClr val="000000"/>
              </a:buClr>
              <a:buSzPts val="1800"/>
              <a:buFont typeface="Times"/>
              <a:buChar char="●"/>
            </a:pPr>
            <a:r>
              <a:rPr lang="en">
                <a:solidFill>
                  <a:srgbClr val="000000"/>
                </a:solidFill>
                <a:latin typeface="Times"/>
                <a:ea typeface="Times"/>
                <a:cs typeface="Times"/>
                <a:sym typeface="Times"/>
              </a:rPr>
              <a:t>Use of cryptographic algorithms in cookie values and attributes which raises the level of confidentiality.</a:t>
            </a:r>
            <a:endParaRPr>
              <a:solidFill>
                <a:srgbClr val="000000"/>
              </a:solidFill>
              <a:latin typeface="Times"/>
              <a:ea typeface="Times"/>
              <a:cs typeface="Times"/>
              <a:sym typeface="Times"/>
            </a:endParaRPr>
          </a:p>
          <a:p>
            <a:pPr marL="457200" lvl="0" indent="-342900" algn="l" rtl="0">
              <a:spcBef>
                <a:spcPts val="0"/>
              </a:spcBef>
              <a:spcAft>
                <a:spcPts val="0"/>
              </a:spcAft>
              <a:buClr>
                <a:srgbClr val="000000"/>
              </a:buClr>
              <a:buSzPts val="1800"/>
              <a:buFont typeface="Times"/>
              <a:buChar char="●"/>
            </a:pPr>
            <a:r>
              <a:rPr lang="en">
                <a:solidFill>
                  <a:srgbClr val="000000"/>
                </a:solidFill>
                <a:latin typeface="Times"/>
                <a:ea typeface="Times"/>
                <a:cs typeface="Times"/>
                <a:sym typeface="Times"/>
              </a:rPr>
              <a:t>The websites should implement proper connections and set correct Set-Cookie attributes.</a:t>
            </a:r>
            <a:endParaRPr>
              <a:solidFill>
                <a:srgbClr val="000000"/>
              </a:solidFill>
              <a:latin typeface="Times"/>
              <a:ea typeface="Times"/>
              <a:cs typeface="Times"/>
              <a:sym typeface="Times"/>
            </a:endParaRPr>
          </a:p>
          <a:p>
            <a:pPr marL="457200" lvl="0" indent="-342900" algn="l" rtl="0">
              <a:spcBef>
                <a:spcPts val="0"/>
              </a:spcBef>
              <a:spcAft>
                <a:spcPts val="0"/>
              </a:spcAft>
              <a:buClr>
                <a:srgbClr val="000000"/>
              </a:buClr>
              <a:buSzPts val="1800"/>
              <a:buFont typeface="Times"/>
              <a:buChar char="●"/>
            </a:pPr>
            <a:r>
              <a:rPr lang="en">
                <a:solidFill>
                  <a:srgbClr val="000000"/>
                </a:solidFill>
                <a:latin typeface="Times"/>
                <a:ea typeface="Times"/>
                <a:cs typeface="Times"/>
                <a:sym typeface="Times"/>
              </a:rPr>
              <a:t>Token-based mitigations effectively handles the risk by providing secure random tokens and validating them to serve the user request.</a:t>
            </a:r>
            <a:endParaRPr>
              <a:solidFill>
                <a:srgbClr val="000000"/>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a:ea typeface="Times"/>
                <a:cs typeface="Times"/>
                <a:sym typeface="Times"/>
              </a:rPr>
              <a:t>What is a Cookie?</a:t>
            </a:r>
            <a:endParaRPr>
              <a:latin typeface="Times"/>
              <a:ea typeface="Times"/>
              <a:cs typeface="Times"/>
              <a:sym typeface="Times"/>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a:buChar char="●"/>
            </a:pPr>
            <a:r>
              <a:rPr lang="en" sz="2400">
                <a:solidFill>
                  <a:schemeClr val="dk1"/>
                </a:solidFill>
                <a:latin typeface="Times"/>
                <a:ea typeface="Times"/>
                <a:cs typeface="Times"/>
                <a:sym typeface="Times"/>
              </a:rPr>
              <a:t>Cookies are text files, which maintains the user information to handle and serve the web requests. </a:t>
            </a:r>
            <a:endParaRPr sz="2400">
              <a:solidFill>
                <a:schemeClr val="dk1"/>
              </a:solidFill>
              <a:latin typeface="Times"/>
              <a:ea typeface="Times"/>
              <a:cs typeface="Times"/>
              <a:sym typeface="Times"/>
            </a:endParaRPr>
          </a:p>
          <a:p>
            <a:pPr marL="457200" lvl="0" indent="-381000" algn="just" rtl="0">
              <a:spcBef>
                <a:spcPts val="0"/>
              </a:spcBef>
              <a:spcAft>
                <a:spcPts val="0"/>
              </a:spcAft>
              <a:buClr>
                <a:schemeClr val="dk1"/>
              </a:buClr>
              <a:buSzPts val="2400"/>
              <a:buFont typeface="Times"/>
              <a:buChar char="●"/>
            </a:pPr>
            <a:r>
              <a:rPr lang="en" sz="2400">
                <a:solidFill>
                  <a:schemeClr val="dk1"/>
                </a:solidFill>
                <a:latin typeface="Times"/>
                <a:ea typeface="Times"/>
                <a:cs typeface="Times"/>
                <a:sym typeface="Times"/>
              </a:rPr>
              <a:t>They are maintained by the web browsers in the local systems of the user. </a:t>
            </a:r>
            <a:endParaRPr sz="2400">
              <a:solidFill>
                <a:schemeClr val="dk1"/>
              </a:solidFill>
              <a:latin typeface="Times"/>
              <a:ea typeface="Times"/>
              <a:cs typeface="Times"/>
              <a:sym typeface="Times"/>
            </a:endParaRPr>
          </a:p>
          <a:p>
            <a:pPr marL="457200" lvl="0" indent="-381000" algn="just" rtl="0">
              <a:spcBef>
                <a:spcPts val="0"/>
              </a:spcBef>
              <a:spcAft>
                <a:spcPts val="0"/>
              </a:spcAft>
              <a:buClr>
                <a:schemeClr val="dk1"/>
              </a:buClr>
              <a:buSzPts val="2400"/>
              <a:buFont typeface="Times"/>
              <a:buChar char="●"/>
            </a:pPr>
            <a:r>
              <a:rPr lang="en" sz="2400">
                <a:solidFill>
                  <a:schemeClr val="dk1"/>
                </a:solidFill>
                <a:latin typeface="Times"/>
                <a:ea typeface="Times"/>
                <a:cs typeface="Times"/>
                <a:sym typeface="Times"/>
              </a:rPr>
              <a:t>They help in maintaining session data, personalization of web pages and tracking the previous activity on particular website by maintaining the state information.</a:t>
            </a:r>
            <a:endParaRPr sz="2400">
              <a:solidFill>
                <a:schemeClr val="dk1"/>
              </a:solidFill>
              <a:latin typeface="Times"/>
              <a:ea typeface="Times"/>
              <a:cs typeface="Times"/>
              <a:sym typeface="Times"/>
            </a:endParaRPr>
          </a:p>
          <a:p>
            <a:pPr marL="0" lvl="0" indent="0" algn="l" rtl="0">
              <a:spcBef>
                <a:spcPts val="0"/>
              </a:spcBef>
              <a:spcAft>
                <a:spcPts val="1600"/>
              </a:spcAft>
              <a:buNone/>
            </a:pP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a:ea typeface="Times"/>
                <a:cs typeface="Times"/>
                <a:sym typeface="Times"/>
              </a:rPr>
              <a:t>Conclusion</a:t>
            </a:r>
            <a:endParaRPr>
              <a:latin typeface="Times"/>
              <a:ea typeface="Times"/>
              <a:cs typeface="Times"/>
              <a:sym typeface="Times"/>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literature review covered the security concerns around the use of cookies.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There are many measures taken and implemented by the browsers and the websites to ensure the user privacy.</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There needs some intervention by the user, to enable all the features available to avoid cookie misuse.</a:t>
            </a:r>
            <a:endParaRPr sz="20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2000">
                <a:solidFill>
                  <a:srgbClr val="000000"/>
                </a:solidFill>
                <a:latin typeface="Times New Roman"/>
                <a:ea typeface="Times New Roman"/>
                <a:cs typeface="Times New Roman"/>
                <a:sym typeface="Times New Roman"/>
              </a:rPr>
              <a:t>Since personal data is the main factor involved with cookies, there must be continuous monitoring of the loopholes that can be identified.</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2142200"/>
            <a:ext cx="8520600" cy="141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2400">
                <a:latin typeface="Times"/>
                <a:ea typeface="Times"/>
                <a:cs typeface="Times"/>
                <a:sym typeface="Times"/>
              </a:rPr>
              <a:t>Components of a cookie:</a:t>
            </a:r>
            <a:endParaRPr sz="2400">
              <a:latin typeface="Times"/>
              <a:ea typeface="Times"/>
              <a:cs typeface="Times"/>
              <a:sym typeface="Times"/>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chemeClr val="dk1"/>
              </a:buClr>
              <a:buSzPts val="2000"/>
              <a:buFont typeface="Times"/>
              <a:buChar char="●"/>
            </a:pPr>
            <a:r>
              <a:rPr lang="en" sz="2000">
                <a:solidFill>
                  <a:schemeClr val="dk1"/>
                </a:solidFill>
                <a:latin typeface="Times"/>
                <a:ea typeface="Times"/>
                <a:cs typeface="Times"/>
                <a:sym typeface="Times"/>
              </a:rPr>
              <a:t>&lt;”</a:t>
            </a:r>
            <a:r>
              <a:rPr lang="en" sz="2000" b="1">
                <a:solidFill>
                  <a:schemeClr val="dk1"/>
                </a:solidFill>
                <a:latin typeface="Times"/>
                <a:ea typeface="Times"/>
                <a:cs typeface="Times"/>
                <a:sym typeface="Times"/>
              </a:rPr>
              <a:t>name</a:t>
            </a:r>
            <a:r>
              <a:rPr lang="en" sz="2000">
                <a:solidFill>
                  <a:schemeClr val="dk1"/>
                </a:solidFill>
                <a:latin typeface="Times"/>
                <a:ea typeface="Times"/>
                <a:cs typeface="Times"/>
                <a:sym typeface="Times"/>
              </a:rPr>
              <a:t>”, “</a:t>
            </a:r>
            <a:r>
              <a:rPr lang="en" sz="2000" b="1">
                <a:solidFill>
                  <a:schemeClr val="dk1"/>
                </a:solidFill>
                <a:latin typeface="Times"/>
                <a:ea typeface="Times"/>
                <a:cs typeface="Times"/>
                <a:sym typeface="Times"/>
              </a:rPr>
              <a:t>value</a:t>
            </a:r>
            <a:r>
              <a:rPr lang="en" sz="2000">
                <a:solidFill>
                  <a:schemeClr val="dk1"/>
                </a:solidFill>
                <a:latin typeface="Times"/>
                <a:ea typeface="Times"/>
                <a:cs typeface="Times"/>
                <a:sym typeface="Times"/>
              </a:rPr>
              <a:t>”, “</a:t>
            </a:r>
            <a:r>
              <a:rPr lang="en" sz="2000" b="1">
                <a:solidFill>
                  <a:schemeClr val="dk1"/>
                </a:solidFill>
                <a:latin typeface="Times"/>
                <a:ea typeface="Times"/>
                <a:cs typeface="Times"/>
                <a:sym typeface="Times"/>
              </a:rPr>
              <a:t>=</a:t>
            </a:r>
            <a:r>
              <a:rPr lang="en" sz="2000">
                <a:solidFill>
                  <a:schemeClr val="dk1"/>
                </a:solidFill>
                <a:latin typeface="Times"/>
                <a:ea typeface="Times"/>
                <a:cs typeface="Times"/>
                <a:sym typeface="Times"/>
              </a:rPr>
              <a:t>”&gt;</a:t>
            </a:r>
            <a:endParaRPr sz="2000">
              <a:solidFill>
                <a:schemeClr val="dk1"/>
              </a:solidFill>
              <a:latin typeface="Times"/>
              <a:ea typeface="Times"/>
              <a:cs typeface="Times"/>
              <a:sym typeface="Times"/>
            </a:endParaRPr>
          </a:p>
          <a:p>
            <a:pPr marL="457200" lvl="0" indent="-355600" algn="just"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Domain</a:t>
            </a:r>
            <a:r>
              <a:rPr lang="en" sz="2000">
                <a:solidFill>
                  <a:schemeClr val="dk1"/>
                </a:solidFill>
                <a:latin typeface="Times"/>
                <a:ea typeface="Times"/>
                <a:cs typeface="Times"/>
                <a:sym typeface="Times"/>
              </a:rPr>
              <a:t> : Restricts the accessibility to specified domains and its sub-domains.</a:t>
            </a:r>
            <a:endParaRPr sz="2000">
              <a:solidFill>
                <a:schemeClr val="dk1"/>
              </a:solidFill>
              <a:latin typeface="Times"/>
              <a:ea typeface="Times"/>
              <a:cs typeface="Times"/>
              <a:sym typeface="Times"/>
            </a:endParaRPr>
          </a:p>
          <a:p>
            <a:pPr marL="457200" lvl="0" indent="-355600" algn="just"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Path</a:t>
            </a:r>
            <a:r>
              <a:rPr lang="en" sz="2000">
                <a:solidFill>
                  <a:schemeClr val="dk1"/>
                </a:solidFill>
                <a:latin typeface="Times"/>
                <a:ea typeface="Times"/>
                <a:cs typeface="Times"/>
                <a:sym typeface="Times"/>
              </a:rPr>
              <a:t> : It specifies the path for which cookies are  valid.</a:t>
            </a:r>
            <a:endParaRPr sz="2000">
              <a:solidFill>
                <a:schemeClr val="dk1"/>
              </a:solidFill>
              <a:latin typeface="Times"/>
              <a:ea typeface="Times"/>
              <a:cs typeface="Times"/>
              <a:sym typeface="Times"/>
            </a:endParaRPr>
          </a:p>
          <a:p>
            <a:pPr marL="457200" lvl="0" indent="-355600" algn="just" rtl="0">
              <a:spcBef>
                <a:spcPts val="0"/>
              </a:spcBef>
              <a:spcAft>
                <a:spcPts val="0"/>
              </a:spcAft>
              <a:buClr>
                <a:schemeClr val="dk1"/>
              </a:buClr>
              <a:buSzPts val="2000"/>
              <a:buChar char="●"/>
            </a:pPr>
            <a:r>
              <a:rPr lang="en" sz="2000" b="1">
                <a:solidFill>
                  <a:schemeClr val="dk1"/>
                </a:solidFill>
                <a:latin typeface="Times"/>
                <a:ea typeface="Times"/>
                <a:cs typeface="Times"/>
                <a:sym typeface="Times"/>
              </a:rPr>
              <a:t>Expires</a:t>
            </a:r>
            <a:r>
              <a:rPr lang="en" sz="2000">
                <a:solidFill>
                  <a:schemeClr val="dk1"/>
                </a:solidFill>
                <a:latin typeface="Times"/>
                <a:ea typeface="Times"/>
                <a:cs typeface="Times"/>
                <a:sym typeface="Times"/>
              </a:rPr>
              <a:t> : sets the validity of the cookie by specifying date and time.</a:t>
            </a:r>
            <a:endParaRPr sz="2000">
              <a:solidFill>
                <a:schemeClr val="dk1"/>
              </a:solidFill>
              <a:latin typeface="Times"/>
              <a:ea typeface="Times"/>
              <a:cs typeface="Times"/>
              <a:sym typeface="Times"/>
            </a:endParaRPr>
          </a:p>
          <a:p>
            <a:pPr marL="457200" lvl="0" indent="-355600" algn="just"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Max-age</a:t>
            </a:r>
            <a:r>
              <a:rPr lang="en" sz="2000">
                <a:solidFill>
                  <a:schemeClr val="dk1"/>
                </a:solidFill>
                <a:latin typeface="Times"/>
                <a:ea typeface="Times"/>
                <a:cs typeface="Times"/>
                <a:sym typeface="Times"/>
              </a:rPr>
              <a:t> : sets the validity of the cookie by specifying the seconds.</a:t>
            </a:r>
            <a:endParaRPr sz="2000">
              <a:solidFill>
                <a:schemeClr val="dk1"/>
              </a:solidFill>
              <a:latin typeface="Times"/>
              <a:ea typeface="Times"/>
              <a:cs typeface="Times"/>
              <a:sym typeface="Times"/>
            </a:endParaRPr>
          </a:p>
          <a:p>
            <a:pPr marL="457200" lvl="0" indent="-355600" algn="just"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Secure</a:t>
            </a:r>
            <a:r>
              <a:rPr lang="en" sz="2000">
                <a:solidFill>
                  <a:schemeClr val="dk1"/>
                </a:solidFill>
                <a:latin typeface="Times"/>
                <a:ea typeface="Times"/>
                <a:cs typeface="Times"/>
                <a:sym typeface="Times"/>
              </a:rPr>
              <a:t> : Allows cookie transfers only on encrypted networks. (no-value)</a:t>
            </a:r>
            <a:endParaRPr sz="2000">
              <a:solidFill>
                <a:schemeClr val="dk1"/>
              </a:solidFill>
              <a:latin typeface="Times"/>
              <a:ea typeface="Times"/>
              <a:cs typeface="Times"/>
              <a:sym typeface="Times"/>
            </a:endParaRPr>
          </a:p>
          <a:p>
            <a:pPr marL="457200" lvl="0" indent="-355600" algn="just"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HTTPOnly</a:t>
            </a:r>
            <a:r>
              <a:rPr lang="en" sz="2000">
                <a:solidFill>
                  <a:schemeClr val="dk1"/>
                </a:solidFill>
                <a:latin typeface="Times"/>
                <a:ea typeface="Times"/>
                <a:cs typeface="Times"/>
                <a:sym typeface="Times"/>
              </a:rPr>
              <a:t> : Limits the accessibility to client-side scripts. (no-value)</a:t>
            </a:r>
            <a:endParaRPr sz="2000">
              <a:solidFill>
                <a:schemeClr val="dk1"/>
              </a:solidFill>
              <a:latin typeface="Times"/>
              <a:ea typeface="Times"/>
              <a:cs typeface="Times"/>
              <a:sym typeface="Times"/>
            </a:endParaRPr>
          </a:p>
          <a:p>
            <a:pPr marL="457200" lvl="0" indent="-355600" algn="just"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SameSite</a:t>
            </a:r>
            <a:r>
              <a:rPr lang="en" sz="2000">
                <a:solidFill>
                  <a:schemeClr val="dk1"/>
                </a:solidFill>
                <a:latin typeface="Times"/>
                <a:ea typeface="Times"/>
                <a:cs typeface="Times"/>
                <a:sym typeface="Times"/>
              </a:rPr>
              <a:t> : restricts access of cookies by cross-sites.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a:ea typeface="Times"/>
                <a:cs typeface="Times"/>
                <a:sym typeface="Times"/>
              </a:rPr>
              <a:t>Types of Cookies</a:t>
            </a:r>
            <a:endParaRPr>
              <a:latin typeface="Times"/>
              <a:ea typeface="Times"/>
              <a:cs typeface="Times"/>
              <a:sym typeface="Times"/>
            </a:endParaRPr>
          </a:p>
        </p:txBody>
      </p:sp>
      <p:sp>
        <p:nvSpPr>
          <p:cNvPr id="73" name="Google Shape;73;p16"/>
          <p:cNvSpPr txBox="1">
            <a:spLocks noGrp="1"/>
          </p:cNvSpPr>
          <p:nvPr>
            <p:ph type="body" idx="1"/>
          </p:nvPr>
        </p:nvSpPr>
        <p:spPr>
          <a:xfrm>
            <a:off x="311700" y="1152475"/>
            <a:ext cx="8520600" cy="363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Times"/>
              <a:buChar char="●"/>
            </a:pPr>
            <a:r>
              <a:rPr lang="en" b="1">
                <a:solidFill>
                  <a:schemeClr val="dk1"/>
                </a:solidFill>
                <a:latin typeface="Times"/>
                <a:ea typeface="Times"/>
                <a:cs typeface="Times"/>
                <a:sym typeface="Times"/>
              </a:rPr>
              <a:t>Session cookies</a:t>
            </a:r>
            <a:endParaRPr b="1">
              <a:solidFill>
                <a:schemeClr val="dk1"/>
              </a:solidFill>
              <a:latin typeface="Times"/>
              <a:ea typeface="Times"/>
              <a:cs typeface="Times"/>
              <a:sym typeface="Times"/>
            </a:endParaRPr>
          </a:p>
          <a:p>
            <a:pPr marL="914400" lvl="1" indent="-342900" algn="just" rtl="0">
              <a:spcBef>
                <a:spcPts val="0"/>
              </a:spcBef>
              <a:spcAft>
                <a:spcPts val="0"/>
              </a:spcAft>
              <a:buClr>
                <a:schemeClr val="dk1"/>
              </a:buClr>
              <a:buSzPts val="1800"/>
              <a:buFont typeface="Times"/>
              <a:buChar char="○"/>
            </a:pPr>
            <a:r>
              <a:rPr lang="en" sz="1800">
                <a:solidFill>
                  <a:schemeClr val="dk1"/>
                </a:solidFill>
                <a:latin typeface="Times"/>
                <a:ea typeface="Times"/>
                <a:cs typeface="Times"/>
                <a:sym typeface="Times"/>
              </a:rPr>
              <a:t>These cookies are temporary and are expired after a session or closing the browser.</a:t>
            </a:r>
            <a:endParaRPr sz="1800">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b="1">
                <a:solidFill>
                  <a:schemeClr val="dk1"/>
                </a:solidFill>
                <a:latin typeface="Times"/>
                <a:ea typeface="Times"/>
                <a:cs typeface="Times"/>
                <a:sym typeface="Times"/>
              </a:rPr>
              <a:t>Persistent cookies</a:t>
            </a:r>
            <a:endParaRPr b="1">
              <a:solidFill>
                <a:schemeClr val="dk1"/>
              </a:solidFill>
              <a:latin typeface="Times"/>
              <a:ea typeface="Times"/>
              <a:cs typeface="Times"/>
              <a:sym typeface="Times"/>
            </a:endParaRPr>
          </a:p>
          <a:p>
            <a:pPr marL="914400" lvl="1" indent="-342900" algn="just" rtl="0">
              <a:spcBef>
                <a:spcPts val="0"/>
              </a:spcBef>
              <a:spcAft>
                <a:spcPts val="0"/>
              </a:spcAft>
              <a:buClr>
                <a:schemeClr val="dk1"/>
              </a:buClr>
              <a:buSzPts val="1800"/>
              <a:buFont typeface="Times"/>
              <a:buChar char="○"/>
            </a:pPr>
            <a:r>
              <a:rPr lang="en" sz="1800">
                <a:solidFill>
                  <a:schemeClr val="dk1"/>
                </a:solidFill>
                <a:latin typeface="Times"/>
                <a:ea typeface="Times"/>
                <a:cs typeface="Times"/>
                <a:sym typeface="Times"/>
              </a:rPr>
              <a:t>These cookies are stored across multiple sessions on the hard-disk until a expiry date.</a:t>
            </a:r>
            <a:endParaRPr sz="1800">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b="1">
                <a:solidFill>
                  <a:schemeClr val="dk1"/>
                </a:solidFill>
                <a:latin typeface="Times"/>
                <a:ea typeface="Times"/>
                <a:cs typeface="Times"/>
                <a:sym typeface="Times"/>
              </a:rPr>
              <a:t>First Party Cookies</a:t>
            </a:r>
            <a:endParaRPr b="1">
              <a:solidFill>
                <a:schemeClr val="dk1"/>
              </a:solidFill>
              <a:latin typeface="Times"/>
              <a:ea typeface="Times"/>
              <a:cs typeface="Times"/>
              <a:sym typeface="Times"/>
            </a:endParaRPr>
          </a:p>
          <a:p>
            <a:pPr marL="914400" lvl="1" indent="-342900" algn="just" rtl="0">
              <a:spcBef>
                <a:spcPts val="0"/>
              </a:spcBef>
              <a:spcAft>
                <a:spcPts val="0"/>
              </a:spcAft>
              <a:buClr>
                <a:schemeClr val="dk1"/>
              </a:buClr>
              <a:buSzPts val="1800"/>
              <a:buFont typeface="Times"/>
              <a:buChar char="○"/>
            </a:pPr>
            <a:r>
              <a:rPr lang="en" sz="1800">
                <a:solidFill>
                  <a:schemeClr val="dk1"/>
                </a:solidFill>
                <a:latin typeface="Times"/>
                <a:ea typeface="Times"/>
                <a:cs typeface="Times"/>
                <a:sym typeface="Times"/>
              </a:rPr>
              <a:t>These cookies are from same domains of the current browsing website.</a:t>
            </a:r>
            <a:endParaRPr sz="1800">
              <a:solidFill>
                <a:schemeClr val="dk1"/>
              </a:solidFill>
              <a:latin typeface="Times"/>
              <a:ea typeface="Times"/>
              <a:cs typeface="Times"/>
              <a:sym typeface="Times"/>
            </a:endParaRPr>
          </a:p>
          <a:p>
            <a:pPr marL="457200" lvl="0" indent="-342900" algn="just" rtl="0">
              <a:spcBef>
                <a:spcPts val="0"/>
              </a:spcBef>
              <a:spcAft>
                <a:spcPts val="0"/>
              </a:spcAft>
              <a:buClr>
                <a:schemeClr val="dk1"/>
              </a:buClr>
              <a:buSzPts val="1800"/>
              <a:buFont typeface="Times"/>
              <a:buChar char="●"/>
            </a:pPr>
            <a:r>
              <a:rPr lang="en" b="1">
                <a:solidFill>
                  <a:schemeClr val="dk1"/>
                </a:solidFill>
                <a:latin typeface="Times"/>
                <a:ea typeface="Times"/>
                <a:cs typeface="Times"/>
                <a:sym typeface="Times"/>
              </a:rPr>
              <a:t>Third Party cookies</a:t>
            </a:r>
            <a:endParaRPr b="1">
              <a:solidFill>
                <a:schemeClr val="dk1"/>
              </a:solidFill>
              <a:latin typeface="Times"/>
              <a:ea typeface="Times"/>
              <a:cs typeface="Times"/>
              <a:sym typeface="Times"/>
            </a:endParaRPr>
          </a:p>
          <a:p>
            <a:pPr marL="914400" lvl="1" indent="-342900" algn="just" rtl="0">
              <a:spcBef>
                <a:spcPts val="0"/>
              </a:spcBef>
              <a:spcAft>
                <a:spcPts val="0"/>
              </a:spcAft>
              <a:buClr>
                <a:schemeClr val="dk1"/>
              </a:buClr>
              <a:buSzPts val="1800"/>
              <a:buFont typeface="Times"/>
              <a:buChar char="○"/>
            </a:pPr>
            <a:r>
              <a:rPr lang="en" sz="1800">
                <a:solidFill>
                  <a:schemeClr val="dk1"/>
                </a:solidFill>
                <a:latin typeface="Times"/>
                <a:ea typeface="Times"/>
                <a:cs typeface="Times"/>
                <a:sym typeface="Times"/>
              </a:rPr>
              <a:t>These cookies are from cross domains other than the current browsing domain which are mainly for advertisements referring domain.</a:t>
            </a:r>
            <a:endParaRPr sz="1800">
              <a:solidFill>
                <a:schemeClr val="dk1"/>
              </a:solidFill>
              <a:latin typeface="Times"/>
              <a:ea typeface="Times"/>
              <a:cs typeface="Times"/>
              <a:sym typeface="Times"/>
            </a:endParaRPr>
          </a:p>
          <a:p>
            <a:pPr marL="0" lvl="0" indent="0" algn="just" rtl="0">
              <a:spcBef>
                <a:spcPts val="0"/>
              </a:spcBef>
              <a:spcAft>
                <a:spcPts val="0"/>
              </a:spcAft>
              <a:buClr>
                <a:schemeClr val="dk1"/>
              </a:buClr>
              <a:buSzPts val="1100"/>
              <a:buFont typeface="Arial"/>
              <a:buNone/>
            </a:pPr>
            <a:endParaRPr sz="1200">
              <a:solidFill>
                <a:schemeClr val="dk1"/>
              </a:solidFill>
              <a:latin typeface="Times"/>
              <a:ea typeface="Times"/>
              <a:cs typeface="Times"/>
              <a:sym typeface="Times"/>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a:ea typeface="Times"/>
                <a:cs typeface="Times"/>
                <a:sym typeface="Times"/>
              </a:rPr>
              <a:t>Security Issues </a:t>
            </a:r>
            <a:endParaRPr>
              <a:latin typeface="Times"/>
              <a:ea typeface="Times"/>
              <a:cs typeface="Times"/>
              <a:sym typeface="Times"/>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000">
                <a:solidFill>
                  <a:schemeClr val="dk1"/>
                </a:solidFill>
                <a:latin typeface="Times"/>
                <a:ea typeface="Times"/>
                <a:cs typeface="Times"/>
                <a:sym typeface="Times"/>
              </a:rPr>
              <a:t>Personally Identifiable Information (PII) is available with cookies which can be stolen, modified or misused. All these threats are at transport(SSL/TLS) or application level(HTTP/HTTPS) which results in: </a:t>
            </a:r>
            <a:endParaRPr sz="2000">
              <a:solidFill>
                <a:schemeClr val="dk1"/>
              </a:solidFill>
              <a:highlight>
                <a:srgbClr val="FFFFFF"/>
              </a:highlight>
              <a:latin typeface="Times"/>
              <a:ea typeface="Times"/>
              <a:cs typeface="Times"/>
              <a:sym typeface="Times"/>
            </a:endParaRPr>
          </a:p>
          <a:p>
            <a:pPr marL="914400" lvl="0" indent="-381000" algn="l" rtl="0">
              <a:spcBef>
                <a:spcPts val="160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Cookie Theft</a:t>
            </a:r>
            <a:endParaRPr sz="2400">
              <a:solidFill>
                <a:schemeClr val="dk1"/>
              </a:solidFill>
              <a:highlight>
                <a:srgbClr val="FFFFFF"/>
              </a:highlight>
              <a:latin typeface="Times New Roman"/>
              <a:ea typeface="Times New Roman"/>
              <a:cs typeface="Times New Roman"/>
              <a:sym typeface="Times New Roman"/>
            </a:endParaRPr>
          </a:p>
          <a:p>
            <a:pPr marL="914400" lvl="0" indent="-381000" algn="l"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Cookie Poisoning</a:t>
            </a:r>
            <a:endParaRPr sz="2400">
              <a:solidFill>
                <a:schemeClr val="dk1"/>
              </a:solidFill>
              <a:highlight>
                <a:srgbClr val="FFFFFF"/>
              </a:highlight>
              <a:latin typeface="Times New Roman"/>
              <a:ea typeface="Times New Roman"/>
              <a:cs typeface="Times New Roman"/>
              <a:sym typeface="Times New Roman"/>
            </a:endParaRPr>
          </a:p>
          <a:p>
            <a:pPr marL="914400" lvl="0" indent="-381000" algn="l"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Cross-Site Cooking</a:t>
            </a:r>
            <a:endParaRPr sz="2400">
              <a:solidFill>
                <a:schemeClr val="dk1"/>
              </a:solidFill>
              <a:highlight>
                <a:srgbClr val="FFFFFF"/>
              </a:highlight>
              <a:latin typeface="Times New Roman"/>
              <a:ea typeface="Times New Roman"/>
              <a:cs typeface="Times New Roman"/>
              <a:sym typeface="Times New Roman"/>
            </a:endParaRPr>
          </a:p>
          <a:p>
            <a:pPr marL="9144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Cross-Site Request Forgery</a:t>
            </a:r>
            <a:endParaRPr sz="2400">
              <a:solidFill>
                <a:schemeClr val="dk1"/>
              </a:solidFill>
              <a:highlight>
                <a:srgbClr val="FFFFFF"/>
              </a:highlight>
              <a:latin typeface="Times New Roman"/>
              <a:ea typeface="Times New Roman"/>
              <a:cs typeface="Times New Roman"/>
              <a:sym typeface="Times New Roman"/>
            </a:endParaRPr>
          </a:p>
          <a:p>
            <a:pPr marL="457200" lvl="0" indent="0" algn="just" rtl="0">
              <a:spcBef>
                <a:spcPts val="0"/>
              </a:spcBef>
              <a:spcAft>
                <a:spcPts val="0"/>
              </a:spcAft>
              <a:buNone/>
            </a:pPr>
            <a:endParaRPr sz="24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a:ea typeface="Times"/>
                <a:cs typeface="Times"/>
                <a:sym typeface="Times"/>
              </a:rPr>
              <a:t>Major attacks </a:t>
            </a:r>
            <a:endParaRPr dirty="0">
              <a:latin typeface="Times"/>
              <a:ea typeface="Times"/>
              <a:cs typeface="Times"/>
              <a:sym typeface="Times"/>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dirty="0">
                <a:solidFill>
                  <a:srgbClr val="000000"/>
                </a:solidFill>
                <a:latin typeface="Times"/>
                <a:ea typeface="Times"/>
                <a:cs typeface="Times"/>
                <a:sym typeface="Times"/>
              </a:rPr>
              <a:t>Yahoo mail attack </a:t>
            </a:r>
            <a:r>
              <a:rPr lang="en" sz="2400" u="sng" dirty="0">
                <a:solidFill>
                  <a:srgbClr val="0000FF"/>
                </a:solidFill>
                <a:latin typeface="Times"/>
                <a:ea typeface="Times"/>
                <a:cs typeface="Times"/>
                <a:sym typeface="Times"/>
                <a:hlinkClick r:id="rId3"/>
              </a:rPr>
              <a:t>Yahoo Mail Attack</a:t>
            </a:r>
            <a:r>
              <a:rPr lang="en" sz="2400" dirty="0">
                <a:solidFill>
                  <a:srgbClr val="000000"/>
                </a:solidFill>
                <a:latin typeface="Times"/>
                <a:ea typeface="Times"/>
                <a:cs typeface="Times"/>
                <a:sym typeface="Times"/>
              </a:rPr>
              <a:t> is a recent attack in 2017 where about 32 Million accounts were hacked by cookie forging. </a:t>
            </a:r>
            <a:endParaRPr sz="2400" dirty="0">
              <a:solidFill>
                <a:srgbClr val="000000"/>
              </a:solidFill>
              <a:latin typeface="Times"/>
              <a:ea typeface="Times"/>
              <a:cs typeface="Times"/>
              <a:sym typeface="Times"/>
            </a:endParaRPr>
          </a:p>
          <a:p>
            <a:pPr marL="457200" lvl="0" indent="-381000" algn="l" rtl="0">
              <a:spcBef>
                <a:spcPts val="0"/>
              </a:spcBef>
              <a:spcAft>
                <a:spcPts val="0"/>
              </a:spcAft>
              <a:buClr>
                <a:srgbClr val="000000"/>
              </a:buClr>
              <a:buSzPts val="2400"/>
              <a:buFont typeface="Times"/>
              <a:buChar char="●"/>
            </a:pPr>
            <a:r>
              <a:rPr lang="en" sz="2400" u="sng" dirty="0">
                <a:solidFill>
                  <a:srgbClr val="0000FF"/>
                </a:solidFill>
                <a:latin typeface="Times"/>
                <a:ea typeface="Times"/>
                <a:cs typeface="Times"/>
                <a:sym typeface="Times"/>
                <a:hlinkClick r:id="rId4"/>
              </a:rPr>
              <a:t>Verizon Issue</a:t>
            </a:r>
            <a:r>
              <a:rPr lang="en" sz="2400" dirty="0">
                <a:solidFill>
                  <a:srgbClr val="0000FF"/>
                </a:solidFill>
                <a:latin typeface="Times"/>
                <a:ea typeface="Times"/>
                <a:cs typeface="Times"/>
                <a:sym typeface="Times"/>
              </a:rPr>
              <a:t> </a:t>
            </a:r>
            <a:r>
              <a:rPr lang="en" sz="2400" dirty="0">
                <a:solidFill>
                  <a:schemeClr val="dk1"/>
                </a:solidFill>
                <a:latin typeface="Times"/>
                <a:ea typeface="Times"/>
                <a:cs typeface="Times"/>
                <a:sym typeface="Times"/>
              </a:rPr>
              <a:t> for tracking the user’s browsing patterns.</a:t>
            </a:r>
            <a:endParaRPr sz="2400" dirty="0">
              <a:solidFill>
                <a:schemeClr val="dk1"/>
              </a:solidFill>
              <a:latin typeface="Times"/>
              <a:ea typeface="Times"/>
              <a:cs typeface="Times"/>
              <a:sym typeface="Times"/>
            </a:endParaRPr>
          </a:p>
          <a:p>
            <a:pPr marL="457200" lvl="0" indent="-381000" algn="l" rtl="0">
              <a:spcBef>
                <a:spcPts val="0"/>
              </a:spcBef>
              <a:spcAft>
                <a:spcPts val="0"/>
              </a:spcAft>
              <a:buClr>
                <a:srgbClr val="000000"/>
              </a:buClr>
              <a:buSzPts val="2400"/>
              <a:buFont typeface="Times"/>
              <a:buChar char="●"/>
            </a:pPr>
            <a:r>
              <a:rPr lang="en" sz="2400" u="sng" dirty="0">
                <a:solidFill>
                  <a:srgbClr val="0000FF"/>
                </a:solidFill>
                <a:latin typeface="Times"/>
                <a:ea typeface="Times"/>
                <a:cs typeface="Times"/>
                <a:sym typeface="Times"/>
                <a:hlinkClick r:id="rId5"/>
              </a:rPr>
              <a:t>Cookiegate Google</a:t>
            </a:r>
            <a:r>
              <a:rPr lang="en" sz="2400" dirty="0">
                <a:solidFill>
                  <a:srgbClr val="0000FF"/>
                </a:solidFill>
                <a:latin typeface="Times"/>
                <a:ea typeface="Times"/>
                <a:cs typeface="Times"/>
                <a:sym typeface="Times"/>
              </a:rPr>
              <a:t> </a:t>
            </a:r>
            <a:r>
              <a:rPr lang="en" sz="2400" dirty="0">
                <a:solidFill>
                  <a:srgbClr val="000000"/>
                </a:solidFill>
                <a:latin typeface="Times"/>
                <a:ea typeface="Times"/>
                <a:cs typeface="Times"/>
                <a:sym typeface="Times"/>
              </a:rPr>
              <a:t>for tracking user’s privacy, using third party cookies and bypassing browser settings.</a:t>
            </a:r>
            <a:endParaRPr sz="2400" dirty="0">
              <a:solidFill>
                <a:srgbClr val="000000"/>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a:ea typeface="Times"/>
                <a:cs typeface="Times"/>
                <a:sym typeface="Times"/>
              </a:rPr>
              <a:t>Cookie Theft</a:t>
            </a:r>
            <a:endParaRPr>
              <a:latin typeface="Times"/>
              <a:ea typeface="Times"/>
              <a:cs typeface="Times"/>
              <a:sym typeface="Times"/>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a:buChar char="●"/>
            </a:pPr>
            <a:r>
              <a:rPr lang="en" sz="2000">
                <a:solidFill>
                  <a:srgbClr val="000000"/>
                </a:solidFill>
                <a:latin typeface="Times"/>
                <a:ea typeface="Times"/>
                <a:cs typeface="Times"/>
                <a:sym typeface="Times"/>
              </a:rPr>
              <a:t>In Cookie Theft, attacker will try to access sensitive information from user while user is using unsecured network connections.</a:t>
            </a:r>
            <a:endParaRPr sz="2000">
              <a:solidFill>
                <a:srgbClr val="000000"/>
              </a:solidFill>
              <a:latin typeface="Times"/>
              <a:ea typeface="Times"/>
              <a:cs typeface="Times"/>
              <a:sym typeface="Times"/>
            </a:endParaRPr>
          </a:p>
          <a:p>
            <a:pPr marL="457200" lvl="0" indent="-355600" algn="l" rtl="0">
              <a:spcBef>
                <a:spcPts val="0"/>
              </a:spcBef>
              <a:spcAft>
                <a:spcPts val="0"/>
              </a:spcAft>
              <a:buClr>
                <a:srgbClr val="000000"/>
              </a:buClr>
              <a:buSzPts val="2000"/>
              <a:buFont typeface="Times"/>
              <a:buChar char="●"/>
            </a:pPr>
            <a:r>
              <a:rPr lang="en" sz="2000">
                <a:solidFill>
                  <a:srgbClr val="000000"/>
                </a:solidFill>
                <a:latin typeface="Times"/>
                <a:ea typeface="Times"/>
                <a:cs typeface="Times"/>
                <a:sym typeface="Times"/>
              </a:rPr>
              <a:t>Major problems in Cookie Theft are Unauthorized access and Information Leakage.</a:t>
            </a:r>
            <a:endParaRPr sz="2000">
              <a:solidFill>
                <a:srgbClr val="000000"/>
              </a:solidFill>
              <a:latin typeface="Times"/>
              <a:ea typeface="Times"/>
              <a:cs typeface="Times"/>
              <a:sym typeface="Times"/>
            </a:endParaRPr>
          </a:p>
          <a:p>
            <a:pPr marL="457200" lvl="0" indent="-355600" algn="l" rtl="0">
              <a:spcBef>
                <a:spcPts val="0"/>
              </a:spcBef>
              <a:spcAft>
                <a:spcPts val="0"/>
              </a:spcAft>
              <a:buClr>
                <a:srgbClr val="000000"/>
              </a:buClr>
              <a:buSzPts val="2000"/>
              <a:buFont typeface="Times"/>
              <a:buChar char="●"/>
            </a:pPr>
            <a:r>
              <a:rPr lang="en" sz="2000">
                <a:solidFill>
                  <a:schemeClr val="dk1"/>
                </a:solidFill>
                <a:latin typeface="Times"/>
                <a:ea typeface="Times"/>
                <a:cs typeface="Times"/>
                <a:sym typeface="Times"/>
              </a:rPr>
              <a:t>For Example, consider a user, who login to his personal account over a unsecured wifi network and one bad click of the user may result in personal data theft. With the stolen data, the hacker will gain control over the account and perform various malicious operations.</a:t>
            </a:r>
            <a:endParaRPr sz="2000">
              <a:solidFill>
                <a:srgbClr val="000000"/>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Cookie Theft</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chemeClr val="dk1"/>
                </a:solidFill>
                <a:latin typeface="Times"/>
                <a:ea typeface="Times"/>
                <a:cs typeface="Times"/>
                <a:sym typeface="Times"/>
              </a:rPr>
              <a:t>Methods adopted to overcome Cookie Theft:</a:t>
            </a:r>
            <a:endParaRPr sz="2000">
              <a:solidFill>
                <a:schemeClr val="dk1"/>
              </a:solidFill>
              <a:latin typeface="Times"/>
              <a:ea typeface="Times"/>
              <a:cs typeface="Times"/>
              <a:sym typeface="Times"/>
            </a:endParaRPr>
          </a:p>
          <a:p>
            <a:pPr marL="457200" lvl="0" indent="-355600" algn="l" rtl="0">
              <a:spcBef>
                <a:spcPts val="1600"/>
              </a:spcBef>
              <a:spcAft>
                <a:spcPts val="0"/>
              </a:spcAft>
              <a:buClr>
                <a:schemeClr val="dk1"/>
              </a:buClr>
              <a:buSzPts val="2000"/>
              <a:buFont typeface="Times"/>
              <a:buChar char="●"/>
            </a:pPr>
            <a:r>
              <a:rPr lang="en" sz="2000" b="1">
                <a:solidFill>
                  <a:schemeClr val="dk1"/>
                </a:solidFill>
                <a:latin typeface="Times"/>
                <a:ea typeface="Times"/>
                <a:cs typeface="Times"/>
                <a:sym typeface="Times"/>
              </a:rPr>
              <a:t>Frequent Cookie Deletion: </a:t>
            </a:r>
            <a:r>
              <a:rPr lang="en" sz="2000">
                <a:solidFill>
                  <a:schemeClr val="dk1"/>
                </a:solidFill>
                <a:latin typeface="Times"/>
                <a:ea typeface="Times"/>
                <a:cs typeface="Times"/>
                <a:sym typeface="Times"/>
              </a:rPr>
              <a:t>They are the problems caused due to stored browser history in stolen cookie, it is preferred to use secure network connection and clear the cookies in browsing history.</a:t>
            </a:r>
            <a:endParaRPr sz="2000">
              <a:solidFill>
                <a:schemeClr val="dk1"/>
              </a:solidFill>
              <a:latin typeface="Times"/>
              <a:ea typeface="Times"/>
              <a:cs typeface="Times"/>
              <a:sym typeface="Times"/>
            </a:endParaRPr>
          </a:p>
          <a:p>
            <a:pPr marL="457200" lvl="0" indent="-355600" algn="l" rtl="0">
              <a:spcBef>
                <a:spcPts val="0"/>
              </a:spcBef>
              <a:spcAft>
                <a:spcPts val="0"/>
              </a:spcAft>
              <a:buClr>
                <a:schemeClr val="dk1"/>
              </a:buClr>
              <a:buSzPts val="2000"/>
              <a:buFont typeface="Times"/>
              <a:buChar char="●"/>
            </a:pPr>
            <a:r>
              <a:rPr lang="en" sz="2000" b="1">
                <a:solidFill>
                  <a:schemeClr val="dk1"/>
                </a:solidFill>
                <a:latin typeface="Times"/>
                <a:ea typeface="Times"/>
                <a:cs typeface="Times"/>
                <a:sym typeface="Times"/>
              </a:rPr>
              <a:t>Use of HTTPS instead of HTTP:</a:t>
            </a:r>
            <a:r>
              <a:rPr lang="en" sz="2000">
                <a:solidFill>
                  <a:schemeClr val="dk1"/>
                </a:solidFill>
                <a:latin typeface="Times"/>
                <a:ea typeface="Times"/>
                <a:cs typeface="Times"/>
                <a:sym typeface="Times"/>
              </a:rPr>
              <a:t> Substitution of HTTPS instead HTTP possesses an additional secure layer Transport Layer Security (TLS) which greatly increases cookie safety</a:t>
            </a:r>
            <a:endParaRPr sz="2000">
              <a:solidFill>
                <a:schemeClr val="dk1"/>
              </a:solidFill>
              <a:latin typeface="Times"/>
              <a:ea typeface="Times"/>
              <a:cs typeface="Times"/>
              <a:sym typeface="Times"/>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Cookie Theft</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a:buChar char="●"/>
            </a:pPr>
            <a:r>
              <a:rPr lang="en" sz="2000" b="1" dirty="0">
                <a:solidFill>
                  <a:schemeClr val="dk1"/>
                </a:solidFill>
                <a:latin typeface="Times"/>
                <a:ea typeface="Times"/>
                <a:cs typeface="Times"/>
                <a:sym typeface="Times"/>
              </a:rPr>
              <a:t>Usage of Secure and </a:t>
            </a:r>
            <a:r>
              <a:rPr lang="en" sz="2000" b="1" dirty="0" err="1">
                <a:solidFill>
                  <a:schemeClr val="dk1"/>
                </a:solidFill>
                <a:latin typeface="Times"/>
                <a:ea typeface="Times"/>
                <a:cs typeface="Times"/>
                <a:sym typeface="Times"/>
              </a:rPr>
              <a:t>HttpOnly</a:t>
            </a:r>
            <a:r>
              <a:rPr lang="en" sz="2000" b="1" dirty="0">
                <a:solidFill>
                  <a:schemeClr val="dk1"/>
                </a:solidFill>
                <a:latin typeface="Times"/>
                <a:ea typeface="Times"/>
                <a:cs typeface="Times"/>
                <a:sym typeface="Times"/>
              </a:rPr>
              <a:t> flags:</a:t>
            </a:r>
            <a:r>
              <a:rPr lang="en" sz="2000" dirty="0">
                <a:solidFill>
                  <a:schemeClr val="dk1"/>
                </a:solidFill>
                <a:latin typeface="Times"/>
                <a:ea typeface="Times"/>
                <a:cs typeface="Times"/>
                <a:sym typeface="Times"/>
              </a:rPr>
              <a:t> Secure flag decides if cookie has to be transmitted in secure channel, </a:t>
            </a:r>
            <a:r>
              <a:rPr lang="en" sz="2000" dirty="0" err="1">
                <a:solidFill>
                  <a:schemeClr val="dk1"/>
                </a:solidFill>
                <a:latin typeface="Times"/>
                <a:ea typeface="Times"/>
                <a:cs typeface="Times"/>
                <a:sym typeface="Times"/>
              </a:rPr>
              <a:t>HttpOnly</a:t>
            </a:r>
            <a:r>
              <a:rPr lang="en" sz="2000" dirty="0">
                <a:solidFill>
                  <a:schemeClr val="dk1"/>
                </a:solidFill>
                <a:latin typeface="Times"/>
                <a:ea typeface="Times"/>
                <a:cs typeface="Times"/>
                <a:sym typeface="Times"/>
              </a:rPr>
              <a:t> flag decides if client-side scripts can accept cookies</a:t>
            </a:r>
            <a:endParaRPr sz="2000" dirty="0">
              <a:solidFill>
                <a:schemeClr val="dk1"/>
              </a:solidFill>
              <a:latin typeface="Times"/>
              <a:ea typeface="Times"/>
              <a:cs typeface="Times"/>
              <a:sym typeface="Times"/>
            </a:endParaRPr>
          </a:p>
          <a:p>
            <a:pPr marL="457200" lvl="0" indent="-355600" algn="l" rtl="0">
              <a:spcBef>
                <a:spcPts val="0"/>
              </a:spcBef>
              <a:spcAft>
                <a:spcPts val="0"/>
              </a:spcAft>
              <a:buClr>
                <a:schemeClr val="dk1"/>
              </a:buClr>
              <a:buSzPts val="2000"/>
              <a:buFont typeface="Times"/>
              <a:buChar char="●"/>
            </a:pPr>
            <a:r>
              <a:rPr lang="en" sz="2000" b="1" dirty="0">
                <a:solidFill>
                  <a:schemeClr val="dk1"/>
                </a:solidFill>
                <a:latin typeface="Times"/>
                <a:ea typeface="Times"/>
                <a:cs typeface="Times"/>
                <a:sym typeface="Times"/>
              </a:rPr>
              <a:t>Encryption methodologies:</a:t>
            </a:r>
            <a:r>
              <a:rPr lang="en" sz="2000" dirty="0">
                <a:solidFill>
                  <a:schemeClr val="dk1"/>
                </a:solidFill>
                <a:latin typeface="Times"/>
                <a:ea typeface="Times"/>
                <a:cs typeface="Times"/>
                <a:sym typeface="Times"/>
              </a:rPr>
              <a:t> While transmitting cookies from browser to web servers, using encryption methodologies on cookie values would increase safety and reduces the chance of data manipulation.  </a:t>
            </a:r>
            <a:endParaRPr sz="2000" dirty="0">
              <a:solidFill>
                <a:schemeClr val="dk1"/>
              </a:solidFill>
              <a:latin typeface="Times"/>
              <a:ea typeface="Times"/>
              <a:cs typeface="Times"/>
              <a:sym typeface="Times"/>
            </a:endParaRPr>
          </a:p>
          <a:p>
            <a:pPr marL="457200" lvl="0" indent="0" algn="l" rtl="0">
              <a:spcBef>
                <a:spcPts val="1600"/>
              </a:spcBef>
              <a:spcAft>
                <a:spcPts val="0"/>
              </a:spcAft>
              <a:buNone/>
            </a:pPr>
            <a:endParaRPr sz="2000" dirty="0">
              <a:solidFill>
                <a:schemeClr val="dk1"/>
              </a:solidFill>
              <a:latin typeface="Times"/>
              <a:ea typeface="Times"/>
              <a:cs typeface="Times"/>
              <a:sym typeface="Times"/>
            </a:endParaRPr>
          </a:p>
          <a:p>
            <a:pPr marL="0" lvl="0" indent="0" algn="l" rtl="0">
              <a:spcBef>
                <a:spcPts val="1600"/>
              </a:spcBef>
              <a:spcAft>
                <a:spcPts val="1600"/>
              </a:spcAft>
              <a:buNone/>
            </a:pPr>
            <a:endParaRPr sz="2000" dirty="0">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1816</Words>
  <Application>Microsoft Macintosh PowerPoint</Application>
  <PresentationFormat>On-screen Show (16:9)</PresentationFormat>
  <Paragraphs>116</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Times</vt:lpstr>
      <vt:lpstr>Times New Roman</vt:lpstr>
      <vt:lpstr>Simple Light</vt:lpstr>
      <vt:lpstr>COOKIES, PRIVACY &amp; CYBER SECURITY</vt:lpstr>
      <vt:lpstr>What is a Cookie?</vt:lpstr>
      <vt:lpstr>Components of a cookie:</vt:lpstr>
      <vt:lpstr>Types of Cookies</vt:lpstr>
      <vt:lpstr>Security Issues </vt:lpstr>
      <vt:lpstr>Major attacks </vt:lpstr>
      <vt:lpstr>Cookie Theft</vt:lpstr>
      <vt:lpstr>Cookie Theft</vt:lpstr>
      <vt:lpstr>Cookie Theft</vt:lpstr>
      <vt:lpstr>Cookie Poisoning</vt:lpstr>
      <vt:lpstr>Cookie Poisoning</vt:lpstr>
      <vt:lpstr>Cookie Poisoning</vt:lpstr>
      <vt:lpstr>Cross-Site Scripts (XSS) attack</vt:lpstr>
      <vt:lpstr>Methods to avoid Cross-Site Scripts (XSS) attacks</vt:lpstr>
      <vt:lpstr>Methods to avoid Cross-Site Scripts (XSS) attacks</vt:lpstr>
      <vt:lpstr>Cross-Site Request Forgery (XSRF) attack </vt:lpstr>
      <vt:lpstr>Cross-Site Request Forgery (XSRF)</vt:lpstr>
      <vt:lpstr>Cross-Site Request Forgery (XSRF)</vt:lpstr>
      <vt:lpstr>Summary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COOKIES,PRIVACY &amp; CYBER SECURITY</dc:title>
  <cp:lastModifiedBy>Krishna Teja Ayinala</cp:lastModifiedBy>
  <cp:revision>9</cp:revision>
  <dcterms:modified xsi:type="dcterms:W3CDTF">2019-04-15T23:44:53Z</dcterms:modified>
</cp:coreProperties>
</file>