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Shape 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Shape 10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Shape 1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Shape 1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Shape 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Shape 6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Shape 8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Shape 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Shape 1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5200"/>
              <a:buFont typeface="Cambria"/>
              <a:buNone/>
              <a:defRPr sz="5200" b="0" i="0" u="none" strike="noStrike" cap="none">
                <a:solidFill>
                  <a:srgbClr val="000000"/>
                </a:solidFill>
                <a:latin typeface="Cambria"/>
                <a:ea typeface="Cambria"/>
                <a:cs typeface="Cambria"/>
                <a:sym typeface="Cambria"/>
              </a:defRPr>
            </a:lvl9pPr>
          </a:lstStyle>
          <a:p>
            <a:endParaRPr/>
          </a:p>
        </p:txBody>
      </p:sp>
      <p:sp>
        <p:nvSpPr>
          <p:cNvPr id="11" name="Shape 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9pPr>
          </a:lstStyle>
          <a:p>
            <a:endParaRPr/>
          </a:p>
        </p:txBody>
      </p:sp>
      <p:sp>
        <p:nvSpPr>
          <p:cNvPr id="12" name="Shape 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12000"/>
              <a:buFont typeface="Cambria"/>
              <a:buNone/>
              <a:defRPr sz="12000" b="0" i="0" u="none" strike="noStrike" cap="none">
                <a:solidFill>
                  <a:srgbClr val="000000"/>
                </a:solidFill>
                <a:latin typeface="Cambria"/>
                <a:ea typeface="Cambria"/>
                <a:cs typeface="Cambria"/>
                <a:sym typeface="Cambria"/>
              </a:defRPr>
            </a:lvl9pPr>
          </a:lstStyle>
          <a:p>
            <a:endParaRPr/>
          </a:p>
        </p:txBody>
      </p:sp>
      <p:sp>
        <p:nvSpPr>
          <p:cNvPr id="46" name="Shape 4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rgbClr val="000000"/>
              </a:buClr>
              <a:buSzPts val="1800"/>
              <a:buFont typeface="Cambria"/>
              <a:buChar char="●"/>
              <a:defRPr sz="1800" b="0" i="0" u="none" strike="noStrike" cap="none">
                <a:solidFill>
                  <a:srgbClr val="000000"/>
                </a:solidFill>
                <a:latin typeface="Cambria"/>
                <a:ea typeface="Cambria"/>
                <a:cs typeface="Cambria"/>
                <a:sym typeface="Cambria"/>
              </a:defRPr>
            </a:lvl1pPr>
            <a:lvl2pPr marL="914400" marR="0" lvl="1"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2pPr>
            <a:lvl3pPr marL="1371600" marR="0" lvl="2"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3pPr>
            <a:lvl4pPr marL="1828800" marR="0" lvl="3"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4pPr>
            <a:lvl5pPr marL="2286000" marR="0" lvl="4"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5pPr>
            <a:lvl6pPr marL="2743200" marR="0" lvl="5"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6pPr>
            <a:lvl7pPr marL="3200400" marR="0" lvl="6"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7pPr>
            <a:lvl8pPr marL="3657600" marR="0" lvl="7" indent="-317500" algn="ctr"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8pPr>
            <a:lvl9pPr marL="4114800" marR="0" lvl="8" indent="-317500" algn="ctr" rtl="0">
              <a:lnSpc>
                <a:spcPct val="115000"/>
              </a:lnSpc>
              <a:spcBef>
                <a:spcPts val="1600"/>
              </a:spcBef>
              <a:spcAft>
                <a:spcPts val="160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9pPr>
          </a:lstStyle>
          <a:p>
            <a:endParaRPr/>
          </a:p>
        </p:txBody>
      </p:sp>
      <p:sp>
        <p:nvSpPr>
          <p:cNvPr id="47" name="Shape 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1pPr>
            <a:lvl2pPr marR="0" lvl="1"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2pPr>
            <a:lvl3pPr marR="0" lvl="2"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3pPr>
            <a:lvl4pPr marR="0" lvl="3"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4pPr>
            <a:lvl5pPr marR="0" lvl="4"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5pPr>
            <a:lvl6pPr marR="0" lvl="5"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6pPr>
            <a:lvl7pPr marR="0" lvl="6"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7pPr>
            <a:lvl8pPr marR="0" lvl="7"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8pPr>
            <a:lvl9pPr marR="0" lvl="8"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9pPr>
          </a:lstStyle>
          <a:p>
            <a:endParaRPr/>
          </a:p>
        </p:txBody>
      </p:sp>
      <p:sp>
        <p:nvSpPr>
          <p:cNvPr id="15" name="Shape 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000000"/>
              </a:buClr>
              <a:buSzPts val="1800"/>
              <a:buFont typeface="Cambria"/>
              <a:buChar char="●"/>
              <a:defRPr sz="1800" b="0" i="0" u="none" strike="noStrike" cap="none">
                <a:solidFill>
                  <a:srgbClr val="000000"/>
                </a:solidFill>
                <a:latin typeface="Cambria"/>
                <a:ea typeface="Cambria"/>
                <a:cs typeface="Cambria"/>
                <a:sym typeface="Cambria"/>
              </a:defRPr>
            </a:lvl1pPr>
            <a:lvl2pPr marL="914400" marR="0" lvl="1"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2pPr>
            <a:lvl3pPr marL="1371600" marR="0" lvl="2"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3pPr>
            <a:lvl4pPr marL="1828800" marR="0" lvl="3"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4pPr>
            <a:lvl5pPr marL="2286000" marR="0" lvl="4"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5pPr>
            <a:lvl6pPr marL="2743200" marR="0" lvl="5"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6pPr>
            <a:lvl7pPr marL="3200400" marR="0" lvl="6"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7pPr>
            <a:lvl8pPr marL="3657600" marR="0" lvl="7"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8pPr>
            <a:lvl9pPr marL="4114800" marR="0" lvl="8" indent="-317500" algn="l" rtl="0">
              <a:lnSpc>
                <a:spcPct val="115000"/>
              </a:lnSpc>
              <a:spcBef>
                <a:spcPts val="1600"/>
              </a:spcBef>
              <a:spcAft>
                <a:spcPts val="160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9pPr>
          </a:lstStyle>
          <a:p>
            <a:endParaRPr/>
          </a:p>
        </p:txBody>
      </p:sp>
      <p:sp>
        <p:nvSpPr>
          <p:cNvPr id="16" name="Shape 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3600"/>
              <a:buFont typeface="Cambria"/>
              <a:buNone/>
              <a:defRPr sz="3600" b="0" i="0" u="none" strike="noStrike" cap="none">
                <a:solidFill>
                  <a:srgbClr val="000000"/>
                </a:solidFill>
                <a:latin typeface="Cambria"/>
                <a:ea typeface="Cambria"/>
                <a:cs typeface="Cambria"/>
                <a:sym typeface="Cambria"/>
              </a:defRPr>
            </a:lvl9pPr>
          </a:lstStyle>
          <a:p>
            <a:endParaRPr/>
          </a:p>
        </p:txBody>
      </p:sp>
      <p:sp>
        <p:nvSpPr>
          <p:cNvPr id="19" name="Shape 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1pPr>
            <a:lvl2pPr marR="0" lvl="1"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2pPr>
            <a:lvl3pPr marR="0" lvl="2"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3pPr>
            <a:lvl4pPr marR="0" lvl="3"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4pPr>
            <a:lvl5pPr marR="0" lvl="4"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5pPr>
            <a:lvl6pPr marR="0" lvl="5"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6pPr>
            <a:lvl7pPr marR="0" lvl="6"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7pPr>
            <a:lvl8pPr marR="0" lvl="7"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8pPr>
            <a:lvl9pPr marR="0" lvl="8"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9pPr>
          </a:lstStyle>
          <a:p>
            <a:endParaRPr/>
          </a:p>
        </p:txBody>
      </p:sp>
      <p:sp>
        <p:nvSpPr>
          <p:cNvPr id="22" name="Shape 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1pPr>
            <a:lvl2pPr marL="914400" marR="0" lvl="1"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2pPr>
            <a:lvl3pPr marL="1371600" marR="0" lvl="2"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3pPr>
            <a:lvl4pPr marL="1828800" marR="0" lvl="3"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4pPr>
            <a:lvl5pPr marL="2286000" marR="0" lvl="4"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5pPr>
            <a:lvl6pPr marL="2743200" marR="0" lvl="5"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6pPr>
            <a:lvl7pPr marL="3200400" marR="0" lvl="6"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7pPr>
            <a:lvl8pPr marL="3657600" marR="0" lvl="7"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8pPr>
            <a:lvl9pPr marL="4114800" marR="0" lvl="8" indent="-304800" algn="l" rtl="0">
              <a:lnSpc>
                <a:spcPct val="115000"/>
              </a:lnSpc>
              <a:spcBef>
                <a:spcPts val="1600"/>
              </a:spcBef>
              <a:spcAft>
                <a:spcPts val="160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9pPr>
          </a:lstStyle>
          <a:p>
            <a:endParaRPr/>
          </a:p>
        </p:txBody>
      </p:sp>
      <p:sp>
        <p:nvSpPr>
          <p:cNvPr id="23" name="Shape 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1pPr>
            <a:lvl2pPr marL="914400" marR="0" lvl="1"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2pPr>
            <a:lvl3pPr marL="1371600" marR="0" lvl="2"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3pPr>
            <a:lvl4pPr marL="1828800" marR="0" lvl="3"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4pPr>
            <a:lvl5pPr marL="2286000" marR="0" lvl="4"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5pPr>
            <a:lvl6pPr marL="2743200" marR="0" lvl="5"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6pPr>
            <a:lvl7pPr marL="3200400" marR="0" lvl="6"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7pPr>
            <a:lvl8pPr marL="3657600" marR="0" lvl="7"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8pPr>
            <a:lvl9pPr marL="4114800" marR="0" lvl="8" indent="-304800" algn="l" rtl="0">
              <a:lnSpc>
                <a:spcPct val="115000"/>
              </a:lnSpc>
              <a:spcBef>
                <a:spcPts val="1600"/>
              </a:spcBef>
              <a:spcAft>
                <a:spcPts val="160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9pPr>
          </a:lstStyle>
          <a:p>
            <a:endParaRPr/>
          </a:p>
        </p:txBody>
      </p:sp>
      <p:sp>
        <p:nvSpPr>
          <p:cNvPr id="24" name="Shape 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1pPr>
            <a:lvl2pPr marR="0" lvl="1"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2pPr>
            <a:lvl3pPr marR="0" lvl="2"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3pPr>
            <a:lvl4pPr marR="0" lvl="3"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4pPr>
            <a:lvl5pPr marR="0" lvl="4"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5pPr>
            <a:lvl6pPr marR="0" lvl="5"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6pPr>
            <a:lvl7pPr marR="0" lvl="6"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7pPr>
            <a:lvl8pPr marR="0" lvl="7"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8pPr>
            <a:lvl9pPr marR="0" lvl="8"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9pPr>
          </a:lstStyle>
          <a:p>
            <a:endParaRPr/>
          </a:p>
        </p:txBody>
      </p:sp>
      <p:sp>
        <p:nvSpPr>
          <p:cNvPr id="27" name="Shape 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1pPr>
            <a:lvl2pPr marR="0" lvl="1"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2pPr>
            <a:lvl3pPr marR="0" lvl="2"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3pPr>
            <a:lvl4pPr marR="0" lvl="3"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4pPr>
            <a:lvl5pPr marR="0" lvl="4"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5pPr>
            <a:lvl6pPr marR="0" lvl="5"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6pPr>
            <a:lvl7pPr marR="0" lvl="6"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7pPr>
            <a:lvl8pPr marR="0" lvl="7"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8pPr>
            <a:lvl9pPr marR="0" lvl="8" algn="l" rtl="0">
              <a:lnSpc>
                <a:spcPct val="100000"/>
              </a:lnSpc>
              <a:spcBef>
                <a:spcPts val="0"/>
              </a:spcBef>
              <a:spcAft>
                <a:spcPts val="0"/>
              </a:spcAft>
              <a:buClr>
                <a:srgbClr val="000000"/>
              </a:buClr>
              <a:buSzPts val="2400"/>
              <a:buFont typeface="Cambria"/>
              <a:buNone/>
              <a:defRPr sz="2400" b="0" i="0" u="none" strike="noStrike" cap="none">
                <a:solidFill>
                  <a:srgbClr val="000000"/>
                </a:solidFill>
                <a:latin typeface="Cambria"/>
                <a:ea typeface="Cambria"/>
                <a:cs typeface="Cambria"/>
                <a:sym typeface="Cambria"/>
              </a:defRPr>
            </a:lvl9pPr>
          </a:lstStyle>
          <a:p>
            <a:endParaRPr/>
          </a:p>
        </p:txBody>
      </p:sp>
      <p:sp>
        <p:nvSpPr>
          <p:cNvPr id="30" name="Shape 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1pPr>
            <a:lvl2pPr marL="914400" marR="0" lvl="1"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2pPr>
            <a:lvl3pPr marL="1371600" marR="0" lvl="2"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3pPr>
            <a:lvl4pPr marL="1828800" marR="0" lvl="3"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4pPr>
            <a:lvl5pPr marL="2286000" marR="0" lvl="4"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5pPr>
            <a:lvl6pPr marL="2743200" marR="0" lvl="5"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6pPr>
            <a:lvl7pPr marL="3200400" marR="0" lvl="6"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7pPr>
            <a:lvl8pPr marL="3657600" marR="0" lvl="7" indent="-304800" algn="l" rtl="0">
              <a:lnSpc>
                <a:spcPct val="115000"/>
              </a:lnSpc>
              <a:spcBef>
                <a:spcPts val="1600"/>
              </a:spcBef>
              <a:spcAft>
                <a:spcPts val="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8pPr>
            <a:lvl9pPr marL="4114800" marR="0" lvl="8" indent="-304800" algn="l" rtl="0">
              <a:lnSpc>
                <a:spcPct val="115000"/>
              </a:lnSpc>
              <a:spcBef>
                <a:spcPts val="1600"/>
              </a:spcBef>
              <a:spcAft>
                <a:spcPts val="1600"/>
              </a:spcAft>
              <a:buClr>
                <a:srgbClr val="000000"/>
              </a:buClr>
              <a:buSzPts val="1200"/>
              <a:buFont typeface="Cambria"/>
              <a:buChar char="■"/>
              <a:defRPr sz="1200" b="0" i="0" u="none" strike="noStrike" cap="none">
                <a:solidFill>
                  <a:srgbClr val="000000"/>
                </a:solidFill>
                <a:latin typeface="Cambria"/>
                <a:ea typeface="Cambria"/>
                <a:cs typeface="Cambria"/>
                <a:sym typeface="Cambria"/>
              </a:defRPr>
            </a:lvl9pPr>
          </a:lstStyle>
          <a:p>
            <a:endParaRPr/>
          </a:p>
        </p:txBody>
      </p:sp>
      <p:sp>
        <p:nvSpPr>
          <p:cNvPr id="31" name="Shape 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1pPr>
            <a:lvl2pPr marR="0" lvl="1"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2pPr>
            <a:lvl3pPr marR="0" lvl="2"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3pPr>
            <a:lvl4pPr marR="0" lvl="3"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4pPr>
            <a:lvl5pPr marR="0" lvl="4"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5pPr>
            <a:lvl6pPr marR="0" lvl="5"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6pPr>
            <a:lvl7pPr marR="0" lvl="6"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7pPr>
            <a:lvl8pPr marR="0" lvl="7"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8pPr>
            <a:lvl9pPr marR="0" lvl="8" algn="l" rtl="0">
              <a:lnSpc>
                <a:spcPct val="100000"/>
              </a:lnSpc>
              <a:spcBef>
                <a:spcPts val="0"/>
              </a:spcBef>
              <a:spcAft>
                <a:spcPts val="0"/>
              </a:spcAft>
              <a:buClr>
                <a:srgbClr val="000000"/>
              </a:buClr>
              <a:buSzPts val="4800"/>
              <a:buFont typeface="Cambria"/>
              <a:buNone/>
              <a:defRPr sz="4800" b="0" i="0" u="none" strike="noStrike" cap="none">
                <a:solidFill>
                  <a:srgbClr val="000000"/>
                </a:solidFill>
                <a:latin typeface="Cambria"/>
                <a:ea typeface="Cambria"/>
                <a:cs typeface="Cambria"/>
                <a:sym typeface="Cambria"/>
              </a:defRPr>
            </a:lvl9pPr>
          </a:lstStyle>
          <a:p>
            <a:endParaRPr/>
          </a:p>
        </p:txBody>
      </p:sp>
      <p:sp>
        <p:nvSpPr>
          <p:cNvPr id="34" name="Shape 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4200"/>
              <a:buFont typeface="Cambria"/>
              <a:buNone/>
              <a:defRPr sz="4200" b="0" i="0" u="none" strike="noStrike" cap="none">
                <a:solidFill>
                  <a:srgbClr val="000000"/>
                </a:solidFill>
                <a:latin typeface="Cambria"/>
                <a:ea typeface="Cambria"/>
                <a:cs typeface="Cambria"/>
                <a:sym typeface="Cambria"/>
              </a:defRPr>
            </a:lvl9pPr>
          </a:lstStyle>
          <a:p>
            <a:endParaRPr/>
          </a:p>
        </p:txBody>
      </p:sp>
      <p:sp>
        <p:nvSpPr>
          <p:cNvPr id="38" name="Shape 3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1pPr>
            <a:lvl2pPr marR="0" lvl="1"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2pPr>
            <a:lvl3pPr marR="0" lvl="2"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3pPr>
            <a:lvl4pPr marR="0" lvl="3"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4pPr>
            <a:lvl5pPr marR="0" lvl="4"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5pPr>
            <a:lvl6pPr marR="0" lvl="5"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6pPr>
            <a:lvl7pPr marR="0" lvl="6"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7pPr>
            <a:lvl8pPr marR="0" lvl="7"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8pPr>
            <a:lvl9pPr marR="0" lvl="8" algn="ctr" rtl="0">
              <a:lnSpc>
                <a:spcPct val="100000"/>
              </a:lnSpc>
              <a:spcBef>
                <a:spcPts val="0"/>
              </a:spcBef>
              <a:spcAft>
                <a:spcPts val="0"/>
              </a:spcAft>
              <a:buClr>
                <a:srgbClr val="000000"/>
              </a:buClr>
              <a:buSzPts val="2100"/>
              <a:buFont typeface="Cambria"/>
              <a:buNone/>
              <a:defRPr sz="2100" b="0" i="0" u="none" strike="noStrike" cap="none">
                <a:solidFill>
                  <a:srgbClr val="000000"/>
                </a:solidFill>
                <a:latin typeface="Cambria"/>
                <a:ea typeface="Cambria"/>
                <a:cs typeface="Cambria"/>
                <a:sym typeface="Cambria"/>
              </a:defRPr>
            </a:lvl9pPr>
          </a:lstStyle>
          <a:p>
            <a:endParaRPr/>
          </a:p>
        </p:txBody>
      </p:sp>
      <p:sp>
        <p:nvSpPr>
          <p:cNvPr id="39" name="Shape 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rgbClr val="000000"/>
              </a:buClr>
              <a:buSzPts val="1800"/>
              <a:buFont typeface="Cambria"/>
              <a:buChar char="●"/>
              <a:defRPr sz="1800" b="0" i="0" u="none" strike="noStrike" cap="none">
                <a:solidFill>
                  <a:srgbClr val="000000"/>
                </a:solidFill>
                <a:latin typeface="Cambria"/>
                <a:ea typeface="Cambria"/>
                <a:cs typeface="Cambria"/>
                <a:sym typeface="Cambria"/>
              </a:defRPr>
            </a:lvl1pPr>
            <a:lvl2pPr marL="914400" marR="0" lvl="1"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2pPr>
            <a:lvl3pPr marL="1371600" marR="0" lvl="2"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3pPr>
            <a:lvl4pPr marL="1828800" marR="0" lvl="3"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4pPr>
            <a:lvl5pPr marL="2286000" marR="0" lvl="4"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5pPr>
            <a:lvl6pPr marL="2743200" marR="0" lvl="5"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6pPr>
            <a:lvl7pPr marL="3200400" marR="0" lvl="6"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7pPr>
            <a:lvl8pPr marL="3657600" marR="0" lvl="7"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8pPr>
            <a:lvl9pPr marL="4114800" marR="0" lvl="8" indent="-317500" algn="l" rtl="0">
              <a:lnSpc>
                <a:spcPct val="115000"/>
              </a:lnSpc>
              <a:spcBef>
                <a:spcPts val="1600"/>
              </a:spcBef>
              <a:spcAft>
                <a:spcPts val="160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9pPr>
          </a:lstStyle>
          <a:p>
            <a:endParaRPr/>
          </a:p>
        </p:txBody>
      </p:sp>
      <p:sp>
        <p:nvSpPr>
          <p:cNvPr id="40" name="Shape 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rgbClr val="000000"/>
              </a:buClr>
              <a:buSzPts val="1800"/>
              <a:buFont typeface="Cambria"/>
              <a:buNone/>
              <a:defRPr sz="1800" b="0" i="0" u="none" strike="noStrike" cap="none">
                <a:solidFill>
                  <a:srgbClr val="000000"/>
                </a:solidFill>
                <a:latin typeface="Cambria"/>
                <a:ea typeface="Cambria"/>
                <a:cs typeface="Cambria"/>
                <a:sym typeface="Cambria"/>
              </a:defRPr>
            </a:lvl1pPr>
            <a:lvl2pPr marL="914400" marR="0" lvl="1"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2pPr>
            <a:lvl3pPr marL="1371600" marR="0" lvl="2"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3pPr>
            <a:lvl4pPr marL="1828800" marR="0" lvl="3"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4pPr>
            <a:lvl5pPr marL="2286000" marR="0" lvl="4"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5pPr>
            <a:lvl6pPr marL="2743200" marR="0" lvl="5"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6pPr>
            <a:lvl7pPr marL="3200400" marR="0" lvl="6"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7pPr>
            <a:lvl8pPr marL="3657600" marR="0" lvl="7"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8pPr>
            <a:lvl9pPr marL="4114800" marR="0" lvl="8" indent="-317500" algn="l" rtl="0">
              <a:lnSpc>
                <a:spcPct val="115000"/>
              </a:lnSpc>
              <a:spcBef>
                <a:spcPts val="1600"/>
              </a:spcBef>
              <a:spcAft>
                <a:spcPts val="160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9pPr>
          </a:lstStyle>
          <a:p>
            <a:endParaRPr/>
          </a:p>
        </p:txBody>
      </p:sp>
      <p:sp>
        <p:nvSpPr>
          <p:cNvPr id="43" name="Shape 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1pPr>
            <a:lvl2pPr marR="0" lvl="1"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2pPr>
            <a:lvl3pPr marR="0" lvl="2"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3pPr>
            <a:lvl4pPr marR="0" lvl="3"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4pPr>
            <a:lvl5pPr marR="0" lvl="4"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5pPr>
            <a:lvl6pPr marR="0" lvl="5"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6pPr>
            <a:lvl7pPr marR="0" lvl="6"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7pPr>
            <a:lvl8pPr marR="0" lvl="7"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8pPr>
            <a:lvl9pPr marR="0" lvl="8" algn="l" rtl="0">
              <a:lnSpc>
                <a:spcPct val="100000"/>
              </a:lnSpc>
              <a:spcBef>
                <a:spcPts val="0"/>
              </a:spcBef>
              <a:spcAft>
                <a:spcPts val="0"/>
              </a:spcAft>
              <a:buClr>
                <a:srgbClr val="000000"/>
              </a:buClr>
              <a:buSzPts val="2800"/>
              <a:buFont typeface="Cambria"/>
              <a:buNone/>
              <a:defRPr sz="2800" b="0" i="0" u="none" strike="noStrike" cap="none">
                <a:solidFill>
                  <a:srgbClr val="000000"/>
                </a:solidFill>
                <a:latin typeface="Cambria"/>
                <a:ea typeface="Cambria"/>
                <a:cs typeface="Cambria"/>
                <a:sym typeface="Cambri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000000"/>
              </a:buClr>
              <a:buSzPts val="1800"/>
              <a:buFont typeface="Cambria"/>
              <a:buChar char="●"/>
              <a:defRPr sz="1800" b="0" i="0" u="none" strike="noStrike" cap="none">
                <a:solidFill>
                  <a:srgbClr val="000000"/>
                </a:solidFill>
                <a:latin typeface="Cambria"/>
                <a:ea typeface="Cambria"/>
                <a:cs typeface="Cambria"/>
                <a:sym typeface="Cambria"/>
              </a:defRPr>
            </a:lvl1pPr>
            <a:lvl2pPr marL="914400" marR="0" lvl="1"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2pPr>
            <a:lvl3pPr marL="1371600" marR="0" lvl="2"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3pPr>
            <a:lvl4pPr marL="1828800" marR="0" lvl="3"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4pPr>
            <a:lvl5pPr marL="2286000" marR="0" lvl="4"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5pPr>
            <a:lvl6pPr marL="2743200" marR="0" lvl="5"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6pPr>
            <a:lvl7pPr marL="3200400" marR="0" lvl="6"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7pPr>
            <a:lvl8pPr marL="3657600" marR="0" lvl="7" indent="-317500" algn="l" rtl="0">
              <a:lnSpc>
                <a:spcPct val="115000"/>
              </a:lnSpc>
              <a:spcBef>
                <a:spcPts val="1600"/>
              </a:spcBef>
              <a:spcAft>
                <a:spcPts val="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8pPr>
            <a:lvl9pPr marL="4114800" marR="0" lvl="8" indent="-317500" algn="l" rtl="0">
              <a:lnSpc>
                <a:spcPct val="115000"/>
              </a:lnSpc>
              <a:spcBef>
                <a:spcPts val="1600"/>
              </a:spcBef>
              <a:spcAft>
                <a:spcPts val="1600"/>
              </a:spcAft>
              <a:buClr>
                <a:srgbClr val="000000"/>
              </a:buClr>
              <a:buSzPts val="1400"/>
              <a:buFont typeface="Cambria"/>
              <a:buChar char="■"/>
              <a:defRPr sz="1400" b="0" i="0" u="none" strike="noStrike" cap="none">
                <a:solidFill>
                  <a:srgbClr val="000000"/>
                </a:solidFill>
                <a:latin typeface="Cambria"/>
                <a:ea typeface="Cambria"/>
                <a:cs typeface="Cambria"/>
                <a:sym typeface="Cambri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0000"/>
                </a:solidFill>
                <a:latin typeface="Cambria"/>
                <a:ea typeface="Cambria"/>
                <a:cs typeface="Cambria"/>
                <a:sym typeface="Cambri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5200"/>
              <a:buFont typeface="Cambria"/>
              <a:buNone/>
            </a:pPr>
            <a:r>
              <a:rPr lang="en"/>
              <a:t>Interactive Code Review for Systematic Changes</a:t>
            </a:r>
            <a:endParaRPr sz="5200" b="0" i="0" u="none" strike="noStrike" cap="none">
              <a:solidFill>
                <a:srgbClr val="000000"/>
              </a:solidFill>
              <a:latin typeface="Cambria"/>
              <a:ea typeface="Cambria"/>
              <a:cs typeface="Cambria"/>
              <a:sym typeface="Cambria"/>
            </a:endParaRPr>
          </a:p>
        </p:txBody>
      </p:sp>
      <p:sp>
        <p:nvSpPr>
          <p:cNvPr id="55" name="Shape 5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Cambria"/>
              <a:buNone/>
            </a:pPr>
            <a:r>
              <a:rPr lang="en"/>
              <a:t>Krishna Teja Ayinala</a:t>
            </a:r>
            <a:endParaRPr sz="2800" b="0" i="0" u="none" strike="noStrike" cap="non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Evaluation: Research Questions</a:t>
            </a:r>
            <a:endParaRPr sz="2800" b="0" i="0" u="none" strike="noStrike" cap="none">
              <a:solidFill>
                <a:srgbClr val="000000"/>
              </a:solidFill>
              <a:latin typeface="Cambria"/>
              <a:ea typeface="Cambria"/>
              <a:cs typeface="Cambria"/>
              <a:sym typeface="Cambria"/>
            </a:endParaRPr>
          </a:p>
        </p:txBody>
      </p:sp>
      <p:sp>
        <p:nvSpPr>
          <p:cNvPr id="110" name="Shape 1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AutoNum type="arabicPeriod"/>
            </a:pPr>
            <a:r>
              <a:rPr lang="en"/>
              <a:t>How accurately does a reviewer locate similar changes with CRITICS in comparison to Eclipse Diff and search?</a:t>
            </a:r>
            <a:endParaRPr/>
          </a:p>
          <a:p>
            <a:pPr marL="457200" marR="0" lvl="0" indent="-342900" algn="l" rtl="0">
              <a:lnSpc>
                <a:spcPct val="115000"/>
              </a:lnSpc>
              <a:spcBef>
                <a:spcPts val="0"/>
              </a:spcBef>
              <a:spcAft>
                <a:spcPts val="0"/>
              </a:spcAft>
              <a:buSzPts val="1800"/>
              <a:buAutoNum type="arabicPeriod"/>
            </a:pPr>
            <a:r>
              <a:rPr lang="en"/>
              <a:t>How correctly can a reviewer detect change anomalies with CRITICS in comparison with Eclipse diff and search?</a:t>
            </a:r>
            <a:endParaRPr/>
          </a:p>
          <a:p>
            <a:pPr marL="457200" marR="0" lvl="0" indent="-342900" algn="l" rtl="0">
              <a:lnSpc>
                <a:spcPct val="115000"/>
              </a:lnSpc>
              <a:spcBef>
                <a:spcPts val="0"/>
              </a:spcBef>
              <a:spcAft>
                <a:spcPts val="0"/>
              </a:spcAft>
              <a:buSzPts val="1800"/>
              <a:buAutoNum type="arabicPeriod"/>
            </a:pPr>
            <a:r>
              <a:rPr lang="en"/>
              <a:t>How much time can a reviewer save in a code review task when using CRITICS?</a:t>
            </a:r>
            <a:endParaRPr/>
          </a:p>
          <a:p>
            <a:pPr marL="457200" marR="0" lvl="0" indent="-342900" algn="l" rtl="0">
              <a:lnSpc>
                <a:spcPct val="115000"/>
              </a:lnSpc>
              <a:spcBef>
                <a:spcPts val="0"/>
              </a:spcBef>
              <a:spcAft>
                <a:spcPts val="0"/>
              </a:spcAft>
              <a:buSzPts val="1800"/>
              <a:buAutoNum type="arabicPeriod"/>
            </a:pPr>
            <a:r>
              <a:rPr lang="en"/>
              <a:t>What kind of challenges were faced while conducting code reviews?</a:t>
            </a:r>
            <a:endParaRPr/>
          </a:p>
          <a:p>
            <a:pPr marL="457200" marR="0" lvl="0" indent="-342900" algn="l" rtl="0">
              <a:lnSpc>
                <a:spcPct val="115000"/>
              </a:lnSpc>
              <a:spcBef>
                <a:spcPts val="0"/>
              </a:spcBef>
              <a:spcAft>
                <a:spcPts val="0"/>
              </a:spcAft>
              <a:buSzPts val="1800"/>
              <a:buAutoNum type="arabicPeriod"/>
            </a:pPr>
            <a:r>
              <a:rPr lang="en"/>
              <a:t>In which situation CRITICS will be helpfull while reviewing?</a:t>
            </a:r>
            <a:endParaRPr/>
          </a:p>
          <a:p>
            <a:pPr marL="457200" marR="0" lvl="0" indent="-342900" algn="l" rtl="0">
              <a:lnSpc>
                <a:spcPct val="115000"/>
              </a:lnSpc>
              <a:spcBef>
                <a:spcPts val="0"/>
              </a:spcBef>
              <a:spcAft>
                <a:spcPts val="0"/>
              </a:spcAft>
              <a:buSzPts val="1800"/>
              <a:buAutoNum type="arabicPeriod"/>
            </a:pPr>
            <a:r>
              <a:rPr lang="en"/>
              <a:t>How do they like or dislike CRITICS?</a:t>
            </a:r>
            <a:endParaRPr/>
          </a:p>
          <a:p>
            <a:pPr marL="457200" marR="0" lvl="0" indent="-342900" algn="l" rtl="0">
              <a:lnSpc>
                <a:spcPct val="115000"/>
              </a:lnSpc>
              <a:spcBef>
                <a:spcPts val="0"/>
              </a:spcBef>
              <a:spcAft>
                <a:spcPts val="0"/>
              </a:spcAft>
              <a:buSzPts val="1800"/>
              <a:buAutoNum type="arabicPeriod"/>
            </a:pPr>
            <a:r>
              <a:rPr lang="en"/>
              <a:t>Do they want to have CRITICS as the code review tool integrated to their currently using tool?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Evaluation Design</a:t>
            </a:r>
            <a:endParaRPr sz="2800" b="0" i="0" u="none" strike="noStrike" cap="none">
              <a:solidFill>
                <a:srgbClr val="000000"/>
              </a:solidFill>
              <a:latin typeface="Cambria"/>
              <a:ea typeface="Cambria"/>
              <a:cs typeface="Cambria"/>
              <a:sym typeface="Cambria"/>
            </a:endParaRPr>
          </a:p>
        </p:txBody>
      </p:sp>
      <p:sp>
        <p:nvSpPr>
          <p:cNvPr id="116" name="Shape 1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Char char="●"/>
            </a:pPr>
            <a:r>
              <a:rPr lang="en"/>
              <a:t>Evaluation was done using two methods</a:t>
            </a:r>
            <a:endParaRPr/>
          </a:p>
          <a:p>
            <a:pPr marL="457200" marR="0" lvl="0" indent="-342900" algn="l" rtl="0">
              <a:lnSpc>
                <a:spcPct val="115000"/>
              </a:lnSpc>
              <a:spcBef>
                <a:spcPts val="0"/>
              </a:spcBef>
              <a:spcAft>
                <a:spcPts val="0"/>
              </a:spcAft>
              <a:buSzPts val="1800"/>
              <a:buChar char="●"/>
            </a:pPr>
            <a:r>
              <a:rPr lang="en"/>
              <a:t>User study with professors and developers at Salesforce</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0"/>
              </a:spcAft>
              <a:buNone/>
            </a:pPr>
            <a:r>
              <a:rPr lang="en"/>
              <a:t>                                                                 </a:t>
            </a:r>
            <a:endParaRPr/>
          </a:p>
          <a:p>
            <a:pPr marL="0" marR="0" lvl="0" indent="0" algn="l" rtl="0">
              <a:lnSpc>
                <a:spcPct val="115000"/>
              </a:lnSpc>
              <a:spcBef>
                <a:spcPts val="1600"/>
              </a:spcBef>
              <a:spcAft>
                <a:spcPts val="0"/>
              </a:spcAft>
              <a:buNone/>
            </a:pPr>
            <a:endParaRPr/>
          </a:p>
          <a:p>
            <a:pPr marL="0" marR="0" lvl="0" indent="0" algn="l" rtl="0">
              <a:lnSpc>
                <a:spcPct val="115000"/>
              </a:lnSpc>
              <a:spcBef>
                <a:spcPts val="1600"/>
              </a:spcBef>
              <a:spcAft>
                <a:spcPts val="1600"/>
              </a:spcAft>
              <a:buNone/>
            </a:pPr>
            <a:r>
              <a:rPr lang="en"/>
              <a:t> </a:t>
            </a:r>
            <a:endParaRPr/>
          </a:p>
        </p:txBody>
      </p:sp>
      <p:pic>
        <p:nvPicPr>
          <p:cNvPr id="117" name="Shape 117"/>
          <p:cNvPicPr preferRelativeResize="0"/>
          <p:nvPr/>
        </p:nvPicPr>
        <p:blipFill>
          <a:blip r:embed="rId3">
            <a:alphaModFix/>
          </a:blip>
          <a:stretch>
            <a:fillRect/>
          </a:stretch>
        </p:blipFill>
        <p:spPr>
          <a:xfrm>
            <a:off x="971550" y="2165838"/>
            <a:ext cx="3177550" cy="1389675"/>
          </a:xfrm>
          <a:prstGeom prst="rect">
            <a:avLst/>
          </a:prstGeom>
          <a:noFill/>
          <a:ln>
            <a:noFill/>
          </a:ln>
        </p:spPr>
      </p:pic>
      <p:pic>
        <p:nvPicPr>
          <p:cNvPr id="118" name="Shape 118"/>
          <p:cNvPicPr preferRelativeResize="0"/>
          <p:nvPr/>
        </p:nvPicPr>
        <p:blipFill>
          <a:blip r:embed="rId4">
            <a:alphaModFix/>
          </a:blip>
          <a:stretch>
            <a:fillRect/>
          </a:stretch>
        </p:blipFill>
        <p:spPr>
          <a:xfrm>
            <a:off x="4972025" y="2069800"/>
            <a:ext cx="3314725" cy="158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flipH="1">
            <a:off x="18113450" y="1999500"/>
            <a:ext cx="831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4" name="Shape 124"/>
          <p:cNvSpPr txBox="1">
            <a:spLocks noGrp="1"/>
          </p:cNvSpPr>
          <p:nvPr>
            <p:ph type="body" idx="1"/>
          </p:nvPr>
        </p:nvSpPr>
        <p:spPr>
          <a:xfrm>
            <a:off x="437425" y="11410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pic>
        <p:nvPicPr>
          <p:cNvPr id="125" name="Shape 125"/>
          <p:cNvPicPr preferRelativeResize="0"/>
          <p:nvPr/>
        </p:nvPicPr>
        <p:blipFill>
          <a:blip r:embed="rId3">
            <a:alphaModFix/>
          </a:blip>
          <a:stretch>
            <a:fillRect/>
          </a:stretch>
        </p:blipFill>
        <p:spPr>
          <a:xfrm>
            <a:off x="1071575" y="914400"/>
            <a:ext cx="7000875" cy="2617475"/>
          </a:xfrm>
          <a:prstGeom prst="rect">
            <a:avLst/>
          </a:prstGeom>
          <a:noFill/>
          <a:ln>
            <a:noFill/>
          </a:ln>
        </p:spPr>
      </p:pic>
      <p:pic>
        <p:nvPicPr>
          <p:cNvPr id="126" name="Shape 126"/>
          <p:cNvPicPr preferRelativeResize="0"/>
          <p:nvPr/>
        </p:nvPicPr>
        <p:blipFill>
          <a:blip r:embed="rId4">
            <a:alphaModFix/>
          </a:blip>
          <a:stretch>
            <a:fillRect/>
          </a:stretch>
        </p:blipFill>
        <p:spPr>
          <a:xfrm>
            <a:off x="1600200" y="3737600"/>
            <a:ext cx="5989325" cy="77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Ratings</a:t>
            </a:r>
            <a:endParaRPr dirty="0"/>
          </a:p>
        </p:txBody>
      </p:sp>
      <p:sp>
        <p:nvSpPr>
          <p:cNvPr id="132" name="Shape 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133" name="Shape 133"/>
          <p:cNvPicPr preferRelativeResize="0"/>
          <p:nvPr/>
        </p:nvPicPr>
        <p:blipFill>
          <a:blip r:embed="rId3">
            <a:alphaModFix/>
          </a:blip>
          <a:stretch>
            <a:fillRect/>
          </a:stretch>
        </p:blipFill>
        <p:spPr>
          <a:xfrm>
            <a:off x="390617" y="1251751"/>
            <a:ext cx="7892249" cy="2863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Evaluation Result for RQ1</a:t>
            </a:r>
            <a:endParaRPr sz="2800" b="0" i="0" u="none" strike="noStrike" cap="none">
              <a:solidFill>
                <a:srgbClr val="000000"/>
              </a:solidFill>
              <a:latin typeface="Cambria"/>
              <a:ea typeface="Cambria"/>
              <a:cs typeface="Cambria"/>
              <a:sym typeface="Cambria"/>
            </a:endParaRPr>
          </a:p>
        </p:txBody>
      </p:sp>
      <p:sp>
        <p:nvSpPr>
          <p:cNvPr id="139" name="Shape 1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Char char="●"/>
            </a:pPr>
            <a:r>
              <a:rPr lang="en"/>
              <a:t>10 out of 12 participants answered question 1 correctly about similarly changed locations with CRITICS and 5 out of 12 did with Eclipse diff.</a:t>
            </a:r>
            <a:endParaRPr/>
          </a:p>
          <a:p>
            <a:pPr marL="457200" marR="0" lvl="0" indent="-342900" algn="l" rtl="0">
              <a:lnSpc>
                <a:spcPct val="115000"/>
              </a:lnSpc>
              <a:spcBef>
                <a:spcPts val="0"/>
              </a:spcBef>
              <a:spcAft>
                <a:spcPts val="0"/>
              </a:spcAft>
              <a:buSzPts val="1800"/>
              <a:buChar char="●"/>
            </a:pPr>
            <a:r>
              <a:rPr lang="en"/>
              <a:t>Patch 2 required more template configuration and search iterations in CRITICS and participants stopped refining after two or three iterations where customized template was still not general enough to find similar changes</a:t>
            </a:r>
            <a:endParaRPr/>
          </a:p>
          <a:p>
            <a:pPr marL="457200" marR="0" lvl="0" indent="-342900" algn="l" rtl="0">
              <a:lnSpc>
                <a:spcPct val="115000"/>
              </a:lnSpc>
              <a:spcBef>
                <a:spcPts val="0"/>
              </a:spcBef>
              <a:spcAft>
                <a:spcPts val="0"/>
              </a:spcAft>
              <a:buSzPts val="1800"/>
              <a:buChar char="●"/>
            </a:pPr>
            <a:r>
              <a:rPr lang="en"/>
              <a:t>Eclipse diff provided unstable results depending on the choice of the keywords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dirty="0">
                <a:solidFill>
                  <a:srgbClr val="000000"/>
                </a:solidFill>
                <a:latin typeface="Cambria"/>
                <a:ea typeface="Cambria"/>
                <a:cs typeface="Cambria"/>
                <a:sym typeface="Cambria"/>
              </a:rPr>
              <a:t>Evaluation Result for RQ2</a:t>
            </a:r>
            <a:endParaRPr sz="2800" b="0" i="0" u="none" strike="noStrike" cap="none" dirty="0">
              <a:solidFill>
                <a:srgbClr val="000000"/>
              </a:solidFill>
              <a:latin typeface="Cambria"/>
              <a:ea typeface="Cambria"/>
              <a:cs typeface="Cambria"/>
              <a:sym typeface="Cambria"/>
            </a:endParaRPr>
          </a:p>
        </p:txBody>
      </p:sp>
      <p:sp>
        <p:nvSpPr>
          <p:cNvPr id="145" name="Shape 1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Char char="●"/>
            </a:pPr>
            <a:r>
              <a:rPr lang="en"/>
              <a:t>Detecting inconsistent changes </a:t>
            </a:r>
            <a:endParaRPr/>
          </a:p>
          <a:p>
            <a:pPr marL="914400" marR="0" lvl="1" indent="-342900" algn="l" rtl="0">
              <a:lnSpc>
                <a:spcPct val="115000"/>
              </a:lnSpc>
              <a:spcBef>
                <a:spcPts val="0"/>
              </a:spcBef>
              <a:spcAft>
                <a:spcPts val="0"/>
              </a:spcAft>
              <a:buClr>
                <a:srgbClr val="000000"/>
              </a:buClr>
              <a:buSzPts val="1800"/>
              <a:buFont typeface="Cambria"/>
              <a:buChar char="○"/>
            </a:pPr>
            <a:r>
              <a:rPr lang="en"/>
              <a:t>All  12 participants found inconsistent change locations correctly with CRITICS, only 7 out of 12 with Eclipse diff</a:t>
            </a:r>
            <a:endParaRPr/>
          </a:p>
          <a:p>
            <a:pPr marL="457200" marR="0" lvl="0" indent="-342900" algn="l" rtl="0">
              <a:lnSpc>
                <a:spcPct val="115000"/>
              </a:lnSpc>
              <a:spcBef>
                <a:spcPts val="0"/>
              </a:spcBef>
              <a:spcAft>
                <a:spcPts val="0"/>
              </a:spcAft>
              <a:buSzPts val="1800"/>
              <a:buChar char="●"/>
            </a:pPr>
            <a:r>
              <a:rPr lang="en"/>
              <a:t>Detecting missing updates</a:t>
            </a:r>
            <a:endParaRPr/>
          </a:p>
          <a:p>
            <a:pPr marL="914400" marR="0" lvl="1" indent="-317500" algn="l" rtl="0">
              <a:lnSpc>
                <a:spcPct val="115000"/>
              </a:lnSpc>
              <a:spcBef>
                <a:spcPts val="0"/>
              </a:spcBef>
              <a:spcAft>
                <a:spcPts val="0"/>
              </a:spcAft>
              <a:buSzPts val="1400"/>
              <a:buChar char="○"/>
            </a:pPr>
            <a:r>
              <a:rPr lang="en"/>
              <a:t>11 out of 12 participants pinned all missing updates correctly with critics, while only 4 out of 12 found with Eclipse diff</a:t>
            </a:r>
            <a:endParaRPr/>
          </a:p>
          <a:p>
            <a:pPr marL="457200" marR="0" lvl="0" indent="-342900" algn="l" rtl="0">
              <a:lnSpc>
                <a:spcPct val="115000"/>
              </a:lnSpc>
              <a:spcBef>
                <a:spcPts val="0"/>
              </a:spcBef>
              <a:spcAft>
                <a:spcPts val="0"/>
              </a:spcAft>
              <a:buSzPts val="1800"/>
              <a:buChar char="●"/>
            </a:pPr>
            <a:r>
              <a:rPr lang="en"/>
              <a:t>Task completion time</a:t>
            </a:r>
            <a:endParaRPr/>
          </a:p>
          <a:p>
            <a:pPr marL="914400" marR="0" lvl="1" indent="-317500" algn="l" rtl="0">
              <a:lnSpc>
                <a:spcPct val="115000"/>
              </a:lnSpc>
              <a:spcBef>
                <a:spcPts val="0"/>
              </a:spcBef>
              <a:spcAft>
                <a:spcPts val="0"/>
              </a:spcAft>
              <a:buSzPts val="1400"/>
              <a:buChar char="○"/>
            </a:pPr>
            <a:r>
              <a:rPr lang="en"/>
              <a:t>Participants saved 6 min 13 secs with CRITICS with 31.9% task done, faster than Eclipse diff</a:t>
            </a:r>
            <a:endParaRPr/>
          </a:p>
          <a:p>
            <a:pPr marL="0" marR="0" lvl="0" indent="0" algn="l" rtl="0">
              <a:lnSpc>
                <a:spcPct val="115000"/>
              </a:lnSpc>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B4A0-F4E4-C24E-B118-82906B294BAB}"/>
              </a:ext>
            </a:extLst>
          </p:cNvPr>
          <p:cNvSpPr>
            <a:spLocks noGrp="1"/>
          </p:cNvSpPr>
          <p:nvPr>
            <p:ph type="title"/>
          </p:nvPr>
        </p:nvSpPr>
        <p:spPr/>
        <p:txBody>
          <a:bodyPr/>
          <a:lstStyle/>
          <a:p>
            <a:r>
              <a:rPr lang="en" dirty="0"/>
              <a:t>Evaluation Result for RQ3</a:t>
            </a:r>
            <a:endParaRPr lang="en-US" dirty="0"/>
          </a:p>
        </p:txBody>
      </p:sp>
      <p:sp>
        <p:nvSpPr>
          <p:cNvPr id="3" name="Text Placeholder 2">
            <a:extLst>
              <a:ext uri="{FF2B5EF4-FFF2-40B4-BE49-F238E27FC236}">
                <a16:creationId xmlns:a16="http://schemas.microsoft.com/office/drawing/2014/main" id="{7B7D9291-D07B-564D-9464-875DBDD73357}"/>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8929DE31-D8F3-654A-AB68-8768A279B004}"/>
              </a:ext>
            </a:extLst>
          </p:cNvPr>
          <p:cNvPicPr>
            <a:picLocks noChangeAspect="1"/>
          </p:cNvPicPr>
          <p:nvPr/>
        </p:nvPicPr>
        <p:blipFill>
          <a:blip r:embed="rId2"/>
          <a:stretch>
            <a:fillRect/>
          </a:stretch>
        </p:blipFill>
        <p:spPr>
          <a:xfrm>
            <a:off x="1504950" y="1231900"/>
            <a:ext cx="6134100" cy="2679700"/>
          </a:xfrm>
          <a:prstGeom prst="rect">
            <a:avLst/>
          </a:prstGeom>
        </p:spPr>
      </p:pic>
    </p:spTree>
    <p:extLst>
      <p:ext uri="{BB962C8B-B14F-4D97-AF65-F5344CB8AC3E}">
        <p14:creationId xmlns:p14="http://schemas.microsoft.com/office/powerpoint/2010/main" val="318259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Limitations</a:t>
            </a:r>
            <a:endParaRPr sz="2800" b="0" i="0" u="none" strike="noStrike" cap="none">
              <a:solidFill>
                <a:srgbClr val="000000"/>
              </a:solidFill>
              <a:latin typeface="Cambria"/>
              <a:ea typeface="Cambria"/>
              <a:cs typeface="Cambria"/>
              <a:sym typeface="Cambria"/>
            </a:endParaRPr>
          </a:p>
        </p:txBody>
      </p:sp>
      <p:sp>
        <p:nvSpPr>
          <p:cNvPr id="151" name="Shape 1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EXTERNAL VALIDITY</a:t>
            </a:r>
            <a:endParaRPr/>
          </a:p>
          <a:p>
            <a:pPr marL="914400" marR="0" lvl="1" indent="-317500" algn="l" rtl="0">
              <a:lnSpc>
                <a:spcPct val="115000"/>
              </a:lnSpc>
              <a:spcBef>
                <a:spcPts val="0"/>
              </a:spcBef>
              <a:spcAft>
                <a:spcPts val="0"/>
              </a:spcAft>
              <a:buSzPts val="1400"/>
              <a:buChar char="○"/>
            </a:pPr>
            <a:r>
              <a:rPr lang="en"/>
              <a:t>The study at Salesforce broughts a limitation of how much productivity gain CRITICS can provide in comparison to their current code review, COLLABORATOR</a:t>
            </a:r>
            <a:endParaRPr/>
          </a:p>
          <a:p>
            <a:pPr marL="0" marR="0" lvl="0" indent="0" algn="l" rtl="0">
              <a:lnSpc>
                <a:spcPct val="115000"/>
              </a:lnSpc>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Conclusion and Future Work</a:t>
            </a:r>
            <a:endParaRPr sz="2800" b="0" i="0" u="none" strike="noStrike" cap="none">
              <a:solidFill>
                <a:srgbClr val="000000"/>
              </a:solidFill>
              <a:latin typeface="Cambria"/>
              <a:ea typeface="Cambria"/>
              <a:cs typeface="Cambria"/>
              <a:sym typeface="Cambria"/>
            </a:endParaRPr>
          </a:p>
        </p:txBody>
      </p:sp>
      <p:sp>
        <p:nvSpPr>
          <p:cNvPr id="157" name="Shape 1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CRITICS is a great approach for searching systematic changes and detecting potential anomalies during peer code review when compared to Eclipse diff.</a:t>
            </a:r>
            <a:endParaRPr/>
          </a:p>
          <a:p>
            <a:pPr marL="457200" marR="0" lvl="0" indent="-342900" algn="l" rtl="0">
              <a:lnSpc>
                <a:spcPct val="115000"/>
              </a:lnSpc>
              <a:spcBef>
                <a:spcPts val="0"/>
              </a:spcBef>
              <a:spcAft>
                <a:spcPts val="0"/>
              </a:spcAft>
              <a:buSzPts val="1800"/>
              <a:buChar char="●"/>
            </a:pPr>
            <a:r>
              <a:rPr lang="en"/>
              <a:t>It help developers to comprehend the underlying latent structure of diff patch and locate missed or inconsistent updates during peer code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Problem and Motivation</a:t>
            </a:r>
            <a:endParaRPr sz="2800" b="0" i="0" u="none" strike="noStrike" cap="none">
              <a:solidFill>
                <a:srgbClr val="000000"/>
              </a:solidFill>
              <a:latin typeface="Cambria"/>
              <a:ea typeface="Cambria"/>
              <a:cs typeface="Cambria"/>
              <a:sym typeface="Cambria"/>
            </a:endParaRPr>
          </a:p>
        </p:txBody>
      </p:sp>
      <p:sp>
        <p:nvSpPr>
          <p:cNvPr id="61" name="Shape 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Char char="●"/>
            </a:pPr>
            <a:r>
              <a:rPr lang="en">
                <a:solidFill>
                  <a:schemeClr val="dk1"/>
                </a:solidFill>
              </a:rPr>
              <a:t>It is hard to review a change in all locations for a thousands of lines of code during peer code review,  whenever an update is made in the program.</a:t>
            </a:r>
            <a:endParaRPr>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A tool is needed to find a similar, related changes to multiple contexts,  solving the issue of poor scalability and high rate of false positives.</a:t>
            </a:r>
            <a:endParaRPr>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CRITICS, a new approach for interactively inspecting systematic changes during peer code reviews which creates a context-aware , change template, extracting the surrounding control and data flow context.</a:t>
            </a:r>
            <a:endParaRPr>
              <a:solidFill>
                <a:schemeClr val="dk1"/>
              </a:solidFill>
            </a:endParaRPr>
          </a:p>
          <a:p>
            <a:pPr marL="457200" marR="0" lvl="0" indent="-342900" algn="l" rtl="0">
              <a:lnSpc>
                <a:spcPct val="115000"/>
              </a:lnSpc>
              <a:spcBef>
                <a:spcPts val="0"/>
              </a:spcBef>
              <a:spcAft>
                <a:spcPts val="0"/>
              </a:spcAft>
              <a:buClr>
                <a:schemeClr val="dk1"/>
              </a:buClr>
              <a:buSzPts val="1800"/>
              <a:buChar char="●"/>
            </a:pPr>
            <a:r>
              <a:rPr lang="en">
                <a:solidFill>
                  <a:schemeClr val="dk1"/>
                </a:solidFill>
              </a:rPr>
              <a:t>CRITICS is used to inspect systematic changes and to detect potential missing or inconsistent updates iteratively.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Approach</a:t>
            </a:r>
            <a:endParaRPr sz="2800" b="0" i="0" u="none" strike="noStrike" cap="none">
              <a:solidFill>
                <a:srgbClr val="000000"/>
              </a:solidFill>
              <a:latin typeface="Cambria"/>
              <a:ea typeface="Cambria"/>
              <a:cs typeface="Cambria"/>
              <a:sym typeface="Cambria"/>
            </a:endParaRPr>
          </a:p>
        </p:txBody>
      </p:sp>
      <p:sp>
        <p:nvSpPr>
          <p:cNvPr id="67" name="Shape 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Char char="●"/>
            </a:pPr>
            <a:r>
              <a:rPr lang="en"/>
              <a:t>Two studies were conducted to demonstrate the benefits of CRITICS</a:t>
            </a:r>
            <a:endParaRPr/>
          </a:p>
          <a:p>
            <a:pPr marL="914400" marR="0" lvl="1" indent="-317500" algn="l" rtl="0">
              <a:lnSpc>
                <a:spcPct val="115000"/>
              </a:lnSpc>
              <a:spcBef>
                <a:spcPts val="0"/>
              </a:spcBef>
              <a:spcAft>
                <a:spcPts val="0"/>
              </a:spcAft>
              <a:buSzPts val="1400"/>
              <a:buChar char="○"/>
            </a:pPr>
            <a:r>
              <a:rPr lang="en"/>
              <a:t>Professional software engineers at Salesforce.com were made to use CRITICS</a:t>
            </a:r>
            <a:endParaRPr/>
          </a:p>
          <a:p>
            <a:pPr marL="914400" marR="0" lvl="1" indent="-317500" algn="l" rtl="0">
              <a:lnSpc>
                <a:spcPct val="115000"/>
              </a:lnSpc>
              <a:spcBef>
                <a:spcPts val="0"/>
              </a:spcBef>
              <a:spcAft>
                <a:spcPts val="0"/>
              </a:spcAft>
              <a:buSzPts val="1400"/>
              <a:buChar char="○"/>
            </a:pPr>
            <a:r>
              <a:rPr lang="en"/>
              <a:t>Twelve participants reviewed patches with both CRITICS and eclipse diff</a:t>
            </a:r>
            <a:endParaRPr/>
          </a:p>
          <a:p>
            <a:pPr marL="457200" marR="0" lvl="0" indent="-342900" algn="l" rtl="0">
              <a:lnSpc>
                <a:spcPct val="115000"/>
              </a:lnSpc>
              <a:spcBef>
                <a:spcPts val="0"/>
              </a:spcBef>
              <a:spcAft>
                <a:spcPts val="0"/>
              </a:spcAft>
              <a:buSzPts val="1800"/>
              <a:buChar char="●"/>
            </a:pPr>
            <a:r>
              <a:rPr lang="en"/>
              <a:t>Professional software engineers said that CRITICS’s  features to detect missing or inconsistent edits was valuable to their team and its interactive usage was appropriate for novice developers to learn about the codebase</a:t>
            </a:r>
            <a:endParaRPr/>
          </a:p>
          <a:p>
            <a:pPr marL="457200" marR="0" lvl="0" indent="-342900" algn="l" rtl="0">
              <a:lnSpc>
                <a:spcPct val="115000"/>
              </a:lnSpc>
              <a:spcBef>
                <a:spcPts val="0"/>
              </a:spcBef>
              <a:spcAft>
                <a:spcPts val="0"/>
              </a:spcAft>
              <a:buSzPts val="1800"/>
              <a:buChar char="●"/>
            </a:pPr>
            <a:r>
              <a:rPr lang="en"/>
              <a:t>In the second study, with the assistance of CRITICS, human subjects answered questions about systematic changes 47.3% more correctly and 31.9% faster on average in comparison with the baseline use of Eclipse diff.</a:t>
            </a:r>
            <a:endParaRPr/>
          </a:p>
          <a:p>
            <a:pPr marL="0" marR="0" lvl="0" indent="0" algn="l" rtl="0">
              <a:lnSpc>
                <a:spcPct val="115000"/>
              </a:lnSpc>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Motivating Example</a:t>
            </a:r>
            <a:endParaRPr sz="2800" b="0" i="0" u="none" strike="noStrike" cap="none">
              <a:solidFill>
                <a:srgbClr val="000000"/>
              </a:solidFill>
              <a:latin typeface="Cambria"/>
              <a:ea typeface="Cambria"/>
              <a:cs typeface="Cambria"/>
              <a:sym typeface="Cambria"/>
            </a:endParaRPr>
          </a:p>
        </p:txBody>
      </p:sp>
      <p:sp>
        <p:nvSpPr>
          <p:cNvPr id="73" name="Shape 73"/>
          <p:cNvSpPr txBox="1">
            <a:spLocks noGrp="1"/>
          </p:cNvSpPr>
          <p:nvPr>
            <p:ph type="body" idx="1"/>
          </p:nvPr>
        </p:nvSpPr>
        <p:spPr>
          <a:xfrm>
            <a:off x="311700" y="1017725"/>
            <a:ext cx="8520600" cy="355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Cambria"/>
              <a:buNone/>
            </a:pPr>
            <a:endParaRPr sz="1800" b="0" u="none" strike="noStrike" cap="none">
              <a:solidFill>
                <a:srgbClr val="000000"/>
              </a:solidFill>
              <a:latin typeface="Cambria"/>
              <a:ea typeface="Cambria"/>
              <a:cs typeface="Cambria"/>
              <a:sym typeface="Cambria"/>
            </a:endParaRPr>
          </a:p>
        </p:txBody>
      </p:sp>
      <p:pic>
        <p:nvPicPr>
          <p:cNvPr id="74" name="Shape 74"/>
          <p:cNvPicPr preferRelativeResize="0"/>
          <p:nvPr/>
        </p:nvPicPr>
        <p:blipFill>
          <a:blip r:embed="rId3">
            <a:alphaModFix/>
          </a:blip>
          <a:stretch>
            <a:fillRect/>
          </a:stretch>
        </p:blipFill>
        <p:spPr>
          <a:xfrm>
            <a:off x="251450" y="1017725"/>
            <a:ext cx="8580851" cy="355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a:t>
            </a:r>
            <a:endParaRPr/>
          </a:p>
        </p:txBody>
      </p:sp>
      <p:sp>
        <p:nvSpPr>
          <p:cNvPr id="80" name="Shape 80"/>
          <p:cNvSpPr txBox="1">
            <a:spLocks noGrp="1"/>
          </p:cNvSpPr>
          <p:nvPr>
            <p:ph type="body" idx="1"/>
          </p:nvPr>
        </p:nvSpPr>
        <p:spPr>
          <a:xfrm>
            <a:off x="311700" y="1152475"/>
            <a:ext cx="8520600" cy="3671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To update the program to use the new sendEvent  API, the reviewer needs to inspect line level differences file by file to find incorrect edits.</a:t>
            </a:r>
            <a:endParaRPr/>
          </a:p>
          <a:p>
            <a:pPr marL="457200" lvl="0" indent="-342900" rtl="0">
              <a:spcBef>
                <a:spcPts val="0"/>
              </a:spcBef>
              <a:spcAft>
                <a:spcPts val="0"/>
              </a:spcAft>
              <a:buSzPts val="1800"/>
              <a:buChar char="●"/>
            </a:pPr>
            <a:r>
              <a:rPr lang="en"/>
              <a:t>In iteration 1, the reviewer inspects changes in keyDownEvent  method in the above figure 1(a) and selects the changed code in the diff patch, CRITICS identifies the change context and serves as an anchor to locate missing updates.</a:t>
            </a:r>
            <a:endParaRPr/>
          </a:p>
          <a:p>
            <a:pPr marL="457200" lvl="0" indent="-342900" rtl="0">
              <a:spcBef>
                <a:spcPts val="0"/>
              </a:spcBef>
              <a:spcAft>
                <a:spcPts val="0"/>
              </a:spcAft>
              <a:buSzPts val="1800"/>
              <a:buChar char="●"/>
            </a:pPr>
            <a:r>
              <a:rPr lang="en"/>
              <a:t>In iteration 2, CRITICS allows the reviewer to generalize change template by parameterizing type, variable and method names. The reviewer generalizes the variable name Event and searches again.  Ev is used as a variable name to summarize location in Figure 1(c)</a:t>
            </a:r>
            <a:endParaRPr/>
          </a:p>
          <a:p>
            <a:pPr marL="457200" lvl="0" indent="-342900" rtl="0">
              <a:spcBef>
                <a:spcPts val="0"/>
              </a:spcBef>
              <a:spcAft>
                <a:spcPts val="0"/>
              </a:spcAft>
              <a:buSzPts val="1800"/>
              <a:buChar char="●"/>
            </a:pPr>
            <a:r>
              <a:rPr lang="en"/>
              <a:t>In iteration 3, CRITICS includes the changes in control flow contexts, here it locates buttonUpEvent in figure 1(d)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0" y="445025"/>
            <a:ext cx="91440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Critics: Interactive Code Review for Systematic Changes</a:t>
            </a:r>
            <a:endParaRPr sz="2800" b="0" i="0" u="none" strike="noStrike" cap="none">
              <a:solidFill>
                <a:srgbClr val="000000"/>
              </a:solidFill>
              <a:latin typeface="Cambria"/>
              <a:ea typeface="Cambria"/>
              <a:cs typeface="Cambria"/>
              <a:sym typeface="Cambria"/>
            </a:endParaRPr>
          </a:p>
        </p:txBody>
      </p:sp>
      <p:sp>
        <p:nvSpPr>
          <p:cNvPr id="86" name="Shape 8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Cambria"/>
              <a:buNone/>
            </a:pPr>
            <a:r>
              <a:rPr lang="en"/>
              <a:t>If anything mistakenly swapped during any updates or any hidden modifications which is hard for the reviewer to detect during code inspection, CRITICS finds the location, finds the context, generalizes and locates similar changes in control flow statements.</a:t>
            </a:r>
            <a:endParaRPr sz="1800" b="0" i="0" u="none" strike="noStrike" cap="none">
              <a:solidFill>
                <a:srgbClr val="00000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a:t>CONTEXT EXTRACTION</a:t>
            </a:r>
            <a:endParaRPr sz="2800" b="0" i="0" u="none" strike="noStrike" cap="none">
              <a:solidFill>
                <a:srgbClr val="000000"/>
              </a:solidFill>
              <a:latin typeface="Cambria"/>
              <a:ea typeface="Cambria"/>
              <a:cs typeface="Cambria"/>
              <a:sym typeface="Cambria"/>
            </a:endParaRPr>
          </a:p>
        </p:txBody>
      </p:sp>
      <p:sp>
        <p:nvSpPr>
          <p:cNvPr id="92" name="Shape 9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CRITICS parses the selected changed fragments into Abstract Syntax Tree(AST) edits and extracts the change context. </a:t>
            </a:r>
            <a:endParaRPr/>
          </a:p>
          <a:p>
            <a:pPr marL="457200" marR="0" lvl="0" indent="-342900" algn="l" rtl="0">
              <a:lnSpc>
                <a:spcPct val="115000"/>
              </a:lnSpc>
              <a:spcBef>
                <a:spcPts val="0"/>
              </a:spcBef>
              <a:spcAft>
                <a:spcPts val="0"/>
              </a:spcAft>
              <a:buSzPts val="1800"/>
              <a:buChar char="●"/>
            </a:pPr>
            <a:r>
              <a:rPr lang="en"/>
              <a:t>The selected edits are are control and data dependent by performing static intra procedural slicing.</a:t>
            </a:r>
            <a:endParaRPr/>
          </a:p>
          <a:p>
            <a:pPr marL="914400" marR="0" lvl="1" indent="-317500" algn="l" rtl="0">
              <a:lnSpc>
                <a:spcPct val="115000"/>
              </a:lnSpc>
              <a:spcBef>
                <a:spcPts val="0"/>
              </a:spcBef>
              <a:spcAft>
                <a:spcPts val="0"/>
              </a:spcAft>
              <a:buSzPts val="1400"/>
              <a:buChar char="○"/>
            </a:pPr>
            <a:r>
              <a:rPr lang="en"/>
              <a:t>Data dependence</a:t>
            </a:r>
            <a:endParaRPr/>
          </a:p>
          <a:p>
            <a:pPr marL="914400" marR="0" lvl="1" indent="-317500" algn="l" rtl="0">
              <a:lnSpc>
                <a:spcPct val="115000"/>
              </a:lnSpc>
              <a:spcBef>
                <a:spcPts val="0"/>
              </a:spcBef>
              <a:spcAft>
                <a:spcPts val="0"/>
              </a:spcAft>
              <a:buSzPts val="1400"/>
              <a:buChar char="○"/>
            </a:pPr>
            <a:r>
              <a:rPr lang="en"/>
              <a:t>Control dependence</a:t>
            </a:r>
            <a:endParaRPr/>
          </a:p>
          <a:p>
            <a:pPr marL="457200" marR="0" lvl="0" indent="0" algn="l" rtl="0">
              <a:lnSpc>
                <a:spcPct val="115000"/>
              </a:lnSpc>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a:t>Change Template Customization</a:t>
            </a:r>
            <a:endParaRPr sz="2800" b="0" i="0" u="none" strike="noStrike" cap="none">
              <a:solidFill>
                <a:srgbClr val="000000"/>
              </a:solidFill>
              <a:latin typeface="Cambria"/>
              <a:ea typeface="Cambria"/>
              <a:cs typeface="Cambria"/>
              <a:sym typeface="Cambria"/>
            </a:endParaRPr>
          </a:p>
        </p:txBody>
      </p:sp>
      <p:sp>
        <p:nvSpPr>
          <p:cNvPr id="98" name="Shape 9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Char char="●"/>
            </a:pPr>
            <a:r>
              <a:rPr lang="en"/>
              <a:t>Here CRITICS allows reviewer to customize the template by generalizing its content and to iteratively refine template.</a:t>
            </a:r>
            <a:endParaRPr/>
          </a:p>
          <a:p>
            <a:pPr marL="457200" marR="0" lvl="0" indent="-342900" algn="l" rtl="0">
              <a:lnSpc>
                <a:spcPct val="115000"/>
              </a:lnSpc>
              <a:spcBef>
                <a:spcPts val="0"/>
              </a:spcBef>
              <a:spcAft>
                <a:spcPts val="0"/>
              </a:spcAft>
              <a:buSzPts val="1800"/>
              <a:buChar char="●"/>
            </a:pPr>
            <a:r>
              <a:rPr lang="en"/>
              <a:t>Two things were done here</a:t>
            </a:r>
            <a:endParaRPr/>
          </a:p>
          <a:p>
            <a:pPr marL="914400" marR="0" lvl="1" indent="-317500" algn="l" rtl="0">
              <a:lnSpc>
                <a:spcPct val="115000"/>
              </a:lnSpc>
              <a:spcBef>
                <a:spcPts val="0"/>
              </a:spcBef>
              <a:spcAft>
                <a:spcPts val="0"/>
              </a:spcAft>
              <a:buSzPts val="1400"/>
              <a:buChar char="○"/>
            </a:pPr>
            <a:r>
              <a:rPr lang="en"/>
              <a:t>Parameterizing Identifiers</a:t>
            </a:r>
            <a:endParaRPr/>
          </a:p>
          <a:p>
            <a:pPr marL="914400" marR="0" lvl="1" indent="-317500" algn="l" rtl="0">
              <a:lnSpc>
                <a:spcPct val="115000"/>
              </a:lnSpc>
              <a:spcBef>
                <a:spcPts val="0"/>
              </a:spcBef>
              <a:spcAft>
                <a:spcPts val="0"/>
              </a:spcAft>
              <a:buSzPts val="1400"/>
              <a:buChar char="○"/>
            </a:pPr>
            <a:r>
              <a:rPr lang="en"/>
              <a:t>Excluding statements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Cambria"/>
              <a:buNone/>
            </a:pPr>
            <a:r>
              <a:rPr lang="en" sz="2800" b="0" i="0" u="none" strike="noStrike" cap="none">
                <a:solidFill>
                  <a:srgbClr val="000000"/>
                </a:solidFill>
                <a:latin typeface="Cambria"/>
                <a:ea typeface="Cambria"/>
                <a:cs typeface="Cambria"/>
                <a:sym typeface="Cambria"/>
              </a:rPr>
              <a:t>M</a:t>
            </a:r>
            <a:r>
              <a:rPr lang="en"/>
              <a:t>atching and anamoly Detection</a:t>
            </a:r>
            <a:endParaRPr sz="2800" b="0" i="0" u="none" strike="noStrike" cap="none">
              <a:solidFill>
                <a:srgbClr val="000000"/>
              </a:solidFill>
              <a:latin typeface="Cambria"/>
              <a:ea typeface="Cambria"/>
              <a:cs typeface="Cambria"/>
              <a:sym typeface="Cambria"/>
            </a:endParaRPr>
          </a:p>
        </p:txBody>
      </p:sp>
      <p:sp>
        <p:nvSpPr>
          <p:cNvPr id="104" name="Shape 104"/>
          <p:cNvSpPr txBox="1">
            <a:spLocks noGrp="1"/>
          </p:cNvSpPr>
          <p:nvPr>
            <p:ph type="body" idx="1"/>
          </p:nvPr>
        </p:nvSpPr>
        <p:spPr>
          <a:xfrm>
            <a:off x="311700" y="1152475"/>
            <a:ext cx="8520600" cy="3865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Cambria"/>
              <a:buChar char="●"/>
            </a:pPr>
            <a:r>
              <a:rPr lang="en"/>
              <a:t>Here CRITICS searches and summarizes systematic changes of a given customized change template</a:t>
            </a:r>
            <a:endParaRPr/>
          </a:p>
          <a:p>
            <a:pPr marL="457200" marR="0" lvl="0" indent="-342900" algn="l" rtl="0">
              <a:lnSpc>
                <a:spcPct val="115000"/>
              </a:lnSpc>
              <a:spcBef>
                <a:spcPts val="0"/>
              </a:spcBef>
              <a:spcAft>
                <a:spcPts val="0"/>
              </a:spcAft>
              <a:buSzPts val="1800"/>
              <a:buChar char="●"/>
            </a:pPr>
            <a:r>
              <a:rPr lang="en"/>
              <a:t>CRITICS apply an efficient and worst-case optimal tree matching algorithm, Robust Tree Edit Distance(RTED), which combines the strength of Zhag’s algorithm and De-maines’s algorithm</a:t>
            </a:r>
            <a:endParaRPr/>
          </a:p>
          <a:p>
            <a:pPr marL="457200" marR="0" lvl="0" indent="-342900" algn="l" rtl="0">
              <a:lnSpc>
                <a:spcPct val="115000"/>
              </a:lnSpc>
              <a:spcBef>
                <a:spcPts val="0"/>
              </a:spcBef>
              <a:spcAft>
                <a:spcPts val="0"/>
              </a:spcAft>
              <a:buSzPts val="1800"/>
              <a:buChar char="●"/>
            </a:pPr>
            <a:r>
              <a:rPr lang="en"/>
              <a:t>Each template consists of before and after state</a:t>
            </a:r>
            <a:endParaRPr/>
          </a:p>
          <a:p>
            <a:pPr marL="457200" marR="0" lvl="0" indent="-342900" algn="l" rtl="0">
              <a:lnSpc>
                <a:spcPct val="115000"/>
              </a:lnSpc>
              <a:spcBef>
                <a:spcPts val="0"/>
              </a:spcBef>
              <a:spcAft>
                <a:spcPts val="0"/>
              </a:spcAft>
              <a:buSzPts val="1800"/>
              <a:buChar char="●"/>
            </a:pPr>
            <a:r>
              <a:rPr lang="en"/>
              <a:t>If a method matches before state, but not after state it implies that the programmer either made an incorrect edit or forgot to update the code</a:t>
            </a:r>
            <a:endParaRPr/>
          </a:p>
          <a:p>
            <a:pPr marL="457200" marR="0" lvl="0" indent="-342900" algn="l" rtl="0">
              <a:lnSpc>
                <a:spcPct val="115000"/>
              </a:lnSpc>
              <a:spcBef>
                <a:spcPts val="0"/>
              </a:spcBef>
              <a:spcAft>
                <a:spcPts val="0"/>
              </a:spcAft>
              <a:buSzPts val="1800"/>
              <a:buChar char="●"/>
            </a:pPr>
            <a:r>
              <a:rPr lang="en"/>
              <a:t>If a method matches the after state but not the before state, CRITICS reports it as an anamaly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936</Words>
  <Application>Microsoft Macintosh PowerPoint</Application>
  <PresentationFormat>On-screen Show (16:9)</PresentationFormat>
  <Paragraphs>75</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vt:lpstr>
      <vt:lpstr>Simple Light</vt:lpstr>
      <vt:lpstr>Interactive Code Review for Systematic Changes</vt:lpstr>
      <vt:lpstr>Problem and Motivation</vt:lpstr>
      <vt:lpstr>Approach</vt:lpstr>
      <vt:lpstr>Motivating Example</vt:lpstr>
      <vt:lpstr>Example</vt:lpstr>
      <vt:lpstr>Critics: Interactive Code Review for Systematic Changes</vt:lpstr>
      <vt:lpstr>CONTEXT EXTRACTION</vt:lpstr>
      <vt:lpstr>Change Template Customization</vt:lpstr>
      <vt:lpstr>Matching and anamoly Detection</vt:lpstr>
      <vt:lpstr>Evaluation: Research Questions</vt:lpstr>
      <vt:lpstr>Evaluation Design</vt:lpstr>
      <vt:lpstr>PowerPoint Presentation</vt:lpstr>
      <vt:lpstr>Ratings</vt:lpstr>
      <vt:lpstr>Evaluation Result for RQ1</vt:lpstr>
      <vt:lpstr>Evaluation Result for RQ2</vt:lpstr>
      <vt:lpstr>Evaluation Result for RQ3</vt:lpstr>
      <vt:lpstr>Limitations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Code Review for Systematic Changes</dc:title>
  <cp:lastModifiedBy>Krishna Teja Ayinala</cp:lastModifiedBy>
  <cp:revision>3</cp:revision>
  <dcterms:modified xsi:type="dcterms:W3CDTF">2018-11-08T05:49:36Z</dcterms:modified>
</cp:coreProperties>
</file>