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1" r:id="rId4"/>
    <p:sldId id="258" r:id="rId5"/>
    <p:sldId id="259" r:id="rId6"/>
    <p:sldId id="256" r:id="rId7"/>
    <p:sldId id="260" r:id="rId8"/>
    <p:sldId id="262" r:id="rId9"/>
    <p:sldId id="265" r:id="rId10"/>
    <p:sldId id="266" r:id="rId11"/>
    <p:sldId id="270" r:id="rId12"/>
    <p:sldId id="271" r:id="rId13"/>
    <p:sldId id="272" r:id="rId14"/>
    <p:sldId id="273" r:id="rId15"/>
    <p:sldId id="275" r:id="rId16"/>
    <p:sldId id="274" r:id="rId17"/>
    <p:sldId id="26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4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5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2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7081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30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2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9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6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7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0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8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3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7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2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302-272B-41EF-9535-D0E5192153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7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259302-272B-41EF-9535-D0E51921539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3FD2A-3939-49C9-9C48-A8638DB9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59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anditapore/healthcare-diabet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CFEF-E962-A82E-A4F3-F5D14823C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Disease Predictor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679C5-90C0-981C-1513-F73EFF97C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health data to estimate future impact</a:t>
            </a:r>
          </a:p>
        </p:txBody>
      </p:sp>
    </p:spTree>
    <p:extLst>
      <p:ext uri="{BB962C8B-B14F-4D97-AF65-F5344CB8AC3E}">
        <p14:creationId xmlns:p14="http://schemas.microsoft.com/office/powerpoint/2010/main" val="352257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26E83-AAAF-5265-8159-BEDB35F9F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7638-13F7-D340-DBC7-88597E1A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74214" cy="140053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Q6: What is the correlation between hbA1c and diabetes, hypertension and heart disease?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1809B-E643-C3CF-544E-F6CFE70BF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711" y="2618240"/>
            <a:ext cx="4783139" cy="2563359"/>
          </a:xfrm>
        </p:spPr>
        <p:txBody>
          <a:bodyPr>
            <a:normAutofit/>
          </a:bodyPr>
          <a:lstStyle/>
          <a:p>
            <a:r>
              <a:rPr lang="en-US" sz="1600" dirty="0"/>
              <a:t>Correlation for hbA1c to Diabetes is 0.40640837582948697.</a:t>
            </a:r>
          </a:p>
          <a:p>
            <a:r>
              <a:rPr lang="en-US" sz="1600" dirty="0"/>
              <a:t>Correlation for hbA1c to Hypertension is 0.08144051001364346.</a:t>
            </a:r>
          </a:p>
          <a:p>
            <a:r>
              <a:rPr lang="en-US" sz="1600" dirty="0"/>
              <a:t>Correlation for hbA1c to Heart Disease is 0.06813958220885297.</a:t>
            </a:r>
          </a:p>
        </p:txBody>
      </p:sp>
      <p:pic>
        <p:nvPicPr>
          <p:cNvPr id="8" name="Picture 7" descr="A graph of a disease&#10;&#10;Description automatically generated with medium confidence">
            <a:extLst>
              <a:ext uri="{FF2B5EF4-FFF2-40B4-BE49-F238E27FC236}">
                <a16:creationId xmlns:a16="http://schemas.microsoft.com/office/drawing/2014/main" id="{53E9B38D-4BC8-E3DA-CAA3-1E93F5959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2976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BC44-99DC-001D-5EA9-68D063B9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Q7: What's the correlation between smoking history and the three diseases?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0D8BBB-D661-7FE7-E00E-9E9AB1B99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9957" y="1725382"/>
            <a:ext cx="3625932" cy="27559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1FE13-5E90-3943-3C55-BA233C825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105" y="1725383"/>
            <a:ext cx="3625932" cy="2755951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12F3F87-3D79-6EAA-E3C0-CDAD7962D19D}"/>
              </a:ext>
            </a:extLst>
          </p:cNvPr>
          <p:cNvGraphicFramePr>
            <a:graphicFrameLocks noGrp="1"/>
          </p:cNvGraphicFramePr>
          <p:nvPr/>
        </p:nvGraphicFramePr>
        <p:xfrm>
          <a:off x="1069312" y="4558680"/>
          <a:ext cx="967750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376">
                  <a:extLst>
                    <a:ext uri="{9D8B030D-6E8A-4147-A177-3AD203B41FA5}">
                      <a16:colId xmlns:a16="http://schemas.microsoft.com/office/drawing/2014/main" val="536815306"/>
                    </a:ext>
                  </a:extLst>
                </a:gridCol>
                <a:gridCol w="2419376">
                  <a:extLst>
                    <a:ext uri="{9D8B030D-6E8A-4147-A177-3AD203B41FA5}">
                      <a16:colId xmlns:a16="http://schemas.microsoft.com/office/drawing/2014/main" val="2257027047"/>
                    </a:ext>
                  </a:extLst>
                </a:gridCol>
                <a:gridCol w="2419376">
                  <a:extLst>
                    <a:ext uri="{9D8B030D-6E8A-4147-A177-3AD203B41FA5}">
                      <a16:colId xmlns:a16="http://schemas.microsoft.com/office/drawing/2014/main" val="3505537344"/>
                    </a:ext>
                  </a:extLst>
                </a:gridCol>
                <a:gridCol w="2419376">
                  <a:extLst>
                    <a:ext uri="{9D8B030D-6E8A-4147-A177-3AD203B41FA5}">
                      <a16:colId xmlns:a16="http://schemas.microsoft.com/office/drawing/2014/main" val="1179326436"/>
                    </a:ext>
                  </a:extLst>
                </a:gridCol>
              </a:tblGrid>
              <a:tr h="322940">
                <a:tc>
                  <a:txBody>
                    <a:bodyPr/>
                    <a:lstStyle/>
                    <a:p>
                      <a:r>
                        <a:rPr lang="en-US" dirty="0"/>
                        <a:t>Smoking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41414"/>
                  </a:ext>
                </a:extLst>
              </a:tr>
              <a:tr h="322940">
                <a:tc>
                  <a:txBody>
                    <a:bodyPr/>
                    <a:lstStyle/>
                    <a:p>
                      <a:r>
                        <a:rPr lang="en-US" dirty="0"/>
                        <a:t>Never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82830"/>
                  </a:ext>
                </a:extLst>
              </a:tr>
              <a:tr h="322940"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61842"/>
                  </a:ext>
                </a:extLst>
              </a:tr>
              <a:tr h="322940">
                <a:tc>
                  <a:txBody>
                    <a:bodyPr/>
                    <a:lstStyle/>
                    <a:p>
                      <a:r>
                        <a:rPr lang="en-US" dirty="0"/>
                        <a:t>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935561"/>
                  </a:ext>
                </a:extLst>
              </a:tr>
              <a:tr h="322940">
                <a:tc>
                  <a:txBody>
                    <a:bodyPr/>
                    <a:lstStyle/>
                    <a:p>
                      <a:r>
                        <a:rPr lang="en-US" dirty="0"/>
                        <a:t>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0.0056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119275"/>
                  </a:ext>
                </a:extLst>
              </a:tr>
              <a:tr h="322940">
                <a:tc>
                  <a:txBody>
                    <a:bodyPr/>
                    <a:lstStyle/>
                    <a:p>
                      <a:r>
                        <a:rPr lang="en-US" dirty="0"/>
                        <a:t>Not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935202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FA16CCE-0344-9402-E155-3D4F5EE41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54" y="1725382"/>
            <a:ext cx="3625931" cy="275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1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D734-B0CD-B78D-D579-88A41D8D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Q7: Smoking History Age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F8A30-EB63-2C6E-7057-FF4075E6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49" y="1853248"/>
            <a:ext cx="5308307" cy="3403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DF0DBC-1BEC-5F5D-A599-1E63FA0D2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540" y="1264240"/>
            <a:ext cx="4224347" cy="2680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BB34ED-66F5-22B3-F18D-4F19A0EC5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846" y="4099230"/>
            <a:ext cx="4221041" cy="270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1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5433-7BAD-03A4-E811-2323E0BE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Q7: Smoking History Age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C9D1C-CD47-85F0-6AFF-753FB1854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04" y="1812579"/>
            <a:ext cx="7368602" cy="46750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65DAA-01F2-2B71-BD7A-953812AD8E37}"/>
              </a:ext>
            </a:extLst>
          </p:cNvPr>
          <p:cNvSpPr txBox="1"/>
          <p:nvPr/>
        </p:nvSpPr>
        <p:spPr>
          <a:xfrm>
            <a:off x="9373590" y="1853248"/>
            <a:ext cx="2398815" cy="252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12B591-712B-E8D1-09E1-A5B72493350E}"/>
              </a:ext>
            </a:extLst>
          </p:cNvPr>
          <p:cNvGraphicFramePr>
            <a:graphicFrameLocks noGrp="1"/>
          </p:cNvGraphicFramePr>
          <p:nvPr/>
        </p:nvGraphicFramePr>
        <p:xfrm>
          <a:off x="8025702" y="2022765"/>
          <a:ext cx="3677394" cy="305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697">
                  <a:extLst>
                    <a:ext uri="{9D8B030D-6E8A-4147-A177-3AD203B41FA5}">
                      <a16:colId xmlns:a16="http://schemas.microsoft.com/office/drawing/2014/main" val="2738307888"/>
                    </a:ext>
                  </a:extLst>
                </a:gridCol>
                <a:gridCol w="1838697">
                  <a:extLst>
                    <a:ext uri="{9D8B030D-6E8A-4147-A177-3AD203B41FA5}">
                      <a16:colId xmlns:a16="http://schemas.microsoft.com/office/drawing/2014/main" val="2426398985"/>
                    </a:ext>
                  </a:extLst>
                </a:gridCol>
              </a:tblGrid>
              <a:tr h="785136">
                <a:tc>
                  <a:txBody>
                    <a:bodyPr/>
                    <a:lstStyle/>
                    <a:p>
                      <a:r>
                        <a:rPr lang="en-US" dirty="0"/>
                        <a:t>Smoking History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367533"/>
                  </a:ext>
                </a:extLst>
              </a:tr>
              <a:tr h="453364">
                <a:tc>
                  <a:txBody>
                    <a:bodyPr/>
                    <a:lstStyle/>
                    <a:p>
                      <a:r>
                        <a:rPr lang="en-US" dirty="0"/>
                        <a:t>Current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26873"/>
                  </a:ext>
                </a:extLst>
              </a:tr>
              <a:tr h="453364">
                <a:tc>
                  <a:txBody>
                    <a:bodyPr/>
                    <a:lstStyle/>
                    <a:p>
                      <a:r>
                        <a:rPr lang="en-US" dirty="0"/>
                        <a:t>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45567"/>
                  </a:ext>
                </a:extLst>
              </a:tr>
              <a:tr h="453364">
                <a:tc>
                  <a:txBody>
                    <a:bodyPr/>
                    <a:lstStyle/>
                    <a:p>
                      <a:r>
                        <a:rPr lang="en-US" dirty="0"/>
                        <a:t>Never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208624"/>
                  </a:ext>
                </a:extLst>
              </a:tr>
              <a:tr h="453364">
                <a:tc>
                  <a:txBody>
                    <a:bodyPr/>
                    <a:lstStyle/>
                    <a:p>
                      <a:r>
                        <a:rPr lang="en-US" dirty="0"/>
                        <a:t>Former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4722"/>
                  </a:ext>
                </a:extLst>
              </a:tr>
              <a:tr h="453364">
                <a:tc>
                  <a:txBody>
                    <a:bodyPr/>
                    <a:lstStyle/>
                    <a:p>
                      <a:r>
                        <a:rPr lang="en-US" dirty="0"/>
                        <a:t>Not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65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77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111A-32F8-4522-A03C-64916AFA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Q8: Compare census population data to the healthcare dataset.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A2F45-CDCB-5B00-C8CB-F6EB3EA6B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0" y="1853248"/>
            <a:ext cx="6058895" cy="4089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9F5633-EC12-D4EC-4744-CB441314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653" y="1853248"/>
            <a:ext cx="5927181" cy="4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3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AF81-5946-8603-1FD6-72B55DEE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Q8: Compare census population data to the healthcare dataset.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11EEE-241D-2215-78BC-F3C788D1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519" y="1386152"/>
            <a:ext cx="5267325" cy="478155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3C3820-2B10-802E-5E4F-14A38D92AD7E}"/>
              </a:ext>
            </a:extLst>
          </p:cNvPr>
          <p:cNvGraphicFramePr>
            <a:graphicFrameLocks noGrp="1"/>
          </p:cNvGraphicFramePr>
          <p:nvPr/>
        </p:nvGraphicFramePr>
        <p:xfrm>
          <a:off x="943429" y="1853248"/>
          <a:ext cx="4226296" cy="2316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143">
                  <a:extLst>
                    <a:ext uri="{9D8B030D-6E8A-4147-A177-3AD203B41FA5}">
                      <a16:colId xmlns:a16="http://schemas.microsoft.com/office/drawing/2014/main" val="1006595874"/>
                    </a:ext>
                  </a:extLst>
                </a:gridCol>
                <a:gridCol w="2557153">
                  <a:extLst>
                    <a:ext uri="{9D8B030D-6E8A-4147-A177-3AD203B41FA5}">
                      <a16:colId xmlns:a16="http://schemas.microsoft.com/office/drawing/2014/main" val="2071026371"/>
                    </a:ext>
                  </a:extLst>
                </a:gridCol>
              </a:tblGrid>
              <a:tr h="733351">
                <a:tc>
                  <a:txBody>
                    <a:bodyPr/>
                    <a:lstStyle/>
                    <a:p>
                      <a:r>
                        <a:rPr lang="en-US" dirty="0"/>
                        <a:t>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Patients over 60 with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75285"/>
                  </a:ext>
                </a:extLst>
              </a:tr>
              <a:tr h="424878">
                <a:tc>
                  <a:txBody>
                    <a:bodyPr/>
                    <a:lstStyle/>
                    <a:p>
                      <a:r>
                        <a:rPr lang="en-US" dirty="0"/>
                        <a:t>Hypertension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75043"/>
                  </a:ext>
                </a:extLst>
              </a:tr>
              <a:tr h="733351">
                <a:tc>
                  <a:txBody>
                    <a:bodyPr/>
                    <a:lstStyle/>
                    <a:p>
                      <a:r>
                        <a:rPr lang="en-US" dirty="0"/>
                        <a:t>Heart Disease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60212"/>
                  </a:ext>
                </a:extLst>
              </a:tr>
              <a:tr h="424878"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649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2A152E-F3FD-B5BC-98EB-90A572158062}"/>
              </a:ext>
            </a:extLst>
          </p:cNvPr>
          <p:cNvSpPr txBox="1"/>
          <p:nvPr/>
        </p:nvSpPr>
        <p:spPr>
          <a:xfrm>
            <a:off x="910442" y="4421579"/>
            <a:ext cx="5130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Study shows that 4 in 10 people over the age of 60 suffer at least 1 of these diseases.</a:t>
            </a:r>
          </a:p>
        </p:txBody>
      </p:sp>
    </p:spTree>
    <p:extLst>
      <p:ext uri="{BB962C8B-B14F-4D97-AF65-F5344CB8AC3E}">
        <p14:creationId xmlns:p14="http://schemas.microsoft.com/office/powerpoint/2010/main" val="55976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E0C0-78E8-F54C-7FD2-E740021C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Q8: Compare census population data to the healthcare dataset.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94D22-C656-860A-A439-08FDB9B05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87" y="1853248"/>
            <a:ext cx="5482441" cy="389291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2072CC4-0225-0115-5D3B-22BD7FCC09DC}"/>
              </a:ext>
            </a:extLst>
          </p:cNvPr>
          <p:cNvGraphicFramePr>
            <a:graphicFrameLocks noGrp="1"/>
          </p:cNvGraphicFramePr>
          <p:nvPr/>
        </p:nvGraphicFramePr>
        <p:xfrm>
          <a:off x="478972" y="2065521"/>
          <a:ext cx="5280561" cy="2455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580">
                  <a:extLst>
                    <a:ext uri="{9D8B030D-6E8A-4147-A177-3AD203B41FA5}">
                      <a16:colId xmlns:a16="http://schemas.microsoft.com/office/drawing/2014/main" val="1803443529"/>
                    </a:ext>
                  </a:extLst>
                </a:gridCol>
                <a:gridCol w="1782981">
                  <a:extLst>
                    <a:ext uri="{9D8B030D-6E8A-4147-A177-3AD203B41FA5}">
                      <a16:colId xmlns:a16="http://schemas.microsoft.com/office/drawing/2014/main" val="324187895"/>
                    </a:ext>
                  </a:extLst>
                </a:gridCol>
              </a:tblGrid>
              <a:tr h="491001">
                <a:tc>
                  <a:txBody>
                    <a:bodyPr/>
                    <a:lstStyle/>
                    <a:p>
                      <a:r>
                        <a:rPr lang="en-US" dirty="0"/>
                        <a:t>Census data (2022)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31211"/>
                  </a:ext>
                </a:extLst>
              </a:tr>
              <a:tr h="491001">
                <a:tc>
                  <a:txBody>
                    <a:bodyPr/>
                    <a:lstStyle/>
                    <a:p>
                      <a:r>
                        <a:rPr lang="en-US" dirty="0"/>
                        <a:t>Total Population in 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7,172,282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019242"/>
                  </a:ext>
                </a:extLst>
              </a:tr>
              <a:tr h="49100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Males over 60 in 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806,708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41046"/>
                  </a:ext>
                </a:extLst>
              </a:tr>
              <a:tr h="49100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Females over 60 in 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699,638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56239"/>
                  </a:ext>
                </a:extLst>
              </a:tr>
              <a:tr h="49100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population over 60 in 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1,506,346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97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FEDD4A0-4B3C-87D6-8972-D720D4EA73ED}"/>
              </a:ext>
            </a:extLst>
          </p:cNvPr>
          <p:cNvSpPr txBox="1"/>
          <p:nvPr/>
        </p:nvSpPr>
        <p:spPr>
          <a:xfrm>
            <a:off x="542306" y="4769922"/>
            <a:ext cx="5165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592,360 people in Arizona are over 60 and suffering from at least one of the 3 diseases</a:t>
            </a:r>
          </a:p>
        </p:txBody>
      </p:sp>
    </p:spTree>
    <p:extLst>
      <p:ext uri="{BB962C8B-B14F-4D97-AF65-F5344CB8AC3E}">
        <p14:creationId xmlns:p14="http://schemas.microsoft.com/office/powerpoint/2010/main" val="3393780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2AB6-0A4F-F214-6AA1-58744EEE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07F88-4FDD-E7E7-B18F-BA6ACEFD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further into former smoker age distribution</a:t>
            </a:r>
          </a:p>
          <a:p>
            <a:r>
              <a:rPr lang="en-US" dirty="0"/>
              <a:t>Expand study application on AZ to every age group </a:t>
            </a:r>
          </a:p>
        </p:txBody>
      </p:sp>
    </p:spTree>
    <p:extLst>
      <p:ext uri="{BB962C8B-B14F-4D97-AF65-F5344CB8AC3E}">
        <p14:creationId xmlns:p14="http://schemas.microsoft.com/office/powerpoint/2010/main" val="3091460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33038-53B6-7C0D-8179-D02BA42C8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DC9D-C648-52A7-AEA0-461CD7501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9677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B98E-D299-A523-25E7-8503CC26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F0AA5-3A13-74B5-BB0B-F8314235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  <a:p>
            <a:r>
              <a:rPr lang="en-US" dirty="0"/>
              <a:t>Data Sources</a:t>
            </a:r>
          </a:p>
          <a:p>
            <a:r>
              <a:rPr lang="en-US" dirty="0"/>
              <a:t>Answers sought</a:t>
            </a:r>
          </a:p>
          <a:p>
            <a:r>
              <a:rPr lang="en-US" dirty="0"/>
              <a:t>Outcomes Review</a:t>
            </a:r>
          </a:p>
          <a:p>
            <a:r>
              <a:rPr lang="en-US" dirty="0"/>
              <a:t>Future Study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0227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EBB7-7337-AF86-03C9-6CAE40AF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5" y="435465"/>
            <a:ext cx="11818188" cy="6514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Disease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F6CF-5D0E-DDEF-0AF7-CB30CA2C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006" y="1509454"/>
            <a:ext cx="8946541" cy="4195481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through research to predict groups who are likely to have diabetes, hypertension or heart disease based on various health factors.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  <a:p>
            <a:pPr lvl="1"/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 </a:t>
            </a:r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Spendley</a:t>
            </a: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Kenway Tennant</a:t>
            </a:r>
          </a:p>
          <a:p>
            <a:pPr lvl="1"/>
            <a:r>
              <a:rPr lang="en-US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Ipsita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Purohit</a:t>
            </a:r>
          </a:p>
        </p:txBody>
      </p:sp>
    </p:spTree>
    <p:extLst>
      <p:ext uri="{BB962C8B-B14F-4D97-AF65-F5344CB8AC3E}">
        <p14:creationId xmlns:p14="http://schemas.microsoft.com/office/powerpoint/2010/main" val="114459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2DFB-4A96-3A13-3549-DAE4FE1B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31" y="258793"/>
            <a:ext cx="12007969" cy="67734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Healthcare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44A831-A974-C88A-87BB-21148A118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115" y="1044322"/>
            <a:ext cx="7323641" cy="555488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010D63-FEC5-77AE-8D44-2E7024ACF813}"/>
              </a:ext>
            </a:extLst>
          </p:cNvPr>
          <p:cNvSpPr txBox="1"/>
          <p:nvPr/>
        </p:nvSpPr>
        <p:spPr>
          <a:xfrm>
            <a:off x="8169215" y="1043796"/>
            <a:ext cx="3899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Source: </a:t>
            </a:r>
            <a:r>
              <a:rPr lang="en-US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https://www.kaggle.com/datasets/nanditapore/healthcare-diabetes</a:t>
            </a:r>
            <a:endParaRPr lang="en-US" sz="1800" u="sng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EC7C6-EED2-88D6-9DD0-B94F567B4C60}"/>
              </a:ext>
            </a:extLst>
          </p:cNvPr>
          <p:cNvSpPr txBox="1"/>
          <p:nvPr/>
        </p:nvSpPr>
        <p:spPr>
          <a:xfrm>
            <a:off x="8161934" y="2620848"/>
            <a:ext cx="38991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cleanup steps: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Converting column headers to uppercase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Removing rows where smoking history has “no info” while finding correlation with smoking</a:t>
            </a:r>
          </a:p>
          <a:p>
            <a:endParaRPr lang="en-US" sz="1800" u="sng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1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1F8A-A934-DD43-7D4B-A7B70178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78" y="296809"/>
            <a:ext cx="11706045" cy="62558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Questions </a:t>
            </a:r>
            <a:b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7B17-359C-308F-9FBD-DE7AD597B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08" y="1091875"/>
            <a:ext cx="9229301" cy="5469316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a correlation between age of the patient and hypertension and heart disease?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count of males and females and percentage(%) of male and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female population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of the diseases?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correlation between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blood_sugar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level and whether a person is diabetic?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age group is diabetic? (Create a bar chart for each age group)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age group suffers from heart disease and hypertension more? 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What's the correlation between HbA1c level and diabetes, heart disease and hypertension?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What's the correlation between smoking history and the three diseases?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 census population data to the healthcare dataset. (Using the census API) (Data) (gender/age distribution) (Kenway) (compare for how accurate our study is compared to population)</a:t>
            </a:r>
          </a:p>
        </p:txBody>
      </p:sp>
    </p:spTree>
    <p:extLst>
      <p:ext uri="{BB962C8B-B14F-4D97-AF65-F5344CB8AC3E}">
        <p14:creationId xmlns:p14="http://schemas.microsoft.com/office/powerpoint/2010/main" val="397546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9A70C-494E-6128-12A4-9499AC5243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83" y="1676400"/>
            <a:ext cx="6058895" cy="408975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7F70E05-BEFD-76E8-DB89-458C4BA0FAB3}"/>
              </a:ext>
            </a:extLst>
          </p:cNvPr>
          <p:cNvSpPr txBox="1">
            <a:spLocks/>
          </p:cNvSpPr>
          <p:nvPr/>
        </p:nvSpPr>
        <p:spPr>
          <a:xfrm>
            <a:off x="0" y="198958"/>
            <a:ext cx="12007969" cy="6773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spcBef>
                <a:spcPct val="0"/>
              </a:spcBef>
              <a:buNone/>
              <a:defRPr sz="3600" b="1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Q1-Correlation between hypertension, heart disease and 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B28945-E029-8A49-F093-3C7625C23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1736" y="1676400"/>
            <a:ext cx="5927181" cy="4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3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E374C5-18D5-6A1F-0578-4DE4F5F71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AA683D6-6DB0-3D19-9A81-96F36BD399E2}"/>
              </a:ext>
            </a:extLst>
          </p:cNvPr>
          <p:cNvSpPr txBox="1">
            <a:spLocks/>
          </p:cNvSpPr>
          <p:nvPr/>
        </p:nvSpPr>
        <p:spPr>
          <a:xfrm>
            <a:off x="6308941" y="2161147"/>
            <a:ext cx="5599942" cy="30969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spcBef>
                <a:spcPct val="0"/>
              </a:spcBef>
              <a:buNone/>
              <a:defRPr sz="3600" b="1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Q2-Count of males and females for each of the conditions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6B2C98D-E0D9-4FE3-8E42-4547B8D27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659120" y="659121"/>
            <a:ext cx="6858001" cy="5539756"/>
          </a:xfrm>
          <a:custGeom>
            <a:avLst/>
            <a:gdLst>
              <a:gd name="connsiteX0" fmla="*/ 6858001 w 6858001"/>
              <a:gd name="connsiteY0" fmla="*/ 1344715 h 5539756"/>
              <a:gd name="connsiteX1" fmla="*/ 6858001 w 6858001"/>
              <a:gd name="connsiteY1" fmla="*/ 1177 h 5539756"/>
              <a:gd name="connsiteX2" fmla="*/ 6702324 w 6858001"/>
              <a:gd name="connsiteY2" fmla="*/ 26222 h 5539756"/>
              <a:gd name="connsiteX3" fmla="*/ 6547333 w 6858001"/>
              <a:gd name="connsiteY3" fmla="*/ 50091 h 5539756"/>
              <a:gd name="connsiteX4" fmla="*/ 6391657 w 6858001"/>
              <a:gd name="connsiteY4" fmla="*/ 73455 h 5539756"/>
              <a:gd name="connsiteX5" fmla="*/ 6235294 w 6858001"/>
              <a:gd name="connsiteY5" fmla="*/ 93458 h 5539756"/>
              <a:gd name="connsiteX6" fmla="*/ 6079618 w 6858001"/>
              <a:gd name="connsiteY6" fmla="*/ 113629 h 5539756"/>
              <a:gd name="connsiteX7" fmla="*/ 5923255 w 6858001"/>
              <a:gd name="connsiteY7" fmla="*/ 132455 h 5539756"/>
              <a:gd name="connsiteX8" fmla="*/ 5768950 w 6858001"/>
              <a:gd name="connsiteY8" fmla="*/ 148591 h 5539756"/>
              <a:gd name="connsiteX9" fmla="*/ 5612588 w 6858001"/>
              <a:gd name="connsiteY9" fmla="*/ 163887 h 5539756"/>
              <a:gd name="connsiteX10" fmla="*/ 5456911 w 6858001"/>
              <a:gd name="connsiteY10" fmla="*/ 177839 h 5539756"/>
              <a:gd name="connsiteX11" fmla="*/ 5303978 w 6858001"/>
              <a:gd name="connsiteY11" fmla="*/ 189941 h 5539756"/>
              <a:gd name="connsiteX12" fmla="*/ 5148987 w 6858001"/>
              <a:gd name="connsiteY12" fmla="*/ 202044 h 5539756"/>
              <a:gd name="connsiteX13" fmla="*/ 4996054 w 6858001"/>
              <a:gd name="connsiteY13" fmla="*/ 212129 h 5539756"/>
              <a:gd name="connsiteX14" fmla="*/ 4843120 w 6858001"/>
              <a:gd name="connsiteY14" fmla="*/ 220029 h 5539756"/>
              <a:gd name="connsiteX15" fmla="*/ 4690873 w 6858001"/>
              <a:gd name="connsiteY15" fmla="*/ 228266 h 5539756"/>
              <a:gd name="connsiteX16" fmla="*/ 4539997 w 6858001"/>
              <a:gd name="connsiteY16" fmla="*/ 235157 h 5539756"/>
              <a:gd name="connsiteX17" fmla="*/ 4390492 w 6858001"/>
              <a:gd name="connsiteY17" fmla="*/ 240032 h 5539756"/>
              <a:gd name="connsiteX18" fmla="*/ 4240988 w 6858001"/>
              <a:gd name="connsiteY18" fmla="*/ 244234 h 5539756"/>
              <a:gd name="connsiteX19" fmla="*/ 4092855 w 6858001"/>
              <a:gd name="connsiteY19" fmla="*/ 248268 h 5539756"/>
              <a:gd name="connsiteX20" fmla="*/ 3946780 w 6858001"/>
              <a:gd name="connsiteY20" fmla="*/ 250117 h 5539756"/>
              <a:gd name="connsiteX21" fmla="*/ 3800704 w 6858001"/>
              <a:gd name="connsiteY21" fmla="*/ 252134 h 5539756"/>
              <a:gd name="connsiteX22" fmla="*/ 3656686 w 6858001"/>
              <a:gd name="connsiteY22" fmla="*/ 253143 h 5539756"/>
              <a:gd name="connsiteX23" fmla="*/ 3514040 w 6858001"/>
              <a:gd name="connsiteY23" fmla="*/ 252134 h 5539756"/>
              <a:gd name="connsiteX24" fmla="*/ 3372765 w 6858001"/>
              <a:gd name="connsiteY24" fmla="*/ 252134 h 5539756"/>
              <a:gd name="connsiteX25" fmla="*/ 3232862 w 6858001"/>
              <a:gd name="connsiteY25" fmla="*/ 250117 h 5539756"/>
              <a:gd name="connsiteX26" fmla="*/ 3095702 w 6858001"/>
              <a:gd name="connsiteY26" fmla="*/ 247092 h 5539756"/>
              <a:gd name="connsiteX27" fmla="*/ 2959914 w 6858001"/>
              <a:gd name="connsiteY27" fmla="*/ 244234 h 5539756"/>
              <a:gd name="connsiteX28" fmla="*/ 2826868 w 6858001"/>
              <a:gd name="connsiteY28" fmla="*/ 241040 h 5539756"/>
              <a:gd name="connsiteX29" fmla="*/ 2694509 w 6858001"/>
              <a:gd name="connsiteY29" fmla="*/ 236166 h 5539756"/>
              <a:gd name="connsiteX30" fmla="*/ 2564208 w 6858001"/>
              <a:gd name="connsiteY30" fmla="*/ 230955 h 5539756"/>
              <a:gd name="connsiteX31" fmla="*/ 2436649 w 6858001"/>
              <a:gd name="connsiteY31" fmla="*/ 226249 h 5539756"/>
              <a:gd name="connsiteX32" fmla="*/ 2187703 w 6858001"/>
              <a:gd name="connsiteY32" fmla="*/ 212969 h 5539756"/>
              <a:gd name="connsiteX33" fmla="*/ 1949045 w 6858001"/>
              <a:gd name="connsiteY33" fmla="*/ 198850 h 5539756"/>
              <a:gd name="connsiteX34" fmla="*/ 1719988 w 6858001"/>
              <a:gd name="connsiteY34" fmla="*/ 184058 h 5539756"/>
              <a:gd name="connsiteX35" fmla="*/ 1503275 w 6858001"/>
              <a:gd name="connsiteY35" fmla="*/ 167753 h 5539756"/>
              <a:gd name="connsiteX36" fmla="*/ 1296163 w 6858001"/>
              <a:gd name="connsiteY36" fmla="*/ 150776 h 5539756"/>
              <a:gd name="connsiteX37" fmla="*/ 1104139 w 6858001"/>
              <a:gd name="connsiteY37" fmla="*/ 132455 h 5539756"/>
              <a:gd name="connsiteX38" fmla="*/ 923774 w 6858001"/>
              <a:gd name="connsiteY38" fmla="*/ 114469 h 5539756"/>
              <a:gd name="connsiteX39" fmla="*/ 757810 w 6858001"/>
              <a:gd name="connsiteY39" fmla="*/ 96484 h 5539756"/>
              <a:gd name="connsiteX40" fmla="*/ 605563 w 6858001"/>
              <a:gd name="connsiteY40" fmla="*/ 79507 h 5539756"/>
              <a:gd name="connsiteX41" fmla="*/ 470460 w 6858001"/>
              <a:gd name="connsiteY41" fmla="*/ 63370 h 5539756"/>
              <a:gd name="connsiteX42" fmla="*/ 348388 w 6858001"/>
              <a:gd name="connsiteY42" fmla="*/ 48074 h 5539756"/>
              <a:gd name="connsiteX43" fmla="*/ 245518 w 6858001"/>
              <a:gd name="connsiteY43" fmla="*/ 35299 h 5539756"/>
              <a:gd name="connsiteX44" fmla="*/ 159107 w 6858001"/>
              <a:gd name="connsiteY44" fmla="*/ 23197 h 5539756"/>
              <a:gd name="connsiteX45" fmla="*/ 40463 w 6858001"/>
              <a:gd name="connsiteY45" fmla="*/ 5883 h 5539756"/>
              <a:gd name="connsiteX46" fmla="*/ 1 w 6858001"/>
              <a:gd name="connsiteY46" fmla="*/ 0 h 5539756"/>
              <a:gd name="connsiteX47" fmla="*/ 1 w 6858001"/>
              <a:gd name="connsiteY47" fmla="*/ 905405 h 5539756"/>
              <a:gd name="connsiteX48" fmla="*/ 0 w 6858001"/>
              <a:gd name="connsiteY48" fmla="*/ 905405 h 5539756"/>
              <a:gd name="connsiteX49" fmla="*/ 0 w 6858001"/>
              <a:gd name="connsiteY49" fmla="*/ 5539756 h 5539756"/>
              <a:gd name="connsiteX50" fmla="*/ 6858000 w 6858001"/>
              <a:gd name="connsiteY50" fmla="*/ 5539756 h 5539756"/>
              <a:gd name="connsiteX51" fmla="*/ 6858000 w 6858001"/>
              <a:gd name="connsiteY51" fmla="*/ 1344715 h 553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39756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405"/>
                </a:lnTo>
                <a:lnTo>
                  <a:pt x="0" y="905405"/>
                </a:lnTo>
                <a:lnTo>
                  <a:pt x="0" y="5539756"/>
                </a:lnTo>
                <a:lnTo>
                  <a:pt x="6858000" y="5539756"/>
                </a:lnTo>
                <a:lnTo>
                  <a:pt x="6858000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6D706-D30A-DDBC-F826-E958D71E1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5" y="673460"/>
            <a:ext cx="3993646" cy="2675742"/>
          </a:xfrm>
          <a:prstGeom prst="rect">
            <a:avLst/>
          </a:prstGeom>
          <a:effectLst/>
        </p:spPr>
      </p:pic>
      <p:sp>
        <p:nvSpPr>
          <p:cNvPr id="14" name="Freeform 27">
            <a:extLst>
              <a:ext uri="{FF2B5EF4-FFF2-40B4-BE49-F238E27FC236}">
                <a16:creationId xmlns:a16="http://schemas.microsoft.com/office/drawing/2014/main" id="{0258BAE0-E019-4635-94F1-D65C71B15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93485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BEA84-8208-E7EC-E579-8FDEC7D2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54" y="3489090"/>
            <a:ext cx="3990829" cy="27137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9229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1B26-5A62-BF39-487E-A4C9B2E4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85" y="202552"/>
            <a:ext cx="11422244" cy="140053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Q3 - Correlation between BMI, Blood Glucose Level and diabetes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076B6B-DE0B-5CC0-FA3A-F85D2E560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307" y="1439180"/>
            <a:ext cx="8435317" cy="5052366"/>
          </a:xfrm>
        </p:spPr>
      </p:pic>
    </p:spTree>
    <p:extLst>
      <p:ext uri="{BB962C8B-B14F-4D97-AF65-F5344CB8AC3E}">
        <p14:creationId xmlns:p14="http://schemas.microsoft.com/office/powerpoint/2010/main" val="268962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FA11-5B23-7C01-1C3B-5AA060A7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74214" cy="140053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Q4-5: What age groups suffer more from diabetes, hypertension and heart disease. </a:t>
            </a:r>
          </a:p>
        </p:txBody>
      </p:sp>
      <p:pic>
        <p:nvPicPr>
          <p:cNvPr id="5" name="Content Placeholder 4" descr="Multi-colored bar chart describing disease rates by age group.">
            <a:extLst>
              <a:ext uri="{FF2B5EF4-FFF2-40B4-BE49-F238E27FC236}">
                <a16:creationId xmlns:a16="http://schemas.microsoft.com/office/drawing/2014/main" id="{BF5EF71D-069B-D131-59D3-CFDB86321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306" y="1675967"/>
            <a:ext cx="5925164" cy="4858892"/>
          </a:xfrm>
        </p:spPr>
      </p:pic>
    </p:spTree>
    <p:extLst>
      <p:ext uri="{BB962C8B-B14F-4D97-AF65-F5344CB8AC3E}">
        <p14:creationId xmlns:p14="http://schemas.microsoft.com/office/powerpoint/2010/main" val="3354463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1354</TotalTime>
  <Words>543</Words>
  <Application>Microsoft Office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Century Gothic</vt:lpstr>
      <vt:lpstr>Wingdings 3</vt:lpstr>
      <vt:lpstr>Ion</vt:lpstr>
      <vt:lpstr>Disease Predictor </vt:lpstr>
      <vt:lpstr>Agenda</vt:lpstr>
      <vt:lpstr>Disease predictor</vt:lpstr>
      <vt:lpstr>Healthcare Dataset</vt:lpstr>
      <vt:lpstr>Research Questions  </vt:lpstr>
      <vt:lpstr>PowerPoint Presentation</vt:lpstr>
      <vt:lpstr>PowerPoint Presentation</vt:lpstr>
      <vt:lpstr>Q3 - Correlation between BMI, Blood Glucose Level and diabetes</vt:lpstr>
      <vt:lpstr>Q4-5: What age groups suffer more from diabetes, hypertension and heart disease. </vt:lpstr>
      <vt:lpstr>Q6: What is the correlation between hbA1c and diabetes, hypertension and heart disease?</vt:lpstr>
      <vt:lpstr>Q7: What's the correlation between smoking history and the three diseases?</vt:lpstr>
      <vt:lpstr>Q7: Smoking History Age Distribution</vt:lpstr>
      <vt:lpstr>Q7: Smoking History Age Distribution</vt:lpstr>
      <vt:lpstr>Q8: Compare census population data to the healthcare dataset.</vt:lpstr>
      <vt:lpstr>Q8: Compare census population data to the healthcare dataset.</vt:lpstr>
      <vt:lpstr>Q8: Compare census population data to the healthcare dataset.</vt:lpstr>
      <vt:lpstr>Future Study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Diseases predictor</dc:title>
  <dc:creator>Soumyakant</dc:creator>
  <cp:lastModifiedBy>Kenway Tennant</cp:lastModifiedBy>
  <cp:revision>8</cp:revision>
  <dcterms:created xsi:type="dcterms:W3CDTF">2024-02-10T19:24:02Z</dcterms:created>
  <dcterms:modified xsi:type="dcterms:W3CDTF">2024-02-15T00:53:38Z</dcterms:modified>
</cp:coreProperties>
</file>