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BCEC46-08C6-43C1-BBD6-42216AB3B7B8}">
  <a:tblStyle styleId="{88BCEC46-08C6-43C1-BBD6-42216AB3B7B8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BCCD1"/>
          </a:solidFill>
        </a:fill>
      </a:tcStyle>
    </a:wholeTbl>
    <a:band1H>
      <a:tcTxStyle/>
    </a:band1H>
    <a:band2H>
      <a:tcTxStyle b="off" i="off"/>
      <a:tcStyle>
        <a:fill>
          <a:solidFill>
            <a:srgbClr val="E7E7E9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b712416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b712416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b712416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b712416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b712416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b712416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b7124166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b7124166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Gill Sans"/>
              <a:buNone/>
              <a:defRPr sz="1600" cap="none">
                <a:solidFill>
                  <a:schemeClr val="accent2"/>
                </a:solidFill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581191" y="2336002"/>
            <a:ext cx="11029617" cy="3522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8839200" y="599725"/>
            <a:ext cx="2906818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8839200" y="675726"/>
            <a:ext cx="2004165" cy="5183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74922" y="675726"/>
            <a:ext cx="7896281" cy="5183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ill Sans"/>
              <a:buNone/>
              <a:defRPr cap="none">
                <a:solidFill>
                  <a:schemeClr val="accent2"/>
                </a:solidFill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ill Sans"/>
              <a:buNone/>
              <a:defRPr sz="2200">
                <a:solidFill>
                  <a:schemeClr val="accent2"/>
                </a:solidFill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2000"/>
              <a:buFont typeface="Gill Sans"/>
              <a:buNone/>
              <a:defRPr sz="2000">
                <a:solidFill>
                  <a:srgbClr val="2F5A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54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1pPr>
            <a:lvl2pPr indent="-3454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2pPr>
            <a:lvl3pPr indent="-3454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3pPr>
            <a:lvl4pPr indent="-3454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4pPr>
            <a:lvl5pPr indent="-3454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ill Sans"/>
              <a:buChar char="◼"/>
              <a:defRPr sz="2000"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33756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AAC"/>
              </a:buClr>
              <a:buSzPts val="900"/>
              <a:buFont typeface="Gill Sans"/>
              <a:buNone/>
              <a:defRPr>
                <a:solidFill>
                  <a:srgbClr val="2F5AAC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D3D"/>
              </a:buClr>
              <a:buSzPts val="1200"/>
              <a:buFont typeface="Gill Sans"/>
              <a:buNone/>
              <a:defRPr sz="1200"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3756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375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3756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3756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3756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3756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3756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3756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Char char="◼"/>
              <a:defRPr b="0" i="0" sz="1800" u="none" cap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faculty.neu.edu.cn/yunhyan/NEU_surface_defect_database.html" TargetMode="External"/><Relationship Id="rId4" Type="http://schemas.openxmlformats.org/officeDocument/2006/relationships/hyperlink" Target="mailto:mast311@gmail.com" TargetMode="External"/><Relationship Id="rId5" Type="http://schemas.openxmlformats.org/officeDocument/2006/relationships/hyperlink" Target="mailto:np.patel@outlook.com" TargetMode="External"/><Relationship Id="rId6" Type="http://schemas.openxmlformats.org/officeDocument/2006/relationships/hyperlink" Target="mailto:jeetprajapati@gmail.com" TargetMode="External"/><Relationship Id="rId7" Type="http://schemas.openxmlformats.org/officeDocument/2006/relationships/hyperlink" Target="mailto:kterzioglu@yaho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faculty.neu.edu.cn/yunhyan/NEU_surface_defect_databas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cikit-image.or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hinelearningmastery.com/how-to-configure-image-data-augmentation-when-training-deep-learning-neural-networks/" TargetMode="External"/><Relationship Id="rId4" Type="http://schemas.openxmlformats.org/officeDocument/2006/relationships/hyperlink" Target="https://bair.berkeley.edu/blog/2019/06/07/data_aug/" TargetMode="External"/><Relationship Id="rId5" Type="http://schemas.openxmlformats.org/officeDocument/2006/relationships/hyperlink" Target="https://nanonets.com/blog/data-augmentation-how-to-use-deep-learning-when-you-have-limited-data-part-2/" TargetMode="External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4294967295" type="ctrTitle"/>
          </p:nvPr>
        </p:nvSpPr>
        <p:spPr>
          <a:xfrm>
            <a:off x="581190" y="1020431"/>
            <a:ext cx="10993551" cy="1475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i="0" lang="en-US" sz="3024" u="none" cap="none" strike="noStrike">
                <a:solidFill>
                  <a:schemeClr val="accent1"/>
                </a:solidFill>
              </a:rPr>
              <a:t>STEEL SURFACE DEFECT MACHINE LEARNING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i="0" lang="en-US" sz="3024" u="none" cap="none" strike="noStrike">
                <a:solidFill>
                  <a:schemeClr val="accent1"/>
                </a:solidFill>
              </a:rPr>
              <a:t>TERM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4"/>
              <a:buFont typeface="Gill Sans"/>
              <a:buNone/>
            </a:pPr>
            <a:r>
              <a:rPr i="0" lang="en-US" sz="3024" u="none" cap="none" strike="noStrike">
                <a:solidFill>
                  <a:schemeClr val="accent1"/>
                </a:solidFill>
              </a:rPr>
              <a:t>AUGUST 21, 2019</a:t>
            </a:r>
            <a:endParaRPr/>
          </a:p>
        </p:txBody>
      </p:sp>
      <p:sp>
        <p:nvSpPr>
          <p:cNvPr id="100" name="Google Shape;100;p13"/>
          <p:cNvSpPr txBox="1"/>
          <p:nvPr>
            <p:ph idx="4294967295" type="subTitle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Gill Sans"/>
              <a:buNone/>
            </a:pPr>
            <a:r>
              <a:rPr i="0" lang="en-US" sz="1440" u="sng" cap="none" strike="noStrike">
                <a:solidFill>
                  <a:schemeClr val="accent2"/>
                </a:solidFill>
                <a:hlinkClick r:id="rId3"/>
              </a:rPr>
              <a:t>BASED ON THE NORTHEASTERN UNIVERSITY (NEU) DEFECT DATABASE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35875" y="3348081"/>
            <a:ext cx="10993500" cy="2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GROUP MEMBERS:</a:t>
            </a:r>
            <a:endParaRPr b="1"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MASTHANAIAH PELLURI ( </a:t>
            </a:r>
            <a:r>
              <a:rPr i="0" lang="en-US" sz="1800" cap="none" strike="noStrike">
                <a:solidFill>
                  <a:schemeClr val="lt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4"/>
              </a:rPr>
              <a:t>MAST311@GMAIL.COM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NARESH PATEL ( </a:t>
            </a:r>
            <a:r>
              <a:rPr i="0" lang="en-US" sz="1800" cap="none" strike="noStrike">
                <a:solidFill>
                  <a:schemeClr val="lt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5"/>
              </a:rPr>
              <a:t>NP.PATEL@OUTLOOK.COM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JITENDRAKUMAR PRAJAPATI ( </a:t>
            </a:r>
            <a:r>
              <a:rPr i="0" lang="en-US" sz="1800" cap="none" strike="noStrike">
                <a:solidFill>
                  <a:schemeClr val="lt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6"/>
              </a:rPr>
              <a:t>JEETPRAJAPATI@GMAIL.COM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ill Sans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KERIM TERZIOGLU ( </a:t>
            </a:r>
            <a:r>
              <a:rPr i="0" lang="en-US" sz="1800" cap="none" strike="noStrike">
                <a:solidFill>
                  <a:schemeClr val="lt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7"/>
              </a:rPr>
              <a:t>KTERZIOGLU@YAHOO.COM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/>
              <a:t>odel</a:t>
            </a: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/>
              <a:t>Evaluation</a:t>
            </a: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59333" y="2047671"/>
            <a:ext cx="5554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KNN: Varying Number of Neighbors, K=5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3" y="2562549"/>
            <a:ext cx="6069626" cy="4109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437" y="2537614"/>
            <a:ext cx="6069625" cy="4109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6577551" y="2074342"/>
            <a:ext cx="5316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RandomForest: Number of Trees = 34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/>
              <a:t>odels Evaluation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21933" y="2007255"/>
            <a:ext cx="5538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DecisionTree with Boosting: K=53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475" y="2484625"/>
            <a:ext cx="6459049" cy="4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581192" y="801017"/>
            <a:ext cx="11029616" cy="988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chemeClr val="lt1"/>
                </a:solidFill>
              </a:rPr>
              <a:t>Deep Learning using Convolutional Neural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82016" y="1934572"/>
            <a:ext cx="5960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ill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 with Data Augmentation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71" y="2701399"/>
            <a:ext cx="5650129" cy="379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625324"/>
            <a:ext cx="5650100" cy="37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581191" y="2180495"/>
            <a:ext cx="11029500" cy="3678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3756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Grayscale Images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Extracting Features of images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Models performance due to Grayscale Images converted to 3 channels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Models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performance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after Image augmentation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FINAL NOTE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81775" y="2084467"/>
            <a:ext cx="113094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❏"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Based on our research and after utilizing the 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techniques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learned during the 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our conclusion is that the Random Forest model has the best accuracy score and hence can be treated as a Best Model for this dataset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❏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The features were extracted using GLCM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❏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Learned how to use CNN for smaller dataset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Future Usage and Enhancements: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Use images process for Kaggle Competition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Use different technique to get better performance of the models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07589" y="2182943"/>
            <a:ext cx="8462179" cy="376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Project Overview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Dataset Overview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Data </a:t>
            </a:r>
            <a:r>
              <a:rPr i="0" lang="en-US" sz="2600" u="none" cap="none" strike="noStrike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Analysis</a:t>
            </a: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 / F</a:t>
            </a:r>
            <a:r>
              <a:rPr i="0" lang="en-US" sz="2600" u="none" cap="none" strike="noStrike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eature </a:t>
            </a: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Extraction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i="0" lang="en-US" sz="2600" u="none" cap="none" strike="noStrike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odels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Model Evaluation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Deep Learning using </a:t>
            </a: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Convolutional</a:t>
            </a: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 Neural Network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70989" lvl="0" marL="39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600"/>
              <a:buFont typeface="Gill Sans"/>
              <a:buAutoNum type="arabicPeriod"/>
            </a:pPr>
            <a:r>
              <a:rPr lang="en-US" sz="2600">
                <a:solidFill>
                  <a:srgbClr val="002A5C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sz="2600">
              <a:solidFill>
                <a:srgbClr val="002A5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81250" y="2314450"/>
            <a:ext cx="11029500" cy="2520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Steel is the most important building materials of modern times. Surface quality of steel is </a:t>
            </a:r>
            <a:r>
              <a:rPr lang="en-US"/>
              <a:t>essential</a:t>
            </a:r>
            <a:r>
              <a:rPr lang="en-US"/>
              <a:t> for steel industry and detecting quality issue is very </a:t>
            </a:r>
            <a:r>
              <a:rPr lang="en-US"/>
              <a:t>challenging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Goals and Objective :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challenge</a:t>
            </a:r>
            <a:r>
              <a:rPr lang="en-US"/>
              <a:t> is to detect and classify steel </a:t>
            </a:r>
            <a:r>
              <a:rPr lang="en-US"/>
              <a:t>surface defects using machine learning and deep learning. Accuracy metrics is used to evaluate the models.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81203" y="1828953"/>
            <a:ext cx="44841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the NEU surface defect database, six kinds of typical surface defects of the hot-rolled steel strip are categorized:</a:t>
            </a:r>
            <a:endParaRPr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RS - rolled-in scale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 - patches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 - crazing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PS - pitted surface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- inclusion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 - scratches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194" y="2160245"/>
            <a:ext cx="6454106" cy="31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581191" y="5601944"/>
            <a:ext cx="11309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database includes 1,800 grayscale images: 300 samples each of the six typical surface defects categorized above.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Times New Roman"/>
              <a:buNone/>
            </a:pPr>
            <a:r>
              <a:rPr i="0" lang="en-US" sz="2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http://faculty.neu.edu.cn/yunhyan/NEU_surface_defect_database.html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/ Feature Engineering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581200" y="2180499"/>
            <a:ext cx="11029500" cy="1422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Northeastern University (NEU) surface defect database, six kinds of typical surface defects of the hot-rolled steel strip are collected, i.e., rolled-in scale (RS), patches (Pa), crazing (Cr), pitted surface (PS), inclusion (In) and scratches (Sc). The database includes 1,800 grayscale images: 300 samples each of six different kinds of typical surface defects.</a:t>
            </a:r>
            <a:r>
              <a:rPr lang="en-US"/>
              <a:t> Dataset is well balanced as we can see in below image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950" y="3434024"/>
            <a:ext cx="5211093" cy="2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7179450" y="3520500"/>
            <a:ext cx="3161100" cy="2863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0 - Crazing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1 - Inclusion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2 - Patches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3 - Pitted surface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4 - Rolled-in-scale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5 - Scratches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Data Analysis / Feature Engineering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07589" y="2182943"/>
            <a:ext cx="127001" cy="1424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05889" lvl="0" marL="392135" marR="0" rtl="0" algn="l">
              <a:lnSpc>
                <a:spcPct val="231844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933"/>
              <a:buFont typeface="Arial"/>
              <a:buNone/>
            </a:pPr>
            <a:r>
              <a:t/>
            </a:r>
            <a:endParaRPr b="0" i="0" sz="2933" u="none" cap="none" strike="noStrike">
              <a:solidFill>
                <a:srgbClr val="002A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66666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87925" y="1941950"/>
            <a:ext cx="11216100" cy="4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Utilized 2 </a:t>
            </a:r>
            <a:r>
              <a:rPr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scikit-image.org</a:t>
            </a: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APIs: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0842" lvl="0" marL="32084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greycomatrix - calculate the grey-level co-occurrence matrix (GLCM) for a given image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grey level co-occurrence matrix is a histogram of co-occurring 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grayscale</a:t>
            </a: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values at a given offset over an image.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0841" lvl="0" marL="3208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greycoprops - calculate the texture properties of a GLCM </a:t>
            </a:r>
            <a:endParaRPr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*ASM : Angular Second Moment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182" y="3818643"/>
            <a:ext cx="3632201" cy="243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5306" y="3869043"/>
            <a:ext cx="4858326" cy="233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Data Analysis / Feature Engineering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07589" y="2182943"/>
            <a:ext cx="127001" cy="1424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05889" lvl="0" marL="392135" marR="0" rtl="0" algn="l">
              <a:lnSpc>
                <a:spcPct val="231844"/>
              </a:lnSpc>
              <a:spcBef>
                <a:spcPts val="0"/>
              </a:spcBef>
              <a:spcAft>
                <a:spcPts val="0"/>
              </a:spcAft>
              <a:buClr>
                <a:srgbClr val="002A5C"/>
              </a:buClr>
              <a:buSzPts val="2933"/>
              <a:buFont typeface="Arial"/>
              <a:buNone/>
            </a:pPr>
            <a:r>
              <a:t/>
            </a:r>
            <a:endParaRPr b="0" i="0" sz="2933" u="none" cap="none" strike="noStrike">
              <a:solidFill>
                <a:srgbClr val="002A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66666"/>
              </a:lnSpc>
              <a:spcBef>
                <a:spcPts val="1200"/>
              </a:spcBef>
              <a:spcAft>
                <a:spcPts val="0"/>
              </a:spcAft>
              <a:buClr>
                <a:srgbClr val="002A5C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87928" y="1985828"/>
            <a:ext cx="11216144" cy="34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From https://www.ucalgary.ca/mhallbey/glcm1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0580" y="2783080"/>
            <a:ext cx="5346141" cy="133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Grey Level Co-occurrence Matrix, GLCM (also called the  Grey Tone Spatial Dependency Matrix)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values are image grey levels (GLs).</a:t>
            </a:r>
            <a:endParaRPr sz="1800"/>
          </a:p>
        </p:txBody>
      </p:sp>
      <p:pic>
        <p:nvPicPr>
          <p:cNvPr descr="Image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552" y="2070099"/>
            <a:ext cx="4477297" cy="44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81191" y="702155"/>
            <a:ext cx="11029500" cy="10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Data Analysis / Feature Engineering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81200" y="1846175"/>
            <a:ext cx="11029500" cy="5011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highlight>
                  <a:srgbClr val="FFFFFF"/>
                </a:highlight>
              </a:rPr>
              <a:t>To train convolutional neural network, we have used data augmentation strategy.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55555"/>
                </a:solidFill>
                <a:highlight>
                  <a:srgbClr val="FFFFFF"/>
                </a:highlight>
              </a:rPr>
              <a:t>Data augmentation is strategy that is used for increasing the size of a training dataset by creating modified images without actually collecting new data. Example of data augmentation techniques : Rotating, Cropping, padding and flipping</a:t>
            </a:r>
            <a:r>
              <a:rPr lang="en-US">
                <a:solidFill>
                  <a:srgbClr val="555555"/>
                </a:solidFill>
                <a:highlight>
                  <a:srgbClr val="FFFFFF"/>
                </a:highlight>
              </a:rPr>
              <a:t>(horizontally or vertically)</a:t>
            </a:r>
            <a:r>
              <a:rPr lang="en-US">
                <a:solidFill>
                  <a:srgbClr val="555555"/>
                </a:solidFill>
                <a:highlight>
                  <a:srgbClr val="FFFFFF"/>
                </a:highlight>
              </a:rPr>
              <a:t> the images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</a:rPr>
              <a:t>Sources 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https://machinelearningmastery.com/how-to-configure-image-data-augmentation-when-training-deep-learning-neural-networks/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https://bair.berkeley.edu/blog/2019/06/07/data_aug/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https://nanonets.com/blog/data-augmentation-how-to-use-deep-learning-when-you-have-limited-data-part-2/</a:t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9162" y="3365775"/>
            <a:ext cx="7353576" cy="25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/>
              <a:t>odels</a:t>
            </a:r>
            <a:endParaRPr/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69615" y="222879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{88BCEC46-08C6-43C1-BBD6-42216AB3B7B8}</a:tableStyleId>
              </a:tblPr>
              <a:tblGrid>
                <a:gridCol w="3613425"/>
                <a:gridCol w="3250900"/>
                <a:gridCol w="4188425"/>
              </a:tblGrid>
              <a:tr h="373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Models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 anchor="ctr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86A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D86AB"/>
                    </a:solidFill>
                  </a:tcPr>
                </a:tc>
                <a:tc hMerge="1"/>
              </a:tr>
              <a:tr h="373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ACCURACY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D86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5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PARAMETERS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D86AB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KNN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71.1%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K=5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RandomForest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88.3%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Number of Trees=34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Decision Tree</a:t>
                      </a: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with Boosting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64.7%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K=53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SVM with GridSearch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0.17%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C': 0.001, 'gamma': 0.001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 Data Augmentation*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75.55%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Conv2D, DropOut (2 layers each)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CNN without Data Augmentation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88.06%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"/>
                        <a:buNone/>
                      </a:pPr>
                      <a:r>
                        <a:rPr lang="en-US" sz="18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Conv2D, DropOut (2 layers each)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45725" marL="457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862803" y="5395562"/>
            <a:ext cx="8803273" cy="120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 was introduced for the Neural Network. </a:t>
            </a:r>
            <a:endParaRPr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