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7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0FC89-0B01-4DEF-A412-F1614531C2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8A7467-9D46-421B-AE41-6ADBBD55BAFC}">
      <dgm:prSet/>
      <dgm:spPr/>
      <dgm:t>
        <a:bodyPr/>
        <a:lstStyle/>
        <a:p>
          <a:r>
            <a:rPr lang="en-US"/>
            <a:t>Why recall?</a:t>
          </a:r>
        </a:p>
      </dgm:t>
    </dgm:pt>
    <dgm:pt modelId="{6EC3677C-9A07-4268-9326-D221D27CAF51}" type="parTrans" cxnId="{ECA7D085-4C9D-439D-AEE2-3C541D9929BC}">
      <dgm:prSet/>
      <dgm:spPr/>
      <dgm:t>
        <a:bodyPr/>
        <a:lstStyle/>
        <a:p>
          <a:endParaRPr lang="en-US"/>
        </a:p>
      </dgm:t>
    </dgm:pt>
    <dgm:pt modelId="{9B4902BB-259D-48D9-9E1E-9CAD46F9760E}" type="sibTrans" cxnId="{ECA7D085-4C9D-439D-AEE2-3C541D9929BC}">
      <dgm:prSet/>
      <dgm:spPr/>
      <dgm:t>
        <a:bodyPr/>
        <a:lstStyle/>
        <a:p>
          <a:endParaRPr lang="en-US"/>
        </a:p>
      </dgm:t>
    </dgm:pt>
    <dgm:pt modelId="{941256E6-306A-47EC-B275-F7600BB4C147}">
      <dgm:prSet/>
      <dgm:spPr/>
      <dgm:t>
        <a:bodyPr/>
        <a:lstStyle/>
        <a:p>
          <a:r>
            <a:rPr lang="en-US"/>
            <a:t>Best model – KNN</a:t>
          </a:r>
        </a:p>
      </dgm:t>
    </dgm:pt>
    <dgm:pt modelId="{53072271-BA03-4C93-9BE6-A08EB6AEE176}" type="parTrans" cxnId="{BB5C4567-A59C-4D76-A0E4-981EFE72DB94}">
      <dgm:prSet/>
      <dgm:spPr/>
      <dgm:t>
        <a:bodyPr/>
        <a:lstStyle/>
        <a:p>
          <a:endParaRPr lang="en-US"/>
        </a:p>
      </dgm:t>
    </dgm:pt>
    <dgm:pt modelId="{59F39D91-6A85-450D-BC16-EBEE19F1FB03}" type="sibTrans" cxnId="{BB5C4567-A59C-4D76-A0E4-981EFE72DB94}">
      <dgm:prSet/>
      <dgm:spPr/>
      <dgm:t>
        <a:bodyPr/>
        <a:lstStyle/>
        <a:p>
          <a:endParaRPr lang="en-US"/>
        </a:p>
      </dgm:t>
    </dgm:pt>
    <dgm:pt modelId="{ED297E8C-338A-4422-8029-F89112163369}" type="pres">
      <dgm:prSet presAssocID="{C5A0FC89-0B01-4DEF-A412-F1614531C26B}" presName="root" presStyleCnt="0">
        <dgm:presLayoutVars>
          <dgm:dir/>
          <dgm:resizeHandles val="exact"/>
        </dgm:presLayoutVars>
      </dgm:prSet>
      <dgm:spPr/>
    </dgm:pt>
    <dgm:pt modelId="{AF81153D-263B-4BAC-9B88-63C1AF141422}" type="pres">
      <dgm:prSet presAssocID="{BA8A7467-9D46-421B-AE41-6ADBBD55BAFC}" presName="compNode" presStyleCnt="0"/>
      <dgm:spPr/>
    </dgm:pt>
    <dgm:pt modelId="{0E375D54-4E0B-424B-AF4B-76F9DD4608B3}" type="pres">
      <dgm:prSet presAssocID="{BA8A7467-9D46-421B-AE41-6ADBBD55BAFC}" presName="bgRect" presStyleLbl="bgShp" presStyleIdx="0" presStyleCnt="2"/>
      <dgm:spPr/>
    </dgm:pt>
    <dgm:pt modelId="{51260D21-1A6E-4A40-B980-A0972AE61B14}" type="pres">
      <dgm:prSet presAssocID="{BA8A7467-9D46-421B-AE41-6ADBBD55BA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DE938EA-A445-42D5-9DCA-3DE5991760CD}" type="pres">
      <dgm:prSet presAssocID="{BA8A7467-9D46-421B-AE41-6ADBBD55BAFC}" presName="spaceRect" presStyleCnt="0"/>
      <dgm:spPr/>
    </dgm:pt>
    <dgm:pt modelId="{FEA24666-A85E-49A7-995C-F08AB72A22EC}" type="pres">
      <dgm:prSet presAssocID="{BA8A7467-9D46-421B-AE41-6ADBBD55BAFC}" presName="parTx" presStyleLbl="revTx" presStyleIdx="0" presStyleCnt="2">
        <dgm:presLayoutVars>
          <dgm:chMax val="0"/>
          <dgm:chPref val="0"/>
        </dgm:presLayoutVars>
      </dgm:prSet>
      <dgm:spPr/>
    </dgm:pt>
    <dgm:pt modelId="{7CEDD7D4-9498-40CF-8578-54ABC7F980A8}" type="pres">
      <dgm:prSet presAssocID="{9B4902BB-259D-48D9-9E1E-9CAD46F9760E}" presName="sibTrans" presStyleCnt="0"/>
      <dgm:spPr/>
    </dgm:pt>
    <dgm:pt modelId="{20ADA1D9-42BF-49B5-927B-664FA468C5BD}" type="pres">
      <dgm:prSet presAssocID="{941256E6-306A-47EC-B275-F7600BB4C147}" presName="compNode" presStyleCnt="0"/>
      <dgm:spPr/>
    </dgm:pt>
    <dgm:pt modelId="{A7F81B00-83A8-4D1F-A186-3C27253DB6E4}" type="pres">
      <dgm:prSet presAssocID="{941256E6-306A-47EC-B275-F7600BB4C147}" presName="bgRect" presStyleLbl="bgShp" presStyleIdx="1" presStyleCnt="2"/>
      <dgm:spPr/>
    </dgm:pt>
    <dgm:pt modelId="{D1EAEDC5-C4D2-499E-8D32-134AE30AC424}" type="pres">
      <dgm:prSet presAssocID="{941256E6-306A-47EC-B275-F7600BB4C1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35F15B44-BF74-4884-9136-EF3E76916E43}" type="pres">
      <dgm:prSet presAssocID="{941256E6-306A-47EC-B275-F7600BB4C147}" presName="spaceRect" presStyleCnt="0"/>
      <dgm:spPr/>
    </dgm:pt>
    <dgm:pt modelId="{FC5399EA-6D21-4431-90F3-E47D03BCD8B0}" type="pres">
      <dgm:prSet presAssocID="{941256E6-306A-47EC-B275-F7600BB4C14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C67F31-D302-4A9E-9EC8-C8E13D5FBE3D}" type="presOf" srcId="{941256E6-306A-47EC-B275-F7600BB4C147}" destId="{FC5399EA-6D21-4431-90F3-E47D03BCD8B0}" srcOrd="0" destOrd="0" presId="urn:microsoft.com/office/officeart/2018/2/layout/IconVerticalSolidList"/>
    <dgm:cxn modelId="{BB5C4567-A59C-4D76-A0E4-981EFE72DB94}" srcId="{C5A0FC89-0B01-4DEF-A412-F1614531C26B}" destId="{941256E6-306A-47EC-B275-F7600BB4C147}" srcOrd="1" destOrd="0" parTransId="{53072271-BA03-4C93-9BE6-A08EB6AEE176}" sibTransId="{59F39D91-6A85-450D-BC16-EBEE19F1FB03}"/>
    <dgm:cxn modelId="{DB23666C-C131-48EF-A6BA-D874031AE131}" type="presOf" srcId="{BA8A7467-9D46-421B-AE41-6ADBBD55BAFC}" destId="{FEA24666-A85E-49A7-995C-F08AB72A22EC}" srcOrd="0" destOrd="0" presId="urn:microsoft.com/office/officeart/2018/2/layout/IconVerticalSolidList"/>
    <dgm:cxn modelId="{ECA7D085-4C9D-439D-AEE2-3C541D9929BC}" srcId="{C5A0FC89-0B01-4DEF-A412-F1614531C26B}" destId="{BA8A7467-9D46-421B-AE41-6ADBBD55BAFC}" srcOrd="0" destOrd="0" parTransId="{6EC3677C-9A07-4268-9326-D221D27CAF51}" sibTransId="{9B4902BB-259D-48D9-9E1E-9CAD46F9760E}"/>
    <dgm:cxn modelId="{7F6EA9D0-4D43-42E0-BCE6-4CAA7DA6B6E1}" type="presOf" srcId="{C5A0FC89-0B01-4DEF-A412-F1614531C26B}" destId="{ED297E8C-338A-4422-8029-F89112163369}" srcOrd="0" destOrd="0" presId="urn:microsoft.com/office/officeart/2018/2/layout/IconVerticalSolidList"/>
    <dgm:cxn modelId="{88043D9F-AE58-422D-B05F-C6A81D4560EF}" type="presParOf" srcId="{ED297E8C-338A-4422-8029-F89112163369}" destId="{AF81153D-263B-4BAC-9B88-63C1AF141422}" srcOrd="0" destOrd="0" presId="urn:microsoft.com/office/officeart/2018/2/layout/IconVerticalSolidList"/>
    <dgm:cxn modelId="{16B03F81-8C53-4FAF-A88C-367C41705823}" type="presParOf" srcId="{AF81153D-263B-4BAC-9B88-63C1AF141422}" destId="{0E375D54-4E0B-424B-AF4B-76F9DD4608B3}" srcOrd="0" destOrd="0" presId="urn:microsoft.com/office/officeart/2018/2/layout/IconVerticalSolidList"/>
    <dgm:cxn modelId="{A7EEADD8-8622-4BDD-AA5E-3239AE577374}" type="presParOf" srcId="{AF81153D-263B-4BAC-9B88-63C1AF141422}" destId="{51260D21-1A6E-4A40-B980-A0972AE61B14}" srcOrd="1" destOrd="0" presId="urn:microsoft.com/office/officeart/2018/2/layout/IconVerticalSolidList"/>
    <dgm:cxn modelId="{3C458EE7-D65E-42D8-8BEC-CD39C3F307CD}" type="presParOf" srcId="{AF81153D-263B-4BAC-9B88-63C1AF141422}" destId="{DDE938EA-A445-42D5-9DCA-3DE5991760CD}" srcOrd="2" destOrd="0" presId="urn:microsoft.com/office/officeart/2018/2/layout/IconVerticalSolidList"/>
    <dgm:cxn modelId="{466A8534-00CB-4EDF-A06E-D9921DEB376B}" type="presParOf" srcId="{AF81153D-263B-4BAC-9B88-63C1AF141422}" destId="{FEA24666-A85E-49A7-995C-F08AB72A22EC}" srcOrd="3" destOrd="0" presId="urn:microsoft.com/office/officeart/2018/2/layout/IconVerticalSolidList"/>
    <dgm:cxn modelId="{C6B3208D-689B-4C2B-B441-D9512C647E26}" type="presParOf" srcId="{ED297E8C-338A-4422-8029-F89112163369}" destId="{7CEDD7D4-9498-40CF-8578-54ABC7F980A8}" srcOrd="1" destOrd="0" presId="urn:microsoft.com/office/officeart/2018/2/layout/IconVerticalSolidList"/>
    <dgm:cxn modelId="{019CD9A6-8B19-4093-8A13-8F5C6AF16B2F}" type="presParOf" srcId="{ED297E8C-338A-4422-8029-F89112163369}" destId="{20ADA1D9-42BF-49B5-927B-664FA468C5BD}" srcOrd="2" destOrd="0" presId="urn:microsoft.com/office/officeart/2018/2/layout/IconVerticalSolidList"/>
    <dgm:cxn modelId="{64A88EA5-43B1-42A6-B9E3-F6A8C85292D7}" type="presParOf" srcId="{20ADA1D9-42BF-49B5-927B-664FA468C5BD}" destId="{A7F81B00-83A8-4D1F-A186-3C27253DB6E4}" srcOrd="0" destOrd="0" presId="urn:microsoft.com/office/officeart/2018/2/layout/IconVerticalSolidList"/>
    <dgm:cxn modelId="{8B97198B-E9D5-49BD-AE2D-EEE351DF8FFC}" type="presParOf" srcId="{20ADA1D9-42BF-49B5-927B-664FA468C5BD}" destId="{D1EAEDC5-C4D2-499E-8D32-134AE30AC424}" srcOrd="1" destOrd="0" presId="urn:microsoft.com/office/officeart/2018/2/layout/IconVerticalSolidList"/>
    <dgm:cxn modelId="{CA1898E0-4244-4204-BA2C-EB1A995D6617}" type="presParOf" srcId="{20ADA1D9-42BF-49B5-927B-664FA468C5BD}" destId="{35F15B44-BF74-4884-9136-EF3E76916E43}" srcOrd="2" destOrd="0" presId="urn:microsoft.com/office/officeart/2018/2/layout/IconVerticalSolidList"/>
    <dgm:cxn modelId="{1021F066-34BF-4ADA-A8C1-10C0E2791B89}" type="presParOf" srcId="{20ADA1D9-42BF-49B5-927B-664FA468C5BD}" destId="{FC5399EA-6D21-4431-90F3-E47D03BCD8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75D54-4E0B-424B-AF4B-76F9DD4608B3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0D21-1A6E-4A40-B980-A0972AE61B14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24666-A85E-49A7-995C-F08AB72A22EC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recall?</a:t>
          </a:r>
        </a:p>
      </dsp:txBody>
      <dsp:txXfrm>
        <a:off x="1584198" y="742949"/>
        <a:ext cx="4911851" cy="1371600"/>
      </dsp:txXfrm>
    </dsp:sp>
    <dsp:sp modelId="{A7F81B00-83A8-4D1F-A186-3C27253DB6E4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AEDC5-C4D2-499E-8D32-134AE30AC424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399EA-6D21-4431-90F3-E47D03BCD8B0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Best model – KNN</a:t>
          </a:r>
        </a:p>
      </dsp:txBody>
      <dsp:txXfrm>
        <a:off x="1584198" y="2457450"/>
        <a:ext cx="4911851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8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680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4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1320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795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948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1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3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7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1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5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51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/>
              <a:t>Bank Marketing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Krishna Teja Grandhi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98C92-9C6B-4BC2-B0AE-207CD6B8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44B9879F-184A-4C63-B120-F102280F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24614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858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CDB5F-E26D-4DC5-AE3A-00555998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502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9B0E-4D84-47E4-92AE-BA5BA409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6494-721E-4580-B003-92888F3E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106008" cy="337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Analyze the last marketing campaign the bank performed and identify the patterns that will help finding conclusions in order to develop future strategies.</a:t>
            </a:r>
          </a:p>
        </p:txBody>
      </p:sp>
    </p:spTree>
    <p:extLst>
      <p:ext uri="{BB962C8B-B14F-4D97-AF65-F5344CB8AC3E}">
        <p14:creationId xmlns:p14="http://schemas.microsoft.com/office/powerpoint/2010/main" val="181536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9040A-DD1B-4C0D-8B1A-161D4E02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About the dataset..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289A-9EE9-4F51-ACA3-4C7C7D38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45K records with 17 features.</a:t>
            </a:r>
          </a:p>
          <a:p>
            <a:r>
              <a:rPr lang="en-US" dirty="0"/>
              <a:t>Information about the customer along with  previous campaign results.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04054-2C52-4327-A693-14C132EC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813" y="4141742"/>
            <a:ext cx="6324597" cy="8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1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3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3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" name="Picture 4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4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8" name="Rectangle 4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8370992-3757-4B1D-A498-A04E07BC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12709"/>
            <a:ext cx="9164206" cy="831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Preprocessing and EDA</a:t>
            </a:r>
            <a:endParaRPr lang="en-US"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480D01-4FF7-4235-8D01-FB562D51C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7" y="667350"/>
            <a:ext cx="4426563" cy="31892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4B24B82-A865-47C2-B928-8247FC83E1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383754" y="731746"/>
            <a:ext cx="4426563" cy="30543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477284-FBF1-439B-A14B-C021F1A9A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459" y="5163378"/>
            <a:ext cx="9164206" cy="13169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Outliers and missing values. </a:t>
            </a:r>
          </a:p>
          <a:p>
            <a:r>
              <a:rPr lang="en-US"/>
              <a:t>Understanding data.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7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2E183-A47B-400D-8976-A9BEA690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PCA and selection.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8614-DDBF-42F1-A19C-D7AE040A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Capture variance between the features.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9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7860-E7B1-4882-8B1F-ACC3BAC6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CD52-B38F-45D2-A9A4-BD9D787982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	</a:t>
            </a:r>
          </a:p>
          <a:p>
            <a:pPr lvl="1"/>
            <a:endParaRPr lang="en-US" dirty="0"/>
          </a:p>
          <a:p>
            <a:r>
              <a:rPr lang="en-US" dirty="0"/>
              <a:t>Hyper parameter tuning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Metrics </a:t>
            </a:r>
          </a:p>
          <a:p>
            <a:pPr marL="457200" lvl="1" indent="0">
              <a:buNone/>
            </a:pPr>
            <a:r>
              <a:rPr lang="en-US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368080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43CD-23CB-4940-AC20-78AD0305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SVM</a:t>
            </a:r>
            <a:endParaRPr lang="en-US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5B0B7-8FC8-4941-AC5B-9EC370B2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Hyper parameter tuning</a:t>
            </a:r>
          </a:p>
          <a:p>
            <a:pPr lvl="1"/>
            <a:r>
              <a:rPr lang="en-US"/>
              <a:t>Cost : 10</a:t>
            </a:r>
          </a:p>
          <a:p>
            <a:pPr lvl="1"/>
            <a:r>
              <a:rPr lang="en-US"/>
              <a:t>Gamma :0.1</a:t>
            </a:r>
          </a:p>
          <a:p>
            <a:pPr lvl="1"/>
            <a:r>
              <a:rPr lang="en-US"/>
              <a:t>Radial kernel</a:t>
            </a:r>
          </a:p>
          <a:p>
            <a:pPr lvl="1"/>
            <a:endParaRPr lang="en-US"/>
          </a:p>
          <a:p>
            <a:r>
              <a:rPr lang="en-US"/>
              <a:t>Metrics</a:t>
            </a:r>
          </a:p>
          <a:p>
            <a:pPr lvl="1"/>
            <a:r>
              <a:rPr lang="en-US"/>
              <a:t>Recall : 61</a:t>
            </a:r>
          </a:p>
          <a:p>
            <a:pPr lvl="1"/>
            <a:r>
              <a:rPr lang="en-US"/>
              <a:t>Accuracy: 83.9</a:t>
            </a:r>
          </a:p>
          <a:p>
            <a:pPr lvl="1"/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27C550-E19F-4083-ADD8-854759DFEF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091916" y="2426229"/>
            <a:ext cx="5451627" cy="34481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7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7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5" name="Picture 7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6" name="Oval 7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7" name="Picture 7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8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9" name="Rectangle 8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43CD-23CB-4940-AC20-78AD0305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Random Forest</a:t>
            </a:r>
            <a:br>
              <a:rPr lang="en-US" sz="3900"/>
            </a:br>
            <a:endParaRPr lang="en-US" sz="39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5B0B7-8FC8-4941-AC5B-9EC370B2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Hyper parameter tuning</a:t>
            </a:r>
          </a:p>
          <a:p>
            <a:pPr lvl="1"/>
            <a:r>
              <a:rPr lang="en-US" dirty="0" err="1"/>
              <a:t>mtry</a:t>
            </a:r>
            <a:r>
              <a:rPr lang="en-US" dirty="0"/>
              <a:t> : 5</a:t>
            </a:r>
          </a:p>
          <a:p>
            <a:pPr marL="457200" lvl="1" indent="0"/>
            <a:endParaRPr lang="en-US" dirty="0"/>
          </a:p>
          <a:p>
            <a:pPr marL="457200" lvl="1" indent="0"/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Recall : 72</a:t>
            </a:r>
          </a:p>
          <a:p>
            <a:pPr lvl="1"/>
            <a:r>
              <a:rPr lang="en-US" dirty="0"/>
              <a:t>Accuracy: 84.8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3CF619-6F7B-4F98-9D83-6C03665C9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5195" r="8084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75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0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7" name="Picture 10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0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0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1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43CD-23CB-4940-AC20-78AD0305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KNN</a:t>
            </a:r>
            <a:b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9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5B0B7-8FC8-4941-AC5B-9EC370B2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Hyper parameter tuning</a:t>
            </a:r>
          </a:p>
          <a:p>
            <a:pPr lvl="1"/>
            <a:r>
              <a:rPr lang="en-US" dirty="0"/>
              <a:t>K : 7</a:t>
            </a:r>
          </a:p>
          <a:p>
            <a:pPr marL="457200" lvl="1" indent="0"/>
            <a:endParaRPr lang="en-US" dirty="0"/>
          </a:p>
          <a:p>
            <a:pPr marL="457200" lvl="1" indent="0"/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Recall : 74.4</a:t>
            </a:r>
          </a:p>
          <a:p>
            <a:pPr lvl="1"/>
            <a:r>
              <a:rPr lang="en-US" dirty="0"/>
              <a:t>Accuracy: 85.13</a:t>
            </a:r>
          </a:p>
          <a:p>
            <a:pPr lvl="1"/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71F08AE-330D-4270-A994-2263D34742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091916" y="2351269"/>
            <a:ext cx="5451627" cy="35980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277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Bank Marketing </vt:lpstr>
      <vt:lpstr>Problem Statement </vt:lpstr>
      <vt:lpstr>About the dataset..</vt:lpstr>
      <vt:lpstr>Preprocessing and EDA</vt:lpstr>
      <vt:lpstr>PCA and selection. </vt:lpstr>
      <vt:lpstr>Machine learning models</vt:lpstr>
      <vt:lpstr>SVM</vt:lpstr>
      <vt:lpstr>Random Forest </vt:lpstr>
      <vt:lpstr>KNN </vt:lpstr>
      <vt:lpstr>Conclusion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2020-04-30T21:58:14Z</dcterms:created>
  <dcterms:modified xsi:type="dcterms:W3CDTF">2020-04-30T23:31:35Z</dcterms:modified>
</cp:coreProperties>
</file>