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65"/>
  </p:notesMasterIdLst>
  <p:sldIdLst>
    <p:sldId id="330" r:id="rId2"/>
    <p:sldId id="262" r:id="rId3"/>
    <p:sldId id="379" r:id="rId4"/>
    <p:sldId id="337" r:id="rId5"/>
    <p:sldId id="382" r:id="rId6"/>
    <p:sldId id="372" r:id="rId7"/>
    <p:sldId id="380" r:id="rId8"/>
    <p:sldId id="318" r:id="rId9"/>
    <p:sldId id="316" r:id="rId10"/>
    <p:sldId id="383" r:id="rId11"/>
    <p:sldId id="340" r:id="rId12"/>
    <p:sldId id="272" r:id="rId13"/>
    <p:sldId id="273" r:id="rId14"/>
    <p:sldId id="274" r:id="rId15"/>
    <p:sldId id="276" r:id="rId16"/>
    <p:sldId id="365" r:id="rId17"/>
    <p:sldId id="345" r:id="rId18"/>
    <p:sldId id="277" r:id="rId19"/>
    <p:sldId id="278" r:id="rId20"/>
    <p:sldId id="350" r:id="rId21"/>
    <p:sldId id="351" r:id="rId22"/>
    <p:sldId id="346" r:id="rId23"/>
    <p:sldId id="352" r:id="rId24"/>
    <p:sldId id="335" r:id="rId25"/>
    <p:sldId id="349" r:id="rId26"/>
    <p:sldId id="279" r:id="rId27"/>
    <p:sldId id="280" r:id="rId28"/>
    <p:sldId id="281" r:id="rId29"/>
    <p:sldId id="357" r:id="rId30"/>
    <p:sldId id="363" r:id="rId31"/>
    <p:sldId id="364" r:id="rId32"/>
    <p:sldId id="371" r:id="rId33"/>
    <p:sldId id="389" r:id="rId34"/>
    <p:sldId id="390" r:id="rId35"/>
    <p:sldId id="385" r:id="rId36"/>
    <p:sldId id="370" r:id="rId37"/>
    <p:sldId id="348" r:id="rId38"/>
    <p:sldId id="293" r:id="rId39"/>
    <p:sldId id="378" r:id="rId40"/>
    <p:sldId id="388" r:id="rId41"/>
    <p:sldId id="295" r:id="rId42"/>
    <p:sldId id="384" r:id="rId43"/>
    <p:sldId id="332" r:id="rId44"/>
    <p:sldId id="296" r:id="rId45"/>
    <p:sldId id="298" r:id="rId46"/>
    <p:sldId id="299" r:id="rId47"/>
    <p:sldId id="367" r:id="rId48"/>
    <p:sldId id="301" r:id="rId49"/>
    <p:sldId id="300" r:id="rId50"/>
    <p:sldId id="302" r:id="rId51"/>
    <p:sldId id="323" r:id="rId52"/>
    <p:sldId id="304" r:id="rId53"/>
    <p:sldId id="334" r:id="rId54"/>
    <p:sldId id="305" r:id="rId55"/>
    <p:sldId id="306" r:id="rId56"/>
    <p:sldId id="307" r:id="rId57"/>
    <p:sldId id="308" r:id="rId58"/>
    <p:sldId id="309" r:id="rId59"/>
    <p:sldId id="310" r:id="rId60"/>
    <p:sldId id="386" r:id="rId61"/>
    <p:sldId id="325" r:id="rId62"/>
    <p:sldId id="366" r:id="rId63"/>
    <p:sldId id="387" r:id="rId64"/>
  </p:sldIdLst>
  <p:sldSz cx="10080625" cy="7559675"/>
  <p:notesSz cx="7559675" cy="10691813"/>
  <p:defaultTextStyle>
    <a:defPPr>
      <a:defRPr lang="en-GB"/>
    </a:defPPr>
    <a:lvl1pPr algn="l" defTabSz="449263" rtl="0" fontAlgn="base">
      <a:spcBef>
        <a:spcPct val="0"/>
      </a:spcBef>
      <a:spcAft>
        <a:spcPct val="0"/>
      </a:spcAft>
      <a:defRPr sz="2400" kern="1200">
        <a:solidFill>
          <a:srgbClr val="000000"/>
        </a:solidFill>
        <a:latin typeface="Arial" pitchFamily="34" charset="0"/>
        <a:ea typeface="+mn-ea"/>
        <a:cs typeface="Lucida Sans Unicode" pitchFamily="34" charset="0"/>
      </a:defRPr>
    </a:lvl1pPr>
    <a:lvl2pPr marL="742950" indent="-285750" algn="l" defTabSz="449263" rtl="0" fontAlgn="base">
      <a:spcBef>
        <a:spcPct val="0"/>
      </a:spcBef>
      <a:spcAft>
        <a:spcPct val="0"/>
      </a:spcAft>
      <a:defRPr sz="2400" kern="1200">
        <a:solidFill>
          <a:srgbClr val="000000"/>
        </a:solidFill>
        <a:latin typeface="Arial" pitchFamily="34" charset="0"/>
        <a:ea typeface="+mn-ea"/>
        <a:cs typeface="Lucida Sans Unicode" pitchFamily="34" charset="0"/>
      </a:defRPr>
    </a:lvl2pPr>
    <a:lvl3pPr marL="1143000" indent="-228600" algn="l" defTabSz="449263" rtl="0" fontAlgn="base">
      <a:spcBef>
        <a:spcPct val="0"/>
      </a:spcBef>
      <a:spcAft>
        <a:spcPct val="0"/>
      </a:spcAft>
      <a:defRPr sz="2400" kern="1200">
        <a:solidFill>
          <a:srgbClr val="000000"/>
        </a:solidFill>
        <a:latin typeface="Arial" pitchFamily="34" charset="0"/>
        <a:ea typeface="+mn-ea"/>
        <a:cs typeface="Lucida Sans Unicode" pitchFamily="34" charset="0"/>
      </a:defRPr>
    </a:lvl3pPr>
    <a:lvl4pPr marL="1600200" indent="-228600" algn="l" defTabSz="449263" rtl="0" fontAlgn="base">
      <a:spcBef>
        <a:spcPct val="0"/>
      </a:spcBef>
      <a:spcAft>
        <a:spcPct val="0"/>
      </a:spcAft>
      <a:defRPr sz="2400" kern="1200">
        <a:solidFill>
          <a:srgbClr val="000000"/>
        </a:solidFill>
        <a:latin typeface="Arial" pitchFamily="34" charset="0"/>
        <a:ea typeface="+mn-ea"/>
        <a:cs typeface="Lucida Sans Unicode" pitchFamily="34" charset="0"/>
      </a:defRPr>
    </a:lvl4pPr>
    <a:lvl5pPr marL="2057400" indent="-228600" algn="l" defTabSz="449263" rtl="0" fontAlgn="base">
      <a:spcBef>
        <a:spcPct val="0"/>
      </a:spcBef>
      <a:spcAft>
        <a:spcPct val="0"/>
      </a:spcAft>
      <a:defRPr sz="2400" kern="1200">
        <a:solidFill>
          <a:srgbClr val="000000"/>
        </a:solidFill>
        <a:latin typeface="Arial" pitchFamily="34" charset="0"/>
        <a:ea typeface="+mn-ea"/>
        <a:cs typeface="Lucida Sans Unicode" pitchFamily="34" charset="0"/>
      </a:defRPr>
    </a:lvl5pPr>
    <a:lvl6pPr marL="2286000" algn="l" defTabSz="914400" rtl="0" eaLnBrk="1" latinLnBrk="0" hangingPunct="1">
      <a:defRPr sz="2400" kern="1200">
        <a:solidFill>
          <a:srgbClr val="000000"/>
        </a:solidFill>
        <a:latin typeface="Arial" pitchFamily="34" charset="0"/>
        <a:ea typeface="+mn-ea"/>
        <a:cs typeface="Lucida Sans Unicode" pitchFamily="34" charset="0"/>
      </a:defRPr>
    </a:lvl6pPr>
    <a:lvl7pPr marL="2743200" algn="l" defTabSz="914400" rtl="0" eaLnBrk="1" latinLnBrk="0" hangingPunct="1">
      <a:defRPr sz="2400" kern="1200">
        <a:solidFill>
          <a:srgbClr val="000000"/>
        </a:solidFill>
        <a:latin typeface="Arial" pitchFamily="34" charset="0"/>
        <a:ea typeface="+mn-ea"/>
        <a:cs typeface="Lucida Sans Unicode" pitchFamily="34" charset="0"/>
      </a:defRPr>
    </a:lvl7pPr>
    <a:lvl8pPr marL="3200400" algn="l" defTabSz="914400" rtl="0" eaLnBrk="1" latinLnBrk="0" hangingPunct="1">
      <a:defRPr sz="2400" kern="1200">
        <a:solidFill>
          <a:srgbClr val="000000"/>
        </a:solidFill>
        <a:latin typeface="Arial" pitchFamily="34" charset="0"/>
        <a:ea typeface="+mn-ea"/>
        <a:cs typeface="Lucida Sans Unicode" pitchFamily="34" charset="0"/>
      </a:defRPr>
    </a:lvl8pPr>
    <a:lvl9pPr marL="3657600" algn="l" defTabSz="914400" rtl="0" eaLnBrk="1" latinLnBrk="0" hangingPunct="1">
      <a:defRPr sz="2400" kern="1200">
        <a:solidFill>
          <a:srgbClr val="000000"/>
        </a:solidFill>
        <a:latin typeface="Arial" pitchFamily="34" charset="0"/>
        <a:ea typeface="+mn-ea"/>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4D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71218" autoAdjust="0"/>
  </p:normalViewPr>
  <p:slideViewPr>
    <p:cSldViewPr>
      <p:cViewPr varScale="1">
        <p:scale>
          <a:sx n="103" d="100"/>
          <a:sy n="103" d="100"/>
        </p:scale>
        <p:origin x="-3312" y="-10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hdr"/>
          </p:nvPr>
        </p:nvSpPr>
        <p:spPr bwMode="auto">
          <a:xfrm>
            <a:off x="720725" y="179388"/>
            <a:ext cx="2446338"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hangingPunct="0">
              <a:lnSpc>
                <a:spcPct val="100000"/>
              </a:lnSpc>
              <a:buClr>
                <a:srgbClr val="000000"/>
              </a:buClr>
              <a:buSzPct val="100000"/>
              <a:buFont typeface="Times New Roman" pitchFamily="18" charset="0"/>
              <a:buNone/>
              <a:tabLst>
                <a:tab pos="723900" algn="l"/>
                <a:tab pos="1447800" algn="l"/>
                <a:tab pos="2171700" algn="l"/>
              </a:tabLst>
              <a:defRPr sz="1200">
                <a:cs typeface="Arial" pitchFamily="34" charset="0"/>
              </a:defRPr>
            </a:lvl1pPr>
          </a:lstStyle>
          <a:p>
            <a:pPr>
              <a:defRPr/>
            </a:pPr>
            <a:endParaRPr lang="en-CA"/>
          </a:p>
        </p:txBody>
      </p:sp>
      <p:sp>
        <p:nvSpPr>
          <p:cNvPr id="3074" name="Rectangle 2"/>
          <p:cNvSpPr>
            <a:spLocks noGrp="1" noChangeArrowheads="1"/>
          </p:cNvSpPr>
          <p:nvPr>
            <p:ph type="dt"/>
          </p:nvPr>
        </p:nvSpPr>
        <p:spPr bwMode="auto">
          <a:xfrm>
            <a:off x="4392613" y="179388"/>
            <a:ext cx="24463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hangingPunct="0">
              <a:lnSpc>
                <a:spcPct val="100000"/>
              </a:lnSpc>
              <a:buClr>
                <a:srgbClr val="000000"/>
              </a:buClr>
              <a:buSzPct val="100000"/>
              <a:buFont typeface="Times New Roman" pitchFamily="18" charset="0"/>
              <a:buNone/>
              <a:tabLst>
                <a:tab pos="723900" algn="l"/>
                <a:tab pos="1447800" algn="l"/>
                <a:tab pos="2171700" algn="l"/>
              </a:tabLst>
              <a:defRPr sz="1200">
                <a:cs typeface="Arial" pitchFamily="34" charset="0"/>
              </a:defRPr>
            </a:lvl1pPr>
          </a:lstStyle>
          <a:p>
            <a:pPr>
              <a:defRPr/>
            </a:pPr>
            <a:endParaRPr lang="en-CA"/>
          </a:p>
        </p:txBody>
      </p:sp>
      <p:sp>
        <p:nvSpPr>
          <p:cNvPr id="3075" name="Rectangle 3"/>
          <p:cNvSpPr>
            <a:spLocks noGrp="1" noChangeArrowheads="1"/>
          </p:cNvSpPr>
          <p:nvPr>
            <p:ph type="ftr"/>
          </p:nvPr>
        </p:nvSpPr>
        <p:spPr bwMode="auto">
          <a:xfrm>
            <a:off x="720725" y="10152063"/>
            <a:ext cx="2446338"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hangingPunct="0">
              <a:lnSpc>
                <a:spcPct val="100000"/>
              </a:lnSpc>
              <a:buClr>
                <a:srgbClr val="000000"/>
              </a:buClr>
              <a:buSzPct val="100000"/>
              <a:buFont typeface="Times New Roman" pitchFamily="18" charset="0"/>
              <a:buNone/>
              <a:tabLst>
                <a:tab pos="723900" algn="l"/>
                <a:tab pos="1447800" algn="l"/>
                <a:tab pos="2171700" algn="l"/>
              </a:tabLst>
              <a:defRPr sz="1200">
                <a:cs typeface="Arial" pitchFamily="34" charset="0"/>
              </a:defRPr>
            </a:lvl1pPr>
          </a:lstStyle>
          <a:p>
            <a:pPr>
              <a:defRPr/>
            </a:pPr>
            <a:endParaRPr lang="en-CA"/>
          </a:p>
        </p:txBody>
      </p:sp>
      <p:sp>
        <p:nvSpPr>
          <p:cNvPr id="3076" name="Rectangle 4"/>
          <p:cNvSpPr>
            <a:spLocks noGrp="1" noChangeArrowheads="1"/>
          </p:cNvSpPr>
          <p:nvPr>
            <p:ph type="sldNum"/>
          </p:nvPr>
        </p:nvSpPr>
        <p:spPr bwMode="auto">
          <a:xfrm>
            <a:off x="4392613" y="10152063"/>
            <a:ext cx="24463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hangingPunct="0">
              <a:lnSpc>
                <a:spcPct val="100000"/>
              </a:lnSpc>
              <a:buClr>
                <a:srgbClr val="000000"/>
              </a:buClr>
              <a:buSzPct val="100000"/>
              <a:buFont typeface="Times New Roman" pitchFamily="18" charset="0"/>
              <a:buNone/>
              <a:tabLst>
                <a:tab pos="723900" algn="l"/>
                <a:tab pos="1447800" algn="l"/>
                <a:tab pos="2171700" algn="l"/>
              </a:tabLst>
              <a:defRPr sz="1200">
                <a:cs typeface="Arial" pitchFamily="34" charset="0"/>
              </a:defRPr>
            </a:lvl1pPr>
          </a:lstStyle>
          <a:p>
            <a:pPr>
              <a:defRPr/>
            </a:pPr>
            <a:fld id="{1322B842-96E9-4152-96A2-A42A74EAD9FB}" type="slidenum">
              <a:rPr lang="en-CA"/>
              <a:pPr>
                <a:defRPr/>
              </a:pPr>
              <a:t>‹#›</a:t>
            </a:fld>
            <a:endParaRPr lang="en-CA"/>
          </a:p>
        </p:txBody>
      </p:sp>
      <p:sp>
        <p:nvSpPr>
          <p:cNvPr id="74758" name="Rectangle 5"/>
          <p:cNvSpPr>
            <a:spLocks noGrp="1" noRot="1" noChangeAspect="1" noChangeArrowheads="1"/>
          </p:cNvSpPr>
          <p:nvPr>
            <p:ph type="sldImg"/>
          </p:nvPr>
        </p:nvSpPr>
        <p:spPr bwMode="auto">
          <a:xfrm>
            <a:off x="1312863" y="1027113"/>
            <a:ext cx="4932362" cy="369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8" name="Rectangle 6"/>
          <p:cNvSpPr>
            <a:spLocks noGrp="1" noChangeArrowheads="1"/>
          </p:cNvSpPr>
          <p:nvPr>
            <p:ph type="body"/>
          </p:nvPr>
        </p:nvSpPr>
        <p:spPr bwMode="auto">
          <a:xfrm>
            <a:off x="1169988" y="5086350"/>
            <a:ext cx="5224462" cy="410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29905945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rgbClr val="FF0000"/>
                </a:solidFill>
              </a:rPr>
              <a:t>This </a:t>
            </a:r>
            <a:r>
              <a:rPr lang="en-GB" dirty="0" smtClean="0">
                <a:solidFill>
                  <a:srgbClr val="FF0000"/>
                </a:solidFill>
              </a:rPr>
              <a:t>presentation</a:t>
            </a:r>
            <a:r>
              <a:rPr lang="en-GB" baseline="0" dirty="0" smtClean="0">
                <a:solidFill>
                  <a:srgbClr val="FF0000"/>
                </a:solidFill>
              </a:rPr>
              <a:t> is a slight modification of a presentation by Steve Speicher. You can find the original content at the link above.</a:t>
            </a:r>
          </a:p>
          <a:p>
            <a:r>
              <a:rPr lang="en-GB" baseline="0" dirty="0" smtClean="0">
                <a:solidFill>
                  <a:srgbClr val="FF0000"/>
                </a:solidFill>
              </a:rPr>
              <a:t>My modifications are only </a:t>
            </a:r>
          </a:p>
          <a:p>
            <a:r>
              <a:rPr lang="en-GB" baseline="0" dirty="0" smtClean="0">
                <a:solidFill>
                  <a:srgbClr val="FF0000"/>
                </a:solidFill>
              </a:rPr>
              <a:t>* to adjust to my style of doing a presentation, </a:t>
            </a:r>
          </a:p>
          <a:p>
            <a:r>
              <a:rPr lang="en-GB" baseline="0" dirty="0" smtClean="0">
                <a:solidFill>
                  <a:srgbClr val="FF0000"/>
                </a:solidFill>
              </a:rPr>
              <a:t>* and some very slight updates to OSLC since this presentation was created.</a:t>
            </a:r>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1</a:t>
            </a:fld>
            <a:endParaRPr lang="en-CA"/>
          </a:p>
        </p:txBody>
      </p:sp>
    </p:spTree>
    <p:extLst>
      <p:ext uri="{BB962C8B-B14F-4D97-AF65-F5344CB8AC3E}">
        <p14:creationId xmlns:p14="http://schemas.microsoft.com/office/powerpoint/2010/main" val="3111038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1EB69846-6738-4D1A-80DE-7EED5B4ADD70}" type="slidenum">
              <a:rPr lang="en-US" altLang="en-US" sz="1200" smtClean="0">
                <a:cs typeface="Arial" pitchFamily="34" charset="0"/>
              </a:rPr>
              <a:pPr eaLnBrk="1"/>
              <a:t>10</a:t>
            </a:fld>
            <a:endParaRPr lang="en-US" altLang="en-US" sz="1200" smtClean="0">
              <a:cs typeface="Arial" pitchFamily="34" charset="0"/>
            </a:endParaRPr>
          </a:p>
        </p:txBody>
      </p:sp>
      <p:sp>
        <p:nvSpPr>
          <p:cNvPr id="5" name="Rectangle 25"/>
          <p:cNvSpPr txBox="1">
            <a:spLocks noGrp="1" noChangeArrowheads="1"/>
          </p:cNvSpPr>
          <p:nvPr/>
        </p:nvSpPr>
        <p:spPr bwMode="auto">
          <a:xfrm>
            <a:off x="7075488" y="10074275"/>
            <a:ext cx="198437" cy="2651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nchor="ctr"/>
          <a:lstStyle>
            <a:lvl1pPr eaLnBrk="0" hangingPunct="0">
              <a:defRPr sz="1000" b="1">
                <a:solidFill>
                  <a:schemeClr val="tx1"/>
                </a:solidFill>
                <a:latin typeface="Arial" pitchFamily="34" charset="0"/>
                <a:ea typeface="ＭＳ Ｐゴシック" pitchFamily="34" charset="-128"/>
              </a:defRPr>
            </a:lvl1pPr>
            <a:lvl2pPr marL="742950" indent="-285750" eaLnBrk="0" hangingPunct="0">
              <a:defRPr sz="1000" b="1">
                <a:solidFill>
                  <a:schemeClr val="tx1"/>
                </a:solidFill>
                <a:latin typeface="Arial" pitchFamily="34" charset="0"/>
                <a:ea typeface="ＭＳ Ｐゴシック" pitchFamily="34" charset="-128"/>
              </a:defRPr>
            </a:lvl2pPr>
            <a:lvl3pPr marL="1143000" indent="-228600" eaLnBrk="0" hangingPunct="0">
              <a:defRPr sz="1000" b="1">
                <a:solidFill>
                  <a:schemeClr val="tx1"/>
                </a:solidFill>
                <a:latin typeface="Arial" pitchFamily="34" charset="0"/>
                <a:ea typeface="ＭＳ Ｐゴシック" pitchFamily="34" charset="-128"/>
              </a:defRPr>
            </a:lvl3pPr>
            <a:lvl4pPr marL="1600200" indent="-228600" eaLnBrk="0" hangingPunct="0">
              <a:defRPr sz="1000" b="1">
                <a:solidFill>
                  <a:schemeClr val="tx1"/>
                </a:solidFill>
                <a:latin typeface="Arial" pitchFamily="34" charset="0"/>
                <a:ea typeface="ＭＳ Ｐゴシック" pitchFamily="34" charset="-128"/>
              </a:defRPr>
            </a:lvl4pPr>
            <a:lvl5pPr marL="2057400" indent="-228600" eaLnBrk="0" hangingPunct="0">
              <a:defRPr sz="1000" b="1">
                <a:solidFill>
                  <a:schemeClr val="tx1"/>
                </a:solidFill>
                <a:latin typeface="Arial" pitchFamily="34" charset="0"/>
                <a:ea typeface="ＭＳ Ｐゴシック" pitchFamily="34" charset="-128"/>
              </a:defRPr>
            </a:lvl5pPr>
            <a:lvl6pPr marL="25146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6pPr>
            <a:lvl7pPr marL="29718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7pPr>
            <a:lvl8pPr marL="34290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8pPr>
            <a:lvl9pPr marL="38862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9pPr>
          </a:lstStyle>
          <a:p>
            <a:pPr defTabSz="1027237" eaLnBrk="1" hangingPunct="1">
              <a:buFont typeface="Times New Roman" pitchFamily="18" charset="0"/>
              <a:buNone/>
              <a:defRPr/>
            </a:pPr>
            <a:fld id="{08948180-FA32-43EA-B0A1-9BAE082EBA6B}" type="slidenum">
              <a:rPr lang="en-US" b="0">
                <a:solidFill>
                  <a:prstClr val="black"/>
                </a:solidFill>
                <a:cs typeface="Arial" pitchFamily="34" charset="0"/>
              </a:rPr>
              <a:pPr defTabSz="1027237" eaLnBrk="1" hangingPunct="1">
                <a:buFont typeface="Times New Roman" pitchFamily="18" charset="0"/>
                <a:buNone/>
                <a:defRPr/>
              </a:pPr>
              <a:t>10</a:t>
            </a:fld>
            <a:endParaRPr lang="en-US" b="0">
              <a:solidFill>
                <a:prstClr val="black"/>
              </a:solidFill>
              <a:cs typeface="Arial" pitchFamily="34" charset="0"/>
            </a:endParaRPr>
          </a:p>
        </p:txBody>
      </p:sp>
      <p:sp>
        <p:nvSpPr>
          <p:cNvPr id="76804" name="Rectangle 2"/>
          <p:cNvSpPr>
            <a:spLocks noGrp="1" noRot="1" noChangeAspect="1" noChangeArrowheads="1" noTextEdit="1"/>
          </p:cNvSpPr>
          <p:nvPr>
            <p:ph type="sldImg"/>
          </p:nvPr>
        </p:nvSpPr>
        <p:spPr/>
      </p:sp>
      <p:sp>
        <p:nvSpPr>
          <p:cNvPr id="76805"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MS PGothic"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Note that this is about </a:t>
            </a:r>
            <a:r>
              <a:rPr lang="en-GB" b="1" u="sng" baseline="0" dirty="0" smtClean="0"/>
              <a:t>Publishing</a:t>
            </a:r>
            <a:r>
              <a:rPr lang="en-GB" baseline="0" dirty="0" smtClean="0"/>
              <a:t> data. Not some much focus on how to store, manage data internally.</a:t>
            </a:r>
          </a:p>
          <a:p>
            <a:endParaRPr lang="en-GB" baseline="0" dirty="0" smtClean="0"/>
          </a:p>
          <a:p>
            <a:r>
              <a:rPr lang="en-GB" baseline="0" dirty="0" smtClean="0"/>
              <a:t>Primary focus on (1) Data and (2) linking data </a:t>
            </a:r>
            <a:r>
              <a:rPr lang="en-GB" baseline="0" dirty="0" smtClean="0">
                <a:sym typeface="Wingdings" panose="05000000000000000000" pitchFamily="2" charset="2"/>
              </a:rPr>
              <a:t></a:t>
            </a:r>
          </a:p>
          <a:p>
            <a:endParaRPr lang="en-GB" baseline="0" dirty="0" smtClean="0">
              <a:sym typeface="Wingdings" panose="05000000000000000000" pitchFamily="2" charset="2"/>
            </a:endParaRPr>
          </a:p>
          <a:p>
            <a:r>
              <a:rPr lang="en-GB" b="1" baseline="0" dirty="0" smtClean="0">
                <a:sym typeface="Wingdings" panose="05000000000000000000" pitchFamily="2" charset="2"/>
              </a:rPr>
              <a:t>Data gets more meaning -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dirty="0" smtClean="0"/>
              <a:t>Once you can connect data, you are providing data with more information/relations that would</a:t>
            </a:r>
            <a:r>
              <a:rPr lang="en-GB" baseline="0" dirty="0" smtClean="0"/>
              <a:t> not otherwise be available.</a:t>
            </a:r>
          </a:p>
          <a:p>
            <a:endParaRPr lang="en-GB" baseline="0" dirty="0" smtClean="0">
              <a:sym typeface="Wingdings" panose="05000000000000000000" pitchFamily="2" charset="2"/>
            </a:endParaRPr>
          </a:p>
          <a:p>
            <a:r>
              <a:rPr lang="en-GB" b="1" baseline="0" dirty="0" smtClean="0">
                <a:sym typeface="Wingdings" panose="05000000000000000000" pitchFamily="2" charset="2"/>
              </a:rPr>
              <a:t>Data becomes more useful – </a:t>
            </a:r>
          </a:p>
          <a:p>
            <a:r>
              <a:rPr lang="en-GB" baseline="0" dirty="0" smtClean="0">
                <a:sym typeface="Wingdings" panose="05000000000000000000" pitchFamily="2" charset="2"/>
              </a:rPr>
              <a:t>Once you can connect the data, it is no longer isolated. You can make more sense out of it.</a:t>
            </a:r>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11</a:t>
            </a:fld>
            <a:endParaRPr lang="en-CA"/>
          </a:p>
        </p:txBody>
      </p:sp>
    </p:spTree>
    <p:extLst>
      <p:ext uri="{BB962C8B-B14F-4D97-AF65-F5344CB8AC3E}">
        <p14:creationId xmlns:p14="http://schemas.microsoft.com/office/powerpoint/2010/main" val="1360237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C25AE752-A8B2-4A83-A9AA-A40DB85C5C47}" type="slidenum">
              <a:rPr lang="en-US" altLang="en-US" sz="1200" smtClean="0">
                <a:cs typeface="Arial" pitchFamily="34" charset="0"/>
              </a:rPr>
              <a:pPr eaLnBrk="1"/>
              <a:t>12</a:t>
            </a:fld>
            <a:endParaRPr lang="en-US" altLang="en-US" sz="1200" smtClean="0">
              <a:cs typeface="Arial" pitchFamily="34" charset="0"/>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AABBF5E0-6AA6-434F-9003-7B7B8FB71BB6}" type="slidenum">
              <a:rPr lang="en-US" altLang="en-US" sz="1200" smtClean="0">
                <a:cs typeface="Arial" pitchFamily="34" charset="0"/>
              </a:rPr>
              <a:pPr eaLnBrk="1"/>
              <a:t>13</a:t>
            </a:fld>
            <a:endParaRPr lang="en-US" altLang="en-US" sz="1200" smtClean="0">
              <a:cs typeface="Arial" pitchFamily="34" charset="0"/>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BD607A57-B423-49B6-A89D-FC3F4C77F88A}" type="slidenum">
              <a:rPr lang="en-US" altLang="en-US" sz="1200" smtClean="0">
                <a:cs typeface="Arial" pitchFamily="34" charset="0"/>
              </a:rPr>
              <a:pPr eaLnBrk="1"/>
              <a:t>14</a:t>
            </a:fld>
            <a:endParaRPr lang="en-US" altLang="en-US" sz="1200" smtClean="0">
              <a:cs typeface="Arial" pitchFamily="34" charset="0"/>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Once lifecycle data is linked together, you can then use other tools to perform complex queries of data and analyze trends.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65A6CDF7-825E-47AE-9931-F75E8292845F}" type="slidenum">
              <a:rPr lang="en-US" altLang="en-US" sz="1200" smtClean="0">
                <a:cs typeface="Arial" pitchFamily="34" charset="0"/>
              </a:rPr>
              <a:pPr eaLnBrk="1"/>
              <a:t>15</a:t>
            </a:fld>
            <a:endParaRPr lang="en-US" altLang="en-US" sz="1200" smtClean="0">
              <a:cs typeface="Arial" pitchFamily="34" charset="0"/>
            </a:endParaRPr>
          </a:p>
        </p:txBody>
      </p:sp>
      <p:sp>
        <p:nvSpPr>
          <p:cNvPr id="89091" name="Rectangle 2"/>
          <p:cNvSpPr>
            <a:spLocks noGrp="1" noRot="1" noChangeAspect="1" noChangeArrowheads="1" noTextEdit="1"/>
          </p:cNvSpPr>
          <p:nvPr>
            <p:ph type="sldImg"/>
          </p:nvPr>
        </p:nvSpPr>
        <p:spPr>
          <a:xfrm>
            <a:off x="931863" y="790575"/>
            <a:ext cx="5753100" cy="4316413"/>
          </a:xfrm>
        </p:spPr>
      </p:sp>
      <p:sp>
        <p:nvSpPr>
          <p:cNvPr id="89092" name="Rectangle 3"/>
          <p:cNvSpPr>
            <a:spLocks noGrp="1" noChangeArrowheads="1"/>
          </p:cNvSpPr>
          <p:nvPr>
            <p:ph type="body" idx="1"/>
          </p:nvPr>
        </p:nvSpPr>
        <p:spPr>
          <a:xfrm>
            <a:off x="1135063" y="5219700"/>
            <a:ext cx="5354637" cy="4670425"/>
          </a:xfrm>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This LD approach builds on 4 principles defined by Tim Berners-Lee in 2006…</a:t>
            </a:r>
          </a:p>
          <a:p>
            <a:endParaRPr lang="en-GB" alt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dirty="0" smtClean="0"/>
              <a:t>Principle1</a:t>
            </a:r>
            <a:r>
              <a:rPr lang="en-GB" dirty="0" smtClean="0"/>
              <a:t>:</a:t>
            </a:r>
            <a:endParaRPr lang="en-GB" baseline="0" dirty="0" smtClean="0"/>
          </a:p>
          <a:p>
            <a:r>
              <a:rPr lang="en-GB" dirty="0" smtClean="0"/>
              <a:t>To identify things unambiguously</a:t>
            </a:r>
          </a:p>
          <a:p>
            <a:endParaRPr lang="en-US" altLang="en-US" dirty="0" smtClean="0"/>
          </a:p>
          <a:p>
            <a:r>
              <a:rPr lang="en-GB" dirty="0" smtClean="0"/>
              <a:t>Principle2:</a:t>
            </a:r>
            <a:endParaRPr lang="en-GB" baseline="0" dirty="0" smtClean="0"/>
          </a:p>
          <a:p>
            <a:r>
              <a:rPr lang="en-GB" dirty="0" smtClean="0"/>
              <a:t>For example, for books</a:t>
            </a:r>
            <a:r>
              <a:rPr lang="en-GB" baseline="0" dirty="0" smtClean="0"/>
              <a:t>  </a:t>
            </a:r>
            <a:r>
              <a:rPr lang="en-GB" dirty="0" smtClean="0"/>
              <a:t>you could make a URI like isbn:0140437428. </a:t>
            </a:r>
          </a:p>
          <a:p>
            <a:r>
              <a:rPr lang="en-GB" dirty="0" smtClean="0"/>
              <a:t>But, this type of URI is not implemented</a:t>
            </a:r>
            <a:r>
              <a:rPr lang="en-GB" baseline="0" dirty="0" smtClean="0"/>
              <a:t>, and hence applications do not know how to handle/resolve it. </a:t>
            </a:r>
            <a:r>
              <a:rPr lang="en-GB" dirty="0" smtClean="0"/>
              <a:t> (try to paste this URI into your browser and see what happens) </a:t>
            </a:r>
          </a:p>
          <a:p>
            <a:pPr marL="171450" indent="-171450">
              <a:buFont typeface="Wingdings"/>
              <a:buChar char="à"/>
            </a:pPr>
            <a:r>
              <a:rPr lang="en-GB" dirty="0" smtClean="0"/>
              <a:t>If you use HTTP URIs, you can</a:t>
            </a:r>
            <a:r>
              <a:rPr lang="en-GB" baseline="0" dirty="0" smtClean="0"/>
              <a:t> </a:t>
            </a:r>
            <a:r>
              <a:rPr lang="en-GB" dirty="0" smtClean="0"/>
              <a:t>make them </a:t>
            </a:r>
            <a:r>
              <a:rPr lang="en-GB" b="1" u="sng" dirty="0" smtClean="0"/>
              <a:t>resolvable on the Web</a:t>
            </a:r>
            <a:r>
              <a:rPr lang="en-GB" dirty="0" smtClean="0"/>
              <a:t>.</a:t>
            </a:r>
          </a:p>
          <a:p>
            <a:pPr marL="171450" indent="-171450">
              <a:buFont typeface="Wingdings"/>
              <a:buChar char="à"/>
            </a:pPr>
            <a:endParaRPr lang="en-GB" dirty="0" smtClean="0"/>
          </a:p>
          <a:p>
            <a:pPr marL="0" indent="0">
              <a:buFont typeface="Wingdings"/>
              <a:buNone/>
            </a:pPr>
            <a:r>
              <a:rPr lang="en-GB" dirty="0" smtClean="0"/>
              <a:t>Principle4:</a:t>
            </a:r>
          </a:p>
          <a:p>
            <a:pPr marL="0" indent="0">
              <a:buFont typeface="Wingdings"/>
              <a:buNone/>
            </a:pPr>
            <a:r>
              <a:rPr lang="en-GB" dirty="0" smtClean="0"/>
              <a:t>Data</a:t>
            </a:r>
            <a:r>
              <a:rPr lang="en-GB" baseline="0" dirty="0" smtClean="0"/>
              <a:t> is made even more useful if it contains links to other related data, documents, etc.</a:t>
            </a:r>
          </a:p>
          <a:p>
            <a:pPr marL="0" indent="0">
              <a:buFont typeface="Wingdings"/>
              <a:buNone/>
            </a:pPr>
            <a:r>
              <a:rPr lang="en-GB" dirty="0" smtClean="0"/>
              <a:t>That’s what makes Linked Data “linked”</a:t>
            </a:r>
            <a:endParaRPr lang="en-GB" baseline="0" dirty="0" smtClean="0"/>
          </a:p>
          <a:p>
            <a:endParaRPr lang="en-GB" altLang="en-US" dirty="0" smtClean="0"/>
          </a:p>
          <a:p>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16</a:t>
            </a:fld>
            <a:endParaRPr lang="en-CA"/>
          </a:p>
        </p:txBody>
      </p:sp>
    </p:spTree>
    <p:extLst>
      <p:ext uri="{BB962C8B-B14F-4D97-AF65-F5344CB8AC3E}">
        <p14:creationId xmlns:p14="http://schemas.microsoft.com/office/powerpoint/2010/main" val="426651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RDF is a family</a:t>
            </a:r>
            <a:r>
              <a:rPr lang="en-GB" baseline="0" dirty="0" smtClean="0"/>
              <a:t> of standards.</a:t>
            </a:r>
          </a:p>
          <a:p>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17</a:t>
            </a:fld>
            <a:endParaRPr lang="en-CA"/>
          </a:p>
        </p:txBody>
      </p:sp>
    </p:spTree>
    <p:extLst>
      <p:ext uri="{BB962C8B-B14F-4D97-AF65-F5344CB8AC3E}">
        <p14:creationId xmlns:p14="http://schemas.microsoft.com/office/powerpoint/2010/main" val="3286968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F4CB8DC0-B200-42B5-8EBF-E93759A300AC}" type="slidenum">
              <a:rPr lang="en-US" altLang="en-US" sz="1200" smtClean="0">
                <a:cs typeface="Arial" pitchFamily="34" charset="0"/>
              </a:rPr>
              <a:pPr eaLnBrk="1"/>
              <a:t>18</a:t>
            </a:fld>
            <a:endParaRPr lang="en-US" altLang="en-US" sz="1200" smtClean="0">
              <a:cs typeface="Arial" pitchFamily="34"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altLang="en-US" dirty="0" smtClean="0"/>
              <a:t>RDF is an abstract model with several serialization formats (i.e., file formats), and so the particular way in which a resource or triple is encoded varies from format to format.</a:t>
            </a:r>
            <a:endParaRPr lang="en-US" altLang="en-US" dirty="0" smtClean="0"/>
          </a:p>
          <a:p>
            <a:endParaRPr lang="en-US" altLang="en-US" dirty="0" smtClean="0"/>
          </a:p>
          <a:p>
            <a:r>
              <a:rPr lang="en-US" altLang="en-US" dirty="0" smtClean="0"/>
              <a:t>RDF is:</a:t>
            </a:r>
          </a:p>
          <a:p>
            <a:pPr>
              <a:buFontTx/>
              <a:buChar char="•"/>
            </a:pPr>
            <a:r>
              <a:rPr lang="en-US" altLang="en-US" dirty="0" smtClean="0"/>
              <a:t>a simple, powerful data model</a:t>
            </a:r>
          </a:p>
          <a:p>
            <a:pPr>
              <a:buFontTx/>
              <a:buChar char="•"/>
            </a:pPr>
            <a:r>
              <a:rPr lang="en-US" altLang="en-US" dirty="0" smtClean="0"/>
              <a:t>used to deﬁne relationships between things</a:t>
            </a:r>
          </a:p>
          <a:p>
            <a:pPr>
              <a:buFontTx/>
              <a:buChar char="•"/>
            </a:pPr>
            <a:r>
              <a:rPr lang="en-US" altLang="en-US" dirty="0" smtClean="0"/>
              <a:t>designed to work with the architecture of the web</a:t>
            </a:r>
          </a:p>
          <a:p>
            <a:pPr>
              <a:buFontTx/>
              <a:buChar char="•"/>
            </a:pPr>
            <a:r>
              <a:rPr lang="en-US" altLang="en-US" dirty="0" smtClean="0"/>
              <a:t>the data model for the Web of Data</a:t>
            </a:r>
          </a:p>
          <a:p>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FF78E5F0-C670-43CC-A95A-ACAFEF36FCBB}" type="slidenum">
              <a:rPr lang="en-US" altLang="en-US" sz="1200" smtClean="0">
                <a:cs typeface="Arial" pitchFamily="34" charset="0"/>
              </a:rPr>
              <a:pPr eaLnBrk="1"/>
              <a:t>19</a:t>
            </a:fld>
            <a:endParaRPr lang="en-US" altLang="en-US" sz="1200" smtClean="0">
              <a:cs typeface="Arial" pitchFamily="3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underlying structure of any expression in RDF is a triple, consisting of a subject, a predicate and an object. </a:t>
            </a:r>
          </a:p>
          <a:p>
            <a:r>
              <a:rPr lang="en-US" altLang="en-US" dirty="0" smtClean="0"/>
              <a:t>Each triple represents a statement of a relationship between the things denoted by the nodes that it links. Each triple has three parts:</a:t>
            </a:r>
          </a:p>
          <a:p>
            <a:pPr>
              <a:buFont typeface="Wingdings" pitchFamily="2" charset="2"/>
              <a:buChar char="§"/>
            </a:pPr>
            <a:r>
              <a:rPr lang="en-US" altLang="en-US" dirty="0" smtClean="0"/>
              <a:t>a subject,</a:t>
            </a:r>
          </a:p>
          <a:p>
            <a:pPr>
              <a:buFont typeface="Wingdings" pitchFamily="2" charset="2"/>
              <a:buChar char="§"/>
            </a:pPr>
            <a:r>
              <a:rPr lang="en-US" altLang="en-US" dirty="0" smtClean="0"/>
              <a:t>an object, and</a:t>
            </a:r>
          </a:p>
          <a:p>
            <a:pPr>
              <a:buFont typeface="Wingdings" pitchFamily="2" charset="2"/>
              <a:buChar char="§"/>
            </a:pPr>
            <a:r>
              <a:rPr lang="en-US" altLang="en-US" dirty="0" smtClean="0"/>
              <a:t>a predicate (also called a property) that denotes a relationship.</a:t>
            </a:r>
          </a:p>
          <a:p>
            <a:endParaRPr lang="en-US" altLang="en-US" dirty="0" smtClean="0"/>
          </a:p>
          <a:p>
            <a:endParaRPr lang="en-US" altLang="en-US" dirty="0" smtClean="0"/>
          </a:p>
          <a:p>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EB764AAB-F725-4D64-AB44-16787CC5C2EF}" type="slidenum">
              <a:rPr lang="en-US" altLang="en-US" sz="1200" smtClean="0">
                <a:cs typeface="Arial" pitchFamily="34" charset="0"/>
              </a:rPr>
              <a:pPr eaLnBrk="1"/>
              <a:t>2</a:t>
            </a:fld>
            <a:endParaRPr lang="en-US" altLang="en-US" sz="1200" smtClean="0">
              <a:cs typeface="Arial" pitchFamily="34" charset="0"/>
            </a:endParaRPr>
          </a:p>
        </p:txBody>
      </p:sp>
      <p:sp>
        <p:nvSpPr>
          <p:cNvPr id="5" name="Rectangle 25"/>
          <p:cNvSpPr txBox="1">
            <a:spLocks noGrp="1" noChangeArrowheads="1"/>
          </p:cNvSpPr>
          <p:nvPr/>
        </p:nvSpPr>
        <p:spPr bwMode="auto">
          <a:xfrm>
            <a:off x="7075488" y="10074275"/>
            <a:ext cx="198437" cy="2651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nchor="ctr"/>
          <a:lstStyle>
            <a:lvl1pPr eaLnBrk="0" hangingPunct="0">
              <a:defRPr sz="1000" b="1">
                <a:solidFill>
                  <a:schemeClr val="tx1"/>
                </a:solidFill>
                <a:latin typeface="Arial" pitchFamily="34" charset="0"/>
                <a:ea typeface="ＭＳ Ｐゴシック" pitchFamily="34" charset="-128"/>
              </a:defRPr>
            </a:lvl1pPr>
            <a:lvl2pPr marL="742950" indent="-285750" eaLnBrk="0" hangingPunct="0">
              <a:defRPr sz="1000" b="1">
                <a:solidFill>
                  <a:schemeClr val="tx1"/>
                </a:solidFill>
                <a:latin typeface="Arial" pitchFamily="34" charset="0"/>
                <a:ea typeface="ＭＳ Ｐゴシック" pitchFamily="34" charset="-128"/>
              </a:defRPr>
            </a:lvl2pPr>
            <a:lvl3pPr marL="1143000" indent="-228600" eaLnBrk="0" hangingPunct="0">
              <a:defRPr sz="1000" b="1">
                <a:solidFill>
                  <a:schemeClr val="tx1"/>
                </a:solidFill>
                <a:latin typeface="Arial" pitchFamily="34" charset="0"/>
                <a:ea typeface="ＭＳ Ｐゴシック" pitchFamily="34" charset="-128"/>
              </a:defRPr>
            </a:lvl3pPr>
            <a:lvl4pPr marL="1600200" indent="-228600" eaLnBrk="0" hangingPunct="0">
              <a:defRPr sz="1000" b="1">
                <a:solidFill>
                  <a:schemeClr val="tx1"/>
                </a:solidFill>
                <a:latin typeface="Arial" pitchFamily="34" charset="0"/>
                <a:ea typeface="ＭＳ Ｐゴシック" pitchFamily="34" charset="-128"/>
              </a:defRPr>
            </a:lvl4pPr>
            <a:lvl5pPr marL="2057400" indent="-228600" eaLnBrk="0" hangingPunct="0">
              <a:defRPr sz="1000" b="1">
                <a:solidFill>
                  <a:schemeClr val="tx1"/>
                </a:solidFill>
                <a:latin typeface="Arial" pitchFamily="34" charset="0"/>
                <a:ea typeface="ＭＳ Ｐゴシック" pitchFamily="34" charset="-128"/>
              </a:defRPr>
            </a:lvl5pPr>
            <a:lvl6pPr marL="25146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6pPr>
            <a:lvl7pPr marL="29718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7pPr>
            <a:lvl8pPr marL="34290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8pPr>
            <a:lvl9pPr marL="38862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9pPr>
          </a:lstStyle>
          <a:p>
            <a:pPr defTabSz="1027237" eaLnBrk="1" hangingPunct="1">
              <a:buFont typeface="Times New Roman" pitchFamily="18" charset="0"/>
              <a:buNone/>
              <a:defRPr/>
            </a:pPr>
            <a:fld id="{0417E617-6BEA-4E49-86E1-4B3E24297B03}" type="slidenum">
              <a:rPr lang="en-US" b="0">
                <a:solidFill>
                  <a:prstClr val="black"/>
                </a:solidFill>
                <a:cs typeface="Arial" pitchFamily="34" charset="0"/>
              </a:rPr>
              <a:pPr defTabSz="1027237" eaLnBrk="1" hangingPunct="1">
                <a:buFont typeface="Times New Roman" pitchFamily="18" charset="0"/>
                <a:buNone/>
                <a:defRPr/>
              </a:pPr>
              <a:t>2</a:t>
            </a:fld>
            <a:endParaRPr lang="en-US" b="0">
              <a:solidFill>
                <a:prstClr val="black"/>
              </a:solidFill>
              <a:cs typeface="Arial" pitchFamily="34" charset="0"/>
            </a:endParaRPr>
          </a:p>
        </p:txBody>
      </p:sp>
      <p:sp>
        <p:nvSpPr>
          <p:cNvPr id="75780" name="Rectangle 2"/>
          <p:cNvSpPr>
            <a:spLocks noGrp="1" noRot="1" noChangeAspect="1" noChangeArrowheads="1" noTextEdit="1"/>
          </p:cNvSpPr>
          <p:nvPr>
            <p:ph type="sldImg"/>
          </p:nvPr>
        </p:nvSpPr>
        <p:spPr/>
      </p:sp>
      <p:sp>
        <p:nvSpPr>
          <p:cNvPr id="75781"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Why talk about Linked Data? OSLC builds on Linked Data,</a:t>
            </a:r>
            <a:r>
              <a:rPr lang="en-US" altLang="en-US" baseline="0" dirty="0" smtClean="0"/>
              <a:t> so you need to understand that approach first.</a:t>
            </a:r>
            <a:endParaRPr lang="en-US" altLang="en-US" dirty="0" smtClean="0"/>
          </a:p>
          <a:p>
            <a:endParaRPr lang="en-US"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A5D60983-EE7C-4D5E-A1F3-1CB85BCC0347}" type="slidenum">
              <a:rPr lang="en-US" altLang="en-US" sz="1200" smtClean="0">
                <a:cs typeface="Arial" pitchFamily="34" charset="0"/>
              </a:rPr>
              <a:pPr eaLnBrk="1"/>
              <a:t>20</a:t>
            </a:fld>
            <a:endParaRPr lang="en-US" altLang="en-US" sz="1200" smtClean="0">
              <a:cs typeface="Arial" pitchFamily="34" charset="0"/>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t>Resources:</a:t>
            </a:r>
          </a:p>
          <a:p>
            <a:pPr>
              <a:buFontTx/>
              <a:buChar char="•"/>
            </a:pPr>
            <a:r>
              <a:rPr lang="en-US" altLang="en-US" dirty="0" smtClean="0"/>
              <a:t>Can represent things on the web, like web pages. These resources are information resources</a:t>
            </a:r>
          </a:p>
          <a:p>
            <a:pPr>
              <a:buFontTx/>
              <a:buChar char="•"/>
            </a:pPr>
            <a:r>
              <a:rPr lang="en-US" altLang="en-US" dirty="0" smtClean="0"/>
              <a:t>Can represent things not on the web, like people and places. These resources are non-information resources</a:t>
            </a:r>
          </a:p>
          <a:p>
            <a:pPr>
              <a:buFontTx/>
              <a:buChar char="•"/>
            </a:pPr>
            <a:r>
              <a:rPr lang="en-US" altLang="en-US" dirty="0" smtClean="0"/>
              <a:t>Can represent anything at all</a:t>
            </a:r>
          </a:p>
          <a:p>
            <a:pPr>
              <a:buFontTx/>
              <a:buChar char="•"/>
            </a:pPr>
            <a:r>
              <a:rPr lang="en-US" altLang="en-US" dirty="0" smtClean="0"/>
              <a:t>Are usually named using URIs</a:t>
            </a:r>
          </a:p>
          <a:p>
            <a:pPr>
              <a:buFontTx/>
              <a:buChar char="•"/>
            </a:pPr>
            <a:r>
              <a:rPr lang="en-US" altLang="en-US" dirty="0" smtClean="0"/>
              <a:t>May not have a name. May be a blank node.</a:t>
            </a:r>
          </a:p>
          <a:p>
            <a:pPr>
              <a:buFontTx/>
              <a:buChar char="•"/>
            </a:pPr>
            <a:endParaRPr lang="en-US" altLang="en-US" dirty="0" smtClean="0"/>
          </a:p>
          <a:p>
            <a:r>
              <a:rPr lang="en-US" altLang="en-US" b="1" dirty="0" smtClean="0"/>
              <a:t>Literal Values:</a:t>
            </a:r>
          </a:p>
          <a:p>
            <a:pPr>
              <a:buFontTx/>
              <a:buChar char="•"/>
            </a:pPr>
            <a:r>
              <a:rPr lang="en-US" altLang="en-US" dirty="0" smtClean="0"/>
              <a:t>Are values to work with and show users</a:t>
            </a:r>
          </a:p>
          <a:p>
            <a:pPr>
              <a:buFontTx/>
              <a:buChar char="•"/>
            </a:pPr>
            <a:r>
              <a:rPr lang="en-US" altLang="en-US" dirty="0" smtClean="0"/>
              <a:t>Can be just a string of text. These literals are plain literals</a:t>
            </a:r>
          </a:p>
          <a:p>
            <a:pPr>
              <a:buFontTx/>
              <a:buChar char="•"/>
            </a:pPr>
            <a:r>
              <a:rPr lang="en-US" altLang="en-US" dirty="0" smtClean="0"/>
              <a:t>Can have a language assigned to them using ISO codes</a:t>
            </a:r>
          </a:p>
          <a:p>
            <a:pPr>
              <a:buFontTx/>
              <a:buChar char="•"/>
            </a:pPr>
            <a:r>
              <a:rPr lang="en-US" altLang="en-US" dirty="0" smtClean="0"/>
              <a:t>Can have a speciﬁc datatype assigned to them. These literals are typed literals</a:t>
            </a:r>
          </a:p>
          <a:p>
            <a:endParaRPr lang="en-US" altLang="en-US" dirty="0" smtClean="0"/>
          </a:p>
          <a:p>
            <a:r>
              <a:rPr lang="en-US" altLang="en-US" b="1" dirty="0" smtClean="0"/>
              <a:t>Predicates:</a:t>
            </a:r>
          </a:p>
          <a:p>
            <a:pPr>
              <a:buFontTx/>
              <a:buChar char="•"/>
            </a:pPr>
            <a:r>
              <a:rPr lang="en-US" altLang="en-US" dirty="0" smtClean="0"/>
              <a:t>Are relationships between resources or properties of a resource</a:t>
            </a:r>
          </a:p>
          <a:p>
            <a:pPr>
              <a:buFontTx/>
              <a:buChar char="•"/>
            </a:pPr>
            <a:r>
              <a:rPr lang="en-US" altLang="en-US" dirty="0" smtClean="0"/>
              <a:t>Are named using URIs</a:t>
            </a:r>
          </a:p>
          <a:p>
            <a:pPr>
              <a:buFontTx/>
              <a:buChar char="•"/>
            </a:pPr>
            <a:r>
              <a:rPr lang="en-US" altLang="en-US" dirty="0" smtClean="0"/>
              <a:t>Are described in Schema (or </a:t>
            </a:r>
            <a:r>
              <a:rPr lang="en-US" altLang="en-US" dirty="0" err="1" smtClean="0"/>
              <a:t>vocabularies,or</a:t>
            </a:r>
            <a:r>
              <a:rPr lang="en-US" altLang="en-US" dirty="0" smtClean="0"/>
              <a:t> ontologies)</a:t>
            </a:r>
          </a:p>
          <a:p>
            <a:endParaRPr lang="en-US"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47520238-CDCE-45A3-A4C9-331F72D302EB}" type="slidenum">
              <a:rPr lang="en-US" altLang="en-US" sz="1200" smtClean="0">
                <a:cs typeface="Arial" pitchFamily="34" charset="0"/>
              </a:rPr>
              <a:pPr eaLnBrk="1"/>
              <a:t>21</a:t>
            </a:fld>
            <a:endParaRPr lang="en-US" altLang="en-US" sz="1200" smtClean="0">
              <a:cs typeface="Arial" pitchFamily="34" charset="0"/>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Here is a look at it with URI’s in place.</a:t>
            </a:r>
          </a:p>
          <a:p>
            <a:r>
              <a:rPr lang="en-US" altLang="en-US" smtClean="0"/>
              <a:t>OSLC specifications define the “shape” of resources and objects and the meaning of predicates.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FF78E5F0-C670-43CC-A95A-ACAFEF36FCBB}" type="slidenum">
              <a:rPr lang="en-US" altLang="en-US" sz="1200" smtClean="0">
                <a:cs typeface="Arial" pitchFamily="34" charset="0"/>
              </a:rPr>
              <a:pPr eaLnBrk="1"/>
              <a:t>22</a:t>
            </a:fld>
            <a:endParaRPr lang="en-US" altLang="en-US" sz="1200" smtClean="0">
              <a:cs typeface="Arial" pitchFamily="3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dirty="0" smtClean="0"/>
              <a:t>A set of triples forms an RDF graph. </a:t>
            </a:r>
          </a:p>
          <a:p>
            <a:r>
              <a:rPr lang="en-GB" altLang="en-US" dirty="0" smtClean="0"/>
              <a:t>An RDF graph can be visualized as a node and directed-arc diagram, in which each triple is represented as a node-arc-node link.</a:t>
            </a:r>
          </a:p>
          <a:p>
            <a:endParaRPr lang="en-GB" altLang="en-US" dirty="0" smtClean="0"/>
          </a:p>
          <a:p>
            <a:endParaRPr lang="en-GB" altLang="en-US" dirty="0" smtClean="0"/>
          </a:p>
          <a:p>
            <a:endParaRPr lang="en-US"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B07635E6-189E-4632-8ABB-6DCA9D719FC7}" type="slidenum">
              <a:rPr lang="en-US" altLang="en-US" sz="1200" smtClean="0">
                <a:cs typeface="Arial" pitchFamily="34" charset="0"/>
              </a:rPr>
              <a:pPr eaLnBrk="1"/>
              <a:t>23</a:t>
            </a:fld>
            <a:endParaRPr lang="en-US" altLang="en-US" sz="1200" smtClean="0">
              <a:cs typeface="Arial" pitchFamily="34" charset="0"/>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FF78E5F0-C670-43CC-A95A-ACAFEF36FCBB}" type="slidenum">
              <a:rPr lang="en-US" altLang="en-US" sz="1200" smtClean="0">
                <a:cs typeface="Arial" pitchFamily="34" charset="0"/>
              </a:rPr>
              <a:pPr eaLnBrk="1"/>
              <a:t>24</a:t>
            </a:fld>
            <a:endParaRPr lang="en-US" altLang="en-US" sz="1200" smtClean="0">
              <a:cs typeface="Arial" pitchFamily="3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FF78E5F0-C670-43CC-A95A-ACAFEF36FCBB}" type="slidenum">
              <a:rPr lang="en-US" altLang="en-US" sz="1200" smtClean="0">
                <a:cs typeface="Arial" pitchFamily="34" charset="0"/>
              </a:rPr>
              <a:pPr eaLnBrk="1"/>
              <a:t>25</a:t>
            </a:fld>
            <a:endParaRPr lang="en-US" altLang="en-US" sz="1200" smtClean="0">
              <a:cs typeface="Arial" pitchFamily="3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The domains</a:t>
            </a:r>
            <a:r>
              <a:rPr lang="en-GB" altLang="en-US" baseline="0" dirty="0" smtClean="0"/>
              <a:t> shown:</a:t>
            </a:r>
          </a:p>
          <a:p>
            <a:r>
              <a:rPr lang="en-GB" altLang="en-US" dirty="0" smtClean="0"/>
              <a:t>* requirements domain</a:t>
            </a:r>
          </a:p>
          <a:p>
            <a:r>
              <a:rPr lang="en-GB" altLang="en-US" dirty="0" smtClean="0"/>
              <a:t>* quality domain </a:t>
            </a:r>
          </a:p>
          <a:p>
            <a:r>
              <a:rPr lang="en-GB" altLang="en-US" dirty="0" smtClean="0"/>
              <a:t>* Releases domain</a:t>
            </a:r>
          </a:p>
          <a:p>
            <a:endParaRPr lang="en-GB" altLang="en-US" dirty="0" smtClean="0"/>
          </a:p>
          <a:p>
            <a:r>
              <a:rPr lang="en-GB" altLang="en-US" dirty="0" smtClean="0"/>
              <a:t>RDF</a:t>
            </a:r>
            <a:r>
              <a:rPr lang="en-GB" altLang="en-US" baseline="0" dirty="0" smtClean="0"/>
              <a:t> vs. ER data model.</a:t>
            </a:r>
            <a:endParaRPr lang="en-US"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803C0A08-2E8A-4756-BF3F-A2D257D0B9B0}" type="slidenum">
              <a:rPr lang="en-US" altLang="en-US" sz="1200" smtClean="0">
                <a:cs typeface="Arial" pitchFamily="34" charset="0"/>
              </a:rPr>
              <a:pPr eaLnBrk="1"/>
              <a:t>26</a:t>
            </a:fld>
            <a:endParaRPr lang="en-US" altLang="en-US" sz="1200" smtClean="0">
              <a:cs typeface="Arial" pitchFamily="3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Note that even the Property/predicate is a URI!</a:t>
            </a:r>
          </a:p>
          <a:p>
            <a:r>
              <a:rPr lang="en-US" altLang="en-US" dirty="0" smtClean="0"/>
              <a:t>What do you see when you</a:t>
            </a:r>
            <a:r>
              <a:rPr lang="en-US" altLang="en-US" baseline="0" dirty="0" smtClean="0"/>
              <a:t> go to that URI? A description of the Property itself.</a:t>
            </a:r>
            <a:endParaRPr lang="en-US"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EA7D6E36-42A4-4E91-96BC-B23FA67F2FD8}" type="slidenum">
              <a:rPr lang="en-US" altLang="en-US" sz="1200" smtClean="0">
                <a:cs typeface="Arial" pitchFamily="34" charset="0"/>
              </a:rPr>
              <a:pPr eaLnBrk="1"/>
              <a:t>27</a:t>
            </a:fld>
            <a:endParaRPr lang="en-US" altLang="en-US" sz="1200" smtClean="0">
              <a:cs typeface="Arial" pitchFamily="34" charset="0"/>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RDF is an abstract model with several serialization formats (i.e., file formats), and so the particular way in which a resource or triple is encoded varies from format to format.</a:t>
            </a:r>
            <a:endParaRPr lang="en-US"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78CC1925-576A-4F3D-B761-74556A405067}" type="slidenum">
              <a:rPr lang="en-US" altLang="en-US" sz="1200" smtClean="0">
                <a:cs typeface="Arial" pitchFamily="34" charset="0"/>
              </a:rPr>
              <a:pPr eaLnBrk="1"/>
              <a:t>28</a:t>
            </a:fld>
            <a:endParaRPr lang="en-US" altLang="en-US" sz="1200" smtClean="0">
              <a:cs typeface="Arial" pitchFamily="34" charset="0"/>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t>This slide shows the same subject-predicate-object triple example of test case 1 validates requirement 1 represented in different OSLC formats (Turtle, JSON and RDF/XML).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also need a way to define application-specific classes and properties. </a:t>
            </a:r>
          </a:p>
          <a:p>
            <a:r>
              <a:rPr lang="en-GB" dirty="0" smtClean="0"/>
              <a:t>Application-specific classes and properties must be defined using extensions to RDF.</a:t>
            </a:r>
          </a:p>
          <a:p>
            <a:r>
              <a:rPr lang="en-GB" dirty="0" smtClean="0"/>
              <a:t>One such extension is RDF Schema.</a:t>
            </a:r>
          </a:p>
          <a:p>
            <a:endParaRPr lang="en-GB" dirty="0" smtClean="0"/>
          </a:p>
          <a:p>
            <a:r>
              <a:rPr lang="en-GB" dirty="0" smtClean="0"/>
              <a:t>RDF is dealing with objects.</a:t>
            </a:r>
          </a:p>
          <a:p>
            <a:r>
              <a:rPr lang="en-GB" dirty="0" err="1" smtClean="0"/>
              <a:t>RDFSchema</a:t>
            </a:r>
            <a:r>
              <a:rPr lang="en-GB" baseline="0" dirty="0" smtClean="0"/>
              <a:t> is dealing with classes</a:t>
            </a:r>
            <a:endParaRPr lang="en-GB" dirty="0" smtClean="0"/>
          </a:p>
          <a:p>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30</a:t>
            </a:fld>
            <a:endParaRPr lang="en-CA"/>
          </a:p>
        </p:txBody>
      </p:sp>
    </p:spTree>
    <p:extLst>
      <p:ext uri="{BB962C8B-B14F-4D97-AF65-F5344CB8AC3E}">
        <p14:creationId xmlns:p14="http://schemas.microsoft.com/office/powerpoint/2010/main" val="1922859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EB764AAB-F725-4D64-AB44-16787CC5C2EF}" type="slidenum">
              <a:rPr lang="en-US" altLang="en-US" sz="1200" smtClean="0">
                <a:cs typeface="Arial" pitchFamily="34" charset="0"/>
              </a:rPr>
              <a:pPr eaLnBrk="1"/>
              <a:t>3</a:t>
            </a:fld>
            <a:endParaRPr lang="en-US" altLang="en-US" sz="1200" smtClean="0">
              <a:cs typeface="Arial" pitchFamily="34" charset="0"/>
            </a:endParaRPr>
          </a:p>
        </p:txBody>
      </p:sp>
      <p:sp>
        <p:nvSpPr>
          <p:cNvPr id="5" name="Rectangle 25"/>
          <p:cNvSpPr txBox="1">
            <a:spLocks noGrp="1" noChangeArrowheads="1"/>
          </p:cNvSpPr>
          <p:nvPr/>
        </p:nvSpPr>
        <p:spPr bwMode="auto">
          <a:xfrm>
            <a:off x="7075488" y="10074275"/>
            <a:ext cx="198437" cy="2651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nchor="ctr"/>
          <a:lstStyle>
            <a:lvl1pPr eaLnBrk="0" hangingPunct="0">
              <a:defRPr sz="1000" b="1">
                <a:solidFill>
                  <a:schemeClr val="tx1"/>
                </a:solidFill>
                <a:latin typeface="Arial" pitchFamily="34" charset="0"/>
                <a:ea typeface="ＭＳ Ｐゴシック" pitchFamily="34" charset="-128"/>
              </a:defRPr>
            </a:lvl1pPr>
            <a:lvl2pPr marL="742950" indent="-285750" eaLnBrk="0" hangingPunct="0">
              <a:defRPr sz="1000" b="1">
                <a:solidFill>
                  <a:schemeClr val="tx1"/>
                </a:solidFill>
                <a:latin typeface="Arial" pitchFamily="34" charset="0"/>
                <a:ea typeface="ＭＳ Ｐゴシック" pitchFamily="34" charset="-128"/>
              </a:defRPr>
            </a:lvl2pPr>
            <a:lvl3pPr marL="1143000" indent="-228600" eaLnBrk="0" hangingPunct="0">
              <a:defRPr sz="1000" b="1">
                <a:solidFill>
                  <a:schemeClr val="tx1"/>
                </a:solidFill>
                <a:latin typeface="Arial" pitchFamily="34" charset="0"/>
                <a:ea typeface="ＭＳ Ｐゴシック" pitchFamily="34" charset="-128"/>
              </a:defRPr>
            </a:lvl3pPr>
            <a:lvl4pPr marL="1600200" indent="-228600" eaLnBrk="0" hangingPunct="0">
              <a:defRPr sz="1000" b="1">
                <a:solidFill>
                  <a:schemeClr val="tx1"/>
                </a:solidFill>
                <a:latin typeface="Arial" pitchFamily="34" charset="0"/>
                <a:ea typeface="ＭＳ Ｐゴシック" pitchFamily="34" charset="-128"/>
              </a:defRPr>
            </a:lvl4pPr>
            <a:lvl5pPr marL="2057400" indent="-228600" eaLnBrk="0" hangingPunct="0">
              <a:defRPr sz="1000" b="1">
                <a:solidFill>
                  <a:schemeClr val="tx1"/>
                </a:solidFill>
                <a:latin typeface="Arial" pitchFamily="34" charset="0"/>
                <a:ea typeface="ＭＳ Ｐゴシック" pitchFamily="34" charset="-128"/>
              </a:defRPr>
            </a:lvl5pPr>
            <a:lvl6pPr marL="25146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6pPr>
            <a:lvl7pPr marL="29718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7pPr>
            <a:lvl8pPr marL="34290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8pPr>
            <a:lvl9pPr marL="38862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9pPr>
          </a:lstStyle>
          <a:p>
            <a:pPr defTabSz="1027237" eaLnBrk="1" hangingPunct="1">
              <a:buFont typeface="Times New Roman" pitchFamily="18" charset="0"/>
              <a:buNone/>
              <a:defRPr/>
            </a:pPr>
            <a:fld id="{0417E617-6BEA-4E49-86E1-4B3E24297B03}" type="slidenum">
              <a:rPr lang="en-US" b="0">
                <a:solidFill>
                  <a:prstClr val="black"/>
                </a:solidFill>
                <a:cs typeface="Arial" pitchFamily="34" charset="0"/>
              </a:rPr>
              <a:pPr defTabSz="1027237" eaLnBrk="1" hangingPunct="1">
                <a:buFont typeface="Times New Roman" pitchFamily="18" charset="0"/>
                <a:buNone/>
                <a:defRPr/>
              </a:pPr>
              <a:t>3</a:t>
            </a:fld>
            <a:endParaRPr lang="en-US" b="0">
              <a:solidFill>
                <a:prstClr val="black"/>
              </a:solidFill>
              <a:cs typeface="Arial" pitchFamily="34" charset="0"/>
            </a:endParaRPr>
          </a:p>
        </p:txBody>
      </p:sp>
      <p:sp>
        <p:nvSpPr>
          <p:cNvPr id="75780" name="Rectangle 2"/>
          <p:cNvSpPr>
            <a:spLocks noGrp="1" noRot="1" noChangeAspect="1" noChangeArrowheads="1" noTextEdit="1"/>
          </p:cNvSpPr>
          <p:nvPr>
            <p:ph type="sldImg"/>
          </p:nvPr>
        </p:nvSpPr>
        <p:spPr/>
      </p:sp>
      <p:sp>
        <p:nvSpPr>
          <p:cNvPr id="75781"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aseline="0" dirty="0" smtClean="0"/>
              <a:t>But you can get away even if you have no practical experiences with these technologies.</a:t>
            </a:r>
          </a:p>
          <a:p>
            <a:r>
              <a:rPr lang="en-US" altLang="en-US" baseline="0" dirty="0" smtClean="0"/>
              <a:t>I will be talking (I hope) about basics.</a:t>
            </a:r>
          </a:p>
          <a:p>
            <a:endParaRPr lang="en-US" alt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it defines</a:t>
            </a:r>
            <a:r>
              <a:rPr lang="en-GB" baseline="0" dirty="0" smtClean="0"/>
              <a:t> “</a:t>
            </a:r>
            <a:r>
              <a:rPr lang="en-GB" dirty="0" smtClean="0"/>
              <a:t>properties “. Not the subject,</a:t>
            </a:r>
            <a:r>
              <a:rPr lang="en-GB" baseline="0" dirty="0" smtClean="0"/>
              <a:t> nor object. Not the resource/class. Just the property definition.</a:t>
            </a:r>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31</a:t>
            </a:fld>
            <a:endParaRPr lang="en-CA"/>
          </a:p>
        </p:txBody>
      </p:sp>
    </p:spTree>
    <p:extLst>
      <p:ext uri="{BB962C8B-B14F-4D97-AF65-F5344CB8AC3E}">
        <p14:creationId xmlns:p14="http://schemas.microsoft.com/office/powerpoint/2010/main" val="1922859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32</a:t>
            </a:fld>
            <a:endParaRPr lang="en-CA"/>
          </a:p>
        </p:txBody>
      </p:sp>
    </p:spTree>
    <p:extLst>
      <p:ext uri="{BB962C8B-B14F-4D97-AF65-F5344CB8AC3E}">
        <p14:creationId xmlns:p14="http://schemas.microsoft.com/office/powerpoint/2010/main" val="426651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Public Sector Information (PSI) Directive</a:t>
            </a:r>
          </a:p>
          <a:p>
            <a:r>
              <a:rPr lang="en-GB" dirty="0" smtClean="0"/>
              <a:t>* EU Directive on the re-use of public sector information</a:t>
            </a:r>
          </a:p>
          <a:p>
            <a:r>
              <a:rPr lang="en-GB" dirty="0" smtClean="0"/>
              <a:t>* encourages EU member states to make as much public sector information available for re-use as possible</a:t>
            </a:r>
          </a:p>
          <a:p>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33</a:t>
            </a:fld>
            <a:endParaRPr lang="en-CA"/>
          </a:p>
        </p:txBody>
      </p:sp>
    </p:spTree>
    <p:extLst>
      <p:ext uri="{BB962C8B-B14F-4D97-AF65-F5344CB8AC3E}">
        <p14:creationId xmlns:p14="http://schemas.microsoft.com/office/powerpoint/2010/main" val="1749897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Aims to improve public access to high value, machine readable datasets generated by the Executive Branch of the Federal Government.</a:t>
            </a:r>
          </a:p>
          <a:p>
            <a:pPr lvl="1"/>
            <a:r>
              <a:rPr lang="en-GB" dirty="0" smtClean="0"/>
              <a:t>The site is a repository for federal government information, made available to the public.</a:t>
            </a:r>
          </a:p>
          <a:p>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34</a:t>
            </a:fld>
            <a:endParaRPr lang="en-CA"/>
          </a:p>
        </p:txBody>
      </p:sp>
    </p:spTree>
    <p:extLst>
      <p:ext uri="{BB962C8B-B14F-4D97-AF65-F5344CB8AC3E}">
        <p14:creationId xmlns:p14="http://schemas.microsoft.com/office/powerpoint/2010/main" val="1088586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1EB69846-6738-4D1A-80DE-7EED5B4ADD70}" type="slidenum">
              <a:rPr lang="en-US" altLang="en-US" sz="1200" smtClean="0">
                <a:cs typeface="Arial" pitchFamily="34" charset="0"/>
              </a:rPr>
              <a:pPr eaLnBrk="1"/>
              <a:t>35</a:t>
            </a:fld>
            <a:endParaRPr lang="en-US" altLang="en-US" sz="1200" smtClean="0">
              <a:cs typeface="Arial" pitchFamily="34" charset="0"/>
            </a:endParaRPr>
          </a:p>
        </p:txBody>
      </p:sp>
      <p:sp>
        <p:nvSpPr>
          <p:cNvPr id="5" name="Rectangle 25"/>
          <p:cNvSpPr txBox="1">
            <a:spLocks noGrp="1" noChangeArrowheads="1"/>
          </p:cNvSpPr>
          <p:nvPr/>
        </p:nvSpPr>
        <p:spPr bwMode="auto">
          <a:xfrm>
            <a:off x="7075488" y="10074275"/>
            <a:ext cx="198437" cy="2651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nchor="ctr"/>
          <a:lstStyle>
            <a:lvl1pPr eaLnBrk="0" hangingPunct="0">
              <a:defRPr sz="1000" b="1">
                <a:solidFill>
                  <a:schemeClr val="tx1"/>
                </a:solidFill>
                <a:latin typeface="Arial" pitchFamily="34" charset="0"/>
                <a:ea typeface="ＭＳ Ｐゴシック" pitchFamily="34" charset="-128"/>
              </a:defRPr>
            </a:lvl1pPr>
            <a:lvl2pPr marL="742950" indent="-285750" eaLnBrk="0" hangingPunct="0">
              <a:defRPr sz="1000" b="1">
                <a:solidFill>
                  <a:schemeClr val="tx1"/>
                </a:solidFill>
                <a:latin typeface="Arial" pitchFamily="34" charset="0"/>
                <a:ea typeface="ＭＳ Ｐゴシック" pitchFamily="34" charset="-128"/>
              </a:defRPr>
            </a:lvl2pPr>
            <a:lvl3pPr marL="1143000" indent="-228600" eaLnBrk="0" hangingPunct="0">
              <a:defRPr sz="1000" b="1">
                <a:solidFill>
                  <a:schemeClr val="tx1"/>
                </a:solidFill>
                <a:latin typeface="Arial" pitchFamily="34" charset="0"/>
                <a:ea typeface="ＭＳ Ｐゴシック" pitchFamily="34" charset="-128"/>
              </a:defRPr>
            </a:lvl3pPr>
            <a:lvl4pPr marL="1600200" indent="-228600" eaLnBrk="0" hangingPunct="0">
              <a:defRPr sz="1000" b="1">
                <a:solidFill>
                  <a:schemeClr val="tx1"/>
                </a:solidFill>
                <a:latin typeface="Arial" pitchFamily="34" charset="0"/>
                <a:ea typeface="ＭＳ Ｐゴシック" pitchFamily="34" charset="-128"/>
              </a:defRPr>
            </a:lvl4pPr>
            <a:lvl5pPr marL="2057400" indent="-228600" eaLnBrk="0" hangingPunct="0">
              <a:defRPr sz="1000" b="1">
                <a:solidFill>
                  <a:schemeClr val="tx1"/>
                </a:solidFill>
                <a:latin typeface="Arial" pitchFamily="34" charset="0"/>
                <a:ea typeface="ＭＳ Ｐゴシック" pitchFamily="34" charset="-128"/>
              </a:defRPr>
            </a:lvl5pPr>
            <a:lvl6pPr marL="25146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6pPr>
            <a:lvl7pPr marL="29718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7pPr>
            <a:lvl8pPr marL="34290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8pPr>
            <a:lvl9pPr marL="38862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9pPr>
          </a:lstStyle>
          <a:p>
            <a:pPr defTabSz="1027237" eaLnBrk="1" hangingPunct="1">
              <a:buFont typeface="Times New Roman" pitchFamily="18" charset="0"/>
              <a:buNone/>
              <a:defRPr/>
            </a:pPr>
            <a:fld id="{08948180-FA32-43EA-B0A1-9BAE082EBA6B}" type="slidenum">
              <a:rPr lang="en-US" b="0">
                <a:solidFill>
                  <a:prstClr val="black"/>
                </a:solidFill>
                <a:cs typeface="Arial" pitchFamily="34" charset="0"/>
              </a:rPr>
              <a:pPr defTabSz="1027237" eaLnBrk="1" hangingPunct="1">
                <a:buFont typeface="Times New Roman" pitchFamily="18" charset="0"/>
                <a:buNone/>
                <a:defRPr/>
              </a:pPr>
              <a:t>35</a:t>
            </a:fld>
            <a:endParaRPr lang="en-US" b="0">
              <a:solidFill>
                <a:prstClr val="black"/>
              </a:solidFill>
              <a:cs typeface="Arial" pitchFamily="34" charset="0"/>
            </a:endParaRPr>
          </a:p>
        </p:txBody>
      </p:sp>
      <p:sp>
        <p:nvSpPr>
          <p:cNvPr id="76804" name="Rectangle 2"/>
          <p:cNvSpPr>
            <a:spLocks noGrp="1" noRot="1" noChangeAspect="1" noChangeArrowheads="1" noTextEdit="1"/>
          </p:cNvSpPr>
          <p:nvPr>
            <p:ph type="sldImg"/>
          </p:nvPr>
        </p:nvSpPr>
        <p:spPr/>
      </p:sp>
      <p:sp>
        <p:nvSpPr>
          <p:cNvPr id="76805"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MS PGothic"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dirty="0" smtClean="0">
                <a:latin typeface="Arial" pitchFamily="34" charset="0"/>
                <a:ea typeface="ＭＳ Ｐゴシック" pitchFamily="34" charset="-128"/>
              </a:rPr>
              <a:t>OSLC tries to find a balance between these 2 extremes of </a:t>
            </a:r>
            <a:r>
              <a:rPr lang="en-US" dirty="0" err="1" smtClean="0">
                <a:latin typeface="Arial" pitchFamily="34" charset="0"/>
                <a:ea typeface="ＭＳ Ｐゴシック" pitchFamily="34" charset="-128"/>
              </a:rPr>
              <a:t>pt</a:t>
            </a:r>
            <a:r>
              <a:rPr lang="en-US" dirty="0" smtClean="0">
                <a:latin typeface="Arial" pitchFamily="34" charset="0"/>
                <a:ea typeface="ＭＳ Ｐゴシック" pitchFamily="34" charset="-128"/>
              </a:rPr>
              <a:t>-to-</a:t>
            </a:r>
            <a:r>
              <a:rPr lang="en-US" dirty="0" err="1" smtClean="0">
                <a:latin typeface="Arial" pitchFamily="34" charset="0"/>
                <a:ea typeface="ＭＳ Ｐゴシック" pitchFamily="34" charset="-128"/>
              </a:rPr>
              <a:t>pt</a:t>
            </a:r>
            <a:r>
              <a:rPr lang="en-US" baseline="0" dirty="0" smtClean="0">
                <a:latin typeface="Arial" pitchFamily="34" charset="0"/>
                <a:ea typeface="ＭＳ Ｐゴシック" pitchFamily="34" charset="-128"/>
              </a:rPr>
              <a:t> &amp; single-platform.</a:t>
            </a:r>
          </a:p>
          <a:p>
            <a:pPr eaLnBrk="1" hangingPunct="1">
              <a:spcBef>
                <a:spcPct val="0"/>
              </a:spcBef>
              <a:defRPr/>
            </a:pPr>
            <a:r>
              <a:rPr lang="en-US" baseline="0" dirty="0" smtClean="0">
                <a:latin typeface="Arial" pitchFamily="34" charset="0"/>
                <a:ea typeface="ＭＳ Ｐゴシック" pitchFamily="34" charset="-128"/>
              </a:rPr>
              <a:t>It adopts the </a:t>
            </a:r>
            <a:r>
              <a:rPr lang="en-US" b="1" baseline="0" dirty="0" smtClean="0">
                <a:latin typeface="Arial" pitchFamily="34" charset="0"/>
                <a:ea typeface="ＭＳ Ｐゴシック" pitchFamily="34" charset="-128"/>
              </a:rPr>
              <a:t>Arch of the web</a:t>
            </a:r>
            <a:r>
              <a:rPr lang="en-US" baseline="0" dirty="0" smtClean="0">
                <a:latin typeface="Arial" pitchFamily="34" charset="0"/>
                <a:ea typeface="ＭＳ Ｐゴシック" pitchFamily="34" charset="-128"/>
              </a:rPr>
              <a:t> … which is very scalable.</a:t>
            </a:r>
          </a:p>
          <a:p>
            <a:pPr eaLnBrk="1" hangingPunct="1">
              <a:spcBef>
                <a:spcPct val="0"/>
              </a:spcBef>
              <a:defRPr/>
            </a:pPr>
            <a:r>
              <a:rPr lang="en-US" baseline="0" dirty="0" smtClean="0">
                <a:latin typeface="Arial" pitchFamily="34" charset="0"/>
                <a:ea typeface="ＭＳ Ｐゴシック" pitchFamily="34" charset="-128"/>
              </a:rPr>
              <a:t>In particular, it adopts the </a:t>
            </a:r>
            <a:r>
              <a:rPr lang="en-US" b="1" baseline="0" dirty="0" smtClean="0">
                <a:latin typeface="Arial" pitchFamily="34" charset="0"/>
                <a:ea typeface="ＭＳ Ｐゴシック" pitchFamily="34" charset="-128"/>
              </a:rPr>
              <a:t>Linked Data</a:t>
            </a:r>
            <a:r>
              <a:rPr lang="en-US" baseline="0" dirty="0" smtClean="0">
                <a:latin typeface="Arial" pitchFamily="34" charset="0"/>
                <a:ea typeface="ＭＳ Ｐゴシック" pitchFamily="34" charset="-128"/>
              </a:rPr>
              <a:t> approach of the web.</a:t>
            </a:r>
          </a:p>
          <a:p>
            <a:pPr eaLnBrk="1" hangingPunct="1">
              <a:spcBef>
                <a:spcPct val="0"/>
              </a:spcBef>
              <a:defRPr/>
            </a:pPr>
            <a:r>
              <a:rPr lang="en-US" baseline="0" dirty="0" smtClean="0">
                <a:latin typeface="Arial" pitchFamily="34" charset="0"/>
                <a:ea typeface="ＭＳ Ｐゴシック" pitchFamily="34" charset="-128"/>
              </a:rPr>
              <a:t>It aims to </a:t>
            </a:r>
            <a:r>
              <a:rPr lang="en-US" b="1" baseline="0" dirty="0" smtClean="0">
                <a:latin typeface="Arial" pitchFamily="34" charset="0"/>
                <a:ea typeface="ＭＳ Ｐゴシック" pitchFamily="34" charset="-128"/>
              </a:rPr>
              <a:t>standardize the interfaces</a:t>
            </a:r>
            <a:r>
              <a:rPr lang="en-US" baseline="0" dirty="0" smtClean="0">
                <a:latin typeface="Arial" pitchFamily="34" charset="0"/>
                <a:ea typeface="ＭＳ Ｐゴシック" pitchFamily="34" charset="-128"/>
              </a:rPr>
              <a:t>…</a:t>
            </a:r>
          </a:p>
          <a:p>
            <a:pPr eaLnBrk="1" hangingPunct="1">
              <a:spcBef>
                <a:spcPct val="0"/>
              </a:spcBef>
              <a:defRPr/>
            </a:pPr>
            <a:r>
              <a:rPr lang="en-US" baseline="0" smtClean="0">
                <a:latin typeface="Arial" pitchFamily="34" charset="0"/>
                <a:ea typeface="ＭＳ Ｐゴシック" pitchFamily="34" charset="-128"/>
              </a:rPr>
              <a:t>Minimalistic</a:t>
            </a:r>
          </a:p>
          <a:p>
            <a:pPr eaLnBrk="1" hangingPunct="1">
              <a:spcBef>
                <a:spcPct val="0"/>
              </a:spcBef>
              <a:defRPr/>
            </a:pPr>
            <a:endParaRPr lang="en-US" smtClean="0">
              <a:latin typeface="Arial" pitchFamily="34" charset="0"/>
              <a:ea typeface="ＭＳ Ｐゴシック" pitchFamily="34" charset="-128"/>
            </a:endParaRPr>
          </a:p>
          <a:p>
            <a:pPr eaLnBrk="1" hangingPunct="1">
              <a:spcBef>
                <a:spcPct val="0"/>
              </a:spcBef>
              <a:defRPr/>
            </a:pPr>
            <a:r>
              <a:rPr lang="en-US" dirty="0" smtClean="0">
                <a:latin typeface="Arial" pitchFamily="34" charset="0"/>
                <a:ea typeface="ＭＳ Ｐゴシック" pitchFamily="34" charset="-128"/>
              </a:rPr>
              <a:t>You do this everyday! Web browser example. + single web page, data sourced from many places … ads, videos, pictures, tweets, comments, content, more links</a:t>
            </a:r>
          </a:p>
          <a:p>
            <a:pPr eaLnBrk="1" hangingPunct="1">
              <a:spcBef>
                <a:spcPct val="0"/>
              </a:spcBef>
              <a:defRPr/>
            </a:pPr>
            <a:endParaRPr lang="en-US" b="1" dirty="0" smtClean="0">
              <a:latin typeface="Arial" pitchFamily="34" charset="0"/>
              <a:ea typeface="ＭＳ Ｐゴシック" pitchFamily="34" charset="-128"/>
            </a:endParaRPr>
          </a:p>
          <a:p>
            <a:pPr eaLnBrk="1" hangingPunct="1">
              <a:spcBef>
                <a:spcPct val="0"/>
              </a:spcBef>
              <a:defRPr/>
            </a:pPr>
            <a:r>
              <a:rPr lang="en-US" b="1" dirty="0" smtClean="0">
                <a:latin typeface="Arial" pitchFamily="34" charset="0"/>
                <a:ea typeface="ＭＳ Ｐゴシック" pitchFamily="34" charset="-128"/>
              </a:rPr>
              <a:t>Linking to </a:t>
            </a:r>
            <a:r>
              <a:rPr lang="en-US" dirty="0" smtClean="0">
                <a:latin typeface="Arial" pitchFamily="34" charset="0"/>
                <a:ea typeface="ＭＳ Ｐゴシック" pitchFamily="34" charset="-128"/>
              </a:rPr>
              <a:t>application lifecycle </a:t>
            </a:r>
            <a:r>
              <a:rPr lang="en-US" b="1" dirty="0" smtClean="0">
                <a:latin typeface="Arial" pitchFamily="34" charset="0"/>
                <a:ea typeface="ＭＳ Ｐゴシック" pitchFamily="34" charset="-128"/>
              </a:rPr>
              <a:t>data where it is created</a:t>
            </a:r>
            <a:r>
              <a:rPr lang="en-US" dirty="0" smtClean="0">
                <a:latin typeface="Arial" pitchFamily="34" charset="0"/>
                <a:ea typeface="ＭＳ Ｐゴシック" pitchFamily="34" charset="-128"/>
              </a:rPr>
              <a:t>, instead of copying and synchronizing between tools, </a:t>
            </a:r>
            <a:r>
              <a:rPr lang="en-US" b="1" dirty="0" smtClean="0">
                <a:latin typeface="Arial" pitchFamily="34" charset="0"/>
                <a:ea typeface="ＭＳ Ｐゴシック" pitchFamily="34" charset="-128"/>
              </a:rPr>
              <a:t>is the key insight of OSLC.</a:t>
            </a:r>
          </a:p>
          <a:p>
            <a:pPr eaLnBrk="1" hangingPunct="1">
              <a:spcBef>
                <a:spcPct val="0"/>
              </a:spcBef>
              <a:defRPr/>
            </a:pPr>
            <a:r>
              <a:rPr lang="en-US" dirty="0" smtClean="0">
                <a:latin typeface="Arial" pitchFamily="34" charset="0"/>
                <a:ea typeface="ＭＳ Ｐゴシック" pitchFamily="34" charset="-128"/>
              </a:rPr>
              <a:t>Doing so using </a:t>
            </a:r>
            <a:r>
              <a:rPr lang="en-US" b="1" dirty="0" smtClean="0">
                <a:latin typeface="Arial" pitchFamily="34" charset="0"/>
                <a:ea typeface="ＭＳ Ｐゴシック" pitchFamily="34" charset="-128"/>
              </a:rPr>
              <a:t>standard interfaces</a:t>
            </a:r>
            <a:r>
              <a:rPr lang="en-US" dirty="0" smtClean="0">
                <a:latin typeface="Arial" pitchFamily="34" charset="0"/>
                <a:ea typeface="ＭＳ Ｐゴシック" pitchFamily="34" charset="-128"/>
              </a:rPr>
              <a:t>, on top of a </a:t>
            </a:r>
            <a:r>
              <a:rPr lang="en-US" b="1" dirty="0" smtClean="0">
                <a:latin typeface="Arial" pitchFamily="34" charset="0"/>
                <a:ea typeface="ＭＳ Ｐゴシック" pitchFamily="34" charset="-128"/>
              </a:rPr>
              <a:t>proven architecture</a:t>
            </a:r>
            <a:r>
              <a:rPr lang="en-US" dirty="0" smtClean="0">
                <a:latin typeface="Arial" pitchFamily="34" charset="0"/>
                <a:ea typeface="ＭＳ Ｐゴシック" pitchFamily="34" charset="-128"/>
              </a:rPr>
              <a:t>, has helped many </a:t>
            </a:r>
            <a:r>
              <a:rPr lang="en-US" b="1" dirty="0" smtClean="0">
                <a:latin typeface="Arial" pitchFamily="34" charset="0"/>
                <a:ea typeface="ＭＳ Ｐゴシック" pitchFamily="34" charset="-128"/>
              </a:rPr>
              <a:t>realize the value of OSLC</a:t>
            </a:r>
            <a:r>
              <a:rPr lang="en-US" dirty="0" smtClean="0">
                <a:latin typeface="Arial" pitchFamily="34" charset="0"/>
                <a:ea typeface="ＭＳ Ｐゴシック" pitchFamily="34" charset="-128"/>
              </a:rPr>
              <a:t> already.</a:t>
            </a:r>
          </a:p>
          <a:p>
            <a:pPr eaLnBrk="1" hangingPunct="1">
              <a:spcBef>
                <a:spcPct val="0"/>
              </a:spcBef>
              <a:defRPr/>
            </a:pPr>
            <a:endParaRPr lang="en-US" dirty="0" smtClean="0">
              <a:latin typeface="Arial" pitchFamily="34" charset="0"/>
              <a:ea typeface="ＭＳ Ｐゴシック" pitchFamily="34" charset="-128"/>
            </a:endParaRPr>
          </a:p>
          <a:p>
            <a:pPr eaLnBrk="1" hangingPunct="1">
              <a:spcBef>
                <a:spcPct val="0"/>
              </a:spcBef>
              <a:defRPr/>
            </a:pPr>
            <a:r>
              <a:rPr lang="en-US" b="1" dirty="0" smtClean="0">
                <a:latin typeface="Arial" pitchFamily="34" charset="0"/>
                <a:ea typeface="ＭＳ Ｐゴシック" pitchFamily="34" charset="-128"/>
              </a:rPr>
              <a:t>With OSLC</a:t>
            </a:r>
            <a:r>
              <a:rPr lang="en-US" dirty="0" smtClean="0">
                <a:latin typeface="Arial" pitchFamily="34" charset="0"/>
                <a:ea typeface="ＭＳ Ｐゴシック" pitchFamily="34" charset="-128"/>
              </a:rPr>
              <a:t>, instead of worrying about integrating specific tools, </a:t>
            </a:r>
            <a:r>
              <a:rPr lang="en-US" b="1" dirty="0" smtClean="0">
                <a:latin typeface="Arial" pitchFamily="34" charset="0"/>
                <a:ea typeface="ＭＳ Ｐゴシック" pitchFamily="34" charset="-128"/>
              </a:rPr>
              <a:t>we focus on composing a set of capabilities.</a:t>
            </a:r>
          </a:p>
          <a:p>
            <a:pPr eaLnBrk="1" hangingPunct="1">
              <a:spcBef>
                <a:spcPct val="0"/>
              </a:spcBef>
              <a:defRPr/>
            </a:pPr>
            <a:endParaRPr lang="en-US" dirty="0" smtClean="0">
              <a:latin typeface="Arial" pitchFamily="34" charset="0"/>
              <a:ea typeface="ＭＳ Ｐゴシック" pitchFamily="34" charset="-128"/>
            </a:endParaRPr>
          </a:p>
          <a:p>
            <a:pPr>
              <a:defRPr/>
            </a:pPr>
            <a:endParaRPr lang="en-US" dirty="0" smtClean="0"/>
          </a:p>
          <a:p>
            <a:pPr>
              <a:defRPr/>
            </a:pPr>
            <a:r>
              <a:rPr lang="en-US" b="1" dirty="0" smtClean="0"/>
              <a:t>Animations (OSLC is …)</a:t>
            </a:r>
            <a:r>
              <a:rPr lang="en-US" dirty="0" smtClean="0"/>
              <a:t>:</a:t>
            </a:r>
          </a:p>
          <a:p>
            <a:pPr marL="256781" indent="-256781">
              <a:buFont typeface="Times New Roman" pitchFamily="18" charset="0"/>
              <a:buAutoNum type="arabicPeriod"/>
              <a:defRPr/>
            </a:pPr>
            <a:r>
              <a:rPr lang="en-US" dirty="0" smtClean="0"/>
              <a:t>Approach to integrations</a:t>
            </a:r>
          </a:p>
          <a:p>
            <a:pPr marL="256781" indent="-256781">
              <a:buFont typeface="Times New Roman" pitchFamily="18" charset="0"/>
              <a:buAutoNum type="arabicPeriod"/>
              <a:defRPr/>
            </a:pPr>
            <a:r>
              <a:rPr lang="en-US" dirty="0" smtClean="0"/>
              <a:t>Philosophy of specification development</a:t>
            </a:r>
          </a:p>
          <a:p>
            <a:pPr marL="256781" indent="-256781">
              <a:buFont typeface="Times New Roman" pitchFamily="18" charset="0"/>
              <a:buAutoNum type="arabicPeriod"/>
              <a:defRPr/>
            </a:pPr>
            <a:r>
              <a:rPr lang="en-US" dirty="0" smtClean="0"/>
              <a:t>Set of specifications that tell you what and how to integrate various capabilities</a:t>
            </a:r>
          </a:p>
          <a:p>
            <a:pPr>
              <a:defRPr/>
            </a:pPr>
            <a:r>
              <a:rPr lang="en-US" dirty="0" smtClean="0"/>
              <a:t>It is also the open community where all this happens</a:t>
            </a:r>
          </a:p>
          <a:p>
            <a:pPr>
              <a:defRPr/>
            </a:pPr>
            <a:endParaRPr lang="en-US" dirty="0" smtClean="0"/>
          </a:p>
          <a:p>
            <a:pPr>
              <a:defRPr/>
            </a:pPr>
            <a:r>
              <a:rPr lang="en-US" dirty="0" smtClean="0"/>
              <a:t>4. Read</a:t>
            </a:r>
          </a:p>
          <a:p>
            <a:pPr>
              <a:defRPr/>
            </a:pPr>
            <a:r>
              <a:rPr lang="en-US" dirty="0" smtClean="0"/>
              <a:t>This has benefits to professional users (5), business leaders (6) and creators of integrations (7)</a:t>
            </a:r>
          </a:p>
        </p:txBody>
      </p:sp>
      <p:sp>
        <p:nvSpPr>
          <p:cNvPr id="80900" name="Slide Number Placeholder 3"/>
          <p:cNvSpPr>
            <a:spLocks noGrp="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C2A9C0DD-9BE4-4161-92E3-43E197F7E8E4}" type="slidenum">
              <a:rPr lang="en-US" altLang="en-US" sz="1200" smtClean="0">
                <a:cs typeface="Arial" pitchFamily="34" charset="0"/>
              </a:rPr>
              <a:pPr eaLnBrk="1"/>
              <a:t>36</a:t>
            </a:fld>
            <a:endParaRPr lang="en-US" altLang="en-US" sz="1200" smtClean="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23236927-4A4F-4CC5-92A3-FD3B305E7AFB}" type="slidenum">
              <a:rPr lang="en-US" altLang="en-US" sz="1200" smtClean="0">
                <a:cs typeface="Arial" pitchFamily="34" charset="0"/>
              </a:rPr>
              <a:pPr eaLnBrk="1"/>
              <a:t>37</a:t>
            </a:fld>
            <a:endParaRPr lang="en-US" altLang="en-US" sz="1200" smtClean="0">
              <a:cs typeface="Arial" pitchFamily="34"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rgbClr val="000000"/>
                </a:solidFill>
                <a:latin typeface="Times New Roman" pitchFamily="18" charset="0"/>
                <a:ea typeface="+mn-ea"/>
                <a:cs typeface="+mn-cs"/>
              </a:rPr>
              <a:t>What Linked Data is: exposing data with relationships</a:t>
            </a:r>
          </a:p>
          <a:p>
            <a:r>
              <a:rPr lang="en-GB" sz="1200" kern="1200" dirty="0" smtClean="0">
                <a:solidFill>
                  <a:srgbClr val="000000"/>
                </a:solidFill>
                <a:latin typeface="Times New Roman" pitchFamily="18" charset="0"/>
                <a:ea typeface="+mn-ea"/>
                <a:cs typeface="+mn-cs"/>
              </a:rPr>
              <a:t>What linked data is NOT: </a:t>
            </a:r>
          </a:p>
          <a:p>
            <a:r>
              <a:rPr lang="en-GB" sz="1200" kern="1200" dirty="0" smtClean="0">
                <a:solidFill>
                  <a:srgbClr val="000000"/>
                </a:solidFill>
                <a:latin typeface="Times New Roman" pitchFamily="18" charset="0"/>
                <a:ea typeface="+mn-ea"/>
                <a:cs typeface="+mn-cs"/>
              </a:rPr>
              <a:t>* updating &amp; creating data</a:t>
            </a:r>
          </a:p>
          <a:p>
            <a:r>
              <a:rPr lang="en-GB" sz="1200" kern="1200" dirty="0" smtClean="0">
                <a:solidFill>
                  <a:srgbClr val="000000"/>
                </a:solidFill>
                <a:latin typeface="Times New Roman" pitchFamily="18" charset="0"/>
                <a:ea typeface="+mn-ea"/>
                <a:cs typeface="+mn-cs"/>
              </a:rPr>
              <a:t>* No standards/agreement on best practices on how to use it.</a:t>
            </a:r>
          </a:p>
          <a:p>
            <a:endParaRPr lang="en-US" altLang="en-US" sz="1100" dirty="0" smtClean="0"/>
          </a:p>
          <a:p>
            <a:r>
              <a:rPr lang="en-US" altLang="en-US" sz="1100" dirty="0" smtClean="0">
                <a:sym typeface="Wingdings" panose="05000000000000000000" pitchFamily="2" charset="2"/>
              </a:rPr>
              <a:t> OSLC adds that!</a:t>
            </a:r>
            <a:endParaRPr lang="en-US" altLang="en-US" sz="110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4DA76D73-E2E3-482C-96AC-A954CB50383B}" type="slidenum">
              <a:rPr lang="en-US" altLang="en-US" sz="1200" smtClean="0">
                <a:cs typeface="Arial" pitchFamily="34" charset="0"/>
              </a:rPr>
              <a:pPr eaLnBrk="1"/>
              <a:t>38</a:t>
            </a:fld>
            <a:endParaRPr lang="en-US" altLang="en-US" sz="1200" smtClean="0">
              <a:cs typeface="Arial" pitchFamily="34" charset="0"/>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sz="1200" dirty="0" smtClean="0"/>
              <a:t>OSLC applies Tim Berners-Lee’s four principles for linking data, and is based on the industry standard Resource Description Framework (RDF) model.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altLang="en-US" sz="120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dirty="0" smtClean="0"/>
              <a:t>Now let’s look at how Tim Berners-Lee’s four principles apply to OSLC.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altLang="en-US" sz="1200" dirty="0" smtClean="0"/>
          </a:p>
          <a:p>
            <a:endParaRPr lang="en-US" alt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Linked</a:t>
            </a:r>
            <a:r>
              <a:rPr lang="sv-SE" dirty="0" smtClean="0"/>
              <a:t> Data </a:t>
            </a:r>
            <a:r>
              <a:rPr lang="sv-SE" dirty="0" err="1" smtClean="0"/>
              <a:t>does</a:t>
            </a:r>
            <a:r>
              <a:rPr lang="sv-SE" dirty="0" smtClean="0"/>
              <a:t> not </a:t>
            </a:r>
            <a:r>
              <a:rPr lang="sv-SE" dirty="0" err="1" smtClean="0"/>
              <a:t>define</a:t>
            </a:r>
            <a:r>
              <a:rPr lang="sv-SE" dirty="0" smtClean="0"/>
              <a:t> </a:t>
            </a:r>
            <a:r>
              <a:rPr lang="sv-SE" dirty="0" err="1" smtClean="0"/>
              <a:t>rules</a:t>
            </a:r>
            <a:r>
              <a:rPr lang="sv-SE" dirty="0" smtClean="0"/>
              <a:t> on HOW </a:t>
            </a:r>
            <a:r>
              <a:rPr lang="sv-SE" dirty="0" err="1" smtClean="0"/>
              <a:t>to</a:t>
            </a:r>
            <a:r>
              <a:rPr lang="sv-SE" baseline="0" dirty="0" smtClean="0"/>
              <a:t> do </a:t>
            </a:r>
            <a:r>
              <a:rPr lang="sv-SE" baseline="0" dirty="0" err="1" smtClean="0"/>
              <a:t>things</a:t>
            </a:r>
            <a:r>
              <a:rPr lang="sv-SE" baseline="0" dirty="0" smtClean="0"/>
              <a:t>. Just WHAT!</a:t>
            </a:r>
          </a:p>
          <a:p>
            <a:endParaRPr lang="en-GB" dirty="0" smtClean="0"/>
          </a:p>
          <a:p>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40</a:t>
            </a:fld>
            <a:endParaRPr lang="en-CA"/>
          </a:p>
        </p:txBody>
      </p:sp>
    </p:spTree>
    <p:extLst>
      <p:ext uri="{BB962C8B-B14F-4D97-AF65-F5344CB8AC3E}">
        <p14:creationId xmlns:p14="http://schemas.microsoft.com/office/powerpoint/2010/main" val="373945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639FD1B3-8E43-4F45-A3D5-EC1CAAEB672D}" type="slidenum">
              <a:rPr lang="en-US" altLang="en-US" sz="1200" smtClean="0">
                <a:cs typeface="Arial" pitchFamily="34" charset="0"/>
              </a:rPr>
              <a:pPr eaLnBrk="1"/>
              <a:t>41</a:t>
            </a:fld>
            <a:endParaRPr lang="en-US" altLang="en-US" sz="1200" smtClean="0">
              <a:cs typeface="Arial" pitchFamily="34" charset="0"/>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marL="255588" indent="-255588"/>
            <a:r>
              <a:rPr lang="en-US" altLang="en-US" sz="1100" smtClean="0"/>
              <a:t>OSLC core specification defines:</a:t>
            </a:r>
          </a:p>
          <a:p>
            <a:pPr marL="255588" indent="-255588">
              <a:buFontTx/>
              <a:buAutoNum type="arabicPeriod"/>
            </a:pPr>
            <a:r>
              <a:rPr lang="en-US" altLang="en-US" sz="1100" smtClean="0"/>
              <a:t>How to use HTTP and RDF </a:t>
            </a:r>
          </a:p>
          <a:p>
            <a:pPr marL="255588" indent="-255588">
              <a:buFontTx/>
              <a:buAutoNum type="arabicPeriod"/>
            </a:pPr>
            <a:r>
              <a:rPr lang="en-US" altLang="en-US" sz="1100" smtClean="0"/>
              <a:t>How to define resources and services </a:t>
            </a:r>
          </a:p>
          <a:p>
            <a:pPr marL="255588" indent="-255588"/>
            <a:endParaRPr lang="en-US" altLang="en-US" sz="1100" smtClean="0"/>
          </a:p>
          <a:p>
            <a:pPr marL="255588" indent="-255588"/>
            <a:r>
              <a:rPr lang="en-US" altLang="en-US" sz="1100" smtClean="0"/>
              <a:t>OSLC domain specifications (Change Management, Requirements, etc.) define:</a:t>
            </a:r>
          </a:p>
          <a:p>
            <a:pPr marL="255588" indent="-255588">
              <a:buFontTx/>
              <a:buAutoNum type="arabicPeriod"/>
            </a:pPr>
            <a:r>
              <a:rPr lang="en-US" altLang="en-US" sz="1100" smtClean="0"/>
              <a:t>What resources and services are required in the domain</a:t>
            </a:r>
          </a:p>
          <a:p>
            <a:pPr marL="255588" indent="-255588">
              <a:buFontTx/>
              <a:buAutoNum type="arabicPeriod"/>
            </a:pPr>
            <a:r>
              <a:rPr lang="en-US" altLang="en-US" sz="1100" smtClean="0"/>
              <a:t>Resource types, properties and relationships</a:t>
            </a:r>
          </a:p>
          <a:p>
            <a:pPr marL="255588" indent="-255588">
              <a:buFontTx/>
              <a:buAutoNum type="arabicPeriod"/>
            </a:pPr>
            <a:r>
              <a:rPr lang="en-US" altLang="en-US" sz="1100" smtClean="0"/>
              <a:t>Service providers, creation factories, query capabilities, operations</a:t>
            </a:r>
          </a:p>
          <a:p>
            <a:pPr marL="255588" indent="-255588"/>
            <a:endParaRPr lang="en-US" altLang="en-US" sz="11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a:buNone/>
            </a:pPr>
            <a:r>
              <a:rPr lang="en-GB" dirty="0" smtClean="0">
                <a:sym typeface="Wingdings" panose="05000000000000000000" pitchFamily="2" charset="2"/>
              </a:rPr>
              <a:t>There are a</a:t>
            </a:r>
            <a:r>
              <a:rPr lang="en-GB" baseline="0" dirty="0" smtClean="0">
                <a:sym typeface="Wingdings" panose="05000000000000000000" pitchFamily="2" charset="2"/>
              </a:rPr>
              <a:t> lot of technologies we want to cover</a:t>
            </a:r>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4</a:t>
            </a:fld>
            <a:endParaRPr lang="en-CA"/>
          </a:p>
        </p:txBody>
      </p:sp>
    </p:spTree>
    <p:extLst>
      <p:ext uri="{BB962C8B-B14F-4D97-AF65-F5344CB8AC3E}">
        <p14:creationId xmlns:p14="http://schemas.microsoft.com/office/powerpoint/2010/main" val="7289189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1EB69846-6738-4D1A-80DE-7EED5B4ADD70}" type="slidenum">
              <a:rPr lang="en-US" altLang="en-US" sz="1200" smtClean="0">
                <a:cs typeface="Arial" pitchFamily="34" charset="0"/>
              </a:rPr>
              <a:pPr eaLnBrk="1"/>
              <a:t>42</a:t>
            </a:fld>
            <a:endParaRPr lang="en-US" altLang="en-US" sz="1200" smtClean="0">
              <a:cs typeface="Arial" pitchFamily="34" charset="0"/>
            </a:endParaRPr>
          </a:p>
        </p:txBody>
      </p:sp>
      <p:sp>
        <p:nvSpPr>
          <p:cNvPr id="5" name="Rectangle 25"/>
          <p:cNvSpPr txBox="1">
            <a:spLocks noGrp="1" noChangeArrowheads="1"/>
          </p:cNvSpPr>
          <p:nvPr/>
        </p:nvSpPr>
        <p:spPr bwMode="auto">
          <a:xfrm>
            <a:off x="7075488" y="10074275"/>
            <a:ext cx="198437" cy="2651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nchor="ctr"/>
          <a:lstStyle>
            <a:lvl1pPr eaLnBrk="0" hangingPunct="0">
              <a:defRPr sz="1000" b="1">
                <a:solidFill>
                  <a:schemeClr val="tx1"/>
                </a:solidFill>
                <a:latin typeface="Arial" pitchFamily="34" charset="0"/>
                <a:ea typeface="ＭＳ Ｐゴシック" pitchFamily="34" charset="-128"/>
              </a:defRPr>
            </a:lvl1pPr>
            <a:lvl2pPr marL="742950" indent="-285750" eaLnBrk="0" hangingPunct="0">
              <a:defRPr sz="1000" b="1">
                <a:solidFill>
                  <a:schemeClr val="tx1"/>
                </a:solidFill>
                <a:latin typeface="Arial" pitchFamily="34" charset="0"/>
                <a:ea typeface="ＭＳ Ｐゴシック" pitchFamily="34" charset="-128"/>
              </a:defRPr>
            </a:lvl2pPr>
            <a:lvl3pPr marL="1143000" indent="-228600" eaLnBrk="0" hangingPunct="0">
              <a:defRPr sz="1000" b="1">
                <a:solidFill>
                  <a:schemeClr val="tx1"/>
                </a:solidFill>
                <a:latin typeface="Arial" pitchFamily="34" charset="0"/>
                <a:ea typeface="ＭＳ Ｐゴシック" pitchFamily="34" charset="-128"/>
              </a:defRPr>
            </a:lvl3pPr>
            <a:lvl4pPr marL="1600200" indent="-228600" eaLnBrk="0" hangingPunct="0">
              <a:defRPr sz="1000" b="1">
                <a:solidFill>
                  <a:schemeClr val="tx1"/>
                </a:solidFill>
                <a:latin typeface="Arial" pitchFamily="34" charset="0"/>
                <a:ea typeface="ＭＳ Ｐゴシック" pitchFamily="34" charset="-128"/>
              </a:defRPr>
            </a:lvl4pPr>
            <a:lvl5pPr marL="2057400" indent="-228600" eaLnBrk="0" hangingPunct="0">
              <a:defRPr sz="1000" b="1">
                <a:solidFill>
                  <a:schemeClr val="tx1"/>
                </a:solidFill>
                <a:latin typeface="Arial" pitchFamily="34" charset="0"/>
                <a:ea typeface="ＭＳ Ｐゴシック" pitchFamily="34" charset="-128"/>
              </a:defRPr>
            </a:lvl5pPr>
            <a:lvl6pPr marL="25146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6pPr>
            <a:lvl7pPr marL="29718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7pPr>
            <a:lvl8pPr marL="34290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8pPr>
            <a:lvl9pPr marL="38862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9pPr>
          </a:lstStyle>
          <a:p>
            <a:pPr defTabSz="1027237" eaLnBrk="1" hangingPunct="1">
              <a:buFont typeface="Times New Roman" pitchFamily="18" charset="0"/>
              <a:buNone/>
              <a:defRPr/>
            </a:pPr>
            <a:fld id="{08948180-FA32-43EA-B0A1-9BAE082EBA6B}" type="slidenum">
              <a:rPr lang="en-US" b="0">
                <a:solidFill>
                  <a:prstClr val="black"/>
                </a:solidFill>
                <a:cs typeface="Arial" pitchFamily="34" charset="0"/>
              </a:rPr>
              <a:pPr defTabSz="1027237" eaLnBrk="1" hangingPunct="1">
                <a:buFont typeface="Times New Roman" pitchFamily="18" charset="0"/>
                <a:buNone/>
                <a:defRPr/>
              </a:pPr>
              <a:t>42</a:t>
            </a:fld>
            <a:endParaRPr lang="en-US" b="0">
              <a:solidFill>
                <a:prstClr val="black"/>
              </a:solidFill>
              <a:cs typeface="Arial" pitchFamily="34" charset="0"/>
            </a:endParaRPr>
          </a:p>
        </p:txBody>
      </p:sp>
      <p:sp>
        <p:nvSpPr>
          <p:cNvPr id="76804" name="Rectangle 2"/>
          <p:cNvSpPr>
            <a:spLocks noGrp="1" noRot="1" noChangeAspect="1" noChangeArrowheads="1" noTextEdit="1"/>
          </p:cNvSpPr>
          <p:nvPr>
            <p:ph type="sldImg"/>
          </p:nvPr>
        </p:nvSpPr>
        <p:spPr/>
      </p:sp>
      <p:sp>
        <p:nvSpPr>
          <p:cNvPr id="76805"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MS PGothic"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7418D052-771C-4A94-A905-B3EB56CE439C}" type="slidenum">
              <a:rPr lang="en-US" altLang="en-US" sz="1200" smtClean="0">
                <a:cs typeface="Arial" pitchFamily="34" charset="0"/>
              </a:rPr>
              <a:pPr eaLnBrk="1"/>
              <a:t>43</a:t>
            </a:fld>
            <a:endParaRPr lang="en-US" altLang="en-US" sz="1200" smtClean="0">
              <a:cs typeface="Arial" pitchFamily="34" charset="0"/>
            </a:endParaRPr>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b="1" u="sng" dirty="0" smtClean="0"/>
              <a:t>Service</a:t>
            </a:r>
            <a:r>
              <a:rPr lang="en-GB" altLang="en-US" b="1" u="sng" baseline="0" dirty="0" smtClean="0"/>
              <a:t> Provider</a:t>
            </a:r>
            <a:endParaRPr lang="en-GB" altLang="en-US" b="1" u="sng" dirty="0" smtClean="0"/>
          </a:p>
          <a:p>
            <a:r>
              <a:rPr lang="en-GB" altLang="en-US" dirty="0" smtClean="0"/>
              <a:t>A tool has generally</a:t>
            </a:r>
            <a:r>
              <a:rPr lang="en-GB" altLang="en-US" baseline="0" dirty="0" smtClean="0"/>
              <a:t> </a:t>
            </a:r>
            <a:r>
              <a:rPr lang="en-GB" altLang="en-US" dirty="0" smtClean="0"/>
              <a:t>1+ organizing</a:t>
            </a:r>
            <a:r>
              <a:rPr lang="en-GB" altLang="en-US" baseline="0" dirty="0" smtClean="0"/>
              <a:t> </a:t>
            </a:r>
            <a:r>
              <a:rPr lang="en-GB" altLang="en-US" dirty="0" smtClean="0"/>
              <a:t>concepts that partition the overall space of </a:t>
            </a:r>
            <a:r>
              <a:rPr lang="en-GB" altLang="en-US" dirty="0" err="1" smtClean="0"/>
              <a:t>artifacts</a:t>
            </a:r>
            <a:r>
              <a:rPr lang="en-GB" altLang="en-US" dirty="0" smtClean="0"/>
              <a:t> in the tool into smaller containers.</a:t>
            </a:r>
          </a:p>
          <a:p>
            <a:r>
              <a:rPr lang="en-GB" altLang="en-US" dirty="0" smtClean="0"/>
              <a:t>Each </a:t>
            </a:r>
            <a:r>
              <a:rPr lang="en-GB" altLang="en-US" dirty="0" err="1" smtClean="0"/>
              <a:t>artifact</a:t>
            </a:r>
            <a:r>
              <a:rPr lang="en-GB" altLang="en-US" dirty="0" smtClean="0"/>
              <a:t> created in the tool is created within one of these container-like</a:t>
            </a:r>
            <a:r>
              <a:rPr lang="en-GB" altLang="en-US" baseline="0" dirty="0" smtClean="0"/>
              <a:t> </a:t>
            </a:r>
            <a:r>
              <a:rPr lang="en-GB" altLang="en-US" dirty="0" smtClean="0"/>
              <a:t>entities</a:t>
            </a:r>
          </a:p>
          <a:p>
            <a:r>
              <a:rPr lang="en-GB" sz="1200" b="0" i="0" u="none" strike="noStrike" kern="1200" baseline="0" dirty="0" smtClean="0">
                <a:solidFill>
                  <a:srgbClr val="000000"/>
                </a:solidFill>
                <a:latin typeface="Times New Roman" pitchFamily="18" charset="0"/>
                <a:ea typeface="+mn-ea"/>
                <a:cs typeface="+mn-cs"/>
              </a:rPr>
              <a:t>OSLC defines the concept of </a:t>
            </a:r>
            <a:r>
              <a:rPr lang="en-GB" sz="1200" b="0" i="0" u="none" strike="noStrike" kern="1200" baseline="0" dirty="0" err="1" smtClean="0">
                <a:solidFill>
                  <a:srgbClr val="000000"/>
                </a:solidFill>
                <a:latin typeface="Times New Roman" pitchFamily="18" charset="0"/>
                <a:ea typeface="+mn-ea"/>
                <a:cs typeface="+mn-cs"/>
              </a:rPr>
              <a:t>ServiceProvider</a:t>
            </a:r>
            <a:r>
              <a:rPr lang="en-GB" sz="1200" b="0" i="0" u="none" strike="noStrike" kern="1200" baseline="0" dirty="0" smtClean="0">
                <a:solidFill>
                  <a:srgbClr val="000000"/>
                </a:solidFill>
                <a:latin typeface="Times New Roman" pitchFamily="18" charset="0"/>
                <a:ea typeface="+mn-ea"/>
                <a:cs typeface="+mn-cs"/>
              </a:rPr>
              <a:t> to allow products to expose these containers or partitions.</a:t>
            </a:r>
            <a:endParaRPr lang="en-GB" alt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7E0A7288-479B-447F-BA9B-BEEEA5DD77DC}" type="slidenum">
              <a:rPr lang="en-US" altLang="en-US" sz="1200" smtClean="0">
                <a:cs typeface="Arial" pitchFamily="34" charset="0"/>
              </a:rPr>
              <a:pPr eaLnBrk="1"/>
              <a:t>44</a:t>
            </a:fld>
            <a:endParaRPr lang="en-US" altLang="en-US" sz="1200" smtClean="0">
              <a:cs typeface="Arial" pitchFamily="34" charset="0"/>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dirty="0" smtClean="0">
                <a:sym typeface="Wingdings" panose="05000000000000000000" pitchFamily="2" charset="2"/>
              </a:rPr>
              <a:t> </a:t>
            </a:r>
            <a:r>
              <a:rPr lang="en-US" altLang="en-US" sz="1100" dirty="0" smtClean="0"/>
              <a:t>This is what OSLC adds</a:t>
            </a:r>
            <a:r>
              <a:rPr lang="en-US" altLang="en-US" sz="1100" baseline="0" dirty="0" smtClean="0"/>
              <a:t> on top of Linked Data.</a:t>
            </a:r>
          </a:p>
          <a:p>
            <a:endParaRPr lang="en-US" altLang="en-US" sz="1100" dirty="0" smtClean="0"/>
          </a:p>
          <a:p>
            <a:r>
              <a:rPr lang="en-US" altLang="en-US" sz="1100" dirty="0" smtClean="0"/>
              <a:t>The technical components of the specification are</a:t>
            </a:r>
            <a:r>
              <a:rPr lang="en-US" altLang="en-US" sz="1100" baseline="0" dirty="0" smtClean="0"/>
              <a:t> – </a:t>
            </a:r>
            <a:r>
              <a:rPr lang="en-US" altLang="en-US" sz="1100" b="1" u="sng" baseline="0" dirty="0" smtClean="0"/>
              <a:t>HOW </a:t>
            </a:r>
            <a:r>
              <a:rPr lang="en-US" altLang="en-US" sz="1100" b="1" u="sng" baseline="0" dirty="0" err="1" smtClean="0"/>
              <a:t>HOW</a:t>
            </a:r>
            <a:r>
              <a:rPr lang="en-US" altLang="en-US" sz="1100" b="1" u="sng" baseline="0" dirty="0" smtClean="0"/>
              <a:t> </a:t>
            </a:r>
            <a:r>
              <a:rPr lang="en-US" altLang="en-US" sz="1100" b="1" u="sng" baseline="0" dirty="0" err="1" smtClean="0"/>
              <a:t>HOW</a:t>
            </a:r>
            <a:endParaRPr lang="en-US" altLang="en-US" sz="1100" b="1" u="sng"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0BE58DC1-53C3-46DC-9E7D-923AD1599B0C}" type="slidenum">
              <a:rPr lang="en-US" altLang="en-US" sz="1200" smtClean="0">
                <a:cs typeface="Arial" pitchFamily="34" charset="0"/>
              </a:rPr>
              <a:pPr eaLnBrk="1"/>
              <a:t>45</a:t>
            </a:fld>
            <a:endParaRPr lang="en-US" altLang="en-US" sz="1200" smtClean="0">
              <a:cs typeface="Arial" pitchFamily="34" charset="0"/>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9BED0CC7-5652-4847-887B-18B591988B6D}" type="slidenum">
              <a:rPr lang="en-US" altLang="en-US" sz="1200" smtClean="0">
                <a:cs typeface="Arial" pitchFamily="34" charset="0"/>
              </a:rPr>
              <a:pPr eaLnBrk="1"/>
              <a:t>46</a:t>
            </a:fld>
            <a:endParaRPr lang="en-US" altLang="en-US" sz="1200" smtClean="0">
              <a:cs typeface="Arial" pitchFamily="34" charset="0"/>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Representational State Transfer (REST) </a:t>
            </a:r>
          </a:p>
          <a:p>
            <a:endParaRPr lang="en-GB" dirty="0" smtClean="0"/>
          </a:p>
          <a:p>
            <a:r>
              <a:rPr lang="en-GB" dirty="0" smtClean="0"/>
              <a:t>The architecture promotes desirable properties, such as performance, scalability, and modifiability</a:t>
            </a:r>
          </a:p>
          <a:p>
            <a:endParaRPr lang="en-GB" dirty="0" smtClean="0"/>
          </a:p>
          <a:p>
            <a:r>
              <a:rPr lang="en-GB" dirty="0" smtClean="0"/>
              <a:t>The REST architectural style constrains </a:t>
            </a:r>
          </a:p>
          <a:p>
            <a:r>
              <a:rPr lang="en-GB" dirty="0" smtClean="0"/>
              <a:t>* an architecture to a client/server architecture and </a:t>
            </a:r>
          </a:p>
          <a:p>
            <a:r>
              <a:rPr lang="en-GB" dirty="0" smtClean="0"/>
              <a:t>* is designed to use a stateless communication protocol, typically HTTP. </a:t>
            </a:r>
          </a:p>
          <a:p>
            <a:endParaRPr lang="en-GB" dirty="0" smtClean="0"/>
          </a:p>
          <a:p>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47</a:t>
            </a:fld>
            <a:endParaRPr lang="en-CA"/>
          </a:p>
        </p:txBody>
      </p:sp>
    </p:spTree>
    <p:extLst>
      <p:ext uri="{BB962C8B-B14F-4D97-AF65-F5344CB8AC3E}">
        <p14:creationId xmlns:p14="http://schemas.microsoft.com/office/powerpoint/2010/main" val="1959817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4C1C71B9-7675-4955-B74C-7050079A3427}" type="slidenum">
              <a:rPr lang="en-US" altLang="en-US" sz="1200" smtClean="0">
                <a:cs typeface="Arial" pitchFamily="34" charset="0"/>
              </a:rPr>
              <a:pPr eaLnBrk="1"/>
              <a:t>48</a:t>
            </a:fld>
            <a:endParaRPr lang="en-US" altLang="en-US" sz="1200" smtClean="0">
              <a:cs typeface="Arial" pitchFamily="34" charset="0"/>
            </a:endParaRPr>
          </a:p>
        </p:txBody>
      </p:sp>
      <p:sp>
        <p:nvSpPr>
          <p:cNvPr id="114691"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B21A79AB-C2D2-493C-9CD0-AC69300D44B1}" type="slidenum">
              <a:rPr lang="en-GB" altLang="en-US" sz="1100">
                <a:ea typeface="MS PGothic" pitchFamily="34" charset="-128"/>
                <a:cs typeface="Arial" pitchFamily="34" charset="0"/>
              </a:rPr>
              <a:pPr eaLnBrk="1" hangingPunct="1">
                <a:spcBef>
                  <a:spcPct val="25000"/>
                </a:spcBef>
                <a:buFont typeface="Times New Roman" pitchFamily="18" charset="0"/>
                <a:buNone/>
              </a:pPr>
              <a:t>48</a:t>
            </a:fld>
            <a:endParaRPr lang="en-GB" altLang="en-US" sz="1100">
              <a:ea typeface="MS PGothic" pitchFamily="34" charset="-128"/>
              <a:cs typeface="Arial" pitchFamily="34" charset="0"/>
            </a:endParaRPr>
          </a:p>
        </p:txBody>
      </p:sp>
      <p:sp>
        <p:nvSpPr>
          <p:cNvPr id="114692" name="Text Box 2"/>
          <p:cNvSpPr>
            <a:spLocks noGrp="1" noRot="1" noChangeAspect="1" noChangeArrowheads="1" noTextEdit="1"/>
          </p:cNvSpPr>
          <p:nvPr>
            <p:ph type="sldImg"/>
          </p:nvPr>
        </p:nvSpPr>
        <p:spPr>
          <a:xfrm>
            <a:off x="1108075" y="801688"/>
            <a:ext cx="5340350" cy="4006850"/>
          </a:xfrm>
        </p:spPr>
      </p:sp>
      <p:sp>
        <p:nvSpPr>
          <p:cNvPr id="284675" name="Text Box 3"/>
          <p:cNvSpPr>
            <a:spLocks noGrp="1" noChangeArrowheads="1"/>
          </p:cNvSpPr>
          <p:nvPr>
            <p:ph type="body" idx="1"/>
          </p:nvPr>
        </p:nvSpPr>
        <p:spPr>
          <a:xfrm>
            <a:off x="757238" y="5076825"/>
            <a:ext cx="6043612" cy="4818063"/>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02875" tIns="53495" rIns="102875" bIns="53495"/>
          <a:lstStyle/>
          <a:p>
            <a:pPr defTabSz="513618">
              <a:spcBef>
                <a:spcPts val="520"/>
              </a:spcBef>
              <a:tabLst>
                <a:tab pos="0" algn="l"/>
                <a:tab pos="513618" algn="l"/>
                <a:tab pos="1027237" algn="l"/>
                <a:tab pos="1540855" algn="l"/>
                <a:tab pos="2054474" algn="l"/>
                <a:tab pos="2568092" algn="l"/>
                <a:tab pos="3081711" algn="l"/>
                <a:tab pos="3595329" algn="l"/>
                <a:tab pos="4108948" algn="l"/>
                <a:tab pos="4622566" algn="l"/>
                <a:tab pos="5136185" algn="l"/>
                <a:tab pos="5649803" algn="l"/>
                <a:tab pos="6163422" algn="l"/>
                <a:tab pos="6677040" algn="l"/>
                <a:tab pos="7190659" algn="l"/>
                <a:tab pos="7704277" algn="l"/>
                <a:tab pos="8217896" algn="l"/>
                <a:tab pos="8731514" algn="l"/>
                <a:tab pos="9245133" algn="l"/>
                <a:tab pos="9758751" algn="l"/>
                <a:tab pos="10272370" algn="l"/>
              </a:tabLst>
              <a:defRPr/>
            </a:pPr>
            <a:endParaRPr lang="en-US" dirty="0">
              <a:latin typeface="Arial" pitchFamily="34" charset="0"/>
              <a:ea typeface="MS Gothic" pitchFamily="49"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37AB4BB0-5806-4A3C-BA05-B46AD3075060}" type="slidenum">
              <a:rPr lang="en-US" altLang="en-US" sz="1200" smtClean="0">
                <a:cs typeface="Arial" pitchFamily="34" charset="0"/>
              </a:rPr>
              <a:pPr eaLnBrk="1"/>
              <a:t>49</a:t>
            </a:fld>
            <a:endParaRPr lang="en-US" altLang="en-US" sz="1200" smtClean="0">
              <a:cs typeface="Arial" pitchFamily="34" charset="0"/>
            </a:endParaRPr>
          </a:p>
        </p:txBody>
      </p:sp>
      <p:sp>
        <p:nvSpPr>
          <p:cNvPr id="113667"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76CF0283-9AFA-4DC0-A0C1-F9D500200F46}" type="slidenum">
              <a:rPr lang="en-GB" altLang="en-US" sz="1100">
                <a:ea typeface="MS PGothic" pitchFamily="34" charset="-128"/>
                <a:cs typeface="Arial" pitchFamily="34" charset="0"/>
              </a:rPr>
              <a:pPr eaLnBrk="1" hangingPunct="1">
                <a:spcBef>
                  <a:spcPct val="25000"/>
                </a:spcBef>
                <a:buFont typeface="Times New Roman" pitchFamily="18" charset="0"/>
                <a:buNone/>
              </a:pPr>
              <a:t>49</a:t>
            </a:fld>
            <a:endParaRPr lang="en-GB" altLang="en-US" sz="1100">
              <a:ea typeface="MS PGothic" pitchFamily="34" charset="-128"/>
              <a:cs typeface="Arial" pitchFamily="34" charset="0"/>
            </a:endParaRPr>
          </a:p>
        </p:txBody>
      </p:sp>
      <p:sp>
        <p:nvSpPr>
          <p:cNvPr id="113668" name="Text Box 2"/>
          <p:cNvSpPr>
            <a:spLocks noGrp="1" noRot="1" noChangeAspect="1" noChangeArrowheads="1" noTextEdit="1"/>
          </p:cNvSpPr>
          <p:nvPr>
            <p:ph type="sldImg"/>
          </p:nvPr>
        </p:nvSpPr>
        <p:spPr>
          <a:xfrm>
            <a:off x="1108075" y="801688"/>
            <a:ext cx="5340350" cy="4006850"/>
          </a:xfrm>
        </p:spPr>
      </p:sp>
      <p:sp>
        <p:nvSpPr>
          <p:cNvPr id="288771" name="Text Box 3"/>
          <p:cNvSpPr>
            <a:spLocks noGrp="1" noChangeArrowheads="1"/>
          </p:cNvSpPr>
          <p:nvPr>
            <p:ph type="body" idx="1"/>
          </p:nvPr>
        </p:nvSpPr>
        <p:spPr>
          <a:xfrm>
            <a:off x="757238" y="5076825"/>
            <a:ext cx="6043612" cy="4818063"/>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02875" tIns="53495" rIns="102875" bIns="53495"/>
          <a:lstStyle/>
          <a:p>
            <a:pPr defTabSz="513618">
              <a:spcBef>
                <a:spcPts val="520"/>
              </a:spcBef>
              <a:tabLst>
                <a:tab pos="0" algn="l"/>
                <a:tab pos="513618" algn="l"/>
                <a:tab pos="1027237" algn="l"/>
                <a:tab pos="1540855" algn="l"/>
                <a:tab pos="2054474" algn="l"/>
                <a:tab pos="2568092" algn="l"/>
                <a:tab pos="3081711" algn="l"/>
                <a:tab pos="3595329" algn="l"/>
                <a:tab pos="4108948" algn="l"/>
                <a:tab pos="4622566" algn="l"/>
                <a:tab pos="5136185" algn="l"/>
                <a:tab pos="5649803" algn="l"/>
                <a:tab pos="6163422" algn="l"/>
                <a:tab pos="6677040" algn="l"/>
                <a:tab pos="7190659" algn="l"/>
                <a:tab pos="7704277" algn="l"/>
                <a:tab pos="8217896" algn="l"/>
                <a:tab pos="8731514" algn="l"/>
                <a:tab pos="9245133" algn="l"/>
                <a:tab pos="9758751" algn="l"/>
                <a:tab pos="10272370" algn="l"/>
              </a:tabLst>
              <a:defRPr/>
            </a:pPr>
            <a:endParaRPr lang="en-US">
              <a:latin typeface="Arial" pitchFamily="34" charset="0"/>
              <a:ea typeface="MS Gothic" pitchFamily="49"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F1BEBC6D-A894-4237-BF82-D5EBB59C2BC8}" type="slidenum">
              <a:rPr lang="en-US" altLang="en-US" sz="1200" smtClean="0">
                <a:cs typeface="Arial" pitchFamily="34" charset="0"/>
              </a:rPr>
              <a:pPr eaLnBrk="1"/>
              <a:t>50</a:t>
            </a:fld>
            <a:endParaRPr lang="en-US" altLang="en-US" sz="1200" smtClean="0">
              <a:cs typeface="Arial" pitchFamily="34" charset="0"/>
            </a:endParaRPr>
          </a:p>
        </p:txBody>
      </p:sp>
      <p:sp>
        <p:nvSpPr>
          <p:cNvPr id="115715"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9FCC4F7F-E8F3-4219-8133-8DC56DD459FD}" type="slidenum">
              <a:rPr lang="en-GB" altLang="en-US" sz="1100">
                <a:ea typeface="MS PGothic" pitchFamily="34" charset="-128"/>
                <a:cs typeface="Arial" pitchFamily="34" charset="0"/>
              </a:rPr>
              <a:pPr eaLnBrk="1" hangingPunct="1">
                <a:spcBef>
                  <a:spcPct val="25000"/>
                </a:spcBef>
                <a:buFont typeface="Times New Roman" pitchFamily="18" charset="0"/>
                <a:buNone/>
              </a:pPr>
              <a:t>50</a:t>
            </a:fld>
            <a:endParaRPr lang="en-GB" altLang="en-US" sz="1100">
              <a:ea typeface="MS PGothic" pitchFamily="34" charset="-128"/>
              <a:cs typeface="Arial" pitchFamily="34" charset="0"/>
            </a:endParaRPr>
          </a:p>
        </p:txBody>
      </p:sp>
      <p:sp>
        <p:nvSpPr>
          <p:cNvPr id="115716" name="Text Box 2"/>
          <p:cNvSpPr>
            <a:spLocks noGrp="1" noRot="1" noChangeAspect="1" noChangeArrowheads="1" noTextEdit="1"/>
          </p:cNvSpPr>
          <p:nvPr>
            <p:ph type="sldImg"/>
          </p:nvPr>
        </p:nvSpPr>
        <p:spPr>
          <a:xfrm>
            <a:off x="1108075" y="801688"/>
            <a:ext cx="5340350" cy="4006850"/>
          </a:xfrm>
        </p:spPr>
      </p:sp>
      <p:sp>
        <p:nvSpPr>
          <p:cNvPr id="286723" name="Text Box 3"/>
          <p:cNvSpPr>
            <a:spLocks noGrp="1" noChangeArrowheads="1"/>
          </p:cNvSpPr>
          <p:nvPr>
            <p:ph type="body" idx="1"/>
          </p:nvPr>
        </p:nvSpPr>
        <p:spPr>
          <a:xfrm>
            <a:off x="757238" y="5076825"/>
            <a:ext cx="6043612" cy="4818063"/>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02875" tIns="53495" rIns="102875" bIns="53495"/>
          <a:lstStyle/>
          <a:p>
            <a:pPr defTabSz="513618">
              <a:spcBef>
                <a:spcPts val="520"/>
              </a:spcBef>
              <a:tabLst>
                <a:tab pos="0" algn="l"/>
                <a:tab pos="513618" algn="l"/>
                <a:tab pos="1027237" algn="l"/>
                <a:tab pos="1540855" algn="l"/>
                <a:tab pos="2054474" algn="l"/>
                <a:tab pos="2568092" algn="l"/>
                <a:tab pos="3081711" algn="l"/>
                <a:tab pos="3595329" algn="l"/>
                <a:tab pos="4108948" algn="l"/>
                <a:tab pos="4622566" algn="l"/>
                <a:tab pos="5136185" algn="l"/>
                <a:tab pos="5649803" algn="l"/>
                <a:tab pos="6163422" algn="l"/>
                <a:tab pos="6677040" algn="l"/>
                <a:tab pos="7190659" algn="l"/>
                <a:tab pos="7704277" algn="l"/>
                <a:tab pos="8217896" algn="l"/>
                <a:tab pos="8731514" algn="l"/>
                <a:tab pos="9245133" algn="l"/>
                <a:tab pos="9758751" algn="l"/>
                <a:tab pos="10272370" algn="l"/>
              </a:tabLst>
              <a:defRPr/>
            </a:pPr>
            <a:endParaRPr lang="en-US">
              <a:latin typeface="Arial" pitchFamily="34" charset="0"/>
              <a:ea typeface="MS Gothic" pitchFamily="49"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D64AF722-5FD6-4A7B-A3F5-03620875B915}" type="slidenum">
              <a:rPr lang="en-US" altLang="en-US" sz="1200" smtClean="0">
                <a:cs typeface="Arial" pitchFamily="34" charset="0"/>
              </a:rPr>
              <a:pPr eaLnBrk="1"/>
              <a:t>52</a:t>
            </a:fld>
            <a:endParaRPr lang="en-US" altLang="en-US" sz="1200" smtClean="0">
              <a:cs typeface="Arial" pitchFamily="34" charset="0"/>
            </a:endParaRPr>
          </a:p>
        </p:txBody>
      </p:sp>
      <p:sp>
        <p:nvSpPr>
          <p:cNvPr id="116739"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A8A15D2D-6549-40A4-B43D-5B73903A90B5}" type="slidenum">
              <a:rPr lang="en-GB" altLang="en-US" sz="1100">
                <a:ea typeface="MS PGothic" pitchFamily="34" charset="-128"/>
                <a:cs typeface="Arial" pitchFamily="34" charset="0"/>
              </a:rPr>
              <a:pPr eaLnBrk="1" hangingPunct="1">
                <a:spcBef>
                  <a:spcPct val="25000"/>
                </a:spcBef>
                <a:buFont typeface="Times New Roman" pitchFamily="18" charset="0"/>
                <a:buNone/>
              </a:pPr>
              <a:t>52</a:t>
            </a:fld>
            <a:endParaRPr lang="en-GB" altLang="en-US" sz="1100">
              <a:ea typeface="MS PGothic" pitchFamily="34" charset="-128"/>
              <a:cs typeface="Arial" pitchFamily="34" charset="0"/>
            </a:endParaRPr>
          </a:p>
        </p:txBody>
      </p:sp>
      <p:sp>
        <p:nvSpPr>
          <p:cNvPr id="116740" name="Text Box 2"/>
          <p:cNvSpPr>
            <a:spLocks noGrp="1" noRot="1" noChangeAspect="1" noChangeArrowheads="1" noTextEdit="1"/>
          </p:cNvSpPr>
          <p:nvPr>
            <p:ph type="sldImg"/>
          </p:nvPr>
        </p:nvSpPr>
        <p:spPr>
          <a:xfrm>
            <a:off x="1108075" y="801688"/>
            <a:ext cx="5340350" cy="4006850"/>
          </a:xfrm>
        </p:spPr>
      </p:sp>
      <p:sp>
        <p:nvSpPr>
          <p:cNvPr id="294915" name="Text Box 3"/>
          <p:cNvSpPr>
            <a:spLocks noGrp="1" noChangeArrowheads="1"/>
          </p:cNvSpPr>
          <p:nvPr>
            <p:ph type="body" idx="1"/>
          </p:nvPr>
        </p:nvSpPr>
        <p:spPr>
          <a:xfrm>
            <a:off x="757238" y="5076825"/>
            <a:ext cx="6043612" cy="4818063"/>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1EB69846-6738-4D1A-80DE-7EED5B4ADD70}" type="slidenum">
              <a:rPr lang="en-US" altLang="en-US" sz="1200" smtClean="0">
                <a:cs typeface="Arial" pitchFamily="34" charset="0"/>
              </a:rPr>
              <a:pPr eaLnBrk="1"/>
              <a:t>5</a:t>
            </a:fld>
            <a:endParaRPr lang="en-US" altLang="en-US" sz="1200" smtClean="0">
              <a:cs typeface="Arial" pitchFamily="34" charset="0"/>
            </a:endParaRPr>
          </a:p>
        </p:txBody>
      </p:sp>
      <p:sp>
        <p:nvSpPr>
          <p:cNvPr id="5" name="Rectangle 25"/>
          <p:cNvSpPr txBox="1">
            <a:spLocks noGrp="1" noChangeArrowheads="1"/>
          </p:cNvSpPr>
          <p:nvPr/>
        </p:nvSpPr>
        <p:spPr bwMode="auto">
          <a:xfrm>
            <a:off x="7075488" y="10074275"/>
            <a:ext cx="198437" cy="2651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nchor="ctr"/>
          <a:lstStyle>
            <a:lvl1pPr eaLnBrk="0" hangingPunct="0">
              <a:defRPr sz="1000" b="1">
                <a:solidFill>
                  <a:schemeClr val="tx1"/>
                </a:solidFill>
                <a:latin typeface="Arial" pitchFamily="34" charset="0"/>
                <a:ea typeface="ＭＳ Ｐゴシック" pitchFamily="34" charset="-128"/>
              </a:defRPr>
            </a:lvl1pPr>
            <a:lvl2pPr marL="742950" indent="-285750" eaLnBrk="0" hangingPunct="0">
              <a:defRPr sz="1000" b="1">
                <a:solidFill>
                  <a:schemeClr val="tx1"/>
                </a:solidFill>
                <a:latin typeface="Arial" pitchFamily="34" charset="0"/>
                <a:ea typeface="ＭＳ Ｐゴシック" pitchFamily="34" charset="-128"/>
              </a:defRPr>
            </a:lvl2pPr>
            <a:lvl3pPr marL="1143000" indent="-228600" eaLnBrk="0" hangingPunct="0">
              <a:defRPr sz="1000" b="1">
                <a:solidFill>
                  <a:schemeClr val="tx1"/>
                </a:solidFill>
                <a:latin typeface="Arial" pitchFamily="34" charset="0"/>
                <a:ea typeface="ＭＳ Ｐゴシック" pitchFamily="34" charset="-128"/>
              </a:defRPr>
            </a:lvl3pPr>
            <a:lvl4pPr marL="1600200" indent="-228600" eaLnBrk="0" hangingPunct="0">
              <a:defRPr sz="1000" b="1">
                <a:solidFill>
                  <a:schemeClr val="tx1"/>
                </a:solidFill>
                <a:latin typeface="Arial" pitchFamily="34" charset="0"/>
                <a:ea typeface="ＭＳ Ｐゴシック" pitchFamily="34" charset="-128"/>
              </a:defRPr>
            </a:lvl4pPr>
            <a:lvl5pPr marL="2057400" indent="-228600" eaLnBrk="0" hangingPunct="0">
              <a:defRPr sz="1000" b="1">
                <a:solidFill>
                  <a:schemeClr val="tx1"/>
                </a:solidFill>
                <a:latin typeface="Arial" pitchFamily="34" charset="0"/>
                <a:ea typeface="ＭＳ Ｐゴシック" pitchFamily="34" charset="-128"/>
              </a:defRPr>
            </a:lvl5pPr>
            <a:lvl6pPr marL="25146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6pPr>
            <a:lvl7pPr marL="29718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7pPr>
            <a:lvl8pPr marL="34290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8pPr>
            <a:lvl9pPr marL="38862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9pPr>
          </a:lstStyle>
          <a:p>
            <a:pPr defTabSz="1027237" eaLnBrk="1" hangingPunct="1">
              <a:buFont typeface="Times New Roman" pitchFamily="18" charset="0"/>
              <a:buNone/>
              <a:defRPr/>
            </a:pPr>
            <a:fld id="{08948180-FA32-43EA-B0A1-9BAE082EBA6B}" type="slidenum">
              <a:rPr lang="en-US" b="0">
                <a:solidFill>
                  <a:prstClr val="black"/>
                </a:solidFill>
                <a:cs typeface="Arial" pitchFamily="34" charset="0"/>
              </a:rPr>
              <a:pPr defTabSz="1027237" eaLnBrk="1" hangingPunct="1">
                <a:buFont typeface="Times New Roman" pitchFamily="18" charset="0"/>
                <a:buNone/>
                <a:defRPr/>
              </a:pPr>
              <a:t>5</a:t>
            </a:fld>
            <a:endParaRPr lang="en-US" b="0">
              <a:solidFill>
                <a:prstClr val="black"/>
              </a:solidFill>
              <a:cs typeface="Arial" pitchFamily="34" charset="0"/>
            </a:endParaRPr>
          </a:p>
        </p:txBody>
      </p:sp>
      <p:sp>
        <p:nvSpPr>
          <p:cNvPr id="76804" name="Rectangle 2"/>
          <p:cNvSpPr>
            <a:spLocks noGrp="1" noRot="1" noChangeAspect="1" noChangeArrowheads="1" noTextEdit="1"/>
          </p:cNvSpPr>
          <p:nvPr>
            <p:ph type="sldImg"/>
          </p:nvPr>
        </p:nvSpPr>
        <p:spPr/>
      </p:sp>
      <p:sp>
        <p:nvSpPr>
          <p:cNvPr id="76805"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MS PGothic"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EA5ADFF6-7EAA-457F-906A-6C5668DB18C1}" type="slidenum">
              <a:rPr lang="en-US" altLang="en-US" sz="1200" smtClean="0">
                <a:cs typeface="Arial" pitchFamily="34" charset="0"/>
              </a:rPr>
              <a:pPr eaLnBrk="1"/>
              <a:t>53</a:t>
            </a:fld>
            <a:endParaRPr lang="en-US" altLang="en-US" sz="1200" smtClean="0">
              <a:cs typeface="Arial" pitchFamily="34" charset="0"/>
            </a:endParaRPr>
          </a:p>
        </p:txBody>
      </p:sp>
      <p:sp>
        <p:nvSpPr>
          <p:cNvPr id="117763"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9CD19F9F-871E-431F-9A92-C846F783E98B}" type="slidenum">
              <a:rPr lang="en-GB" altLang="en-US" sz="1100">
                <a:ea typeface="MS PGothic" pitchFamily="34" charset="-128"/>
                <a:cs typeface="Arial" pitchFamily="34" charset="0"/>
              </a:rPr>
              <a:pPr eaLnBrk="1" hangingPunct="1">
                <a:spcBef>
                  <a:spcPct val="25000"/>
                </a:spcBef>
                <a:buFont typeface="Times New Roman" pitchFamily="18" charset="0"/>
                <a:buNone/>
              </a:pPr>
              <a:t>53</a:t>
            </a:fld>
            <a:endParaRPr lang="en-GB" altLang="en-US" sz="1100">
              <a:ea typeface="MS PGothic" pitchFamily="34" charset="-128"/>
              <a:cs typeface="Arial" pitchFamily="34" charset="0"/>
            </a:endParaRPr>
          </a:p>
        </p:txBody>
      </p:sp>
      <p:sp>
        <p:nvSpPr>
          <p:cNvPr id="117764" name="Text Box 2"/>
          <p:cNvSpPr>
            <a:spLocks noGrp="1" noRot="1" noChangeAspect="1" noChangeArrowheads="1" noTextEdit="1"/>
          </p:cNvSpPr>
          <p:nvPr>
            <p:ph type="sldImg"/>
          </p:nvPr>
        </p:nvSpPr>
        <p:spPr>
          <a:xfrm>
            <a:off x="1108075" y="801688"/>
            <a:ext cx="5340350" cy="4006850"/>
          </a:xfrm>
        </p:spPr>
      </p:sp>
      <p:sp>
        <p:nvSpPr>
          <p:cNvPr id="290819" name="Text Box 3"/>
          <p:cNvSpPr>
            <a:spLocks noGrp="1" noChangeArrowheads="1"/>
          </p:cNvSpPr>
          <p:nvPr>
            <p:ph type="body" idx="1"/>
          </p:nvPr>
        </p:nvSpPr>
        <p:spPr>
          <a:xfrm>
            <a:off x="757238" y="5076825"/>
            <a:ext cx="6043612" cy="4818063"/>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02875" tIns="53495" rIns="102875" bIns="53495"/>
          <a:lstStyle/>
          <a:p>
            <a:pPr defTabSz="513618">
              <a:spcBef>
                <a:spcPts val="520"/>
              </a:spcBef>
              <a:tabLst>
                <a:tab pos="0" algn="l"/>
                <a:tab pos="513618" algn="l"/>
                <a:tab pos="1027237" algn="l"/>
                <a:tab pos="1540855" algn="l"/>
                <a:tab pos="2054474" algn="l"/>
                <a:tab pos="2568092" algn="l"/>
                <a:tab pos="3081711" algn="l"/>
                <a:tab pos="3595329" algn="l"/>
                <a:tab pos="4108948" algn="l"/>
                <a:tab pos="4622566" algn="l"/>
                <a:tab pos="5136185" algn="l"/>
                <a:tab pos="5649803" algn="l"/>
                <a:tab pos="6163422" algn="l"/>
                <a:tab pos="6677040" algn="l"/>
                <a:tab pos="7190659" algn="l"/>
                <a:tab pos="7704277" algn="l"/>
                <a:tab pos="8217896" algn="l"/>
                <a:tab pos="8731514" algn="l"/>
                <a:tab pos="9245133" algn="l"/>
                <a:tab pos="9758751" algn="l"/>
                <a:tab pos="10272370" algn="l"/>
              </a:tabLst>
              <a:defRPr/>
            </a:pPr>
            <a:r>
              <a:rPr lang="en-US" sz="1100">
                <a:latin typeface="Arial" pitchFamily="34" charset="0"/>
                <a:ea typeface="MS Gothic" pitchFamily="49" charset="-128"/>
              </a:rPr>
              <a:t>http://open-services.net/bin/view/Main/OslcCoreSpecAppendixLinks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127092C4-3AED-43E2-AA6D-3F3933FF194A}" type="slidenum">
              <a:rPr lang="en-US" altLang="en-US" sz="1200" smtClean="0">
                <a:cs typeface="Arial" pitchFamily="34" charset="0"/>
              </a:rPr>
              <a:pPr eaLnBrk="1"/>
              <a:t>54</a:t>
            </a:fld>
            <a:endParaRPr lang="en-US" altLang="en-US" sz="1200" smtClean="0">
              <a:cs typeface="Arial" pitchFamily="34" charset="0"/>
            </a:endParaRPr>
          </a:p>
        </p:txBody>
      </p:sp>
      <p:sp>
        <p:nvSpPr>
          <p:cNvPr id="118787"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77AC042A-7232-43B0-AA78-EE71C18425F6}" type="slidenum">
              <a:rPr lang="en-GB" altLang="en-US" sz="1100">
                <a:ea typeface="MS PGothic" pitchFamily="34" charset="-128"/>
                <a:cs typeface="Arial" pitchFamily="34" charset="0"/>
              </a:rPr>
              <a:pPr eaLnBrk="1" hangingPunct="1">
                <a:spcBef>
                  <a:spcPct val="25000"/>
                </a:spcBef>
                <a:buFont typeface="Times New Roman" pitchFamily="18" charset="0"/>
                <a:buNone/>
              </a:pPr>
              <a:t>54</a:t>
            </a:fld>
            <a:endParaRPr lang="en-GB" altLang="en-US" sz="1100">
              <a:ea typeface="MS PGothic" pitchFamily="34" charset="-128"/>
              <a:cs typeface="Arial" pitchFamily="34" charset="0"/>
            </a:endParaRPr>
          </a:p>
        </p:txBody>
      </p:sp>
      <p:sp>
        <p:nvSpPr>
          <p:cNvPr id="118788" name="Text Box 2"/>
          <p:cNvSpPr>
            <a:spLocks noGrp="1" noRot="1" noChangeAspect="1" noChangeArrowheads="1" noTextEdit="1"/>
          </p:cNvSpPr>
          <p:nvPr>
            <p:ph type="sldImg"/>
          </p:nvPr>
        </p:nvSpPr>
        <p:spPr>
          <a:xfrm>
            <a:off x="1108075" y="801688"/>
            <a:ext cx="5340350" cy="4006850"/>
          </a:xfrm>
        </p:spPr>
      </p:sp>
      <p:sp>
        <p:nvSpPr>
          <p:cNvPr id="299011" name="Text Box 3"/>
          <p:cNvSpPr>
            <a:spLocks noGrp="1" noChangeArrowheads="1"/>
          </p:cNvSpPr>
          <p:nvPr>
            <p:ph type="body" idx="1"/>
          </p:nvPr>
        </p:nvSpPr>
        <p:spPr>
          <a:xfrm>
            <a:off x="757238" y="5076825"/>
            <a:ext cx="6043612" cy="4922838"/>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E022EFD6-BE14-49D0-9655-DA33E19B8054}" type="slidenum">
              <a:rPr lang="en-US" altLang="en-US" sz="1200" smtClean="0">
                <a:cs typeface="Arial" pitchFamily="34" charset="0"/>
              </a:rPr>
              <a:pPr eaLnBrk="1"/>
              <a:t>55</a:t>
            </a:fld>
            <a:endParaRPr lang="en-US" altLang="en-US" sz="1200" smtClean="0">
              <a:cs typeface="Arial" pitchFamily="34" charset="0"/>
            </a:endParaRPr>
          </a:p>
        </p:txBody>
      </p:sp>
      <p:sp>
        <p:nvSpPr>
          <p:cNvPr id="119811"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821A5441-BDD3-4599-8E10-B05BFE7D555E}" type="slidenum">
              <a:rPr lang="en-GB" altLang="en-US" sz="1100">
                <a:ea typeface="MS PGothic" pitchFamily="34" charset="-128"/>
                <a:cs typeface="Arial" pitchFamily="34" charset="0"/>
              </a:rPr>
              <a:pPr eaLnBrk="1" hangingPunct="1">
                <a:spcBef>
                  <a:spcPct val="25000"/>
                </a:spcBef>
                <a:buFont typeface="Times New Roman" pitchFamily="18" charset="0"/>
                <a:buNone/>
              </a:pPr>
              <a:t>55</a:t>
            </a:fld>
            <a:endParaRPr lang="en-GB" altLang="en-US" sz="1100">
              <a:ea typeface="MS PGothic" pitchFamily="34" charset="-128"/>
              <a:cs typeface="Arial" pitchFamily="34" charset="0"/>
            </a:endParaRPr>
          </a:p>
        </p:txBody>
      </p:sp>
      <p:sp>
        <p:nvSpPr>
          <p:cNvPr id="119812" name="Text Box 2"/>
          <p:cNvSpPr>
            <a:spLocks noGrp="1" noRot="1" noChangeAspect="1" noChangeArrowheads="1" noTextEdit="1"/>
          </p:cNvSpPr>
          <p:nvPr>
            <p:ph type="sldImg"/>
          </p:nvPr>
        </p:nvSpPr>
        <p:spPr>
          <a:xfrm>
            <a:off x="1108075" y="801688"/>
            <a:ext cx="5340350" cy="4006850"/>
          </a:xfrm>
        </p:spPr>
      </p:sp>
      <p:sp>
        <p:nvSpPr>
          <p:cNvPr id="301059" name="Text Box 3"/>
          <p:cNvSpPr>
            <a:spLocks noGrp="1" noChangeArrowheads="1"/>
          </p:cNvSpPr>
          <p:nvPr>
            <p:ph type="body" idx="1"/>
          </p:nvPr>
        </p:nvSpPr>
        <p:spPr>
          <a:xfrm>
            <a:off x="757238" y="5076825"/>
            <a:ext cx="6043612" cy="4818063"/>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39D78A8B-66B7-4C8F-A73A-7CC86D4972D2}" type="slidenum">
              <a:rPr lang="en-US" altLang="en-US" sz="1200" smtClean="0">
                <a:cs typeface="Arial" pitchFamily="34" charset="0"/>
              </a:rPr>
              <a:pPr eaLnBrk="1"/>
              <a:t>56</a:t>
            </a:fld>
            <a:endParaRPr lang="en-US" altLang="en-US" sz="1200" smtClean="0">
              <a:cs typeface="Arial" pitchFamily="34" charset="0"/>
            </a:endParaRPr>
          </a:p>
        </p:txBody>
      </p:sp>
      <p:sp>
        <p:nvSpPr>
          <p:cNvPr id="120835"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DDCD7EA5-2A90-4EE3-9B9F-83918CB69EF7}" type="slidenum">
              <a:rPr lang="en-GB" altLang="en-US" sz="1100">
                <a:ea typeface="MS PGothic" pitchFamily="34" charset="-128"/>
                <a:cs typeface="Arial" pitchFamily="34" charset="0"/>
              </a:rPr>
              <a:pPr eaLnBrk="1" hangingPunct="1">
                <a:spcBef>
                  <a:spcPct val="25000"/>
                </a:spcBef>
                <a:buFont typeface="Times New Roman" pitchFamily="18" charset="0"/>
                <a:buNone/>
              </a:pPr>
              <a:t>56</a:t>
            </a:fld>
            <a:endParaRPr lang="en-GB" altLang="en-US" sz="1100">
              <a:ea typeface="MS PGothic" pitchFamily="34" charset="-128"/>
              <a:cs typeface="Arial" pitchFamily="34" charset="0"/>
            </a:endParaRPr>
          </a:p>
        </p:txBody>
      </p:sp>
      <p:sp>
        <p:nvSpPr>
          <p:cNvPr id="120836" name="Text Box 2"/>
          <p:cNvSpPr>
            <a:spLocks noGrp="1" noRot="1" noChangeAspect="1" noChangeArrowheads="1" noTextEdit="1"/>
          </p:cNvSpPr>
          <p:nvPr>
            <p:ph type="sldImg"/>
          </p:nvPr>
        </p:nvSpPr>
        <p:spPr>
          <a:xfrm>
            <a:off x="1108075" y="801688"/>
            <a:ext cx="5340350" cy="4006850"/>
          </a:xfrm>
        </p:spPr>
      </p:sp>
      <p:sp>
        <p:nvSpPr>
          <p:cNvPr id="303107" name="Text Box 3"/>
          <p:cNvSpPr>
            <a:spLocks noGrp="1" noChangeArrowheads="1"/>
          </p:cNvSpPr>
          <p:nvPr>
            <p:ph type="body" idx="1"/>
          </p:nvPr>
        </p:nvSpPr>
        <p:spPr>
          <a:xfrm>
            <a:off x="757238" y="5076825"/>
            <a:ext cx="6043612" cy="4922838"/>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E3178B11-C516-4361-9F96-7D1B72DF0913}" type="slidenum">
              <a:rPr lang="en-US" altLang="en-US" sz="1200" smtClean="0">
                <a:cs typeface="Arial" pitchFamily="34" charset="0"/>
              </a:rPr>
              <a:pPr eaLnBrk="1"/>
              <a:t>57</a:t>
            </a:fld>
            <a:endParaRPr lang="en-US" altLang="en-US" sz="1200" smtClean="0">
              <a:cs typeface="Arial" pitchFamily="34" charset="0"/>
            </a:endParaRPr>
          </a:p>
        </p:txBody>
      </p:sp>
      <p:sp>
        <p:nvSpPr>
          <p:cNvPr id="121859"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6077AA05-10BD-4045-BAF8-E6654D7ED9D5}" type="slidenum">
              <a:rPr lang="en-GB" altLang="en-US" sz="1100">
                <a:ea typeface="MS PGothic" pitchFamily="34" charset="-128"/>
                <a:cs typeface="Arial" pitchFamily="34" charset="0"/>
              </a:rPr>
              <a:pPr eaLnBrk="1" hangingPunct="1">
                <a:spcBef>
                  <a:spcPct val="25000"/>
                </a:spcBef>
                <a:buFont typeface="Times New Roman" pitchFamily="18" charset="0"/>
                <a:buNone/>
              </a:pPr>
              <a:t>57</a:t>
            </a:fld>
            <a:endParaRPr lang="en-GB" altLang="en-US" sz="1100">
              <a:ea typeface="MS PGothic" pitchFamily="34" charset="-128"/>
              <a:cs typeface="Arial" pitchFamily="34" charset="0"/>
            </a:endParaRPr>
          </a:p>
        </p:txBody>
      </p:sp>
      <p:sp>
        <p:nvSpPr>
          <p:cNvPr id="121860" name="Text Box 2"/>
          <p:cNvSpPr>
            <a:spLocks noGrp="1" noRot="1" noChangeAspect="1" noChangeArrowheads="1" noTextEdit="1"/>
          </p:cNvSpPr>
          <p:nvPr>
            <p:ph type="sldImg"/>
          </p:nvPr>
        </p:nvSpPr>
        <p:spPr>
          <a:xfrm>
            <a:off x="1108075" y="801688"/>
            <a:ext cx="5345113" cy="4010025"/>
          </a:xfrm>
        </p:spPr>
      </p:sp>
      <p:sp>
        <p:nvSpPr>
          <p:cNvPr id="307203" name="Text Box 3"/>
          <p:cNvSpPr>
            <a:spLocks noGrp="1" noChangeArrowheads="1"/>
          </p:cNvSpPr>
          <p:nvPr>
            <p:ph type="body" idx="1"/>
          </p:nvPr>
        </p:nvSpPr>
        <p:spPr>
          <a:xfrm>
            <a:off x="757238" y="5076825"/>
            <a:ext cx="6045200" cy="4813300"/>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102875" tIns="53495" rIns="102875" bIns="53495"/>
          <a:lstStyle/>
          <a:p>
            <a:pPr defTabSz="914400"/>
            <a:r>
              <a:rPr lang="en-GB" sz="1100" kern="0" dirty="0" smtClean="0">
                <a:solidFill>
                  <a:schemeClr val="accent2"/>
                </a:solidFill>
              </a:rPr>
              <a:t>A delegated UI renders the source application UI in the target application.</a:t>
            </a:r>
            <a:endParaRPr lang="en-GB" sz="1100" kern="0" dirty="0">
              <a:solidFill>
                <a:schemeClr val="accent2"/>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6D541544-F1EE-4148-9B31-A3D2D27B9F8C}" type="slidenum">
              <a:rPr lang="en-US" altLang="en-US" sz="1200" smtClean="0">
                <a:cs typeface="Arial" pitchFamily="34" charset="0"/>
              </a:rPr>
              <a:pPr eaLnBrk="1"/>
              <a:t>58</a:t>
            </a:fld>
            <a:endParaRPr lang="en-US" altLang="en-US" sz="1200" smtClean="0">
              <a:cs typeface="Arial" pitchFamily="34" charset="0"/>
            </a:endParaRPr>
          </a:p>
        </p:txBody>
      </p:sp>
      <p:sp>
        <p:nvSpPr>
          <p:cNvPr id="122883"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E0470E62-EF12-47A9-8122-3AAEE95024B2}" type="slidenum">
              <a:rPr lang="en-GB" altLang="en-US" sz="1100">
                <a:ea typeface="MS PGothic" pitchFamily="34" charset="-128"/>
                <a:cs typeface="Arial" pitchFamily="34" charset="0"/>
              </a:rPr>
              <a:pPr eaLnBrk="1" hangingPunct="1">
                <a:spcBef>
                  <a:spcPct val="25000"/>
                </a:spcBef>
                <a:buFont typeface="Times New Roman" pitchFamily="18" charset="0"/>
                <a:buNone/>
              </a:pPr>
              <a:t>58</a:t>
            </a:fld>
            <a:endParaRPr lang="en-GB" altLang="en-US" sz="1100">
              <a:ea typeface="MS PGothic" pitchFamily="34" charset="-128"/>
              <a:cs typeface="Arial" pitchFamily="34" charset="0"/>
            </a:endParaRPr>
          </a:p>
        </p:txBody>
      </p:sp>
      <p:sp>
        <p:nvSpPr>
          <p:cNvPr id="122884" name="Text Box 2"/>
          <p:cNvSpPr>
            <a:spLocks noGrp="1" noRot="1" noChangeAspect="1" noChangeArrowheads="1" noTextEdit="1"/>
          </p:cNvSpPr>
          <p:nvPr>
            <p:ph type="sldImg"/>
          </p:nvPr>
        </p:nvSpPr>
        <p:spPr>
          <a:xfrm>
            <a:off x="1108075" y="801688"/>
            <a:ext cx="5340350" cy="4006850"/>
          </a:xfrm>
        </p:spPr>
      </p:sp>
      <p:sp>
        <p:nvSpPr>
          <p:cNvPr id="309251" name="Text Box 3"/>
          <p:cNvSpPr>
            <a:spLocks noGrp="1" noChangeArrowheads="1"/>
          </p:cNvSpPr>
          <p:nvPr>
            <p:ph type="body" idx="1"/>
          </p:nvPr>
        </p:nvSpPr>
        <p:spPr>
          <a:xfrm>
            <a:off x="757238" y="5076825"/>
            <a:ext cx="6043612" cy="4818063"/>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AD3D3114-8C60-495B-B777-BF2018689684}" type="slidenum">
              <a:rPr lang="en-US" altLang="en-US" sz="1200" smtClean="0">
                <a:cs typeface="Arial" pitchFamily="34" charset="0"/>
              </a:rPr>
              <a:pPr eaLnBrk="1"/>
              <a:t>59</a:t>
            </a:fld>
            <a:endParaRPr lang="en-US" altLang="en-US" sz="1200" smtClean="0">
              <a:cs typeface="Arial" pitchFamily="34" charset="0"/>
            </a:endParaRPr>
          </a:p>
        </p:txBody>
      </p:sp>
      <p:sp>
        <p:nvSpPr>
          <p:cNvPr id="123907" name="Rectangle 6"/>
          <p:cNvSpPr txBox="1">
            <a:spLocks noGrp="1" noChangeArrowheads="1"/>
          </p:cNvSpPr>
          <p:nvPr/>
        </p:nvSpPr>
        <p:spPr bwMode="auto">
          <a:xfrm>
            <a:off x="4281488" y="10155238"/>
            <a:ext cx="3276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521" tIns="52261" rIns="104521" bIns="52261"/>
          <a:lstStyle>
            <a:lvl1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1pPr>
            <a:lvl2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2pPr>
            <a:lvl3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3pPr>
            <a:lvl4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4pPr>
            <a:lvl5pPr defTabSz="1027113" eaLnBrk="0" hangingPunct="0">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5pPr>
            <a:lvl6pPr marL="25146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6pPr>
            <a:lvl7pPr marL="29718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7pPr>
            <a:lvl8pPr marL="34290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8pPr>
            <a:lvl9pPr marL="3886200" indent="-228600" defTabSz="1027113" eaLnBrk="0" fontAlgn="base" hangingPunct="0">
              <a:spcBef>
                <a:spcPct val="0"/>
              </a:spcBef>
              <a:spcAft>
                <a:spcPct val="0"/>
              </a:spcAft>
              <a:tabLst>
                <a:tab pos="0" algn="l"/>
                <a:tab pos="930275" algn="l"/>
                <a:tab pos="1860550" algn="l"/>
                <a:tab pos="2790825" algn="l"/>
                <a:tab pos="3721100" algn="l"/>
                <a:tab pos="4651375" algn="l"/>
                <a:tab pos="5581650" algn="l"/>
                <a:tab pos="6511925" algn="l"/>
                <a:tab pos="7442200" algn="l"/>
                <a:tab pos="8372475" algn="l"/>
                <a:tab pos="9302750" algn="l"/>
                <a:tab pos="10233025"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fld id="{F295E2B9-FE40-48D7-9AC9-62B0A955C35D}" type="slidenum">
              <a:rPr lang="en-GB" altLang="en-US" sz="1100">
                <a:ea typeface="MS PGothic" pitchFamily="34" charset="-128"/>
                <a:cs typeface="Arial" pitchFamily="34" charset="0"/>
              </a:rPr>
              <a:pPr eaLnBrk="1" hangingPunct="1">
                <a:spcBef>
                  <a:spcPct val="25000"/>
                </a:spcBef>
                <a:buFont typeface="Times New Roman" pitchFamily="18" charset="0"/>
                <a:buNone/>
              </a:pPr>
              <a:t>59</a:t>
            </a:fld>
            <a:endParaRPr lang="en-GB" altLang="en-US" sz="1100">
              <a:ea typeface="MS PGothic" pitchFamily="34" charset="-128"/>
              <a:cs typeface="Arial" pitchFamily="34" charset="0"/>
            </a:endParaRPr>
          </a:p>
        </p:txBody>
      </p:sp>
      <p:sp>
        <p:nvSpPr>
          <p:cNvPr id="123908" name="Text Box 2"/>
          <p:cNvSpPr>
            <a:spLocks noGrp="1" noRot="1" noChangeAspect="1" noChangeArrowheads="1" noTextEdit="1"/>
          </p:cNvSpPr>
          <p:nvPr>
            <p:ph type="sldImg"/>
          </p:nvPr>
        </p:nvSpPr>
        <p:spPr>
          <a:xfrm>
            <a:off x="1108075" y="801688"/>
            <a:ext cx="5340350" cy="4006850"/>
          </a:xfrm>
        </p:spPr>
      </p:sp>
      <p:sp>
        <p:nvSpPr>
          <p:cNvPr id="313347" name="Text Box 3"/>
          <p:cNvSpPr>
            <a:spLocks noGrp="1" noChangeArrowheads="1"/>
          </p:cNvSpPr>
          <p:nvPr>
            <p:ph type="body" idx="1"/>
          </p:nvPr>
        </p:nvSpPr>
        <p:spPr>
          <a:xfrm>
            <a:off x="757238" y="5076825"/>
            <a:ext cx="6043612" cy="4818063"/>
          </a:xfrm>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r>
              <a:rPr lang="en-US" dirty="0" smtClean="0"/>
              <a:t>Small and large previews provided for. Hover “gesture” an implementation detail, i.e. you can activate/retrieve the preview whenever it makes sense.</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1EB69846-6738-4D1A-80DE-7EED5B4ADD70}" type="slidenum">
              <a:rPr lang="en-US" altLang="en-US" sz="1200" smtClean="0">
                <a:cs typeface="Arial" pitchFamily="34" charset="0"/>
              </a:rPr>
              <a:pPr eaLnBrk="1"/>
              <a:t>60</a:t>
            </a:fld>
            <a:endParaRPr lang="en-US" altLang="en-US" sz="1200" smtClean="0">
              <a:cs typeface="Arial" pitchFamily="34" charset="0"/>
            </a:endParaRPr>
          </a:p>
        </p:txBody>
      </p:sp>
      <p:sp>
        <p:nvSpPr>
          <p:cNvPr id="5" name="Rectangle 25"/>
          <p:cNvSpPr txBox="1">
            <a:spLocks noGrp="1" noChangeArrowheads="1"/>
          </p:cNvSpPr>
          <p:nvPr/>
        </p:nvSpPr>
        <p:spPr bwMode="auto">
          <a:xfrm>
            <a:off x="7075488" y="10074275"/>
            <a:ext cx="198437" cy="2651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nchor="ctr"/>
          <a:lstStyle>
            <a:lvl1pPr eaLnBrk="0" hangingPunct="0">
              <a:defRPr sz="1000" b="1">
                <a:solidFill>
                  <a:schemeClr val="tx1"/>
                </a:solidFill>
                <a:latin typeface="Arial" pitchFamily="34" charset="0"/>
                <a:ea typeface="ＭＳ Ｐゴシック" pitchFamily="34" charset="-128"/>
              </a:defRPr>
            </a:lvl1pPr>
            <a:lvl2pPr marL="742950" indent="-285750" eaLnBrk="0" hangingPunct="0">
              <a:defRPr sz="1000" b="1">
                <a:solidFill>
                  <a:schemeClr val="tx1"/>
                </a:solidFill>
                <a:latin typeface="Arial" pitchFamily="34" charset="0"/>
                <a:ea typeface="ＭＳ Ｐゴシック" pitchFamily="34" charset="-128"/>
              </a:defRPr>
            </a:lvl2pPr>
            <a:lvl3pPr marL="1143000" indent="-228600" eaLnBrk="0" hangingPunct="0">
              <a:defRPr sz="1000" b="1">
                <a:solidFill>
                  <a:schemeClr val="tx1"/>
                </a:solidFill>
                <a:latin typeface="Arial" pitchFamily="34" charset="0"/>
                <a:ea typeface="ＭＳ Ｐゴシック" pitchFamily="34" charset="-128"/>
              </a:defRPr>
            </a:lvl3pPr>
            <a:lvl4pPr marL="1600200" indent="-228600" eaLnBrk="0" hangingPunct="0">
              <a:defRPr sz="1000" b="1">
                <a:solidFill>
                  <a:schemeClr val="tx1"/>
                </a:solidFill>
                <a:latin typeface="Arial" pitchFamily="34" charset="0"/>
                <a:ea typeface="ＭＳ Ｐゴシック" pitchFamily="34" charset="-128"/>
              </a:defRPr>
            </a:lvl4pPr>
            <a:lvl5pPr marL="2057400" indent="-228600" eaLnBrk="0" hangingPunct="0">
              <a:defRPr sz="1000" b="1">
                <a:solidFill>
                  <a:schemeClr val="tx1"/>
                </a:solidFill>
                <a:latin typeface="Arial" pitchFamily="34" charset="0"/>
                <a:ea typeface="ＭＳ Ｐゴシック" pitchFamily="34" charset="-128"/>
              </a:defRPr>
            </a:lvl5pPr>
            <a:lvl6pPr marL="25146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6pPr>
            <a:lvl7pPr marL="29718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7pPr>
            <a:lvl8pPr marL="34290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8pPr>
            <a:lvl9pPr marL="38862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9pPr>
          </a:lstStyle>
          <a:p>
            <a:pPr defTabSz="1027237" eaLnBrk="1" hangingPunct="1">
              <a:buFont typeface="Times New Roman" pitchFamily="18" charset="0"/>
              <a:buNone/>
              <a:defRPr/>
            </a:pPr>
            <a:fld id="{08948180-FA32-43EA-B0A1-9BAE082EBA6B}" type="slidenum">
              <a:rPr lang="en-US" b="0">
                <a:solidFill>
                  <a:prstClr val="black"/>
                </a:solidFill>
                <a:cs typeface="Arial" pitchFamily="34" charset="0"/>
              </a:rPr>
              <a:pPr defTabSz="1027237" eaLnBrk="1" hangingPunct="1">
                <a:buFont typeface="Times New Roman" pitchFamily="18" charset="0"/>
                <a:buNone/>
                <a:defRPr/>
              </a:pPr>
              <a:t>60</a:t>
            </a:fld>
            <a:endParaRPr lang="en-US" b="0">
              <a:solidFill>
                <a:prstClr val="black"/>
              </a:solidFill>
              <a:cs typeface="Arial" pitchFamily="34" charset="0"/>
            </a:endParaRPr>
          </a:p>
        </p:txBody>
      </p:sp>
      <p:sp>
        <p:nvSpPr>
          <p:cNvPr id="76804" name="Rectangle 2"/>
          <p:cNvSpPr>
            <a:spLocks noGrp="1" noRot="1" noChangeAspect="1" noChangeArrowheads="1" noTextEdit="1"/>
          </p:cNvSpPr>
          <p:nvPr>
            <p:ph type="sldImg"/>
          </p:nvPr>
        </p:nvSpPr>
        <p:spPr/>
      </p:sp>
      <p:sp>
        <p:nvSpPr>
          <p:cNvPr id="76805"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MS PGothic"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p:sp>
      <p:sp>
        <p:nvSpPr>
          <p:cNvPr id="125955"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 and there is no reason for them not to cover more!</a:t>
            </a:r>
          </a:p>
          <a:p>
            <a:r>
              <a:rPr lang="en-US" altLang="en-US" dirty="0" smtClean="0"/>
              <a:t>Contribute scenarios and propose new domain workgroups.</a:t>
            </a:r>
          </a:p>
        </p:txBody>
      </p:sp>
      <p:sp>
        <p:nvSpPr>
          <p:cNvPr id="125956" name="Slide Number Placeholder 3"/>
          <p:cNvSpPr>
            <a:spLocks noGrp="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0E663BDB-9E71-4C5F-87DD-67E511F929DB}" type="slidenum">
              <a:rPr lang="en-CA" altLang="en-US" sz="1200" smtClean="0">
                <a:cs typeface="Arial" pitchFamily="34" charset="0"/>
              </a:rPr>
              <a:pPr eaLnBrk="1"/>
              <a:t>61</a:t>
            </a:fld>
            <a:endParaRPr lang="en-CA" altLang="en-US" sz="1200" smtClean="0">
              <a:cs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to define</a:t>
            </a:r>
            <a:r>
              <a:rPr lang="en-GB" baseline="0" dirty="0" smtClean="0"/>
              <a:t> a resource?</a:t>
            </a:r>
          </a:p>
          <a:p>
            <a:r>
              <a:rPr lang="en-GB" baseline="0" dirty="0" smtClean="0"/>
              <a:t>1. Give it a name &amp; a Type URI</a:t>
            </a:r>
          </a:p>
          <a:p>
            <a:r>
              <a:rPr lang="en-GB" baseline="0" dirty="0" smtClean="0"/>
              <a:t>2. List its properties, specifying for each property (a) its type, (b) cardinality (c) range, …</a:t>
            </a:r>
          </a:p>
          <a:p>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62</a:t>
            </a:fld>
            <a:endParaRPr lang="en-CA"/>
          </a:p>
        </p:txBody>
      </p:sp>
    </p:spTree>
    <p:extLst>
      <p:ext uri="{BB962C8B-B14F-4D97-AF65-F5344CB8AC3E}">
        <p14:creationId xmlns:p14="http://schemas.microsoft.com/office/powerpoint/2010/main" val="299173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defRPr/>
            </a:pPr>
            <a:fld id="{1322B842-96E9-4152-96A2-A42A74EAD9FB}" type="slidenum">
              <a:rPr lang="en-CA" smtClean="0"/>
              <a:pPr>
                <a:defRPr/>
              </a:pPr>
              <a:t>6</a:t>
            </a:fld>
            <a:endParaRPr lang="en-CA"/>
          </a:p>
        </p:txBody>
      </p:sp>
    </p:spTree>
    <p:extLst>
      <p:ext uri="{BB962C8B-B14F-4D97-AF65-F5344CB8AC3E}">
        <p14:creationId xmlns:p14="http://schemas.microsoft.com/office/powerpoint/2010/main" val="15845533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1EB69846-6738-4D1A-80DE-7EED5B4ADD70}" type="slidenum">
              <a:rPr lang="en-US" altLang="en-US" sz="1200" smtClean="0">
                <a:cs typeface="Arial" pitchFamily="34" charset="0"/>
              </a:rPr>
              <a:pPr eaLnBrk="1"/>
              <a:t>63</a:t>
            </a:fld>
            <a:endParaRPr lang="en-US" altLang="en-US" sz="1200" smtClean="0">
              <a:cs typeface="Arial" pitchFamily="34" charset="0"/>
            </a:endParaRPr>
          </a:p>
        </p:txBody>
      </p:sp>
      <p:sp>
        <p:nvSpPr>
          <p:cNvPr id="5" name="Rectangle 25"/>
          <p:cNvSpPr txBox="1">
            <a:spLocks noGrp="1" noChangeArrowheads="1"/>
          </p:cNvSpPr>
          <p:nvPr/>
        </p:nvSpPr>
        <p:spPr bwMode="auto">
          <a:xfrm>
            <a:off x="7075488" y="10074275"/>
            <a:ext cx="198437" cy="2651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nchor="ctr"/>
          <a:lstStyle>
            <a:lvl1pPr eaLnBrk="0" hangingPunct="0">
              <a:defRPr sz="1000" b="1">
                <a:solidFill>
                  <a:schemeClr val="tx1"/>
                </a:solidFill>
                <a:latin typeface="Arial" pitchFamily="34" charset="0"/>
                <a:ea typeface="ＭＳ Ｐゴシック" pitchFamily="34" charset="-128"/>
              </a:defRPr>
            </a:lvl1pPr>
            <a:lvl2pPr marL="742950" indent="-285750" eaLnBrk="0" hangingPunct="0">
              <a:defRPr sz="1000" b="1">
                <a:solidFill>
                  <a:schemeClr val="tx1"/>
                </a:solidFill>
                <a:latin typeface="Arial" pitchFamily="34" charset="0"/>
                <a:ea typeface="ＭＳ Ｐゴシック" pitchFamily="34" charset="-128"/>
              </a:defRPr>
            </a:lvl2pPr>
            <a:lvl3pPr marL="1143000" indent="-228600" eaLnBrk="0" hangingPunct="0">
              <a:defRPr sz="1000" b="1">
                <a:solidFill>
                  <a:schemeClr val="tx1"/>
                </a:solidFill>
                <a:latin typeface="Arial" pitchFamily="34" charset="0"/>
                <a:ea typeface="ＭＳ Ｐゴシック" pitchFamily="34" charset="-128"/>
              </a:defRPr>
            </a:lvl3pPr>
            <a:lvl4pPr marL="1600200" indent="-228600" eaLnBrk="0" hangingPunct="0">
              <a:defRPr sz="1000" b="1">
                <a:solidFill>
                  <a:schemeClr val="tx1"/>
                </a:solidFill>
                <a:latin typeface="Arial" pitchFamily="34" charset="0"/>
                <a:ea typeface="ＭＳ Ｐゴシック" pitchFamily="34" charset="-128"/>
              </a:defRPr>
            </a:lvl4pPr>
            <a:lvl5pPr marL="2057400" indent="-228600" eaLnBrk="0" hangingPunct="0">
              <a:defRPr sz="1000" b="1">
                <a:solidFill>
                  <a:schemeClr val="tx1"/>
                </a:solidFill>
                <a:latin typeface="Arial" pitchFamily="34" charset="0"/>
                <a:ea typeface="ＭＳ Ｐゴシック" pitchFamily="34" charset="-128"/>
              </a:defRPr>
            </a:lvl5pPr>
            <a:lvl6pPr marL="25146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6pPr>
            <a:lvl7pPr marL="29718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7pPr>
            <a:lvl8pPr marL="34290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8pPr>
            <a:lvl9pPr marL="38862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9pPr>
          </a:lstStyle>
          <a:p>
            <a:pPr defTabSz="1027237" eaLnBrk="1" hangingPunct="1">
              <a:buFont typeface="Times New Roman" pitchFamily="18" charset="0"/>
              <a:buNone/>
              <a:defRPr/>
            </a:pPr>
            <a:fld id="{08948180-FA32-43EA-B0A1-9BAE082EBA6B}" type="slidenum">
              <a:rPr lang="en-US" b="0">
                <a:solidFill>
                  <a:prstClr val="black"/>
                </a:solidFill>
                <a:cs typeface="Arial" pitchFamily="34" charset="0"/>
              </a:rPr>
              <a:pPr defTabSz="1027237" eaLnBrk="1" hangingPunct="1">
                <a:buFont typeface="Times New Roman" pitchFamily="18" charset="0"/>
                <a:buNone/>
                <a:defRPr/>
              </a:pPr>
              <a:t>63</a:t>
            </a:fld>
            <a:endParaRPr lang="en-US" b="0">
              <a:solidFill>
                <a:prstClr val="black"/>
              </a:solidFill>
              <a:cs typeface="Arial" pitchFamily="34" charset="0"/>
            </a:endParaRPr>
          </a:p>
        </p:txBody>
      </p:sp>
      <p:sp>
        <p:nvSpPr>
          <p:cNvPr id="76804" name="Rectangle 2"/>
          <p:cNvSpPr>
            <a:spLocks noGrp="1" noRot="1" noChangeAspect="1" noChangeArrowheads="1" noTextEdit="1"/>
          </p:cNvSpPr>
          <p:nvPr>
            <p:ph type="sldImg"/>
          </p:nvPr>
        </p:nvSpPr>
        <p:spPr/>
      </p:sp>
      <p:sp>
        <p:nvSpPr>
          <p:cNvPr id="76805"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MS PGothic"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5"/>
          <p:cNvSpPr>
            <a:spLocks noGrp="1" noChangeArrowheads="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1EB69846-6738-4D1A-80DE-7EED5B4ADD70}" type="slidenum">
              <a:rPr lang="en-US" altLang="en-US" sz="1200" smtClean="0">
                <a:cs typeface="Arial" pitchFamily="34" charset="0"/>
              </a:rPr>
              <a:pPr eaLnBrk="1"/>
              <a:t>7</a:t>
            </a:fld>
            <a:endParaRPr lang="en-US" altLang="en-US" sz="1200" smtClean="0">
              <a:cs typeface="Arial" pitchFamily="34" charset="0"/>
            </a:endParaRPr>
          </a:p>
        </p:txBody>
      </p:sp>
      <p:sp>
        <p:nvSpPr>
          <p:cNvPr id="5" name="Rectangle 25"/>
          <p:cNvSpPr txBox="1">
            <a:spLocks noGrp="1" noChangeArrowheads="1"/>
          </p:cNvSpPr>
          <p:nvPr/>
        </p:nvSpPr>
        <p:spPr bwMode="auto">
          <a:xfrm>
            <a:off x="7075488" y="10074275"/>
            <a:ext cx="198437" cy="2651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0" tIns="0" rIns="0" bIns="0" anchor="ctr"/>
          <a:lstStyle>
            <a:lvl1pPr eaLnBrk="0" hangingPunct="0">
              <a:defRPr sz="1000" b="1">
                <a:solidFill>
                  <a:schemeClr val="tx1"/>
                </a:solidFill>
                <a:latin typeface="Arial" pitchFamily="34" charset="0"/>
                <a:ea typeface="ＭＳ Ｐゴシック" pitchFamily="34" charset="-128"/>
              </a:defRPr>
            </a:lvl1pPr>
            <a:lvl2pPr marL="742950" indent="-285750" eaLnBrk="0" hangingPunct="0">
              <a:defRPr sz="1000" b="1">
                <a:solidFill>
                  <a:schemeClr val="tx1"/>
                </a:solidFill>
                <a:latin typeface="Arial" pitchFamily="34" charset="0"/>
                <a:ea typeface="ＭＳ Ｐゴシック" pitchFamily="34" charset="-128"/>
              </a:defRPr>
            </a:lvl2pPr>
            <a:lvl3pPr marL="1143000" indent="-228600" eaLnBrk="0" hangingPunct="0">
              <a:defRPr sz="1000" b="1">
                <a:solidFill>
                  <a:schemeClr val="tx1"/>
                </a:solidFill>
                <a:latin typeface="Arial" pitchFamily="34" charset="0"/>
                <a:ea typeface="ＭＳ Ｐゴシック" pitchFamily="34" charset="-128"/>
              </a:defRPr>
            </a:lvl3pPr>
            <a:lvl4pPr marL="1600200" indent="-228600" eaLnBrk="0" hangingPunct="0">
              <a:defRPr sz="1000" b="1">
                <a:solidFill>
                  <a:schemeClr val="tx1"/>
                </a:solidFill>
                <a:latin typeface="Arial" pitchFamily="34" charset="0"/>
                <a:ea typeface="ＭＳ Ｐゴシック" pitchFamily="34" charset="-128"/>
              </a:defRPr>
            </a:lvl4pPr>
            <a:lvl5pPr marL="2057400" indent="-228600" eaLnBrk="0" hangingPunct="0">
              <a:defRPr sz="1000" b="1">
                <a:solidFill>
                  <a:schemeClr val="tx1"/>
                </a:solidFill>
                <a:latin typeface="Arial" pitchFamily="34" charset="0"/>
                <a:ea typeface="ＭＳ Ｐゴシック" pitchFamily="34" charset="-128"/>
              </a:defRPr>
            </a:lvl5pPr>
            <a:lvl6pPr marL="25146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6pPr>
            <a:lvl7pPr marL="29718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7pPr>
            <a:lvl8pPr marL="34290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8pPr>
            <a:lvl9pPr marL="3886200" indent="-228600" eaLnBrk="0" fontAlgn="base" hangingPunct="0">
              <a:spcBef>
                <a:spcPct val="25000"/>
              </a:spcBef>
              <a:spcAft>
                <a:spcPct val="0"/>
              </a:spcAft>
              <a:buFont typeface="Wingdings" pitchFamily="2" charset="2"/>
              <a:defRPr sz="1000" b="1">
                <a:solidFill>
                  <a:schemeClr val="tx1"/>
                </a:solidFill>
                <a:latin typeface="Arial" pitchFamily="34" charset="0"/>
                <a:ea typeface="ＭＳ Ｐゴシック" pitchFamily="34" charset="-128"/>
              </a:defRPr>
            </a:lvl9pPr>
          </a:lstStyle>
          <a:p>
            <a:pPr defTabSz="1027237" eaLnBrk="1" hangingPunct="1">
              <a:buFont typeface="Times New Roman" pitchFamily="18" charset="0"/>
              <a:buNone/>
              <a:defRPr/>
            </a:pPr>
            <a:fld id="{08948180-FA32-43EA-B0A1-9BAE082EBA6B}" type="slidenum">
              <a:rPr lang="en-US" b="0">
                <a:solidFill>
                  <a:prstClr val="black"/>
                </a:solidFill>
                <a:cs typeface="Arial" pitchFamily="34" charset="0"/>
              </a:rPr>
              <a:pPr defTabSz="1027237" eaLnBrk="1" hangingPunct="1">
                <a:buFont typeface="Times New Roman" pitchFamily="18" charset="0"/>
                <a:buNone/>
                <a:defRPr/>
              </a:pPr>
              <a:t>7</a:t>
            </a:fld>
            <a:endParaRPr lang="en-US" b="0">
              <a:solidFill>
                <a:prstClr val="black"/>
              </a:solidFill>
              <a:cs typeface="Arial" pitchFamily="34" charset="0"/>
            </a:endParaRPr>
          </a:p>
        </p:txBody>
      </p:sp>
      <p:sp>
        <p:nvSpPr>
          <p:cNvPr id="76804" name="Rectangle 2"/>
          <p:cNvSpPr>
            <a:spLocks noGrp="1" noRot="1" noChangeAspect="1" noChangeArrowheads="1" noTextEdit="1"/>
          </p:cNvSpPr>
          <p:nvPr>
            <p:ph type="sldImg"/>
          </p:nvPr>
        </p:nvSpPr>
        <p:spPr/>
      </p:sp>
      <p:sp>
        <p:nvSpPr>
          <p:cNvPr id="76805"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10243" name="Notes Placeholder 2"/>
          <p:cNvSpPr>
            <a:spLocks noGrp="1"/>
          </p:cNvSpPr>
          <p:nvPr>
            <p:ph type="body" idx="1"/>
          </p:nvPr>
        </p:nvSpPr>
        <p:spPr/>
        <p:txBody>
          <a:bodyPr/>
          <a:lstStyle/>
          <a:p>
            <a:pPr eaLnBrk="1" hangingPunct="1">
              <a:spcBef>
                <a:spcPct val="0"/>
              </a:spcBef>
              <a:buFont typeface="Arial" charset="0"/>
              <a:buNone/>
              <a:defRPr/>
            </a:pPr>
            <a:r>
              <a:rPr lang="en-US" dirty="0" smtClean="0"/>
              <a:t>What is the problem that OSLC tries to solve?</a:t>
            </a:r>
          </a:p>
          <a:p>
            <a:pPr eaLnBrk="1" hangingPunct="1">
              <a:spcBef>
                <a:spcPct val="0"/>
              </a:spcBef>
              <a:buFont typeface="Arial" charset="0"/>
              <a:buNone/>
              <a:defRPr/>
            </a:pPr>
            <a:r>
              <a:rPr lang="en-US" dirty="0" smtClean="0"/>
              <a:t>What</a:t>
            </a:r>
            <a:r>
              <a:rPr lang="en-US" baseline="0" dirty="0" smtClean="0"/>
              <a:t> are the problems with the previous solutions?</a:t>
            </a:r>
            <a:endParaRPr lang="en-US" dirty="0" smtClean="0"/>
          </a:p>
          <a:p>
            <a:pPr eaLnBrk="1" hangingPunct="1">
              <a:spcBef>
                <a:spcPct val="0"/>
              </a:spcBef>
              <a:buFont typeface="Arial" charset="0"/>
              <a:buNone/>
              <a:defRPr/>
            </a:pPr>
            <a:endParaRPr lang="en-US" dirty="0" smtClean="0"/>
          </a:p>
          <a:p>
            <a:pPr eaLnBrk="1" hangingPunct="1">
              <a:spcBef>
                <a:spcPct val="0"/>
              </a:spcBef>
              <a:buFont typeface="Arial" charset="0"/>
              <a:buNone/>
              <a:defRPr/>
            </a:pPr>
            <a:endParaRPr lang="en-US" dirty="0" smtClean="0"/>
          </a:p>
          <a:p>
            <a:pPr eaLnBrk="1" hangingPunct="1">
              <a:spcBef>
                <a:spcPct val="0"/>
              </a:spcBef>
              <a:buFont typeface="Arial" charset="0"/>
              <a:buNone/>
              <a:defRPr/>
            </a:pPr>
            <a:r>
              <a:rPr lang="en-US" dirty="0" smtClean="0"/>
              <a:t>What we have been illustrating, we can call “the integration problem.”</a:t>
            </a:r>
          </a:p>
          <a:p>
            <a:pPr eaLnBrk="1" hangingPunct="1">
              <a:spcBef>
                <a:spcPct val="0"/>
              </a:spcBef>
              <a:buFont typeface="Arial" charset="0"/>
              <a:buNone/>
              <a:defRPr/>
            </a:pPr>
            <a:r>
              <a:rPr lang="en-US" dirty="0" smtClean="0"/>
              <a:t>The integration problem has been around since the first user wanted two programs to work together. It has only got worse since software got more capable (and more complex), since groups of users wanted to work together across the different tools, and since businesses became more dependent on software.</a:t>
            </a:r>
          </a:p>
          <a:p>
            <a:pPr eaLnBrk="1" hangingPunct="1">
              <a:spcBef>
                <a:spcPct val="0"/>
              </a:spcBef>
              <a:buFont typeface="Arial" charset="0"/>
              <a:buNone/>
              <a:defRPr/>
            </a:pPr>
            <a:endParaRPr lang="en-US" dirty="0" smtClean="0"/>
          </a:p>
          <a:p>
            <a:pPr eaLnBrk="1" hangingPunct="1">
              <a:spcBef>
                <a:spcPct val="0"/>
              </a:spcBef>
              <a:buFont typeface="Arial" charset="0"/>
              <a:buNone/>
              <a:defRPr/>
            </a:pPr>
            <a:r>
              <a:rPr lang="en-US" dirty="0" smtClean="0"/>
              <a:t>1. (blues)</a:t>
            </a:r>
          </a:p>
          <a:p>
            <a:pPr eaLnBrk="1" hangingPunct="1">
              <a:spcBef>
                <a:spcPct val="0"/>
              </a:spcBef>
              <a:buFont typeface="Arial" charset="0"/>
              <a:buNone/>
              <a:defRPr/>
            </a:pPr>
            <a:r>
              <a:rPr lang="en-US" dirty="0" smtClean="0"/>
              <a:t>Traditional (point-to-point) integrations are based on proprietary APIs. </a:t>
            </a:r>
          </a:p>
          <a:p>
            <a:pPr eaLnBrk="1" hangingPunct="1">
              <a:spcBef>
                <a:spcPct val="0"/>
              </a:spcBef>
              <a:buFont typeface="Arial" charset="0"/>
              <a:buNone/>
              <a:defRPr/>
            </a:pPr>
            <a:r>
              <a:rPr lang="en-US" dirty="0" smtClean="0"/>
              <a:t>This places burdens:</a:t>
            </a:r>
          </a:p>
          <a:p>
            <a:pPr marL="195509" indent="-195509" eaLnBrk="1" hangingPunct="1">
              <a:spcBef>
                <a:spcPct val="0"/>
              </a:spcBef>
              <a:buFont typeface="Arial" pitchFamily="34" charset="0"/>
              <a:buChar char="•"/>
              <a:defRPr/>
            </a:pPr>
            <a:r>
              <a:rPr lang="en-US" dirty="0" smtClean="0"/>
              <a:t>On all vendors to invent their own good API (re-inventing the wheel each time), and</a:t>
            </a:r>
          </a:p>
          <a:p>
            <a:pPr marL="195509" indent="-195509" eaLnBrk="1" hangingPunct="1">
              <a:spcBef>
                <a:spcPct val="0"/>
              </a:spcBef>
              <a:buFont typeface="Arial" pitchFamily="34" charset="0"/>
              <a:buChar char="•"/>
              <a:defRPr/>
            </a:pPr>
            <a:r>
              <a:rPr lang="en-US" dirty="0" smtClean="0"/>
              <a:t>On all integrators (whether they be vendors, IT administrators, or end users themselves) to understand at least two APIs to create any integration.</a:t>
            </a:r>
          </a:p>
          <a:p>
            <a:pPr eaLnBrk="1" hangingPunct="1">
              <a:spcBef>
                <a:spcPct val="0"/>
              </a:spcBef>
              <a:defRPr/>
            </a:pPr>
            <a:r>
              <a:rPr lang="en-US" dirty="0" smtClean="0"/>
              <a:t>Experience has shown these integrations to be brittle and difficult to maintain.</a:t>
            </a:r>
          </a:p>
          <a:p>
            <a:pPr eaLnBrk="1" hangingPunct="1">
              <a:spcBef>
                <a:spcPct val="0"/>
              </a:spcBef>
              <a:defRPr/>
            </a:pPr>
            <a:endParaRPr lang="en-US" dirty="0" smtClean="0"/>
          </a:p>
          <a:p>
            <a:pPr eaLnBrk="1" hangingPunct="1">
              <a:spcBef>
                <a:spcPct val="0"/>
              </a:spcBef>
              <a:defRPr/>
            </a:pPr>
            <a:r>
              <a:rPr lang="en-US" dirty="0" smtClean="0"/>
              <a:t>For IBM:</a:t>
            </a:r>
          </a:p>
          <a:p>
            <a:pPr eaLnBrk="1" hangingPunct="1">
              <a:spcBef>
                <a:spcPct val="0"/>
              </a:spcBef>
              <a:defRPr/>
            </a:pPr>
            <a:r>
              <a:rPr lang="en-US" dirty="0" smtClean="0"/>
              <a:t>Our t</a:t>
            </a:r>
            <a:r>
              <a:rPr lang="en-US" dirty="0" smtClean="0">
                <a:latin typeface="Arial" pitchFamily="34" charset="0"/>
                <a:cs typeface="Arial" pitchFamily="34" charset="0"/>
              </a:rPr>
              <a:t>raditional assumption: 12 months, 6 developers; prototype in 2-3 months</a:t>
            </a:r>
          </a:p>
          <a:p>
            <a:pPr>
              <a:defRPr/>
            </a:pPr>
            <a:r>
              <a:rPr lang="en-US" dirty="0" smtClean="0">
                <a:latin typeface="Arial" pitchFamily="34" charset="0"/>
                <a:cs typeface="Arial" pitchFamily="34" charset="0"/>
              </a:rPr>
              <a:t>A starting point like that indicates quite a bit of uncertainty about the effort. </a:t>
            </a:r>
          </a:p>
          <a:p>
            <a:pPr eaLnBrk="1" hangingPunct="1">
              <a:spcBef>
                <a:spcPct val="0"/>
              </a:spcBef>
              <a:defRPr/>
            </a:pPr>
            <a:endParaRPr lang="en-US" dirty="0" smtClean="0"/>
          </a:p>
          <a:p>
            <a:pPr eaLnBrk="1" hangingPunct="1">
              <a:spcBef>
                <a:spcPct val="0"/>
              </a:spcBef>
              <a:buFont typeface="Arial" charset="0"/>
              <a:buNone/>
              <a:defRPr/>
            </a:pPr>
            <a:endParaRPr lang="en-US" dirty="0" smtClean="0"/>
          </a:p>
          <a:p>
            <a:pPr eaLnBrk="1" hangingPunct="1">
              <a:spcBef>
                <a:spcPct val="0"/>
              </a:spcBef>
              <a:buFont typeface="Arial" charset="0"/>
              <a:buNone/>
              <a:defRPr/>
            </a:pPr>
            <a:r>
              <a:rPr lang="en-US" dirty="0" smtClean="0"/>
              <a:t>2. (blues)</a:t>
            </a:r>
          </a:p>
          <a:p>
            <a:pPr eaLnBrk="1" hangingPunct="1">
              <a:spcBef>
                <a:spcPct val="0"/>
              </a:spcBef>
              <a:buFont typeface="Arial" charset="0"/>
              <a:buNone/>
              <a:defRPr/>
            </a:pPr>
            <a:r>
              <a:rPr lang="en-US" dirty="0" smtClean="0"/>
              <a:t>Software monocultures and the “hub-and-spokes” integration pattern, emerged as a way to minimize the negatives associated with traditional integration techniques.</a:t>
            </a:r>
          </a:p>
          <a:p>
            <a:pPr eaLnBrk="1" hangingPunct="1">
              <a:spcBef>
                <a:spcPct val="0"/>
              </a:spcBef>
              <a:buFont typeface="Arial" charset="0"/>
              <a:buNone/>
              <a:defRPr/>
            </a:pPr>
            <a:r>
              <a:rPr lang="en-US" dirty="0" smtClean="0"/>
              <a:t>Unfortunately, many ecosystem users then suffer from:</a:t>
            </a:r>
          </a:p>
          <a:p>
            <a:pPr marL="195509" indent="-195509" eaLnBrk="1" hangingPunct="1">
              <a:spcBef>
                <a:spcPct val="0"/>
              </a:spcBef>
              <a:buFont typeface="Arial" pitchFamily="34" charset="0"/>
              <a:buChar char="•"/>
              <a:defRPr/>
            </a:pPr>
            <a:r>
              <a:rPr lang="en-US" dirty="0" smtClean="0"/>
              <a:t>The inability to use the tools they prefer from within the ecosystem, and</a:t>
            </a:r>
          </a:p>
          <a:p>
            <a:pPr marL="195509" indent="-195509" eaLnBrk="1" hangingPunct="1">
              <a:spcBef>
                <a:spcPct val="0"/>
              </a:spcBef>
              <a:buFont typeface="Arial" pitchFamily="34" charset="0"/>
              <a:buChar char="•"/>
              <a:defRPr/>
            </a:pPr>
            <a:r>
              <a:rPr lang="en-US" dirty="0" smtClean="0"/>
              <a:t>The high cost of quitting that ecosystem all together.</a:t>
            </a:r>
          </a:p>
          <a:p>
            <a:pPr eaLnBrk="1" hangingPunct="1">
              <a:spcBef>
                <a:spcPct val="0"/>
              </a:spcBef>
              <a:buFont typeface="Arial" charset="0"/>
              <a:buNone/>
              <a:defRPr/>
            </a:pPr>
            <a:r>
              <a:rPr lang="en-US" dirty="0" smtClean="0"/>
              <a:t>In the long run, the ecosystem can become a burden to the dominate vendor as they bend to customer pressure to make sure dozens of external integrations work too.</a:t>
            </a:r>
          </a:p>
          <a:p>
            <a:pPr eaLnBrk="1" hangingPunct="1">
              <a:spcBef>
                <a:spcPct val="0"/>
              </a:spcBef>
              <a:buFont typeface="Arial" charset="0"/>
              <a:buNone/>
              <a:defRPr/>
            </a:pPr>
            <a:endParaRPr lang="en-US" dirty="0" smtClean="0"/>
          </a:p>
          <a:p>
            <a:pPr eaLnBrk="1" hangingPunct="1">
              <a:spcBef>
                <a:spcPct val="0"/>
              </a:spcBef>
              <a:buFont typeface="Arial" charset="0"/>
              <a:buNone/>
              <a:defRPr/>
            </a:pPr>
            <a:r>
              <a:rPr lang="en-US" dirty="0" smtClean="0"/>
              <a:t>Whatever software choices we’ve made in the past, integrations have been yet another proprietary data format that has locked us in.</a:t>
            </a:r>
          </a:p>
          <a:p>
            <a:pPr eaLnBrk="1" hangingPunct="1">
              <a:spcBef>
                <a:spcPct val="0"/>
              </a:spcBef>
              <a:buFont typeface="Arial" charset="0"/>
              <a:buNone/>
              <a:defRPr/>
            </a:pPr>
            <a:endParaRPr lang="en-US" dirty="0" smtClean="0"/>
          </a:p>
          <a:p>
            <a:pPr eaLnBrk="1" hangingPunct="1">
              <a:spcBef>
                <a:spcPct val="0"/>
              </a:spcBef>
              <a:buFont typeface="Arial" charset="0"/>
              <a:buNone/>
              <a:defRPr/>
            </a:pPr>
            <a:r>
              <a:rPr lang="en-US" dirty="0" smtClean="0"/>
              <a:t>3. (blues)</a:t>
            </a:r>
          </a:p>
          <a:p>
            <a:pPr eaLnBrk="1" hangingPunct="1">
              <a:spcBef>
                <a:spcPct val="0"/>
              </a:spcBef>
              <a:buFont typeface="Arial" charset="0"/>
              <a:buNone/>
              <a:defRPr/>
            </a:pPr>
            <a:r>
              <a:rPr lang="en-US" dirty="0" smtClean="0"/>
              <a:t>As time goes by, it isn’t only the visible costs of maintenance, management, and migration that go up:</a:t>
            </a:r>
          </a:p>
          <a:p>
            <a:pPr marL="195509" indent="-195509" eaLnBrk="1" hangingPunct="1">
              <a:spcBef>
                <a:spcPct val="0"/>
              </a:spcBef>
              <a:buFont typeface="Arial" pitchFamily="34" charset="0"/>
              <a:buChar char="•"/>
              <a:defRPr/>
            </a:pPr>
            <a:r>
              <a:rPr lang="en-US" dirty="0" smtClean="0"/>
              <a:t>Users also get frustrated, affecting morale and productivity, and</a:t>
            </a:r>
          </a:p>
          <a:p>
            <a:pPr marL="195509" indent="-195509" eaLnBrk="1" hangingPunct="1">
              <a:spcBef>
                <a:spcPct val="0"/>
              </a:spcBef>
              <a:buFont typeface="Arial" pitchFamily="34" charset="0"/>
              <a:buChar char="•"/>
              <a:defRPr/>
            </a:pPr>
            <a:r>
              <a:rPr lang="en-US" dirty="0" smtClean="0"/>
              <a:t>The lack of agility can result in lost business opportunities.</a:t>
            </a:r>
          </a:p>
          <a:p>
            <a:pPr>
              <a:defRPr/>
            </a:pPr>
            <a:endParaRPr lang="en-US" dirty="0" smtClean="0">
              <a:latin typeface="Arial" pitchFamily="34" charset="0"/>
              <a:cs typeface="Arial" pitchFamily="34" charset="0"/>
            </a:endParaRPr>
          </a:p>
          <a:p>
            <a:pPr>
              <a:defRPr/>
            </a:pPr>
            <a:r>
              <a:rPr lang="en-US" dirty="0" smtClean="0">
                <a:latin typeface="Arial" pitchFamily="34" charset="0"/>
                <a:cs typeface="Arial" pitchFamily="34" charset="0"/>
              </a:rPr>
              <a:t>The costs of supporting these integrations can be near-fatal too! </a:t>
            </a:r>
          </a:p>
          <a:p>
            <a:pPr>
              <a:defRPr/>
            </a:pPr>
            <a:r>
              <a:rPr lang="en-US" dirty="0" smtClean="0">
                <a:latin typeface="Arial" pitchFamily="34" charset="0"/>
                <a:cs typeface="Arial" pitchFamily="34" charset="0"/>
              </a:rPr>
              <a:t>For IBM:</a:t>
            </a:r>
          </a:p>
          <a:p>
            <a:pPr>
              <a:defRPr/>
            </a:pPr>
            <a:r>
              <a:rPr lang="en-US" dirty="0" smtClean="0">
                <a:latin typeface="Arial" pitchFamily="34" charset="0"/>
                <a:cs typeface="Arial" pitchFamily="34" charset="0"/>
              </a:rPr>
              <a:t>Integration PMRs are difficult to diagnose (let alone solve!), consuming resources from new initiatives, and making our clients shoulder the burden of investments that are not showing returns.</a:t>
            </a:r>
          </a:p>
          <a:p>
            <a:pPr>
              <a:defRPr/>
            </a:pPr>
            <a:r>
              <a:rPr lang="en-US" dirty="0" smtClean="0">
                <a:latin typeface="Arial" pitchFamily="34" charset="0"/>
                <a:cs typeface="Arial" pitchFamily="34" charset="0"/>
              </a:rPr>
              <a:t>Customers with low trust that our own products will integrate with each other, let alone 3</a:t>
            </a:r>
            <a:r>
              <a:rPr lang="en-US" baseline="30000" dirty="0" smtClean="0">
                <a:latin typeface="Arial" pitchFamily="34" charset="0"/>
                <a:cs typeface="Arial" pitchFamily="34" charset="0"/>
              </a:rPr>
              <a:t>rd</a:t>
            </a:r>
            <a:r>
              <a:rPr lang="en-US" dirty="0" smtClean="0">
                <a:latin typeface="Arial" pitchFamily="34" charset="0"/>
                <a:cs typeface="Arial" pitchFamily="34" charset="0"/>
              </a:rPr>
              <a:t>-party tools</a:t>
            </a:r>
          </a:p>
          <a:p>
            <a:pPr>
              <a:defRPr/>
            </a:pPr>
            <a:endParaRPr lang="en-US" dirty="0" smtClean="0">
              <a:latin typeface="Arial" pitchFamily="34" charset="0"/>
              <a:cs typeface="Arial" pitchFamily="34" charset="0"/>
            </a:endParaRPr>
          </a:p>
          <a:p>
            <a:pPr>
              <a:defRPr/>
            </a:pPr>
            <a:endParaRPr lang="en-US" dirty="0" smtClean="0">
              <a:latin typeface="Arial" pitchFamily="34" charset="0"/>
              <a:cs typeface="Arial" pitchFamily="34" charset="0"/>
            </a:endParaRPr>
          </a:p>
          <a:p>
            <a:pPr>
              <a:defRPr/>
            </a:pPr>
            <a:r>
              <a:rPr lang="en-US" dirty="0" smtClean="0">
                <a:latin typeface="Arial" pitchFamily="34" charset="0"/>
                <a:cs typeface="Arial" pitchFamily="34" charset="0"/>
              </a:rPr>
              <a:t>Cost (“Integrations consume …”) (see backup slide for stat details):</a:t>
            </a:r>
          </a:p>
          <a:p>
            <a:pPr>
              <a:buFont typeface="Arial" pitchFamily="34" charset="0"/>
              <a:buChar char="•"/>
              <a:defRPr/>
            </a:pPr>
            <a:r>
              <a:rPr lang="en-US" dirty="0" smtClean="0">
                <a:latin typeface="Arial" pitchFamily="34" charset="0"/>
                <a:cs typeface="Arial" pitchFamily="34" charset="0"/>
              </a:rPr>
              <a:t>Special skills required to maintain the integrations</a:t>
            </a:r>
          </a:p>
          <a:p>
            <a:pPr>
              <a:buFont typeface="Arial" pitchFamily="34" charset="0"/>
              <a:buChar char="•"/>
              <a:defRPr/>
            </a:pPr>
            <a:r>
              <a:rPr lang="en-US" dirty="0" smtClean="0">
                <a:latin typeface="Arial" pitchFamily="34" charset="0"/>
                <a:cs typeface="Arial" pitchFamily="34" charset="0"/>
              </a:rPr>
              <a:t>Risky to change any part of the system</a:t>
            </a:r>
          </a:p>
          <a:p>
            <a:pPr>
              <a:buFont typeface="Arial" pitchFamily="34" charset="0"/>
              <a:buChar char="•"/>
              <a:defRPr/>
            </a:pPr>
            <a:r>
              <a:rPr lang="en-US" dirty="0" smtClean="0">
                <a:latin typeface="Arial" pitchFamily="34" charset="0"/>
                <a:cs typeface="Arial" pitchFamily="34" charset="0"/>
              </a:rPr>
              <a:t>Frustrating for IT staff who work to keep the system running for the present instead of innovating for the future</a:t>
            </a:r>
          </a:p>
          <a:p>
            <a:pPr>
              <a:buFont typeface="Arial" pitchFamily="34" charset="0"/>
              <a:buChar char="•"/>
              <a:defRPr/>
            </a:pPr>
            <a:r>
              <a:rPr lang="en-US" dirty="0" smtClean="0">
                <a:latin typeface="Arial" pitchFamily="34" charset="0"/>
                <a:cs typeface="Arial" pitchFamily="34" charset="0"/>
              </a:rPr>
              <a:t>Copy and synchronization problems can be difficult to diagnose</a:t>
            </a:r>
          </a:p>
          <a:p>
            <a:pPr>
              <a:defRPr/>
            </a:pPr>
            <a:endParaRPr lang="en-US" dirty="0" smtClean="0">
              <a:latin typeface="Arial" pitchFamily="34" charset="0"/>
              <a:cs typeface="Arial" pitchFamily="34" charset="0"/>
            </a:endParaRPr>
          </a:p>
          <a:p>
            <a:pPr>
              <a:defRPr/>
            </a:pPr>
            <a:r>
              <a:rPr lang="en-US" dirty="0" smtClean="0">
                <a:latin typeface="Arial" pitchFamily="34" charset="0"/>
                <a:cs typeface="Arial" pitchFamily="34" charset="0"/>
              </a:rPr>
              <a:t>Productivity Better software either unavailable because it isn</a:t>
            </a:r>
            <a:r>
              <a:rPr lang="en-US" altLang="en-US" dirty="0" smtClean="0">
                <a:latin typeface="Arial" pitchFamily="34" charset="0"/>
                <a:cs typeface="Arial" pitchFamily="34" charset="0"/>
              </a:rPr>
              <a:t>’</a:t>
            </a:r>
            <a:r>
              <a:rPr lang="en-US" dirty="0" smtClean="0">
                <a:latin typeface="Arial" pitchFamily="34" charset="0"/>
                <a:cs typeface="Arial" pitchFamily="34" charset="0"/>
              </a:rPr>
              <a:t>t integrated, or used without being integrated</a:t>
            </a:r>
          </a:p>
          <a:p>
            <a:pPr>
              <a:buFont typeface="Arial" pitchFamily="34" charset="0"/>
              <a:buChar char="•"/>
              <a:defRPr/>
            </a:pPr>
            <a:r>
              <a:rPr lang="en-US" dirty="0" smtClean="0">
                <a:latin typeface="Arial" pitchFamily="34" charset="0"/>
                <a:cs typeface="Arial" pitchFamily="34" charset="0"/>
              </a:rPr>
              <a:t>May result in missed business opportunity</a:t>
            </a:r>
          </a:p>
          <a:p>
            <a:pPr>
              <a:buFont typeface="Arial" pitchFamily="34" charset="0"/>
              <a:buChar char="•"/>
              <a:defRPr/>
            </a:pPr>
            <a:r>
              <a:rPr lang="en-US" dirty="0" smtClean="0">
                <a:latin typeface="Arial" pitchFamily="34" charset="0"/>
                <a:cs typeface="Arial" pitchFamily="34" charset="0"/>
              </a:rPr>
              <a:t>Copy and synchronization problems can effect business decisions</a:t>
            </a:r>
          </a:p>
          <a:p>
            <a:pPr>
              <a:defRPr/>
            </a:pPr>
            <a:endParaRPr lang="en-US" dirty="0" smtClean="0">
              <a:latin typeface="Arial" pitchFamily="34" charset="0"/>
              <a:cs typeface="Arial" pitchFamily="34" charset="0"/>
            </a:endParaRPr>
          </a:p>
          <a:p>
            <a:pPr>
              <a:defRPr/>
            </a:pPr>
            <a:r>
              <a:rPr lang="en-US" dirty="0" smtClean="0">
                <a:latin typeface="Arial" pitchFamily="34" charset="0"/>
                <a:cs typeface="Arial" pitchFamily="34" charset="0"/>
              </a:rPr>
              <a:t>Change</a:t>
            </a:r>
          </a:p>
          <a:p>
            <a:pPr>
              <a:buFont typeface="Arial" pitchFamily="34" charset="0"/>
              <a:buChar char="•"/>
              <a:defRPr/>
            </a:pPr>
            <a:r>
              <a:rPr lang="en-US" dirty="0" smtClean="0">
                <a:latin typeface="Arial" pitchFamily="34" charset="0"/>
                <a:cs typeface="Arial" pitchFamily="34" charset="0"/>
              </a:rPr>
              <a:t>The strength that was an integrated software system can become a weakness in the face of smaller, younger, competitors who don</a:t>
            </a:r>
            <a:r>
              <a:rPr lang="en-US" altLang="en-US" dirty="0" smtClean="0">
                <a:latin typeface="Arial" pitchFamily="34" charset="0"/>
                <a:cs typeface="Arial" pitchFamily="34" charset="0"/>
              </a:rPr>
              <a:t>’</a:t>
            </a:r>
            <a:r>
              <a:rPr lang="en-US" dirty="0" smtClean="0">
                <a:latin typeface="Arial" pitchFamily="34" charset="0"/>
                <a:cs typeface="Arial" pitchFamily="34" charset="0"/>
              </a:rPr>
              <a:t>t have to support dozens of special case integrations.</a:t>
            </a:r>
          </a:p>
          <a:p>
            <a:pPr>
              <a:buFont typeface="Arial" pitchFamily="34" charset="0"/>
              <a:buChar char="•"/>
              <a:defRPr/>
            </a:pPr>
            <a:r>
              <a:rPr lang="en-US" dirty="0" smtClean="0">
                <a:latin typeface="Arial" pitchFamily="34" charset="0"/>
                <a:cs typeface="Arial" pitchFamily="34" charset="0"/>
              </a:rPr>
              <a:t>Today</a:t>
            </a:r>
            <a:r>
              <a:rPr lang="en-US" altLang="en-US" dirty="0" smtClean="0">
                <a:latin typeface="Arial" pitchFamily="34" charset="0"/>
                <a:cs typeface="Arial" pitchFamily="34" charset="0"/>
              </a:rPr>
              <a:t>’</a:t>
            </a:r>
            <a:r>
              <a:rPr lang="en-US" dirty="0" smtClean="0">
                <a:latin typeface="Arial" pitchFamily="34" charset="0"/>
                <a:cs typeface="Arial" pitchFamily="34" charset="0"/>
              </a:rPr>
              <a:t>s, and tomorrow</a:t>
            </a:r>
            <a:r>
              <a:rPr lang="en-US" altLang="en-US" dirty="0" smtClean="0">
                <a:latin typeface="Arial" pitchFamily="34" charset="0"/>
                <a:cs typeface="Arial" pitchFamily="34" charset="0"/>
              </a:rPr>
              <a:t>’</a:t>
            </a:r>
            <a:r>
              <a:rPr lang="en-US" dirty="0" smtClean="0">
                <a:latin typeface="Arial" pitchFamily="34" charset="0"/>
                <a:cs typeface="Arial" pitchFamily="34" charset="0"/>
              </a:rPr>
              <a:t>s, profits and competiveness are reduced by the effects on IT spending and user productivity. </a:t>
            </a:r>
          </a:p>
          <a:p>
            <a:pPr eaLnBrk="1" hangingPunct="1">
              <a:spcBef>
                <a:spcPct val="0"/>
              </a:spcBef>
              <a:defRPr/>
            </a:pPr>
            <a:endParaRPr lang="en-US" dirty="0" smtClean="0"/>
          </a:p>
          <a:p>
            <a:pPr eaLnBrk="1" hangingPunct="1">
              <a:spcBef>
                <a:spcPct val="0"/>
              </a:spcBef>
              <a:defRPr/>
            </a:pPr>
            <a:endParaRPr lang="en-US" dirty="0" smtClean="0"/>
          </a:p>
        </p:txBody>
      </p:sp>
      <p:sp>
        <p:nvSpPr>
          <p:cNvPr id="77828" name="Slide Number Placeholder 3"/>
          <p:cNvSpPr>
            <a:spLocks noGrp="1"/>
          </p:cNvSpPr>
          <p:nvPr>
            <p:ph type="sldNum" sz="quarter"/>
          </p:nvPr>
        </p:nvSpPr>
        <p:spPr>
          <a:xfrm>
            <a:off x="-100013" y="-244475"/>
            <a:ext cx="200026" cy="298450"/>
          </a:xfrm>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1039813" algn="l"/>
                <a:tab pos="2082800" algn="l"/>
                <a:tab pos="3124200" algn="l"/>
                <a:tab pos="4168775" algn="l"/>
                <a:tab pos="5211763" algn="l"/>
                <a:tab pos="6253163" algn="l"/>
                <a:tab pos="7296150" algn="l"/>
                <a:tab pos="8340725" algn="l"/>
                <a:tab pos="9382125" algn="l"/>
                <a:tab pos="10423525" algn="l"/>
                <a:tab pos="11466513" algn="l"/>
              </a:tabLst>
              <a:defRPr sz="2400">
                <a:solidFill>
                  <a:srgbClr val="000000"/>
                </a:solidFill>
                <a:latin typeface="Arial" pitchFamily="34" charset="0"/>
                <a:cs typeface="Lucida Sans Unicode" pitchFamily="34" charset="0"/>
              </a:defRPr>
            </a:lvl1pPr>
            <a:lvl2pPr eaLnBrk="0" hangingPunct="0">
              <a:tabLst>
                <a:tab pos="0" algn="l"/>
                <a:tab pos="1039813" algn="l"/>
                <a:tab pos="2082800" algn="l"/>
                <a:tab pos="3124200" algn="l"/>
                <a:tab pos="4168775" algn="l"/>
                <a:tab pos="5211763" algn="l"/>
                <a:tab pos="6253163" algn="l"/>
                <a:tab pos="7296150" algn="l"/>
                <a:tab pos="8340725" algn="l"/>
                <a:tab pos="9382125" algn="l"/>
                <a:tab pos="10423525" algn="l"/>
                <a:tab pos="11466513" algn="l"/>
              </a:tabLst>
              <a:defRPr sz="2400">
                <a:solidFill>
                  <a:srgbClr val="000000"/>
                </a:solidFill>
                <a:latin typeface="Arial" pitchFamily="34" charset="0"/>
                <a:cs typeface="Lucida Sans Unicode" pitchFamily="34" charset="0"/>
              </a:defRPr>
            </a:lvl2pPr>
            <a:lvl3pPr eaLnBrk="0" hangingPunct="0">
              <a:tabLst>
                <a:tab pos="0" algn="l"/>
                <a:tab pos="1039813" algn="l"/>
                <a:tab pos="2082800" algn="l"/>
                <a:tab pos="3124200" algn="l"/>
                <a:tab pos="4168775" algn="l"/>
                <a:tab pos="5211763" algn="l"/>
                <a:tab pos="6253163" algn="l"/>
                <a:tab pos="7296150" algn="l"/>
                <a:tab pos="8340725" algn="l"/>
                <a:tab pos="9382125" algn="l"/>
                <a:tab pos="10423525" algn="l"/>
                <a:tab pos="11466513" algn="l"/>
              </a:tabLst>
              <a:defRPr sz="2400">
                <a:solidFill>
                  <a:srgbClr val="000000"/>
                </a:solidFill>
                <a:latin typeface="Arial" pitchFamily="34" charset="0"/>
                <a:cs typeface="Lucida Sans Unicode" pitchFamily="34" charset="0"/>
              </a:defRPr>
            </a:lvl3pPr>
            <a:lvl4pPr eaLnBrk="0" hangingPunct="0">
              <a:tabLst>
                <a:tab pos="0" algn="l"/>
                <a:tab pos="1039813" algn="l"/>
                <a:tab pos="2082800" algn="l"/>
                <a:tab pos="3124200" algn="l"/>
                <a:tab pos="4168775" algn="l"/>
                <a:tab pos="5211763" algn="l"/>
                <a:tab pos="6253163" algn="l"/>
                <a:tab pos="7296150" algn="l"/>
                <a:tab pos="8340725" algn="l"/>
                <a:tab pos="9382125" algn="l"/>
                <a:tab pos="10423525" algn="l"/>
                <a:tab pos="11466513" algn="l"/>
              </a:tabLst>
              <a:defRPr sz="2400">
                <a:solidFill>
                  <a:srgbClr val="000000"/>
                </a:solidFill>
                <a:latin typeface="Arial" pitchFamily="34" charset="0"/>
                <a:cs typeface="Lucida Sans Unicode" pitchFamily="34" charset="0"/>
              </a:defRPr>
            </a:lvl4pPr>
            <a:lvl5pPr eaLnBrk="0" hangingPunct="0">
              <a:tabLst>
                <a:tab pos="0" algn="l"/>
                <a:tab pos="1039813" algn="l"/>
                <a:tab pos="2082800" algn="l"/>
                <a:tab pos="3124200" algn="l"/>
                <a:tab pos="4168775" algn="l"/>
                <a:tab pos="5211763" algn="l"/>
                <a:tab pos="6253163" algn="l"/>
                <a:tab pos="7296150" algn="l"/>
                <a:tab pos="8340725" algn="l"/>
                <a:tab pos="9382125" algn="l"/>
                <a:tab pos="10423525" algn="l"/>
                <a:tab pos="11466513"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0" algn="l"/>
                <a:tab pos="1039813" algn="l"/>
                <a:tab pos="2082800" algn="l"/>
                <a:tab pos="3124200" algn="l"/>
                <a:tab pos="4168775" algn="l"/>
                <a:tab pos="5211763" algn="l"/>
                <a:tab pos="6253163" algn="l"/>
                <a:tab pos="7296150" algn="l"/>
                <a:tab pos="8340725" algn="l"/>
                <a:tab pos="9382125" algn="l"/>
                <a:tab pos="10423525" algn="l"/>
                <a:tab pos="11466513"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0" algn="l"/>
                <a:tab pos="1039813" algn="l"/>
                <a:tab pos="2082800" algn="l"/>
                <a:tab pos="3124200" algn="l"/>
                <a:tab pos="4168775" algn="l"/>
                <a:tab pos="5211763" algn="l"/>
                <a:tab pos="6253163" algn="l"/>
                <a:tab pos="7296150" algn="l"/>
                <a:tab pos="8340725" algn="l"/>
                <a:tab pos="9382125" algn="l"/>
                <a:tab pos="10423525" algn="l"/>
                <a:tab pos="11466513"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0" algn="l"/>
                <a:tab pos="1039813" algn="l"/>
                <a:tab pos="2082800" algn="l"/>
                <a:tab pos="3124200" algn="l"/>
                <a:tab pos="4168775" algn="l"/>
                <a:tab pos="5211763" algn="l"/>
                <a:tab pos="6253163" algn="l"/>
                <a:tab pos="7296150" algn="l"/>
                <a:tab pos="8340725" algn="l"/>
                <a:tab pos="9382125" algn="l"/>
                <a:tab pos="10423525" algn="l"/>
                <a:tab pos="11466513"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0" algn="l"/>
                <a:tab pos="1039813" algn="l"/>
                <a:tab pos="2082800" algn="l"/>
                <a:tab pos="3124200" algn="l"/>
                <a:tab pos="4168775" algn="l"/>
                <a:tab pos="5211763" algn="l"/>
                <a:tab pos="6253163" algn="l"/>
                <a:tab pos="7296150" algn="l"/>
                <a:tab pos="8340725" algn="l"/>
                <a:tab pos="9382125" algn="l"/>
                <a:tab pos="10423525" algn="l"/>
                <a:tab pos="11466513" algn="l"/>
              </a:tabLst>
              <a:defRPr sz="2400">
                <a:solidFill>
                  <a:srgbClr val="000000"/>
                </a:solidFill>
                <a:latin typeface="Arial" pitchFamily="34" charset="0"/>
                <a:cs typeface="Lucida Sans Unicode" pitchFamily="34" charset="0"/>
              </a:defRPr>
            </a:lvl9pPr>
          </a:lstStyle>
          <a:p>
            <a:pPr eaLnBrk="1" hangingPunct="1"/>
            <a:fld id="{CF26030C-EF4D-4463-9D01-8B0E11983C4B}" type="slidenum">
              <a:rPr lang="en-US" altLang="en-US" sz="1100" smtClean="0">
                <a:solidFill>
                  <a:schemeClr val="tx1"/>
                </a:solidFill>
                <a:latin typeface="Calibri" pitchFamily="34" charset="0"/>
                <a:ea typeface="MS PGothic" pitchFamily="34" charset="-128"/>
                <a:cs typeface="Arial" pitchFamily="34" charset="0"/>
              </a:rPr>
              <a:pPr eaLnBrk="1" hangingPunct="1"/>
              <a:t>8</a:t>
            </a:fld>
            <a:endParaRPr lang="en-US" altLang="en-US" sz="1100" smtClean="0">
              <a:solidFill>
                <a:schemeClr val="tx1"/>
              </a:solidFill>
              <a:latin typeface="Calibri" pitchFamily="34" charset="0"/>
              <a:ea typeface="MS PGothic" pitchFamily="34" charset="-128"/>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dirty="0" smtClean="0">
                <a:latin typeface="Arial" pitchFamily="34" charset="0"/>
                <a:ea typeface="ＭＳ Ｐゴシック" pitchFamily="34" charset="-128"/>
              </a:rPr>
              <a:t>OSLC tries to find a balance between these 2 extremes of </a:t>
            </a:r>
            <a:r>
              <a:rPr lang="en-US" dirty="0" err="1" smtClean="0">
                <a:latin typeface="Arial" pitchFamily="34" charset="0"/>
                <a:ea typeface="ＭＳ Ｐゴシック" pitchFamily="34" charset="-128"/>
              </a:rPr>
              <a:t>pt</a:t>
            </a:r>
            <a:r>
              <a:rPr lang="en-US" dirty="0" smtClean="0">
                <a:latin typeface="Arial" pitchFamily="34" charset="0"/>
                <a:ea typeface="ＭＳ Ｐゴシック" pitchFamily="34" charset="-128"/>
              </a:rPr>
              <a:t>-to-</a:t>
            </a:r>
            <a:r>
              <a:rPr lang="en-US" dirty="0" err="1" smtClean="0">
                <a:latin typeface="Arial" pitchFamily="34" charset="0"/>
                <a:ea typeface="ＭＳ Ｐゴシック" pitchFamily="34" charset="-128"/>
              </a:rPr>
              <a:t>pt</a:t>
            </a:r>
            <a:r>
              <a:rPr lang="en-US" baseline="0" dirty="0" smtClean="0">
                <a:latin typeface="Arial" pitchFamily="34" charset="0"/>
                <a:ea typeface="ＭＳ Ｐゴシック" pitchFamily="34" charset="-128"/>
              </a:rPr>
              <a:t> &amp; single-platform.</a:t>
            </a:r>
          </a:p>
          <a:p>
            <a:pPr eaLnBrk="1" hangingPunct="1">
              <a:spcBef>
                <a:spcPct val="0"/>
              </a:spcBef>
              <a:defRPr/>
            </a:pPr>
            <a:r>
              <a:rPr lang="en-US" baseline="0" dirty="0" smtClean="0">
                <a:latin typeface="Arial" pitchFamily="34" charset="0"/>
                <a:ea typeface="ＭＳ Ｐゴシック" pitchFamily="34" charset="-128"/>
              </a:rPr>
              <a:t>It adopts the </a:t>
            </a:r>
            <a:r>
              <a:rPr lang="en-US" b="1" baseline="0" dirty="0" smtClean="0">
                <a:latin typeface="Arial" pitchFamily="34" charset="0"/>
                <a:ea typeface="ＭＳ Ｐゴシック" pitchFamily="34" charset="-128"/>
              </a:rPr>
              <a:t>Arch of the web</a:t>
            </a:r>
            <a:r>
              <a:rPr lang="en-US" baseline="0" dirty="0" smtClean="0">
                <a:latin typeface="Arial" pitchFamily="34" charset="0"/>
                <a:ea typeface="ＭＳ Ｐゴシック" pitchFamily="34" charset="-128"/>
              </a:rPr>
              <a:t> … which is very scalable.</a:t>
            </a:r>
          </a:p>
          <a:p>
            <a:pPr eaLnBrk="1" hangingPunct="1">
              <a:spcBef>
                <a:spcPct val="0"/>
              </a:spcBef>
              <a:defRPr/>
            </a:pPr>
            <a:r>
              <a:rPr lang="en-US" baseline="0" dirty="0" smtClean="0">
                <a:latin typeface="Arial" pitchFamily="34" charset="0"/>
                <a:ea typeface="ＭＳ Ｐゴシック" pitchFamily="34" charset="-128"/>
              </a:rPr>
              <a:t>In particular, it adopts the </a:t>
            </a:r>
            <a:r>
              <a:rPr lang="en-US" b="1" baseline="0" dirty="0" smtClean="0">
                <a:latin typeface="Arial" pitchFamily="34" charset="0"/>
                <a:ea typeface="ＭＳ Ｐゴシック" pitchFamily="34" charset="-128"/>
              </a:rPr>
              <a:t>Linked Data</a:t>
            </a:r>
            <a:r>
              <a:rPr lang="en-US" baseline="0" dirty="0" smtClean="0">
                <a:latin typeface="Arial" pitchFamily="34" charset="0"/>
                <a:ea typeface="ＭＳ Ｐゴシック" pitchFamily="34" charset="-128"/>
              </a:rPr>
              <a:t> approach of the web.</a:t>
            </a:r>
          </a:p>
          <a:p>
            <a:pPr eaLnBrk="1" hangingPunct="1">
              <a:spcBef>
                <a:spcPct val="0"/>
              </a:spcBef>
              <a:defRPr/>
            </a:pPr>
            <a:r>
              <a:rPr lang="en-US" baseline="0" dirty="0" smtClean="0">
                <a:latin typeface="Arial" pitchFamily="34" charset="0"/>
                <a:ea typeface="ＭＳ Ｐゴシック" pitchFamily="34" charset="-128"/>
              </a:rPr>
              <a:t>It aims to </a:t>
            </a:r>
            <a:r>
              <a:rPr lang="en-US" b="1" baseline="0" dirty="0" smtClean="0">
                <a:latin typeface="Arial" pitchFamily="34" charset="0"/>
                <a:ea typeface="ＭＳ Ｐゴシック" pitchFamily="34" charset="-128"/>
              </a:rPr>
              <a:t>standardize the interfaces</a:t>
            </a:r>
            <a:r>
              <a:rPr lang="en-US" baseline="0" dirty="0" smtClean="0">
                <a:latin typeface="Arial" pitchFamily="34" charset="0"/>
                <a:ea typeface="ＭＳ Ｐゴシック" pitchFamily="34" charset="-128"/>
              </a:rPr>
              <a:t>…</a:t>
            </a:r>
          </a:p>
          <a:p>
            <a:pPr eaLnBrk="1" hangingPunct="1">
              <a:spcBef>
                <a:spcPct val="0"/>
              </a:spcBef>
              <a:defRPr/>
            </a:pPr>
            <a:r>
              <a:rPr lang="en-US" baseline="0" dirty="0" smtClean="0">
                <a:latin typeface="Arial" pitchFamily="34" charset="0"/>
                <a:ea typeface="ＭＳ Ｐゴシック" pitchFamily="34" charset="-128"/>
              </a:rPr>
              <a:t>Minimalistic</a:t>
            </a:r>
          </a:p>
          <a:p>
            <a:pPr eaLnBrk="1" hangingPunct="1">
              <a:spcBef>
                <a:spcPct val="0"/>
              </a:spcBef>
              <a:defRPr/>
            </a:pPr>
            <a:endParaRPr lang="en-US" dirty="0" smtClean="0">
              <a:latin typeface="Arial" pitchFamily="34" charset="0"/>
              <a:ea typeface="ＭＳ Ｐゴシック" pitchFamily="34" charset="-128"/>
            </a:endParaRPr>
          </a:p>
          <a:p>
            <a:pPr eaLnBrk="1" hangingPunct="1">
              <a:spcBef>
                <a:spcPct val="0"/>
              </a:spcBef>
              <a:defRPr/>
            </a:pPr>
            <a:endParaRPr lang="en-US" dirty="0" smtClean="0">
              <a:latin typeface="Arial" pitchFamily="34" charset="0"/>
              <a:ea typeface="ＭＳ Ｐゴシック" pitchFamily="34" charset="-128"/>
            </a:endParaRPr>
          </a:p>
          <a:p>
            <a:pPr eaLnBrk="1" hangingPunct="1">
              <a:spcBef>
                <a:spcPct val="0"/>
              </a:spcBef>
              <a:defRPr/>
            </a:pPr>
            <a:r>
              <a:rPr lang="en-US" dirty="0" smtClean="0">
                <a:latin typeface="Arial" pitchFamily="34" charset="0"/>
                <a:ea typeface="ＭＳ Ｐゴシック" pitchFamily="34" charset="-128"/>
              </a:rPr>
              <a:t>You do this everyday! Web browser example. + single web page, data sourced from many places … ads, videos, pictures, tweets, comments, content, more links</a:t>
            </a:r>
          </a:p>
          <a:p>
            <a:pPr eaLnBrk="1" hangingPunct="1">
              <a:spcBef>
                <a:spcPct val="0"/>
              </a:spcBef>
              <a:defRPr/>
            </a:pPr>
            <a:endParaRPr lang="en-US" b="1" dirty="0" smtClean="0">
              <a:latin typeface="Arial" pitchFamily="34" charset="0"/>
              <a:ea typeface="ＭＳ Ｐゴシック" pitchFamily="34" charset="-128"/>
            </a:endParaRPr>
          </a:p>
          <a:p>
            <a:pPr eaLnBrk="1" hangingPunct="1">
              <a:spcBef>
                <a:spcPct val="0"/>
              </a:spcBef>
              <a:defRPr/>
            </a:pPr>
            <a:r>
              <a:rPr lang="en-US" b="1" dirty="0" smtClean="0">
                <a:latin typeface="Arial" pitchFamily="34" charset="0"/>
                <a:ea typeface="ＭＳ Ｐゴシック" pitchFamily="34" charset="-128"/>
              </a:rPr>
              <a:t>Linking to </a:t>
            </a:r>
            <a:r>
              <a:rPr lang="en-US" dirty="0" smtClean="0">
                <a:latin typeface="Arial" pitchFamily="34" charset="0"/>
                <a:ea typeface="ＭＳ Ｐゴシック" pitchFamily="34" charset="-128"/>
              </a:rPr>
              <a:t>application lifecycle </a:t>
            </a:r>
            <a:r>
              <a:rPr lang="en-US" b="1" dirty="0" smtClean="0">
                <a:latin typeface="Arial" pitchFamily="34" charset="0"/>
                <a:ea typeface="ＭＳ Ｐゴシック" pitchFamily="34" charset="-128"/>
              </a:rPr>
              <a:t>data where it is created</a:t>
            </a:r>
            <a:r>
              <a:rPr lang="en-US" dirty="0" smtClean="0">
                <a:latin typeface="Arial" pitchFamily="34" charset="0"/>
                <a:ea typeface="ＭＳ Ｐゴシック" pitchFamily="34" charset="-128"/>
              </a:rPr>
              <a:t>, instead of copying and synchronizing between tools, </a:t>
            </a:r>
            <a:r>
              <a:rPr lang="en-US" b="1" dirty="0" smtClean="0">
                <a:latin typeface="Arial" pitchFamily="34" charset="0"/>
                <a:ea typeface="ＭＳ Ｐゴシック" pitchFamily="34" charset="-128"/>
              </a:rPr>
              <a:t>is the key insight of OSLC.</a:t>
            </a:r>
          </a:p>
          <a:p>
            <a:pPr eaLnBrk="1" hangingPunct="1">
              <a:spcBef>
                <a:spcPct val="0"/>
              </a:spcBef>
              <a:defRPr/>
            </a:pPr>
            <a:r>
              <a:rPr lang="en-US" dirty="0" smtClean="0">
                <a:latin typeface="Arial" pitchFamily="34" charset="0"/>
                <a:ea typeface="ＭＳ Ｐゴシック" pitchFamily="34" charset="-128"/>
              </a:rPr>
              <a:t>Doing so using </a:t>
            </a:r>
            <a:r>
              <a:rPr lang="en-US" b="1" dirty="0" smtClean="0">
                <a:latin typeface="Arial" pitchFamily="34" charset="0"/>
                <a:ea typeface="ＭＳ Ｐゴシック" pitchFamily="34" charset="-128"/>
              </a:rPr>
              <a:t>standard interfaces</a:t>
            </a:r>
            <a:r>
              <a:rPr lang="en-US" dirty="0" smtClean="0">
                <a:latin typeface="Arial" pitchFamily="34" charset="0"/>
                <a:ea typeface="ＭＳ Ｐゴシック" pitchFamily="34" charset="-128"/>
              </a:rPr>
              <a:t>, on top of a </a:t>
            </a:r>
            <a:r>
              <a:rPr lang="en-US" b="1" dirty="0" smtClean="0">
                <a:latin typeface="Arial" pitchFamily="34" charset="0"/>
                <a:ea typeface="ＭＳ Ｐゴシック" pitchFamily="34" charset="-128"/>
              </a:rPr>
              <a:t>proven architecture</a:t>
            </a:r>
            <a:r>
              <a:rPr lang="en-US" dirty="0" smtClean="0">
                <a:latin typeface="Arial" pitchFamily="34" charset="0"/>
                <a:ea typeface="ＭＳ Ｐゴシック" pitchFamily="34" charset="-128"/>
              </a:rPr>
              <a:t>, has helped many </a:t>
            </a:r>
            <a:r>
              <a:rPr lang="en-US" b="1" dirty="0" smtClean="0">
                <a:latin typeface="Arial" pitchFamily="34" charset="0"/>
                <a:ea typeface="ＭＳ Ｐゴシック" pitchFamily="34" charset="-128"/>
              </a:rPr>
              <a:t>realize the value of OSLC</a:t>
            </a:r>
            <a:r>
              <a:rPr lang="en-US" dirty="0" smtClean="0">
                <a:latin typeface="Arial" pitchFamily="34" charset="0"/>
                <a:ea typeface="ＭＳ Ｐゴシック" pitchFamily="34" charset="-128"/>
              </a:rPr>
              <a:t> already.</a:t>
            </a:r>
          </a:p>
          <a:p>
            <a:pPr eaLnBrk="1" hangingPunct="1">
              <a:spcBef>
                <a:spcPct val="0"/>
              </a:spcBef>
              <a:defRPr/>
            </a:pPr>
            <a:endParaRPr lang="en-US" dirty="0" smtClean="0">
              <a:latin typeface="Arial" pitchFamily="34" charset="0"/>
              <a:ea typeface="ＭＳ Ｐゴシック" pitchFamily="34" charset="-128"/>
            </a:endParaRPr>
          </a:p>
          <a:p>
            <a:pPr eaLnBrk="1" hangingPunct="1">
              <a:spcBef>
                <a:spcPct val="0"/>
              </a:spcBef>
              <a:defRPr/>
            </a:pPr>
            <a:r>
              <a:rPr lang="en-US" b="1" dirty="0" smtClean="0">
                <a:latin typeface="Arial" pitchFamily="34" charset="0"/>
                <a:ea typeface="ＭＳ Ｐゴシック" pitchFamily="34" charset="-128"/>
              </a:rPr>
              <a:t>With OSLC</a:t>
            </a:r>
            <a:r>
              <a:rPr lang="en-US" dirty="0" smtClean="0">
                <a:latin typeface="Arial" pitchFamily="34" charset="0"/>
                <a:ea typeface="ＭＳ Ｐゴシック" pitchFamily="34" charset="-128"/>
              </a:rPr>
              <a:t>, instead of worrying about integrating specific tools, </a:t>
            </a:r>
            <a:r>
              <a:rPr lang="en-US" b="1" dirty="0" smtClean="0">
                <a:latin typeface="Arial" pitchFamily="34" charset="0"/>
                <a:ea typeface="ＭＳ Ｐゴシック" pitchFamily="34" charset="-128"/>
              </a:rPr>
              <a:t>we focus on composing a set of capabilities.</a:t>
            </a:r>
          </a:p>
          <a:p>
            <a:pPr eaLnBrk="1" hangingPunct="1">
              <a:spcBef>
                <a:spcPct val="0"/>
              </a:spcBef>
              <a:defRPr/>
            </a:pPr>
            <a:endParaRPr lang="en-US" dirty="0" smtClean="0">
              <a:latin typeface="Arial" pitchFamily="34" charset="0"/>
              <a:ea typeface="ＭＳ Ｐゴシック" pitchFamily="34" charset="-128"/>
            </a:endParaRPr>
          </a:p>
          <a:p>
            <a:pPr>
              <a:defRPr/>
            </a:pPr>
            <a:endParaRPr lang="en-US" dirty="0" smtClean="0"/>
          </a:p>
          <a:p>
            <a:pPr>
              <a:defRPr/>
            </a:pPr>
            <a:r>
              <a:rPr lang="en-US" b="1" dirty="0" smtClean="0"/>
              <a:t>Animations (OSLC is …)</a:t>
            </a:r>
            <a:r>
              <a:rPr lang="en-US" dirty="0" smtClean="0"/>
              <a:t>:</a:t>
            </a:r>
          </a:p>
          <a:p>
            <a:pPr marL="256781" indent="-256781">
              <a:buFont typeface="Times New Roman" pitchFamily="18" charset="0"/>
              <a:buAutoNum type="arabicPeriod"/>
              <a:defRPr/>
            </a:pPr>
            <a:r>
              <a:rPr lang="en-US" dirty="0" smtClean="0"/>
              <a:t>Approach to integrations</a:t>
            </a:r>
          </a:p>
          <a:p>
            <a:pPr marL="256781" indent="-256781">
              <a:buFont typeface="Times New Roman" pitchFamily="18" charset="0"/>
              <a:buAutoNum type="arabicPeriod"/>
              <a:defRPr/>
            </a:pPr>
            <a:r>
              <a:rPr lang="en-US" dirty="0" smtClean="0"/>
              <a:t>Philosophy of specification development</a:t>
            </a:r>
          </a:p>
          <a:p>
            <a:pPr marL="256781" indent="-256781">
              <a:buFont typeface="Times New Roman" pitchFamily="18" charset="0"/>
              <a:buAutoNum type="arabicPeriod"/>
              <a:defRPr/>
            </a:pPr>
            <a:r>
              <a:rPr lang="en-US" dirty="0" smtClean="0"/>
              <a:t>Set of specifications that tell you what and how to integrate various capabilities</a:t>
            </a:r>
          </a:p>
          <a:p>
            <a:pPr>
              <a:defRPr/>
            </a:pPr>
            <a:r>
              <a:rPr lang="en-US" dirty="0" smtClean="0"/>
              <a:t>It is also the open community where all this happens</a:t>
            </a:r>
          </a:p>
          <a:p>
            <a:pPr>
              <a:defRPr/>
            </a:pPr>
            <a:endParaRPr lang="en-US" dirty="0" smtClean="0"/>
          </a:p>
          <a:p>
            <a:pPr>
              <a:defRPr/>
            </a:pPr>
            <a:r>
              <a:rPr lang="en-US" dirty="0" smtClean="0"/>
              <a:t>4. Read</a:t>
            </a:r>
          </a:p>
          <a:p>
            <a:pPr>
              <a:defRPr/>
            </a:pPr>
            <a:r>
              <a:rPr lang="en-US" dirty="0" smtClean="0"/>
              <a:t>This has benefits to professional users (5), business leaders (6) and creators of integrations (7)</a:t>
            </a:r>
          </a:p>
        </p:txBody>
      </p:sp>
      <p:sp>
        <p:nvSpPr>
          <p:cNvPr id="80900" name="Slide Number Placeholder 3"/>
          <p:cNvSpPr>
            <a:spLocks noGrp="1"/>
          </p:cNvSpPr>
          <p:nvPr>
            <p:ph type="sldNum" sz="quarter"/>
          </p:nvPr>
        </p:nvSpPr>
        <p:spPr>
          <a:noFill/>
        </p:spPr>
        <p:txBody>
          <a:bodyPr/>
          <a:lstStyle>
            <a:lvl1pPr eaLnBrk="0" hangingPunct="0">
              <a:tabLst>
                <a:tab pos="723900" algn="l"/>
                <a:tab pos="1447800" algn="l"/>
                <a:tab pos="2171700" algn="l"/>
              </a:tabLst>
              <a:defRPr sz="2400">
                <a:solidFill>
                  <a:srgbClr val="000000"/>
                </a:solidFill>
                <a:latin typeface="Arial" pitchFamily="34" charset="0"/>
                <a:cs typeface="Lucida Sans Unicode" pitchFamily="34" charset="0"/>
              </a:defRPr>
            </a:lvl1pPr>
            <a:lvl2pPr eaLnBrk="0" hangingPunct="0">
              <a:tabLst>
                <a:tab pos="723900" algn="l"/>
                <a:tab pos="1447800" algn="l"/>
                <a:tab pos="2171700" algn="l"/>
              </a:tabLst>
              <a:defRPr sz="2400">
                <a:solidFill>
                  <a:srgbClr val="000000"/>
                </a:solidFill>
                <a:latin typeface="Arial" pitchFamily="34" charset="0"/>
                <a:cs typeface="Lucida Sans Unicode" pitchFamily="34" charset="0"/>
              </a:defRPr>
            </a:lvl2pPr>
            <a:lvl3pPr eaLnBrk="0" hangingPunct="0">
              <a:tabLst>
                <a:tab pos="723900" algn="l"/>
                <a:tab pos="1447800" algn="l"/>
                <a:tab pos="2171700" algn="l"/>
              </a:tabLst>
              <a:defRPr sz="2400">
                <a:solidFill>
                  <a:srgbClr val="000000"/>
                </a:solidFill>
                <a:latin typeface="Arial" pitchFamily="34" charset="0"/>
                <a:cs typeface="Lucida Sans Unicode" pitchFamily="34" charset="0"/>
              </a:defRPr>
            </a:lvl3pPr>
            <a:lvl4pPr eaLnBrk="0" hangingPunct="0">
              <a:tabLst>
                <a:tab pos="723900" algn="l"/>
                <a:tab pos="1447800" algn="l"/>
                <a:tab pos="2171700" algn="l"/>
              </a:tabLst>
              <a:defRPr sz="2400">
                <a:solidFill>
                  <a:srgbClr val="000000"/>
                </a:solidFill>
                <a:latin typeface="Arial" pitchFamily="34" charset="0"/>
                <a:cs typeface="Lucida Sans Unicode" pitchFamily="34" charset="0"/>
              </a:defRPr>
            </a:lvl4pPr>
            <a:lvl5pPr eaLnBrk="0" hangingPunct="0">
              <a:tabLst>
                <a:tab pos="723900" algn="l"/>
                <a:tab pos="1447800" algn="l"/>
                <a:tab pos="2171700" algn="l"/>
              </a:tabLst>
              <a:defRPr sz="2400">
                <a:solidFill>
                  <a:srgbClr val="000000"/>
                </a:solidFill>
                <a:latin typeface="Arial" pitchFamily="34" charset="0"/>
                <a:cs typeface="Lucida Sans Unicode" pitchFamily="34" charset="0"/>
              </a:defRPr>
            </a:lvl5pPr>
            <a:lvl6pPr marL="25146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6pPr>
            <a:lvl7pPr marL="29718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7pPr>
            <a:lvl8pPr marL="34290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8pPr>
            <a:lvl9pPr marL="3886200" indent="-228600" defTabSz="449263" eaLnBrk="0" fontAlgn="base" hangingPunct="0">
              <a:spcBef>
                <a:spcPct val="0"/>
              </a:spcBef>
              <a:spcAft>
                <a:spcPct val="0"/>
              </a:spcAft>
              <a:tabLst>
                <a:tab pos="723900" algn="l"/>
                <a:tab pos="1447800" algn="l"/>
                <a:tab pos="2171700" algn="l"/>
              </a:tabLst>
              <a:defRPr sz="2400">
                <a:solidFill>
                  <a:srgbClr val="000000"/>
                </a:solidFill>
                <a:latin typeface="Arial" pitchFamily="34" charset="0"/>
                <a:cs typeface="Lucida Sans Unicode" pitchFamily="34" charset="0"/>
              </a:defRPr>
            </a:lvl9pPr>
          </a:lstStyle>
          <a:p>
            <a:pPr eaLnBrk="1"/>
            <a:fld id="{C2A9C0DD-9BE4-4161-92E3-43E197F7E8E4}" type="slidenum">
              <a:rPr lang="en-US" altLang="en-US" sz="1200" smtClean="0">
                <a:cs typeface="Arial" pitchFamily="34" charset="0"/>
              </a:rPr>
              <a:pPr eaLnBrk="1"/>
              <a:t>9</a:t>
            </a:fld>
            <a:endParaRPr lang="en-US" altLang="en-US" sz="1200"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p:nvSpPr>
        <p:spPr bwMode="black">
          <a:xfrm>
            <a:off x="242888" y="6989763"/>
            <a:ext cx="960596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0748" rIns="101494" bIns="50748"/>
          <a:lstStyle>
            <a:lvl1pPr eaLnBrk="0" hangingPunct="0">
              <a:defRPr sz="2400">
                <a:solidFill>
                  <a:srgbClr val="000000"/>
                </a:solidFill>
                <a:latin typeface="Arial" pitchFamily="34" charset="0"/>
                <a:cs typeface="Lucida Sans Unicode" pitchFamily="34" charset="0"/>
              </a:defRPr>
            </a:lvl1pPr>
            <a:lvl2pPr eaLnBrk="0" hangingPunct="0">
              <a:defRPr sz="2400">
                <a:solidFill>
                  <a:srgbClr val="000000"/>
                </a:solidFill>
                <a:latin typeface="Arial" pitchFamily="34" charset="0"/>
                <a:cs typeface="Lucida Sans Unicode" pitchFamily="34" charset="0"/>
              </a:defRPr>
            </a:lvl2pPr>
            <a:lvl3pPr eaLnBrk="0" hangingPunct="0">
              <a:defRPr sz="2400">
                <a:solidFill>
                  <a:srgbClr val="000000"/>
                </a:solidFill>
                <a:latin typeface="Arial" pitchFamily="34" charset="0"/>
                <a:cs typeface="Lucida Sans Unicode" pitchFamily="34" charset="0"/>
              </a:defRPr>
            </a:lvl3pPr>
            <a:lvl4pPr eaLnBrk="0" hangingPunct="0">
              <a:defRPr sz="2400">
                <a:solidFill>
                  <a:srgbClr val="000000"/>
                </a:solidFill>
                <a:latin typeface="Arial" pitchFamily="34" charset="0"/>
                <a:cs typeface="Lucida Sans Unicode" pitchFamily="34" charset="0"/>
              </a:defRPr>
            </a:lvl4pPr>
            <a:lvl5pPr eaLnBrk="0" hangingPunct="0">
              <a:defRPr sz="2400">
                <a:solidFill>
                  <a:srgbClr val="000000"/>
                </a:solidFill>
                <a:latin typeface="Arial" pitchFamily="34" charset="0"/>
                <a:cs typeface="Lucida Sans Unicode" pitchFamily="34" charset="0"/>
              </a:defRPr>
            </a:lvl5pPr>
            <a:lvl6pPr marL="2514600" indent="-228600"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defTabSz="914400" eaLnBrk="1" hangingPunct="1">
              <a:spcBef>
                <a:spcPct val="25000"/>
              </a:spcBef>
              <a:buFont typeface="Wingdings" pitchFamily="2" charset="2"/>
              <a:buNone/>
            </a:pPr>
            <a:endParaRPr lang="en-US" altLang="en-US" sz="1100">
              <a:cs typeface="Arial" pitchFamily="34" charset="0"/>
            </a:endParaRPr>
          </a:p>
        </p:txBody>
      </p:sp>
      <p:pic>
        <p:nvPicPr>
          <p:cNvPr id="5"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063" y="2560638"/>
            <a:ext cx="75469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100px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1349375"/>
            <a:ext cx="955675"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9766" name="Rectangle 6"/>
          <p:cNvSpPr>
            <a:spLocks noGrp="1" noChangeArrowheads="1"/>
          </p:cNvSpPr>
          <p:nvPr>
            <p:ph type="ctrTitle"/>
          </p:nvPr>
        </p:nvSpPr>
        <p:spPr>
          <a:xfrm>
            <a:off x="120758" y="3715091"/>
            <a:ext cx="8666537" cy="1128701"/>
          </a:xfrm>
        </p:spPr>
        <p:txBody>
          <a:bodyPr lIns="100794" tIns="50397" rIns="100794" bIns="50397" anchor="b"/>
          <a:lstStyle>
            <a:lvl1pPr>
              <a:defRPr sz="3100" b="1">
                <a:solidFill>
                  <a:schemeClr val="tx1"/>
                </a:solidFill>
              </a:defRPr>
            </a:lvl1pPr>
          </a:lstStyle>
          <a:p>
            <a:pPr lvl="0"/>
            <a:r>
              <a:rPr lang="en-US" noProof="0" smtClean="0"/>
              <a:t>Click to edit Master title style</a:t>
            </a:r>
          </a:p>
        </p:txBody>
      </p:sp>
      <p:sp>
        <p:nvSpPr>
          <p:cNvPr id="629767" name="Rectangle 7"/>
          <p:cNvSpPr>
            <a:spLocks noGrp="1" noChangeArrowheads="1"/>
          </p:cNvSpPr>
          <p:nvPr>
            <p:ph type="subTitle" idx="1"/>
          </p:nvPr>
        </p:nvSpPr>
        <p:spPr>
          <a:xfrm>
            <a:off x="120758" y="4859542"/>
            <a:ext cx="8666537" cy="906461"/>
          </a:xfrm>
        </p:spPr>
        <p:txBody>
          <a:bodyPr/>
          <a:lstStyle>
            <a:lvl1pPr>
              <a:defRPr sz="2200"/>
            </a:lvl1pPr>
          </a:lstStyle>
          <a:p>
            <a:pPr lvl="0"/>
            <a:r>
              <a:rPr lang="en-US" noProof="0" smtClean="0"/>
              <a:t>Click to edit Master subtitle style</a:t>
            </a:r>
          </a:p>
        </p:txBody>
      </p:sp>
    </p:spTree>
    <p:extLst>
      <p:ext uri="{BB962C8B-B14F-4D97-AF65-F5344CB8AC3E}">
        <p14:creationId xmlns:p14="http://schemas.microsoft.com/office/powerpoint/2010/main" val="323202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5" name="Date Placeholder 4"/>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132876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11466" y="80497"/>
            <a:ext cx="2479904" cy="6971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004" y="80497"/>
            <a:ext cx="7273451" cy="6971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5" name="Date Placeholder 4"/>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290287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004" y="80496"/>
            <a:ext cx="9921366" cy="587975"/>
          </a:xfrm>
        </p:spPr>
        <p:txBody>
          <a:bodyPr/>
          <a:lstStyle/>
          <a:p>
            <a:r>
              <a:rPr lang="en-US"/>
              <a:t>Click to edit Master title style</a:t>
            </a:r>
          </a:p>
        </p:txBody>
      </p:sp>
      <p:sp>
        <p:nvSpPr>
          <p:cNvPr id="3" name="Table Placeholder 2"/>
          <p:cNvSpPr>
            <a:spLocks noGrp="1"/>
          </p:cNvSpPr>
          <p:nvPr>
            <p:ph type="tbl" idx="1"/>
          </p:nvPr>
        </p:nvSpPr>
        <p:spPr>
          <a:xfrm>
            <a:off x="99757" y="855714"/>
            <a:ext cx="9875862" cy="6196483"/>
          </a:xfrm>
        </p:spPr>
        <p:txBody>
          <a:bodyPr/>
          <a:lstStyle/>
          <a:p>
            <a:pPr lvl="0"/>
            <a:endParaRPr lang="en-US" noProof="0"/>
          </a:p>
        </p:txBody>
      </p:sp>
      <p:sp>
        <p:nvSpPr>
          <p:cNvPr id="4" name="Footer Placeholder 3"/>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5" name="Date Placeholder 4"/>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36109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5" name="Date Placeholder 4"/>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94356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0"/>
            </a:lvl1pPr>
            <a:lvl2pPr marL="503972" indent="0">
              <a:buNone/>
              <a:defRPr sz="2000"/>
            </a:lvl2pPr>
            <a:lvl3pPr marL="1007943" indent="0">
              <a:buNone/>
              <a:defRPr sz="1800"/>
            </a:lvl3pPr>
            <a:lvl4pPr marL="1511915" indent="0">
              <a:buNone/>
              <a:defRPr sz="1500"/>
            </a:lvl4pPr>
            <a:lvl5pPr marL="2015886" indent="0">
              <a:buNone/>
              <a:defRPr sz="1500"/>
            </a:lvl5pPr>
            <a:lvl6pPr marL="2519858" indent="0">
              <a:buNone/>
              <a:defRPr sz="1500"/>
            </a:lvl6pPr>
            <a:lvl7pPr marL="3023829" indent="0">
              <a:buNone/>
              <a:defRPr sz="1500"/>
            </a:lvl7pPr>
            <a:lvl8pPr marL="3527801" indent="0">
              <a:buNone/>
              <a:defRPr sz="1500"/>
            </a:lvl8pPr>
            <a:lvl9pPr marL="4031772" indent="0">
              <a:buNone/>
              <a:defRPr sz="1500"/>
            </a:lvl9pPr>
          </a:lstStyle>
          <a:p>
            <a:pPr lvl="0"/>
            <a:r>
              <a:rPr lang="en-US"/>
              <a:t>Click to edit Master text styles</a:t>
            </a:r>
          </a:p>
        </p:txBody>
      </p:sp>
      <p:sp>
        <p:nvSpPr>
          <p:cNvPr id="4" name="Footer Placeholder 3"/>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5" name="Date Placeholder 4"/>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156158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757" y="855714"/>
            <a:ext cx="4853050" cy="619648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0818" y="855714"/>
            <a:ext cx="4854801" cy="619648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6" name="Date Placeholder 5"/>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133428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8" name="Date Placeholder 7"/>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339213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4" name="Date Placeholder 3"/>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18820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3" name="Date Placeholder 2"/>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82736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41245" y="300988"/>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6" name="Date Placeholder 5"/>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72816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5873" y="675471"/>
            <a:ext cx="6048375" cy="4535805"/>
          </a:xfrm>
        </p:spPr>
        <p:txBody>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endParaRPr lang="en-US" noProof="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
        <p:nvSpPr>
          <p:cNvPr id="6" name="Date Placeholder 5"/>
          <p:cNvSpPr>
            <a:spLocks noGrp="1"/>
          </p:cNvSpPr>
          <p:nvPr>
            <p:ph type="dt" sz="half" idx="11"/>
          </p:nvPr>
        </p:nvSpPr>
        <p:spPr/>
        <p:txBody>
          <a:bodyPr/>
          <a:lstStyle>
            <a:lvl1pPr defTabSz="449263" hangingPunct="0">
              <a:lnSpc>
                <a:spcPct val="93000"/>
              </a:lnSpc>
              <a:buClr>
                <a:srgbClr val="000000"/>
              </a:buClr>
              <a:buSzPct val="100000"/>
              <a:defRPr>
                <a:cs typeface="Lucida Sans Unicode" pitchFamily="34" charset="0"/>
              </a:defRPr>
            </a:lvl1pPr>
          </a:lstStyle>
          <a:p>
            <a:pPr>
              <a:defRPr/>
            </a:pPr>
            <a:endParaRPr lang="en-US"/>
          </a:p>
        </p:txBody>
      </p:sp>
    </p:spTree>
    <p:extLst>
      <p:ext uri="{BB962C8B-B14F-4D97-AF65-F5344CB8AC3E}">
        <p14:creationId xmlns:p14="http://schemas.microsoft.com/office/powerpoint/2010/main" val="290743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9850" y="80963"/>
            <a:ext cx="99218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94" tIns="50748" rIns="101494" bIns="50748" numCol="1" anchor="ctr" anchorCtr="0" compatLnSpc="1">
            <a:prstTxWarp prst="textNoShape">
              <a:avLst/>
            </a:prstTxWarp>
          </a:bodyPr>
          <a:lstStyle/>
          <a:p>
            <a:pPr lvl="0"/>
            <a:r>
              <a:rPr lang="en-US" altLang="en-US" smtClean="0"/>
              <a:t>Slide Title – 34 pt Arial Narrow</a:t>
            </a:r>
          </a:p>
        </p:txBody>
      </p:sp>
      <p:sp>
        <p:nvSpPr>
          <p:cNvPr id="1027" name="Rectangle 3"/>
          <p:cNvSpPr>
            <a:spLocks noGrp="1" noChangeArrowheads="1"/>
          </p:cNvSpPr>
          <p:nvPr>
            <p:ph type="body" idx="1"/>
          </p:nvPr>
        </p:nvSpPr>
        <p:spPr bwMode="auto">
          <a:xfrm>
            <a:off x="100013" y="855663"/>
            <a:ext cx="9875837" cy="619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4" tIns="50397" rIns="100794" bIns="50397" numCol="1" anchor="t" anchorCtr="0" compatLnSpc="1">
            <a:prstTxWarp prst="textNoShape">
              <a:avLst/>
            </a:prstTxWarp>
          </a:bodyPr>
          <a:lstStyle/>
          <a:p>
            <a:pPr lvl="0"/>
            <a:r>
              <a:rPr lang="en-US" altLang="en-US" smtClean="0"/>
              <a:t>First Level – 28 pt Arial</a:t>
            </a:r>
          </a:p>
          <a:p>
            <a:pPr lvl="1"/>
            <a:r>
              <a:rPr lang="en-US" altLang="en-US" smtClean="0"/>
              <a:t>Second level – 24 pt Arial</a:t>
            </a:r>
          </a:p>
          <a:p>
            <a:pPr lvl="2"/>
            <a:r>
              <a:rPr lang="en-US" altLang="en-US" smtClean="0"/>
              <a:t>Third level – 24 pt Arial</a:t>
            </a:r>
          </a:p>
          <a:p>
            <a:pPr lvl="3"/>
            <a:r>
              <a:rPr lang="en-US" altLang="en-US" smtClean="0"/>
              <a:t>Fourth level – 20 pt Arial</a:t>
            </a:r>
          </a:p>
          <a:p>
            <a:pPr lvl="4"/>
            <a:r>
              <a:rPr lang="en-US" altLang="en-US" smtClean="0"/>
              <a:t>Fifth level – 20 pt Arial </a:t>
            </a:r>
          </a:p>
        </p:txBody>
      </p:sp>
      <p:sp>
        <p:nvSpPr>
          <p:cNvPr id="1028" name="Line 4"/>
          <p:cNvSpPr>
            <a:spLocks noChangeShapeType="1"/>
          </p:cNvSpPr>
          <p:nvPr/>
        </p:nvSpPr>
        <p:spPr bwMode="auto">
          <a:xfrm>
            <a:off x="0" y="750888"/>
            <a:ext cx="100806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nchor="ctr">
            <a:spAutoFit/>
          </a:bodyPr>
          <a:lstStyle/>
          <a:p>
            <a:endParaRPr lang="en-GB"/>
          </a:p>
        </p:txBody>
      </p:sp>
      <p:sp>
        <p:nvSpPr>
          <p:cNvPr id="1029" name="Rectangle 5"/>
          <p:cNvSpPr>
            <a:spLocks noGrp="1" noChangeArrowheads="1"/>
          </p:cNvSpPr>
          <p:nvPr/>
        </p:nvSpPr>
        <p:spPr bwMode="auto">
          <a:xfrm>
            <a:off x="95250" y="7213600"/>
            <a:ext cx="563563" cy="18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494" tIns="50748" rIns="101494" bIns="50748" anchor="ctr"/>
          <a:lstStyle>
            <a:lvl1pPr eaLnBrk="0" hangingPunct="0">
              <a:defRPr sz="2400">
                <a:solidFill>
                  <a:srgbClr val="000000"/>
                </a:solidFill>
                <a:latin typeface="Arial" pitchFamily="34" charset="0"/>
                <a:cs typeface="Lucida Sans Unicode" pitchFamily="34" charset="0"/>
              </a:defRPr>
            </a:lvl1pPr>
            <a:lvl2pPr eaLnBrk="0" hangingPunct="0">
              <a:defRPr sz="2400">
                <a:solidFill>
                  <a:srgbClr val="000000"/>
                </a:solidFill>
                <a:latin typeface="Arial" pitchFamily="34" charset="0"/>
                <a:cs typeface="Lucida Sans Unicode" pitchFamily="34" charset="0"/>
              </a:defRPr>
            </a:lvl2pPr>
            <a:lvl3pPr eaLnBrk="0" hangingPunct="0">
              <a:defRPr sz="2400">
                <a:solidFill>
                  <a:srgbClr val="000000"/>
                </a:solidFill>
                <a:latin typeface="Arial" pitchFamily="34" charset="0"/>
                <a:cs typeface="Lucida Sans Unicode" pitchFamily="34" charset="0"/>
              </a:defRPr>
            </a:lvl3pPr>
            <a:lvl4pPr eaLnBrk="0" hangingPunct="0">
              <a:defRPr sz="2400">
                <a:solidFill>
                  <a:srgbClr val="000000"/>
                </a:solidFill>
                <a:latin typeface="Arial" pitchFamily="34" charset="0"/>
                <a:cs typeface="Lucida Sans Unicode" pitchFamily="34" charset="0"/>
              </a:defRPr>
            </a:lvl4pPr>
            <a:lvl5pPr eaLnBrk="0" hangingPunct="0">
              <a:defRPr sz="2400">
                <a:solidFill>
                  <a:srgbClr val="000000"/>
                </a:solidFill>
                <a:latin typeface="Arial" pitchFamily="34" charset="0"/>
                <a:cs typeface="Lucida Sans Unicode" pitchFamily="34" charset="0"/>
              </a:defRPr>
            </a:lvl5pPr>
            <a:lvl6pPr marL="2514600" indent="-228600"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defTabSz="914400">
              <a:buClr>
                <a:srgbClr val="73E1FF"/>
              </a:buClr>
            </a:pPr>
            <a:fld id="{2A1124C3-6AAD-49F1-8355-C5404CED4895}" type="slidenum">
              <a:rPr lang="en-US" altLang="en-US" sz="900">
                <a:cs typeface="Arial" pitchFamily="34" charset="0"/>
              </a:rPr>
              <a:pPr algn="ctr" defTabSz="914400">
                <a:buClr>
                  <a:srgbClr val="73E1FF"/>
                </a:buClr>
              </a:pPr>
              <a:t>‹#›</a:t>
            </a:fld>
            <a:endParaRPr lang="en-US" altLang="en-US" sz="900" b="1">
              <a:cs typeface="Arial" pitchFamily="34" charset="0"/>
            </a:endParaRPr>
          </a:p>
        </p:txBody>
      </p:sp>
      <p:sp>
        <p:nvSpPr>
          <p:cNvPr id="1030" name="Rectangle 6"/>
          <p:cNvSpPr>
            <a:spLocks noChangeArrowheads="1"/>
          </p:cNvSpPr>
          <p:nvPr/>
        </p:nvSpPr>
        <p:spPr bwMode="black">
          <a:xfrm>
            <a:off x="7548563" y="7205663"/>
            <a:ext cx="241776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494" tIns="50748" rIns="101494" bIns="50748"/>
          <a:lstStyle>
            <a:lvl1pPr eaLnBrk="0" hangingPunct="0">
              <a:defRPr sz="2400">
                <a:solidFill>
                  <a:srgbClr val="000000"/>
                </a:solidFill>
                <a:latin typeface="Arial" pitchFamily="34" charset="0"/>
                <a:cs typeface="Lucida Sans Unicode" pitchFamily="34" charset="0"/>
              </a:defRPr>
            </a:lvl1pPr>
            <a:lvl2pPr eaLnBrk="0" hangingPunct="0">
              <a:defRPr sz="2400">
                <a:solidFill>
                  <a:srgbClr val="000000"/>
                </a:solidFill>
                <a:latin typeface="Arial" pitchFamily="34" charset="0"/>
                <a:cs typeface="Lucida Sans Unicode" pitchFamily="34" charset="0"/>
              </a:defRPr>
            </a:lvl2pPr>
            <a:lvl3pPr eaLnBrk="0" hangingPunct="0">
              <a:defRPr sz="2400">
                <a:solidFill>
                  <a:srgbClr val="000000"/>
                </a:solidFill>
                <a:latin typeface="Arial" pitchFamily="34" charset="0"/>
                <a:cs typeface="Lucida Sans Unicode" pitchFamily="34" charset="0"/>
              </a:defRPr>
            </a:lvl3pPr>
            <a:lvl4pPr eaLnBrk="0" hangingPunct="0">
              <a:defRPr sz="2400">
                <a:solidFill>
                  <a:srgbClr val="000000"/>
                </a:solidFill>
                <a:latin typeface="Arial" pitchFamily="34" charset="0"/>
                <a:cs typeface="Lucida Sans Unicode" pitchFamily="34" charset="0"/>
              </a:defRPr>
            </a:lvl4pPr>
            <a:lvl5pPr eaLnBrk="0" hangingPunct="0">
              <a:defRPr sz="2400">
                <a:solidFill>
                  <a:srgbClr val="000000"/>
                </a:solidFill>
                <a:latin typeface="Arial" pitchFamily="34" charset="0"/>
                <a:cs typeface="Lucida Sans Unicode" pitchFamily="34" charset="0"/>
              </a:defRPr>
            </a:lvl5pPr>
            <a:lvl6pPr marL="2514600" indent="-228600"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r" defTabSz="914400" eaLnBrk="1" hangingPunct="1"/>
            <a:endParaRPr lang="en-US" altLang="en-US" sz="900">
              <a:cs typeface="Arial" pitchFamily="34" charset="0"/>
            </a:endParaRPr>
          </a:p>
        </p:txBody>
      </p:sp>
      <p:sp>
        <p:nvSpPr>
          <p:cNvPr id="628743" name="Rectangle 7"/>
          <p:cNvSpPr>
            <a:spLocks noGrp="1" noChangeArrowheads="1"/>
          </p:cNvSpPr>
          <p:nvPr>
            <p:ph type="ftr" sz="quarter" idx="3"/>
          </p:nvPr>
        </p:nvSpPr>
        <p:spPr bwMode="auto">
          <a:xfrm>
            <a:off x="1765300" y="7205663"/>
            <a:ext cx="5845175"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94" tIns="50748" rIns="101494" bIns="50748" numCol="1" anchor="t" anchorCtr="0" compatLnSpc="1">
            <a:prstTxWarp prst="textNoShape">
              <a:avLst/>
            </a:prstTxWarp>
          </a:bodyPr>
          <a:lstStyle>
            <a:lvl1pPr defTabSz="914400">
              <a:spcBef>
                <a:spcPct val="0"/>
              </a:spcBef>
              <a:buFontTx/>
              <a:buNone/>
              <a:defRPr sz="900">
                <a:cs typeface="Arial" pitchFamily="34" charset="0"/>
              </a:defRPr>
            </a:lvl1pPr>
          </a:lstStyle>
          <a:p>
            <a:pPr>
              <a:defRPr/>
            </a:pPr>
            <a:endParaRPr lang="en-US"/>
          </a:p>
        </p:txBody>
      </p:sp>
      <p:sp>
        <p:nvSpPr>
          <p:cNvPr id="628744" name="Rectangle 8"/>
          <p:cNvSpPr>
            <a:spLocks noGrp="1" noChangeArrowheads="1"/>
          </p:cNvSpPr>
          <p:nvPr>
            <p:ph type="dt" sz="half" idx="2"/>
          </p:nvPr>
        </p:nvSpPr>
        <p:spPr bwMode="auto">
          <a:xfrm>
            <a:off x="658813" y="7205663"/>
            <a:ext cx="1106487"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94" tIns="50748" rIns="101494" bIns="50748" numCol="1" anchor="t" anchorCtr="0" compatLnSpc="1">
            <a:prstTxWarp prst="textNoShape">
              <a:avLst/>
            </a:prstTxWarp>
          </a:bodyPr>
          <a:lstStyle>
            <a:lvl1pPr defTabSz="914400">
              <a:spcBef>
                <a:spcPct val="0"/>
              </a:spcBef>
              <a:buFontTx/>
              <a:buNone/>
              <a:defRPr sz="900">
                <a:cs typeface="Arial" pitchFamily="34" charset="0"/>
              </a:defRPr>
            </a:lvl1pPr>
          </a:lstStyle>
          <a:p>
            <a:pPr>
              <a:defRPr/>
            </a:pPr>
            <a:endParaRPr lang="en-US"/>
          </a:p>
        </p:txBody>
      </p:sp>
      <p:pic>
        <p:nvPicPr>
          <p:cNvPr id="1033" name="Picture 9" descr="80px_whit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13900" y="512763"/>
            <a:ext cx="3635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hf hdr="0" ftr="0" dt="0"/>
  <p:txStyles>
    <p:titleStyle>
      <a:lvl1pPr algn="l" rtl="0" eaLnBrk="0" fontAlgn="base" hangingPunct="0">
        <a:spcBef>
          <a:spcPct val="0"/>
        </a:spcBef>
        <a:spcAft>
          <a:spcPct val="0"/>
        </a:spcAft>
        <a:defRPr sz="3700">
          <a:solidFill>
            <a:srgbClr val="0099CC"/>
          </a:solidFill>
          <a:latin typeface="+mj-lt"/>
          <a:ea typeface="+mj-ea"/>
          <a:cs typeface="+mj-cs"/>
        </a:defRPr>
      </a:lvl1pPr>
      <a:lvl2pPr algn="l" rtl="0" eaLnBrk="0" fontAlgn="base" hangingPunct="0">
        <a:spcBef>
          <a:spcPct val="0"/>
        </a:spcBef>
        <a:spcAft>
          <a:spcPct val="0"/>
        </a:spcAft>
        <a:defRPr sz="3700">
          <a:solidFill>
            <a:srgbClr val="0099CC"/>
          </a:solidFill>
          <a:latin typeface="Arial Narrow" pitchFamily="34" charset="0"/>
          <a:cs typeface="Arial" pitchFamily="34" charset="0"/>
        </a:defRPr>
      </a:lvl2pPr>
      <a:lvl3pPr algn="l" rtl="0" eaLnBrk="0" fontAlgn="base" hangingPunct="0">
        <a:spcBef>
          <a:spcPct val="0"/>
        </a:spcBef>
        <a:spcAft>
          <a:spcPct val="0"/>
        </a:spcAft>
        <a:defRPr sz="3700">
          <a:solidFill>
            <a:srgbClr val="0099CC"/>
          </a:solidFill>
          <a:latin typeface="Arial Narrow" pitchFamily="34" charset="0"/>
          <a:cs typeface="Arial" pitchFamily="34" charset="0"/>
        </a:defRPr>
      </a:lvl3pPr>
      <a:lvl4pPr algn="l" rtl="0" eaLnBrk="0" fontAlgn="base" hangingPunct="0">
        <a:spcBef>
          <a:spcPct val="0"/>
        </a:spcBef>
        <a:spcAft>
          <a:spcPct val="0"/>
        </a:spcAft>
        <a:defRPr sz="3700">
          <a:solidFill>
            <a:srgbClr val="0099CC"/>
          </a:solidFill>
          <a:latin typeface="Arial Narrow" pitchFamily="34" charset="0"/>
          <a:cs typeface="Arial" pitchFamily="34" charset="0"/>
        </a:defRPr>
      </a:lvl4pPr>
      <a:lvl5pPr algn="l" rtl="0" eaLnBrk="0" fontAlgn="base" hangingPunct="0">
        <a:spcBef>
          <a:spcPct val="0"/>
        </a:spcBef>
        <a:spcAft>
          <a:spcPct val="0"/>
        </a:spcAft>
        <a:defRPr sz="3700">
          <a:solidFill>
            <a:srgbClr val="0099CC"/>
          </a:solidFill>
          <a:latin typeface="Arial Narrow" pitchFamily="34" charset="0"/>
          <a:cs typeface="Arial" pitchFamily="34" charset="0"/>
        </a:defRPr>
      </a:lvl5pPr>
      <a:lvl6pPr marL="503972" algn="l" rtl="0" fontAlgn="base">
        <a:spcBef>
          <a:spcPct val="0"/>
        </a:spcBef>
        <a:spcAft>
          <a:spcPct val="0"/>
        </a:spcAft>
        <a:defRPr sz="3700">
          <a:solidFill>
            <a:srgbClr val="0099CC"/>
          </a:solidFill>
          <a:latin typeface="Arial Narrow" pitchFamily="34" charset="0"/>
          <a:cs typeface="Arial" pitchFamily="34" charset="0"/>
        </a:defRPr>
      </a:lvl6pPr>
      <a:lvl7pPr marL="1007943" algn="l" rtl="0" fontAlgn="base">
        <a:spcBef>
          <a:spcPct val="0"/>
        </a:spcBef>
        <a:spcAft>
          <a:spcPct val="0"/>
        </a:spcAft>
        <a:defRPr sz="3700">
          <a:solidFill>
            <a:srgbClr val="0099CC"/>
          </a:solidFill>
          <a:latin typeface="Arial Narrow" pitchFamily="34" charset="0"/>
          <a:cs typeface="Arial" pitchFamily="34" charset="0"/>
        </a:defRPr>
      </a:lvl7pPr>
      <a:lvl8pPr marL="1511915" algn="l" rtl="0" fontAlgn="base">
        <a:spcBef>
          <a:spcPct val="0"/>
        </a:spcBef>
        <a:spcAft>
          <a:spcPct val="0"/>
        </a:spcAft>
        <a:defRPr sz="3700">
          <a:solidFill>
            <a:srgbClr val="0099CC"/>
          </a:solidFill>
          <a:latin typeface="Arial Narrow" pitchFamily="34" charset="0"/>
          <a:cs typeface="Arial" pitchFamily="34" charset="0"/>
        </a:defRPr>
      </a:lvl8pPr>
      <a:lvl9pPr marL="2015886" algn="l" rtl="0" fontAlgn="base">
        <a:spcBef>
          <a:spcPct val="0"/>
        </a:spcBef>
        <a:spcAft>
          <a:spcPct val="0"/>
        </a:spcAft>
        <a:defRPr sz="3700">
          <a:solidFill>
            <a:srgbClr val="0099CC"/>
          </a:solidFill>
          <a:latin typeface="Arial Narrow" pitchFamily="34" charset="0"/>
          <a:cs typeface="Arial" pitchFamily="34" charset="0"/>
        </a:defRPr>
      </a:lvl9pPr>
    </p:titleStyle>
    <p:bodyStyle>
      <a:lvl1pPr marL="342900" indent="-342900" algn="l" rtl="0" eaLnBrk="0" fontAlgn="base" hangingPunct="0">
        <a:spcBef>
          <a:spcPct val="20000"/>
        </a:spcBef>
        <a:spcAft>
          <a:spcPct val="0"/>
        </a:spcAft>
        <a:buClr>
          <a:srgbClr val="000000"/>
        </a:buClr>
        <a:buFont typeface="Wingdings" pitchFamily="2" charset="2"/>
        <a:defRPr sz="3100">
          <a:solidFill>
            <a:schemeClr val="tx1"/>
          </a:solidFill>
          <a:latin typeface="+mn-lt"/>
          <a:ea typeface="+mn-ea"/>
          <a:cs typeface="+mn-cs"/>
        </a:defRPr>
      </a:lvl1pPr>
      <a:lvl2pPr marL="500063" indent="-246063" algn="l" rtl="0" eaLnBrk="0" fontAlgn="base" hangingPunct="0">
        <a:spcBef>
          <a:spcPct val="20000"/>
        </a:spcBef>
        <a:spcAft>
          <a:spcPct val="0"/>
        </a:spcAft>
        <a:buClr>
          <a:schemeClr val="tx1"/>
        </a:buClr>
        <a:buFont typeface="Wingdings" pitchFamily="2" charset="2"/>
        <a:buChar char="§"/>
        <a:defRPr sz="2600">
          <a:solidFill>
            <a:schemeClr val="tx1"/>
          </a:solidFill>
          <a:latin typeface="+mn-lt"/>
          <a:cs typeface="+mn-cs"/>
        </a:defRPr>
      </a:lvl2pPr>
      <a:lvl3pPr marL="874713" indent="-247650" algn="l" rtl="0" eaLnBrk="0" fontAlgn="base" hangingPunct="0">
        <a:spcBef>
          <a:spcPct val="20000"/>
        </a:spcBef>
        <a:spcAft>
          <a:spcPct val="0"/>
        </a:spcAft>
        <a:buFont typeface="Times New Roman" pitchFamily="18" charset="0"/>
        <a:buChar char="–"/>
        <a:defRPr sz="2600">
          <a:solidFill>
            <a:schemeClr val="tx1"/>
          </a:solidFill>
          <a:latin typeface="+mn-lt"/>
          <a:cs typeface="+mn-cs"/>
        </a:defRPr>
      </a:lvl3pPr>
      <a:lvl4pPr marL="1257300" indent="-257175" algn="l" rtl="0" eaLnBrk="0" fontAlgn="base" hangingPunct="0">
        <a:spcBef>
          <a:spcPct val="20000"/>
        </a:spcBef>
        <a:spcAft>
          <a:spcPct val="0"/>
        </a:spcAft>
        <a:buChar char="•"/>
        <a:defRPr sz="2200">
          <a:solidFill>
            <a:schemeClr val="tx1"/>
          </a:solidFill>
          <a:latin typeface="+mn-lt"/>
          <a:cs typeface="+mn-cs"/>
        </a:defRPr>
      </a:lvl4pPr>
      <a:lvl5pPr marL="1638300" indent="-254000" algn="l" rtl="0" eaLnBrk="0" fontAlgn="base" hangingPunct="0">
        <a:spcBef>
          <a:spcPct val="20000"/>
        </a:spcBef>
        <a:spcAft>
          <a:spcPct val="0"/>
        </a:spcAft>
        <a:buSzPct val="80000"/>
        <a:buFont typeface="Arial" pitchFamily="34" charset="0"/>
        <a:buChar char="▫"/>
        <a:defRPr sz="2200">
          <a:solidFill>
            <a:schemeClr val="tx1"/>
          </a:solidFill>
          <a:latin typeface="+mn-lt"/>
          <a:cs typeface="+mn-cs"/>
        </a:defRPr>
      </a:lvl5pPr>
      <a:lvl6pPr marL="2143630"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6pPr>
      <a:lvl7pPr marL="2647601"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7pPr>
      <a:lvl8pPr marL="3151573"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8pPr>
      <a:lvl9pPr marL="3655544"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9pPr>
    </p:bodyStyle>
    <p:otherStyle>
      <a:defPPr>
        <a:defRPr lang="en-US"/>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pen-services.net/resources/presentations/introduction-to-oslc-slidesho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jad@kth.s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w3.org/2007/03/layerCake.p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tif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w3.org/TR/2004/REC-rdf-concepts-20040210/#section-data-mode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ckan.org/"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s://www.data.gov/about" TargetMode="Externa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3.org/2007/03/layerCake.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0.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en.wikipedia.org/wiki/Representational_state_transfer"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hyperlink" Target="http://bugs/1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hyperlink" Target="http://open-services.net/bin/view/Main/OSLCCoreSpecQuery"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xample.com/bugs?oslc.where=cm:severity="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hyperlink" Target="http://rollerweblogger.org/roller/"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open-services.net/specifications/"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open-services.net/bin/view/Main/RmSpecificationV2"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120650" y="3714750"/>
            <a:ext cx="8666163" cy="1128713"/>
          </a:xfrm>
        </p:spPr>
        <p:txBody>
          <a:bodyPr/>
          <a:lstStyle/>
          <a:p>
            <a:r>
              <a:rPr lang="en-US" altLang="en-US" sz="3200" dirty="0" smtClean="0"/>
              <a:t>An Introduction to Linked Data (and OSLC)</a:t>
            </a:r>
          </a:p>
        </p:txBody>
      </p:sp>
      <p:sp>
        <p:nvSpPr>
          <p:cNvPr id="14339" name="Subtitle 2"/>
          <p:cNvSpPr>
            <a:spLocks noGrp="1"/>
          </p:cNvSpPr>
          <p:nvPr>
            <p:ph type="subTitle" idx="1"/>
          </p:nvPr>
        </p:nvSpPr>
        <p:spPr>
          <a:xfrm>
            <a:off x="120650" y="4859337"/>
            <a:ext cx="8666163" cy="1130300"/>
          </a:xfrm>
        </p:spPr>
        <p:txBody>
          <a:bodyPr>
            <a:normAutofit fontScale="77500" lnSpcReduction="20000"/>
          </a:bodyPr>
          <a:lstStyle/>
          <a:p>
            <a:r>
              <a:rPr lang="en-GB" altLang="en-US" u="sng" dirty="0"/>
              <a:t>Source</a:t>
            </a:r>
            <a:r>
              <a:rPr lang="en-GB" altLang="en-US" dirty="0"/>
              <a:t>: </a:t>
            </a:r>
            <a:r>
              <a:rPr lang="en-GB" altLang="en-US" dirty="0">
                <a:hlinkClick r:id="rId3"/>
              </a:rPr>
              <a:t>http://open-services.net/resources/presentations/introduction-to-oslc-slideshow</a:t>
            </a:r>
            <a:r>
              <a:rPr lang="en-GB" altLang="en-US" dirty="0" smtClean="0">
                <a:hlinkClick r:id="rId3"/>
              </a:rPr>
              <a:t>/</a:t>
            </a:r>
            <a:r>
              <a:rPr lang="en-GB" altLang="en-US" dirty="0"/>
              <a:t>, </a:t>
            </a:r>
            <a:endParaRPr lang="en-GB" altLang="en-US" dirty="0" smtClean="0"/>
          </a:p>
          <a:p>
            <a:r>
              <a:rPr lang="en-GB" altLang="en-US" dirty="0"/>
              <a:t>	</a:t>
            </a:r>
            <a:r>
              <a:rPr lang="en-GB" altLang="en-US" dirty="0" smtClean="0"/>
              <a:t>	by </a:t>
            </a:r>
            <a:r>
              <a:rPr lang="en-GB" altLang="en-US" dirty="0"/>
              <a:t>Steve Speicher  </a:t>
            </a:r>
            <a:endParaRPr lang="en-GB" altLang="en-US" dirty="0" smtClean="0"/>
          </a:p>
          <a:p>
            <a:endParaRPr lang="en-GB" altLang="en-US" dirty="0"/>
          </a:p>
          <a:p>
            <a:r>
              <a:rPr lang="en-GB" altLang="en-US" u="sng" dirty="0" smtClean="0"/>
              <a:t>Modifications</a:t>
            </a:r>
            <a:r>
              <a:rPr lang="en-GB" altLang="en-US" dirty="0" smtClean="0"/>
              <a:t>: Jad </a:t>
            </a:r>
            <a:r>
              <a:rPr lang="en-GB" altLang="en-US" dirty="0"/>
              <a:t>El-khoury (</a:t>
            </a:r>
            <a:r>
              <a:rPr lang="en-GB" altLang="en-US" dirty="0">
                <a:hlinkClick r:id="rId4"/>
              </a:rPr>
              <a:t>jad@kth.se</a:t>
            </a:r>
            <a:r>
              <a:rPr lang="en-GB" altLang="en-US" dirty="0" smtClean="0"/>
              <a:t>) </a:t>
            </a:r>
            <a:endParaRPr lang="en-GB"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600" dirty="0" smtClean="0"/>
              <a:t>What</a:t>
            </a:r>
            <a:r>
              <a:rPr lang="ja-JP" altLang="en-US" sz="3600" dirty="0" smtClean="0">
                <a:ea typeface="MS PGothic" pitchFamily="34" charset="-128"/>
              </a:rPr>
              <a:t>’</a:t>
            </a:r>
            <a:r>
              <a:rPr lang="en-US" altLang="ja-JP" sz="3600" dirty="0" smtClean="0">
                <a:ea typeface="MS PGothic" pitchFamily="34" charset="-128"/>
              </a:rPr>
              <a:t>s </a:t>
            </a:r>
            <a:r>
              <a:rPr lang="en-US" altLang="ja-JP" sz="3600" dirty="0">
                <a:ea typeface="MS PGothic" pitchFamily="34" charset="-128"/>
              </a:rPr>
              <a:t>next</a:t>
            </a:r>
            <a:endParaRPr lang="en-US" altLang="en-US" dirty="0" smtClean="0"/>
          </a:p>
        </p:txBody>
      </p:sp>
      <p:sp>
        <p:nvSpPr>
          <p:cNvPr id="16387" name="Rectangle 3"/>
          <p:cNvSpPr>
            <a:spLocks noGrp="1" noChangeArrowheads="1"/>
          </p:cNvSpPr>
          <p:nvPr>
            <p:ph idx="1"/>
          </p:nvPr>
        </p:nvSpPr>
        <p:spPr/>
        <p:txBody>
          <a:bodyPr/>
          <a:lstStyle/>
          <a:p>
            <a:pPr marL="457200" indent="-457200">
              <a:buFont typeface="Arial" panose="020B0604020202020204" pitchFamily="34" charset="0"/>
              <a:buChar char="•"/>
            </a:pPr>
            <a:r>
              <a:rPr lang="en-US" altLang="en-US" dirty="0" smtClean="0"/>
              <a:t>The Integration Problem</a:t>
            </a:r>
          </a:p>
          <a:p>
            <a:pPr marL="614363" lvl="1" indent="-457200">
              <a:buFont typeface="Arial" panose="020B0604020202020204" pitchFamily="34" charset="0"/>
              <a:buChar char="•"/>
            </a:pPr>
            <a:r>
              <a:rPr lang="en-US" altLang="en-US" dirty="0" smtClean="0"/>
              <a:t>The OSLC approach</a:t>
            </a:r>
          </a:p>
          <a:p>
            <a:pPr marL="457200" indent="-457200">
              <a:buFont typeface="Arial" panose="020B0604020202020204" pitchFamily="34" charset="0"/>
              <a:buChar char="•"/>
            </a:pPr>
            <a:r>
              <a:rPr lang="en-US" altLang="en-US" dirty="0" smtClean="0"/>
              <a:t>Linked Data and RDF</a:t>
            </a:r>
          </a:p>
          <a:p>
            <a:pPr marL="457200" indent="-457200">
              <a:buFont typeface="Arial" panose="020B0604020202020204" pitchFamily="34" charset="0"/>
              <a:buChar char="•"/>
            </a:pPr>
            <a:r>
              <a:rPr lang="en-US" altLang="en-US" dirty="0" smtClean="0"/>
              <a:t>The OSLC standard</a:t>
            </a:r>
          </a:p>
          <a:p>
            <a:pPr marL="614363" lvl="1" indent="-457200">
              <a:buFont typeface="Arial" panose="020B0604020202020204" pitchFamily="34" charset="0"/>
              <a:buChar char="•"/>
            </a:pPr>
            <a:r>
              <a:rPr lang="en-US" altLang="en-US" dirty="0" smtClean="0"/>
              <a:t>Core specification</a:t>
            </a:r>
          </a:p>
          <a:p>
            <a:pPr marL="614363" lvl="1" indent="-457200">
              <a:buFont typeface="Arial" panose="020B0604020202020204" pitchFamily="34" charset="0"/>
              <a:buChar char="•"/>
            </a:pPr>
            <a:r>
              <a:rPr lang="en-US" altLang="en-US" dirty="0" smtClean="0"/>
              <a:t>domain specification(s)</a:t>
            </a:r>
          </a:p>
          <a:p>
            <a:pPr marL="989013" lvl="2" indent="-457200">
              <a:buFont typeface="Arial" panose="020B0604020202020204" pitchFamily="34" charset="0"/>
              <a:buChar char="•"/>
            </a:pPr>
            <a:r>
              <a:rPr lang="en-US" altLang="en-US" dirty="0" smtClean="0"/>
              <a:t>Requirement Management – an example</a:t>
            </a:r>
          </a:p>
          <a:p>
            <a:pPr marL="989013" lvl="2" indent="-457200">
              <a:buFont typeface="Arial" panose="020B0604020202020204" pitchFamily="34" charset="0"/>
              <a:buChar char="•"/>
            </a:pPr>
            <a:endParaRPr lang="en-US" altLang="en-US" dirty="0" smtClean="0"/>
          </a:p>
          <a:p>
            <a:pPr marL="989013" lvl="2" indent="-457200">
              <a:buFont typeface="Arial" panose="020B0604020202020204" pitchFamily="34" charset="0"/>
              <a:buChar char="•"/>
            </a:pPr>
            <a:endParaRPr lang="en-US" altLang="en-US" dirty="0"/>
          </a:p>
          <a:p>
            <a:pPr marL="0" indent="0"/>
            <a:r>
              <a:rPr lang="en-GB" sz="3300" dirty="0">
                <a:solidFill>
                  <a:schemeClr val="accent2"/>
                </a:solidFill>
              </a:rPr>
              <a:t>… Followed by the Linked Data Tutorial</a:t>
            </a:r>
            <a:endParaRPr lang="en-US" altLang="en-US" dirty="0">
              <a:solidFill>
                <a:schemeClr val="accent2"/>
              </a:solidFill>
            </a:endParaRPr>
          </a:p>
          <a:p>
            <a:pPr marL="989013" lvl="2" indent="-457200">
              <a:buFont typeface="Arial" panose="020B0604020202020204" pitchFamily="34" charset="0"/>
              <a:buChar char="•"/>
            </a:pPr>
            <a:endParaRPr lang="en-US" altLang="en-US" dirty="0" smtClean="0"/>
          </a:p>
        </p:txBody>
      </p:sp>
      <p:sp>
        <p:nvSpPr>
          <p:cNvPr id="4" name="AutoShape 4"/>
          <p:cNvSpPr>
            <a:spLocks noChangeArrowheads="1"/>
          </p:cNvSpPr>
          <p:nvPr/>
        </p:nvSpPr>
        <p:spPr bwMode="auto">
          <a:xfrm>
            <a:off x="147638" y="1874837"/>
            <a:ext cx="6330950" cy="609600"/>
          </a:xfrm>
          <a:prstGeom prst="roundRect">
            <a:avLst>
              <a:gd name="adj" fmla="val 16667"/>
            </a:avLst>
          </a:prstGeom>
          <a:noFill/>
          <a:ln w="24765">
            <a:solidFill>
              <a:srgbClr val="FF99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lIns="118981" tIns="59491" rIns="118981" bIns="59491" anchor="ctr"/>
          <a:lstStyle/>
          <a:p>
            <a:pPr defTabSz="1007943">
              <a:spcBef>
                <a:spcPct val="25000"/>
              </a:spcBef>
              <a:buFont typeface="Times New Roman" pitchFamily="18" charset="0"/>
              <a:buNone/>
              <a:defRPr/>
            </a:pPr>
            <a:endParaRPr lang="en-US" sz="1100" b="1">
              <a:latin typeface="Arial" charset="0"/>
              <a:ea typeface="ＭＳ Ｐゴシック" charset="0"/>
              <a:cs typeface="Arial"/>
            </a:endParaRPr>
          </a:p>
        </p:txBody>
      </p:sp>
    </p:spTree>
    <p:extLst>
      <p:ext uri="{BB962C8B-B14F-4D97-AF65-F5344CB8AC3E}">
        <p14:creationId xmlns:p14="http://schemas.microsoft.com/office/powerpoint/2010/main" val="4201394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Data</a:t>
            </a:r>
            <a:endParaRPr lang="en-GB" dirty="0"/>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GB" dirty="0" smtClean="0"/>
              <a:t>An approach of </a:t>
            </a:r>
            <a:r>
              <a:rPr lang="en-GB" dirty="0"/>
              <a:t>publishing s</a:t>
            </a:r>
            <a:r>
              <a:rPr lang="en-GB" dirty="0" smtClean="0"/>
              <a:t>tructured data, such that</a:t>
            </a:r>
          </a:p>
          <a:p>
            <a:pPr marL="671513" lvl="1" indent="-514350">
              <a:buFont typeface="+mj-lt"/>
              <a:buAutoNum type="arabicPeriod"/>
            </a:pPr>
            <a:endParaRPr lang="en-GB" dirty="0" smtClean="0"/>
          </a:p>
          <a:p>
            <a:pPr marL="671513" lvl="1" indent="-514350">
              <a:buFont typeface="+mj-lt"/>
              <a:buAutoNum type="arabicPeriod"/>
            </a:pPr>
            <a:r>
              <a:rPr lang="en-GB" dirty="0" smtClean="0"/>
              <a:t>Data </a:t>
            </a:r>
            <a:r>
              <a:rPr lang="en-GB" dirty="0"/>
              <a:t>from different sources </a:t>
            </a:r>
            <a:r>
              <a:rPr lang="en-GB" dirty="0" smtClean="0"/>
              <a:t>can be connected </a:t>
            </a:r>
          </a:p>
          <a:p>
            <a:pPr marL="531813" lvl="2" indent="0">
              <a:buNone/>
            </a:pPr>
            <a:r>
              <a:rPr lang="en-GB" dirty="0" smtClean="0">
                <a:sym typeface="Wingdings" panose="05000000000000000000" pitchFamily="2" charset="2"/>
              </a:rPr>
              <a:t> Data gets more meaning</a:t>
            </a:r>
            <a:endParaRPr lang="en-GB" dirty="0" smtClean="0"/>
          </a:p>
          <a:p>
            <a:pPr marL="671513" lvl="1" indent="-514350">
              <a:buFont typeface="+mj-lt"/>
              <a:buAutoNum type="arabicPeriod"/>
            </a:pPr>
            <a:endParaRPr lang="en-GB" dirty="0" smtClean="0"/>
          </a:p>
          <a:p>
            <a:pPr marL="671513" lvl="1" indent="-514350">
              <a:buFont typeface="+mj-lt"/>
              <a:buAutoNum type="arabicPeriod"/>
            </a:pPr>
            <a:r>
              <a:rPr lang="en-GB" dirty="0" smtClean="0"/>
              <a:t>Data </a:t>
            </a:r>
            <a:r>
              <a:rPr lang="en-GB" dirty="0"/>
              <a:t>from different sources</a:t>
            </a:r>
            <a:r>
              <a:rPr lang="en-GB" dirty="0" smtClean="0"/>
              <a:t> can be queried</a:t>
            </a:r>
          </a:p>
          <a:p>
            <a:pPr marL="531813" lvl="2" indent="0">
              <a:buNone/>
            </a:pPr>
            <a:r>
              <a:rPr lang="en-GB" dirty="0" smtClean="0">
                <a:sym typeface="Wingdings" panose="05000000000000000000" pitchFamily="2" charset="2"/>
              </a:rPr>
              <a:t> Data </a:t>
            </a:r>
            <a:r>
              <a:rPr lang="en-GB" dirty="0" smtClean="0"/>
              <a:t>becomes </a:t>
            </a:r>
            <a:r>
              <a:rPr lang="en-GB" dirty="0"/>
              <a:t>more </a:t>
            </a:r>
            <a:r>
              <a:rPr lang="en-GB" dirty="0" smtClean="0"/>
              <a:t>useful</a:t>
            </a:r>
          </a:p>
          <a:p>
            <a:pPr marL="614363" lvl="1" indent="-457200">
              <a:buFont typeface="Arial" panose="020B0604020202020204" pitchFamily="34" charset="0"/>
              <a:buChar char="•"/>
            </a:pPr>
            <a:endParaRPr lang="en-GB" dirty="0"/>
          </a:p>
        </p:txBody>
      </p:sp>
      <p:pic>
        <p:nvPicPr>
          <p:cNvPr id="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512" y="3856037"/>
            <a:ext cx="4876800" cy="3675485"/>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778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z="3300" dirty="0" smtClean="0"/>
              <a:t>Linked Data turns data into...</a:t>
            </a:r>
          </a:p>
        </p:txBody>
      </p:sp>
      <p:grpSp>
        <p:nvGrpSpPr>
          <p:cNvPr id="24579" name="Group 42"/>
          <p:cNvGrpSpPr>
            <a:grpSpLocks/>
          </p:cNvGrpSpPr>
          <p:nvPr/>
        </p:nvGrpSpPr>
        <p:grpSpPr bwMode="auto">
          <a:xfrm>
            <a:off x="228600" y="904875"/>
            <a:ext cx="8037513" cy="4892675"/>
            <a:chOff x="131" y="517"/>
            <a:chExt cx="4592" cy="2796"/>
          </a:xfrm>
        </p:grpSpPr>
        <p:sp>
          <p:nvSpPr>
            <p:cNvPr id="24580" name="AutoShape 4"/>
            <p:cNvSpPr>
              <a:spLocks noChangeArrowheads="1"/>
            </p:cNvSpPr>
            <p:nvPr/>
          </p:nvSpPr>
          <p:spPr bwMode="auto">
            <a:xfrm>
              <a:off x="131" y="517"/>
              <a:ext cx="1078" cy="2796"/>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4581" name="AutoShape 5"/>
            <p:cNvSpPr>
              <a:spLocks noChangeArrowheads="1"/>
            </p:cNvSpPr>
            <p:nvPr/>
          </p:nvSpPr>
          <p:spPr bwMode="auto">
            <a:xfrm>
              <a:off x="2604" y="517"/>
              <a:ext cx="872" cy="2796"/>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endParaRPr lang="en-US" altLang="en-US" sz="1100" b="1">
                <a:cs typeface="Arial" pitchFamily="34" charset="0"/>
              </a:endParaRPr>
            </a:p>
          </p:txBody>
        </p:sp>
        <p:sp>
          <p:nvSpPr>
            <p:cNvPr id="24582" name="AutoShape 7"/>
            <p:cNvSpPr>
              <a:spLocks noChangeArrowheads="1"/>
            </p:cNvSpPr>
            <p:nvPr/>
          </p:nvSpPr>
          <p:spPr bwMode="auto">
            <a:xfrm>
              <a:off x="3615" y="517"/>
              <a:ext cx="1072" cy="2796"/>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4583" name="Rectangle 8"/>
            <p:cNvSpPr>
              <a:spLocks noChangeArrowheads="1"/>
            </p:cNvSpPr>
            <p:nvPr/>
          </p:nvSpPr>
          <p:spPr bwMode="auto">
            <a:xfrm>
              <a:off x="141" y="557"/>
              <a:ext cx="1055"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Requirements</a:t>
              </a:r>
            </a:p>
          </p:txBody>
        </p:sp>
        <p:sp>
          <p:nvSpPr>
            <p:cNvPr id="24584" name="Rectangle 9"/>
            <p:cNvSpPr>
              <a:spLocks noChangeArrowheads="1"/>
            </p:cNvSpPr>
            <p:nvPr/>
          </p:nvSpPr>
          <p:spPr bwMode="auto">
            <a:xfrm>
              <a:off x="1342" y="557"/>
              <a:ext cx="1106"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Validation Tests</a:t>
              </a:r>
            </a:p>
          </p:txBody>
        </p:sp>
        <p:sp>
          <p:nvSpPr>
            <p:cNvPr id="24585" name="Rectangle 10"/>
            <p:cNvSpPr>
              <a:spLocks noChangeArrowheads="1"/>
            </p:cNvSpPr>
            <p:nvPr/>
          </p:nvSpPr>
          <p:spPr bwMode="auto">
            <a:xfrm>
              <a:off x="2609" y="557"/>
              <a:ext cx="866"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Design</a:t>
              </a:r>
            </a:p>
          </p:txBody>
        </p:sp>
        <p:sp>
          <p:nvSpPr>
            <p:cNvPr id="24586" name="Rectangle 11"/>
            <p:cNvSpPr>
              <a:spLocks noChangeArrowheads="1"/>
            </p:cNvSpPr>
            <p:nvPr/>
          </p:nvSpPr>
          <p:spPr bwMode="auto">
            <a:xfrm>
              <a:off x="3579" y="557"/>
              <a:ext cx="1144"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Implementation</a:t>
              </a:r>
            </a:p>
          </p:txBody>
        </p:sp>
        <p:sp>
          <p:nvSpPr>
            <p:cNvPr id="24587" name="Rectangle 12"/>
            <p:cNvSpPr>
              <a:spLocks noChangeArrowheads="1"/>
            </p:cNvSpPr>
            <p:nvPr/>
          </p:nvSpPr>
          <p:spPr bwMode="auto">
            <a:xfrm>
              <a:off x="131" y="2996"/>
              <a:ext cx="1061"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A</a:t>
              </a:r>
            </a:p>
          </p:txBody>
        </p:sp>
        <p:sp>
          <p:nvSpPr>
            <p:cNvPr id="24588" name="Rectangle 13"/>
            <p:cNvSpPr>
              <a:spLocks noChangeArrowheads="1"/>
            </p:cNvSpPr>
            <p:nvPr/>
          </p:nvSpPr>
          <p:spPr bwMode="auto">
            <a:xfrm>
              <a:off x="1342" y="2996"/>
              <a:ext cx="1111"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B</a:t>
              </a:r>
            </a:p>
          </p:txBody>
        </p:sp>
        <p:sp>
          <p:nvSpPr>
            <p:cNvPr id="24589" name="Rectangle 15"/>
            <p:cNvSpPr>
              <a:spLocks noChangeArrowheads="1"/>
            </p:cNvSpPr>
            <p:nvPr/>
          </p:nvSpPr>
          <p:spPr bwMode="auto">
            <a:xfrm>
              <a:off x="3604" y="2996"/>
              <a:ext cx="1066"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D</a:t>
              </a:r>
            </a:p>
          </p:txBody>
        </p:sp>
        <p:sp>
          <p:nvSpPr>
            <p:cNvPr id="24590" name="AutoShape 16"/>
            <p:cNvSpPr>
              <a:spLocks noChangeArrowheads="1"/>
            </p:cNvSpPr>
            <p:nvPr/>
          </p:nvSpPr>
          <p:spPr bwMode="auto">
            <a:xfrm>
              <a:off x="520" y="1568"/>
              <a:ext cx="416" cy="280"/>
            </a:xfrm>
            <a:prstGeom prst="roundRect">
              <a:avLst>
                <a:gd name="adj" fmla="val 16667"/>
              </a:avLst>
            </a:prstGeom>
            <a:solidFill>
              <a:srgbClr val="3366CC"/>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R1</a:t>
              </a:r>
            </a:p>
          </p:txBody>
        </p:sp>
        <p:sp>
          <p:nvSpPr>
            <p:cNvPr id="24591" name="AutoShape 17"/>
            <p:cNvSpPr>
              <a:spLocks noChangeArrowheads="1"/>
            </p:cNvSpPr>
            <p:nvPr/>
          </p:nvSpPr>
          <p:spPr bwMode="auto">
            <a:xfrm>
              <a:off x="519" y="2106"/>
              <a:ext cx="416" cy="280"/>
            </a:xfrm>
            <a:prstGeom prst="roundRect">
              <a:avLst>
                <a:gd name="adj" fmla="val 16667"/>
              </a:avLst>
            </a:prstGeom>
            <a:solidFill>
              <a:srgbClr val="3366CC"/>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R2</a:t>
              </a:r>
            </a:p>
          </p:txBody>
        </p:sp>
        <p:sp>
          <p:nvSpPr>
            <p:cNvPr id="24592" name="AutoShape 18"/>
            <p:cNvSpPr>
              <a:spLocks noChangeArrowheads="1"/>
            </p:cNvSpPr>
            <p:nvPr/>
          </p:nvSpPr>
          <p:spPr bwMode="auto">
            <a:xfrm>
              <a:off x="1709" y="987"/>
              <a:ext cx="416" cy="280"/>
            </a:xfrm>
            <a:prstGeom prst="roundRect">
              <a:avLst>
                <a:gd name="adj" fmla="val 16667"/>
              </a:avLst>
            </a:prstGeom>
            <a:solidFill>
              <a:srgbClr val="097236"/>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T1</a:t>
              </a:r>
            </a:p>
          </p:txBody>
        </p:sp>
        <p:sp>
          <p:nvSpPr>
            <p:cNvPr id="24593" name="AutoShape 19"/>
            <p:cNvSpPr>
              <a:spLocks noChangeArrowheads="1"/>
            </p:cNvSpPr>
            <p:nvPr/>
          </p:nvSpPr>
          <p:spPr bwMode="auto">
            <a:xfrm>
              <a:off x="1722" y="2712"/>
              <a:ext cx="416" cy="280"/>
            </a:xfrm>
            <a:prstGeom prst="roundRect">
              <a:avLst>
                <a:gd name="adj" fmla="val 16667"/>
              </a:avLst>
            </a:prstGeom>
            <a:solidFill>
              <a:srgbClr val="097236"/>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T2</a:t>
              </a:r>
            </a:p>
          </p:txBody>
        </p:sp>
        <p:sp>
          <p:nvSpPr>
            <p:cNvPr id="24594" name="AutoShape 20"/>
            <p:cNvSpPr>
              <a:spLocks noChangeArrowheads="1"/>
            </p:cNvSpPr>
            <p:nvPr/>
          </p:nvSpPr>
          <p:spPr bwMode="auto">
            <a:xfrm>
              <a:off x="2823" y="1568"/>
              <a:ext cx="416" cy="280"/>
            </a:xfrm>
            <a:prstGeom prst="roundRect">
              <a:avLst>
                <a:gd name="adj" fmla="val 16667"/>
              </a:avLst>
            </a:prstGeom>
            <a:solidFill>
              <a:srgbClr val="5C58B4"/>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D1</a:t>
              </a:r>
            </a:p>
          </p:txBody>
        </p:sp>
        <p:sp>
          <p:nvSpPr>
            <p:cNvPr id="24595" name="AutoShape 21"/>
            <p:cNvSpPr>
              <a:spLocks noChangeArrowheads="1"/>
            </p:cNvSpPr>
            <p:nvPr/>
          </p:nvSpPr>
          <p:spPr bwMode="auto">
            <a:xfrm>
              <a:off x="2821" y="2106"/>
              <a:ext cx="416" cy="280"/>
            </a:xfrm>
            <a:prstGeom prst="roundRect">
              <a:avLst>
                <a:gd name="adj" fmla="val 16667"/>
              </a:avLst>
            </a:prstGeom>
            <a:solidFill>
              <a:srgbClr val="5C58B4"/>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D2</a:t>
              </a:r>
            </a:p>
          </p:txBody>
        </p:sp>
        <p:sp>
          <p:nvSpPr>
            <p:cNvPr id="24596" name="AutoShape 22"/>
            <p:cNvSpPr>
              <a:spLocks noChangeArrowheads="1"/>
            </p:cNvSpPr>
            <p:nvPr/>
          </p:nvSpPr>
          <p:spPr bwMode="auto">
            <a:xfrm>
              <a:off x="3951" y="1568"/>
              <a:ext cx="416" cy="280"/>
            </a:xfrm>
            <a:prstGeom prst="roundRect">
              <a:avLst>
                <a:gd name="adj" fmla="val 16667"/>
              </a:avLst>
            </a:prstGeom>
            <a:solidFill>
              <a:srgbClr val="CC6600"/>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I1</a:t>
              </a:r>
            </a:p>
          </p:txBody>
        </p:sp>
        <p:sp>
          <p:nvSpPr>
            <p:cNvPr id="24597" name="AutoShape 23"/>
            <p:cNvSpPr>
              <a:spLocks noChangeArrowheads="1"/>
            </p:cNvSpPr>
            <p:nvPr/>
          </p:nvSpPr>
          <p:spPr bwMode="auto">
            <a:xfrm>
              <a:off x="3950" y="2106"/>
              <a:ext cx="416" cy="280"/>
            </a:xfrm>
            <a:prstGeom prst="roundRect">
              <a:avLst>
                <a:gd name="adj" fmla="val 16667"/>
              </a:avLst>
            </a:prstGeom>
            <a:solidFill>
              <a:srgbClr val="CC6600"/>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I2</a:t>
              </a:r>
            </a:p>
          </p:txBody>
        </p:sp>
        <p:sp>
          <p:nvSpPr>
            <p:cNvPr id="24598" name="AutoShape 40"/>
            <p:cNvSpPr>
              <a:spLocks noChangeArrowheads="1"/>
            </p:cNvSpPr>
            <p:nvPr/>
          </p:nvSpPr>
          <p:spPr bwMode="auto">
            <a:xfrm>
              <a:off x="1347" y="517"/>
              <a:ext cx="1119" cy="2796"/>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4599" name="Rectangle 41"/>
            <p:cNvSpPr>
              <a:spLocks noChangeArrowheads="1"/>
            </p:cNvSpPr>
            <p:nvPr/>
          </p:nvSpPr>
          <p:spPr bwMode="auto">
            <a:xfrm>
              <a:off x="2589" y="2996"/>
              <a:ext cx="880"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C</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3300" smtClean="0"/>
              <a:t>...connected information...</a:t>
            </a:r>
          </a:p>
        </p:txBody>
      </p:sp>
      <p:grpSp>
        <p:nvGrpSpPr>
          <p:cNvPr id="2" name="Group 1"/>
          <p:cNvGrpSpPr>
            <a:grpSpLocks/>
          </p:cNvGrpSpPr>
          <p:nvPr/>
        </p:nvGrpSpPr>
        <p:grpSpPr bwMode="auto">
          <a:xfrm>
            <a:off x="1658938" y="2189163"/>
            <a:ext cx="3308350" cy="2684462"/>
            <a:chOff x="1659104" y="2189157"/>
            <a:chExt cx="3307705" cy="2684385"/>
          </a:xfrm>
        </p:grpSpPr>
        <p:sp>
          <p:nvSpPr>
            <p:cNvPr id="25636" name="Line 24"/>
            <p:cNvSpPr>
              <a:spLocks noChangeShapeType="1"/>
            </p:cNvSpPr>
            <p:nvPr/>
          </p:nvSpPr>
          <p:spPr bwMode="auto">
            <a:xfrm flipV="1">
              <a:off x="1674855" y="2208406"/>
              <a:ext cx="1370335" cy="696470"/>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5637" name="Line 26"/>
            <p:cNvSpPr>
              <a:spLocks noChangeShapeType="1"/>
            </p:cNvSpPr>
            <p:nvPr/>
          </p:nvSpPr>
          <p:spPr bwMode="auto">
            <a:xfrm>
              <a:off x="1666104" y="4026578"/>
              <a:ext cx="1375585" cy="759467"/>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5638" name="Line 32"/>
            <p:cNvSpPr>
              <a:spLocks noChangeShapeType="1"/>
            </p:cNvSpPr>
            <p:nvPr/>
          </p:nvSpPr>
          <p:spPr bwMode="auto">
            <a:xfrm flipV="1">
              <a:off x="1680105" y="3002872"/>
              <a:ext cx="3286704" cy="13999"/>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5639" name="Line 33"/>
            <p:cNvSpPr>
              <a:spLocks noChangeShapeType="1"/>
            </p:cNvSpPr>
            <p:nvPr/>
          </p:nvSpPr>
          <p:spPr bwMode="auto">
            <a:xfrm flipV="1">
              <a:off x="1659104" y="3923333"/>
              <a:ext cx="3300705" cy="27999"/>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5640" name="Rectangle 25"/>
            <p:cNvSpPr>
              <a:spLocks noChangeArrowheads="1"/>
            </p:cNvSpPr>
            <p:nvPr/>
          </p:nvSpPr>
          <p:spPr bwMode="auto">
            <a:xfrm>
              <a:off x="1748360" y="2189157"/>
              <a:ext cx="997562" cy="3097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validates</a:t>
              </a:r>
            </a:p>
          </p:txBody>
        </p:sp>
        <p:sp>
          <p:nvSpPr>
            <p:cNvPr id="25641" name="Rectangle 34"/>
            <p:cNvSpPr>
              <a:spLocks noChangeArrowheads="1"/>
            </p:cNvSpPr>
            <p:nvPr/>
          </p:nvSpPr>
          <p:spPr bwMode="auto">
            <a:xfrm>
              <a:off x="3059191" y="3013372"/>
              <a:ext cx="1209325" cy="3097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satisfy</a:t>
              </a:r>
            </a:p>
          </p:txBody>
        </p:sp>
        <p:sp>
          <p:nvSpPr>
            <p:cNvPr id="25642" name="Rectangle 61"/>
            <p:cNvSpPr>
              <a:spLocks noChangeArrowheads="1"/>
            </p:cNvSpPr>
            <p:nvPr/>
          </p:nvSpPr>
          <p:spPr bwMode="auto">
            <a:xfrm>
              <a:off x="1839365" y="4563805"/>
              <a:ext cx="997562" cy="3097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validates</a:t>
              </a:r>
            </a:p>
          </p:txBody>
        </p:sp>
        <p:sp>
          <p:nvSpPr>
            <p:cNvPr id="25643" name="Rectangle 62"/>
            <p:cNvSpPr>
              <a:spLocks noChangeArrowheads="1"/>
            </p:cNvSpPr>
            <p:nvPr/>
          </p:nvSpPr>
          <p:spPr bwMode="auto">
            <a:xfrm>
              <a:off x="3059191" y="3573348"/>
              <a:ext cx="1209325" cy="3097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satisfy</a:t>
              </a:r>
            </a:p>
          </p:txBody>
        </p:sp>
      </p:grpSp>
      <p:grpSp>
        <p:nvGrpSpPr>
          <p:cNvPr id="3" name="Group 2"/>
          <p:cNvGrpSpPr>
            <a:grpSpLocks/>
          </p:cNvGrpSpPr>
          <p:nvPr/>
        </p:nvGrpSpPr>
        <p:grpSpPr bwMode="auto">
          <a:xfrm>
            <a:off x="3760788" y="2030413"/>
            <a:ext cx="3197225" cy="2962275"/>
            <a:chOff x="3760984" y="2029914"/>
            <a:chExt cx="3197449" cy="2962623"/>
          </a:xfrm>
        </p:grpSpPr>
        <p:sp>
          <p:nvSpPr>
            <p:cNvPr id="25628" name="Line 36"/>
            <p:cNvSpPr>
              <a:spLocks noChangeShapeType="1"/>
            </p:cNvSpPr>
            <p:nvPr/>
          </p:nvSpPr>
          <p:spPr bwMode="auto">
            <a:xfrm flipV="1">
              <a:off x="5710606" y="2957374"/>
              <a:ext cx="1239077" cy="8750"/>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5629" name="Line 37"/>
            <p:cNvSpPr>
              <a:spLocks noChangeShapeType="1"/>
            </p:cNvSpPr>
            <p:nvPr/>
          </p:nvSpPr>
          <p:spPr bwMode="auto">
            <a:xfrm flipV="1">
              <a:off x="5693104" y="3883085"/>
              <a:ext cx="1216326" cy="26249"/>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5630" name="Line 28"/>
            <p:cNvSpPr>
              <a:spLocks noChangeShapeType="1"/>
            </p:cNvSpPr>
            <p:nvPr/>
          </p:nvSpPr>
          <p:spPr bwMode="auto">
            <a:xfrm>
              <a:off x="3760984" y="2029914"/>
              <a:ext cx="3197449" cy="787466"/>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5631" name="Line 30"/>
            <p:cNvSpPr>
              <a:spLocks noChangeShapeType="1"/>
            </p:cNvSpPr>
            <p:nvPr/>
          </p:nvSpPr>
          <p:spPr bwMode="auto">
            <a:xfrm flipV="1">
              <a:off x="3794237" y="4177072"/>
              <a:ext cx="3143195" cy="815465"/>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5632" name="Rectangle 29"/>
            <p:cNvSpPr>
              <a:spLocks noChangeArrowheads="1"/>
            </p:cNvSpPr>
            <p:nvPr/>
          </p:nvSpPr>
          <p:spPr bwMode="auto">
            <a:xfrm>
              <a:off x="5850614" y="2276653"/>
              <a:ext cx="997562" cy="3097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validates</a:t>
              </a:r>
            </a:p>
          </p:txBody>
        </p:sp>
        <p:sp>
          <p:nvSpPr>
            <p:cNvPr id="25633" name="Rectangle 63"/>
            <p:cNvSpPr>
              <a:spLocks noChangeArrowheads="1"/>
            </p:cNvSpPr>
            <p:nvPr/>
          </p:nvSpPr>
          <p:spPr bwMode="auto">
            <a:xfrm>
              <a:off x="5840114" y="4395813"/>
              <a:ext cx="997562" cy="3097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validates</a:t>
              </a:r>
            </a:p>
          </p:txBody>
        </p:sp>
        <p:sp>
          <p:nvSpPr>
            <p:cNvPr id="25634" name="Rectangle 64"/>
            <p:cNvSpPr>
              <a:spLocks noChangeArrowheads="1"/>
            </p:cNvSpPr>
            <p:nvPr/>
          </p:nvSpPr>
          <p:spPr bwMode="auto">
            <a:xfrm>
              <a:off x="5736857" y="3013372"/>
              <a:ext cx="1209325" cy="3097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implements</a:t>
              </a:r>
            </a:p>
          </p:txBody>
        </p:sp>
        <p:sp>
          <p:nvSpPr>
            <p:cNvPr id="25635" name="Rectangle 66"/>
            <p:cNvSpPr>
              <a:spLocks noChangeArrowheads="1"/>
            </p:cNvSpPr>
            <p:nvPr/>
          </p:nvSpPr>
          <p:spPr bwMode="auto">
            <a:xfrm>
              <a:off x="5736857" y="3573348"/>
              <a:ext cx="1209325" cy="3097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implements</a:t>
              </a:r>
            </a:p>
          </p:txBody>
        </p:sp>
      </p:grpSp>
      <p:grpSp>
        <p:nvGrpSpPr>
          <p:cNvPr id="25605" name="Group 70"/>
          <p:cNvGrpSpPr>
            <a:grpSpLocks/>
          </p:cNvGrpSpPr>
          <p:nvPr/>
        </p:nvGrpSpPr>
        <p:grpSpPr bwMode="auto">
          <a:xfrm>
            <a:off x="228600" y="904875"/>
            <a:ext cx="8037513" cy="4892675"/>
            <a:chOff x="131" y="517"/>
            <a:chExt cx="4592" cy="2796"/>
          </a:xfrm>
        </p:grpSpPr>
        <p:sp>
          <p:nvSpPr>
            <p:cNvPr id="25608" name="AutoShape 71"/>
            <p:cNvSpPr>
              <a:spLocks noChangeArrowheads="1"/>
            </p:cNvSpPr>
            <p:nvPr/>
          </p:nvSpPr>
          <p:spPr bwMode="auto">
            <a:xfrm>
              <a:off x="131" y="517"/>
              <a:ext cx="1078" cy="2796"/>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5609" name="AutoShape 72"/>
            <p:cNvSpPr>
              <a:spLocks noChangeArrowheads="1"/>
            </p:cNvSpPr>
            <p:nvPr/>
          </p:nvSpPr>
          <p:spPr bwMode="auto">
            <a:xfrm>
              <a:off x="2604" y="517"/>
              <a:ext cx="872" cy="2796"/>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endParaRPr lang="en-US" altLang="en-US" sz="1100" b="1">
                <a:cs typeface="Arial" pitchFamily="34" charset="0"/>
              </a:endParaRPr>
            </a:p>
          </p:txBody>
        </p:sp>
        <p:sp>
          <p:nvSpPr>
            <p:cNvPr id="25610" name="AutoShape 73"/>
            <p:cNvSpPr>
              <a:spLocks noChangeArrowheads="1"/>
            </p:cNvSpPr>
            <p:nvPr/>
          </p:nvSpPr>
          <p:spPr bwMode="auto">
            <a:xfrm>
              <a:off x="3615" y="517"/>
              <a:ext cx="1072" cy="2796"/>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5611" name="Rectangle 74"/>
            <p:cNvSpPr>
              <a:spLocks noChangeArrowheads="1"/>
            </p:cNvSpPr>
            <p:nvPr/>
          </p:nvSpPr>
          <p:spPr bwMode="auto">
            <a:xfrm>
              <a:off x="141" y="557"/>
              <a:ext cx="1055"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Requirements</a:t>
              </a:r>
            </a:p>
          </p:txBody>
        </p:sp>
        <p:sp>
          <p:nvSpPr>
            <p:cNvPr id="25612" name="Rectangle 75"/>
            <p:cNvSpPr>
              <a:spLocks noChangeArrowheads="1"/>
            </p:cNvSpPr>
            <p:nvPr/>
          </p:nvSpPr>
          <p:spPr bwMode="auto">
            <a:xfrm>
              <a:off x="1342" y="557"/>
              <a:ext cx="1106"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Validation Tests</a:t>
              </a:r>
            </a:p>
          </p:txBody>
        </p:sp>
        <p:sp>
          <p:nvSpPr>
            <p:cNvPr id="25613" name="Rectangle 76"/>
            <p:cNvSpPr>
              <a:spLocks noChangeArrowheads="1"/>
            </p:cNvSpPr>
            <p:nvPr/>
          </p:nvSpPr>
          <p:spPr bwMode="auto">
            <a:xfrm>
              <a:off x="2609" y="557"/>
              <a:ext cx="866"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Design</a:t>
              </a:r>
            </a:p>
          </p:txBody>
        </p:sp>
        <p:sp>
          <p:nvSpPr>
            <p:cNvPr id="25614" name="Rectangle 77"/>
            <p:cNvSpPr>
              <a:spLocks noChangeArrowheads="1"/>
            </p:cNvSpPr>
            <p:nvPr/>
          </p:nvSpPr>
          <p:spPr bwMode="auto">
            <a:xfrm>
              <a:off x="3579" y="557"/>
              <a:ext cx="1144"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Implementation</a:t>
              </a:r>
            </a:p>
          </p:txBody>
        </p:sp>
        <p:sp>
          <p:nvSpPr>
            <p:cNvPr id="25615" name="Rectangle 78"/>
            <p:cNvSpPr>
              <a:spLocks noChangeArrowheads="1"/>
            </p:cNvSpPr>
            <p:nvPr/>
          </p:nvSpPr>
          <p:spPr bwMode="auto">
            <a:xfrm>
              <a:off x="131" y="2996"/>
              <a:ext cx="1061"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A</a:t>
              </a:r>
            </a:p>
          </p:txBody>
        </p:sp>
        <p:sp>
          <p:nvSpPr>
            <p:cNvPr id="25616" name="Rectangle 79"/>
            <p:cNvSpPr>
              <a:spLocks noChangeArrowheads="1"/>
            </p:cNvSpPr>
            <p:nvPr/>
          </p:nvSpPr>
          <p:spPr bwMode="auto">
            <a:xfrm>
              <a:off x="1342" y="2996"/>
              <a:ext cx="1111"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B</a:t>
              </a:r>
            </a:p>
          </p:txBody>
        </p:sp>
        <p:sp>
          <p:nvSpPr>
            <p:cNvPr id="25617" name="Rectangle 80"/>
            <p:cNvSpPr>
              <a:spLocks noChangeArrowheads="1"/>
            </p:cNvSpPr>
            <p:nvPr/>
          </p:nvSpPr>
          <p:spPr bwMode="auto">
            <a:xfrm>
              <a:off x="3604" y="2996"/>
              <a:ext cx="1066"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D</a:t>
              </a:r>
            </a:p>
          </p:txBody>
        </p:sp>
        <p:sp>
          <p:nvSpPr>
            <p:cNvPr id="25618" name="AutoShape 81"/>
            <p:cNvSpPr>
              <a:spLocks noChangeArrowheads="1"/>
            </p:cNvSpPr>
            <p:nvPr/>
          </p:nvSpPr>
          <p:spPr bwMode="auto">
            <a:xfrm>
              <a:off x="520" y="1568"/>
              <a:ext cx="416" cy="280"/>
            </a:xfrm>
            <a:prstGeom prst="roundRect">
              <a:avLst>
                <a:gd name="adj" fmla="val 16667"/>
              </a:avLst>
            </a:prstGeom>
            <a:solidFill>
              <a:srgbClr val="3366CC"/>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R1</a:t>
              </a:r>
            </a:p>
          </p:txBody>
        </p:sp>
        <p:sp>
          <p:nvSpPr>
            <p:cNvPr id="25619" name="AutoShape 82"/>
            <p:cNvSpPr>
              <a:spLocks noChangeArrowheads="1"/>
            </p:cNvSpPr>
            <p:nvPr/>
          </p:nvSpPr>
          <p:spPr bwMode="auto">
            <a:xfrm>
              <a:off x="519" y="2106"/>
              <a:ext cx="416" cy="280"/>
            </a:xfrm>
            <a:prstGeom prst="roundRect">
              <a:avLst>
                <a:gd name="adj" fmla="val 16667"/>
              </a:avLst>
            </a:prstGeom>
            <a:solidFill>
              <a:srgbClr val="3366CC"/>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R2</a:t>
              </a:r>
            </a:p>
          </p:txBody>
        </p:sp>
        <p:sp>
          <p:nvSpPr>
            <p:cNvPr id="25620" name="AutoShape 83"/>
            <p:cNvSpPr>
              <a:spLocks noChangeArrowheads="1"/>
            </p:cNvSpPr>
            <p:nvPr/>
          </p:nvSpPr>
          <p:spPr bwMode="auto">
            <a:xfrm>
              <a:off x="1709" y="987"/>
              <a:ext cx="416" cy="280"/>
            </a:xfrm>
            <a:prstGeom prst="roundRect">
              <a:avLst>
                <a:gd name="adj" fmla="val 16667"/>
              </a:avLst>
            </a:prstGeom>
            <a:solidFill>
              <a:srgbClr val="097236"/>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T1</a:t>
              </a:r>
            </a:p>
          </p:txBody>
        </p:sp>
        <p:sp>
          <p:nvSpPr>
            <p:cNvPr id="25621" name="AutoShape 84"/>
            <p:cNvSpPr>
              <a:spLocks noChangeArrowheads="1"/>
            </p:cNvSpPr>
            <p:nvPr/>
          </p:nvSpPr>
          <p:spPr bwMode="auto">
            <a:xfrm>
              <a:off x="1722" y="2712"/>
              <a:ext cx="416" cy="280"/>
            </a:xfrm>
            <a:prstGeom prst="roundRect">
              <a:avLst>
                <a:gd name="adj" fmla="val 16667"/>
              </a:avLst>
            </a:prstGeom>
            <a:solidFill>
              <a:srgbClr val="097236"/>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T2</a:t>
              </a:r>
            </a:p>
          </p:txBody>
        </p:sp>
        <p:sp>
          <p:nvSpPr>
            <p:cNvPr id="25622" name="AutoShape 85"/>
            <p:cNvSpPr>
              <a:spLocks noChangeArrowheads="1"/>
            </p:cNvSpPr>
            <p:nvPr/>
          </p:nvSpPr>
          <p:spPr bwMode="auto">
            <a:xfrm>
              <a:off x="2823" y="1568"/>
              <a:ext cx="416" cy="280"/>
            </a:xfrm>
            <a:prstGeom prst="roundRect">
              <a:avLst>
                <a:gd name="adj" fmla="val 16667"/>
              </a:avLst>
            </a:prstGeom>
            <a:solidFill>
              <a:srgbClr val="5C58B4"/>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D1</a:t>
              </a:r>
            </a:p>
          </p:txBody>
        </p:sp>
        <p:sp>
          <p:nvSpPr>
            <p:cNvPr id="25623" name="AutoShape 86"/>
            <p:cNvSpPr>
              <a:spLocks noChangeArrowheads="1"/>
            </p:cNvSpPr>
            <p:nvPr/>
          </p:nvSpPr>
          <p:spPr bwMode="auto">
            <a:xfrm>
              <a:off x="2821" y="2106"/>
              <a:ext cx="416" cy="280"/>
            </a:xfrm>
            <a:prstGeom prst="roundRect">
              <a:avLst>
                <a:gd name="adj" fmla="val 16667"/>
              </a:avLst>
            </a:prstGeom>
            <a:solidFill>
              <a:srgbClr val="5C58B4"/>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D2</a:t>
              </a:r>
            </a:p>
          </p:txBody>
        </p:sp>
        <p:sp>
          <p:nvSpPr>
            <p:cNvPr id="25624" name="AutoShape 87"/>
            <p:cNvSpPr>
              <a:spLocks noChangeArrowheads="1"/>
            </p:cNvSpPr>
            <p:nvPr/>
          </p:nvSpPr>
          <p:spPr bwMode="auto">
            <a:xfrm>
              <a:off x="3951" y="1568"/>
              <a:ext cx="416" cy="280"/>
            </a:xfrm>
            <a:prstGeom prst="roundRect">
              <a:avLst>
                <a:gd name="adj" fmla="val 16667"/>
              </a:avLst>
            </a:prstGeom>
            <a:solidFill>
              <a:srgbClr val="CC6600"/>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I1</a:t>
              </a:r>
            </a:p>
          </p:txBody>
        </p:sp>
        <p:sp>
          <p:nvSpPr>
            <p:cNvPr id="25625" name="AutoShape 88"/>
            <p:cNvSpPr>
              <a:spLocks noChangeArrowheads="1"/>
            </p:cNvSpPr>
            <p:nvPr/>
          </p:nvSpPr>
          <p:spPr bwMode="auto">
            <a:xfrm>
              <a:off x="3950" y="2106"/>
              <a:ext cx="416" cy="280"/>
            </a:xfrm>
            <a:prstGeom prst="roundRect">
              <a:avLst>
                <a:gd name="adj" fmla="val 16667"/>
              </a:avLst>
            </a:prstGeom>
            <a:solidFill>
              <a:srgbClr val="CC6600"/>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I2</a:t>
              </a:r>
            </a:p>
          </p:txBody>
        </p:sp>
        <p:sp>
          <p:nvSpPr>
            <p:cNvPr id="25626" name="AutoShape 89"/>
            <p:cNvSpPr>
              <a:spLocks noChangeArrowheads="1"/>
            </p:cNvSpPr>
            <p:nvPr/>
          </p:nvSpPr>
          <p:spPr bwMode="auto">
            <a:xfrm>
              <a:off x="1347" y="517"/>
              <a:ext cx="1119" cy="2796"/>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5627" name="Rectangle 90"/>
            <p:cNvSpPr>
              <a:spLocks noChangeArrowheads="1"/>
            </p:cNvSpPr>
            <p:nvPr/>
          </p:nvSpPr>
          <p:spPr bwMode="auto">
            <a:xfrm>
              <a:off x="2589" y="2996"/>
              <a:ext cx="880" cy="28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C</a:t>
              </a:r>
            </a:p>
          </p:txBody>
        </p:sp>
      </p:grpSp>
      <p:sp>
        <p:nvSpPr>
          <p:cNvPr id="858210" name="Cloud"/>
          <p:cNvSpPr>
            <a:spLocks noChangeAspect="1" noEditPoints="1" noChangeArrowheads="1"/>
          </p:cNvSpPr>
          <p:nvPr/>
        </p:nvSpPr>
        <p:spPr bwMode="auto">
          <a:xfrm>
            <a:off x="4565650" y="5870575"/>
            <a:ext cx="3732213" cy="1485900"/>
          </a:xfrm>
          <a:custGeom>
            <a:avLst/>
            <a:gdLst>
              <a:gd name="T0" fmla="*/ 1999844 w 21600"/>
              <a:gd name="T1" fmla="*/ 51101408 h 21600"/>
              <a:gd name="T2" fmla="*/ 322355384 w 21600"/>
              <a:gd name="T3" fmla="*/ 102093988 h 21600"/>
              <a:gd name="T4" fmla="*/ 644173398 w 21600"/>
              <a:gd name="T5" fmla="*/ 51101408 h 21600"/>
              <a:gd name="T6" fmla="*/ 322355384 w 21600"/>
              <a:gd name="T7" fmla="*/ 58435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lIns="100783" tIns="50392" rIns="100783" bIns="50392"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1500">
                <a:cs typeface="Arial" pitchFamily="34" charset="0"/>
              </a:rPr>
              <a:t>Which requirements for the UI are related to test cases that failed on their last run?</a:t>
            </a:r>
          </a:p>
        </p:txBody>
      </p:sp>
      <p:sp>
        <p:nvSpPr>
          <p:cNvPr id="858211" name="Cloud"/>
          <p:cNvSpPr>
            <a:spLocks noChangeAspect="1" noEditPoints="1" noChangeArrowheads="1"/>
          </p:cNvSpPr>
          <p:nvPr/>
        </p:nvSpPr>
        <p:spPr bwMode="auto">
          <a:xfrm>
            <a:off x="473075" y="5870575"/>
            <a:ext cx="3730625" cy="1485900"/>
          </a:xfrm>
          <a:custGeom>
            <a:avLst/>
            <a:gdLst>
              <a:gd name="T0" fmla="*/ 1998993 w 21600"/>
              <a:gd name="T1" fmla="*/ 51101408 h 21600"/>
              <a:gd name="T2" fmla="*/ 322218226 w 21600"/>
              <a:gd name="T3" fmla="*/ 102093988 h 21600"/>
              <a:gd name="T4" fmla="*/ 643899312 w 21600"/>
              <a:gd name="T5" fmla="*/ 51101408 h 21600"/>
              <a:gd name="T6" fmla="*/ 322218226 w 21600"/>
              <a:gd name="T7" fmla="*/ 58435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lIns="100783" tIns="50392" rIns="100783" bIns="50392"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1500">
                <a:cs typeface="Arial" pitchFamily="34" charset="0"/>
              </a:rPr>
              <a:t>Does every requirement have a test to validate it?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90500" y="1577975"/>
            <a:ext cx="9631363" cy="3765550"/>
            <a:chOff x="190762" y="1578432"/>
            <a:chExt cx="9630847" cy="3765838"/>
          </a:xfrm>
        </p:grpSpPr>
        <p:sp>
          <p:nvSpPr>
            <p:cNvPr id="26674" name="AutoShape 46"/>
            <p:cNvSpPr>
              <a:spLocks noChangeArrowheads="1"/>
            </p:cNvSpPr>
            <p:nvPr/>
          </p:nvSpPr>
          <p:spPr bwMode="auto">
            <a:xfrm>
              <a:off x="190762" y="1578432"/>
              <a:ext cx="9630847" cy="3765838"/>
            </a:xfrm>
            <a:prstGeom prst="roundRect">
              <a:avLst>
                <a:gd name="adj" fmla="val 16667"/>
              </a:avLst>
            </a:prstGeom>
            <a:solidFill>
              <a:srgbClr val="969696"/>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6675" name="Text Box 86"/>
            <p:cNvSpPr txBox="1">
              <a:spLocks noChangeArrowheads="1"/>
            </p:cNvSpPr>
            <p:nvPr/>
          </p:nvSpPr>
          <p:spPr bwMode="auto">
            <a:xfrm>
              <a:off x="8085501" y="3212863"/>
              <a:ext cx="1659103" cy="427933"/>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2000">
                  <a:solidFill>
                    <a:srgbClr val="FFFFFF"/>
                  </a:solidFill>
                  <a:cs typeface="Arial" pitchFamily="34" charset="0"/>
                </a:rPr>
                <a:t>Release</a:t>
              </a:r>
            </a:p>
          </p:txBody>
        </p:sp>
      </p:grpSp>
      <p:sp>
        <p:nvSpPr>
          <p:cNvPr id="26627" name="AutoShape 109"/>
          <p:cNvSpPr>
            <a:spLocks noChangeArrowheads="1"/>
          </p:cNvSpPr>
          <p:nvPr/>
        </p:nvSpPr>
        <p:spPr bwMode="auto">
          <a:xfrm>
            <a:off x="6326188" y="904875"/>
            <a:ext cx="1876425" cy="4892675"/>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6628" name="AutoShape 108"/>
          <p:cNvSpPr>
            <a:spLocks noChangeArrowheads="1"/>
          </p:cNvSpPr>
          <p:nvPr/>
        </p:nvSpPr>
        <p:spPr bwMode="auto">
          <a:xfrm>
            <a:off x="4557713" y="904875"/>
            <a:ext cx="1525587" cy="4892675"/>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endParaRPr lang="en-US" altLang="en-US" sz="1100" b="1">
              <a:cs typeface="Arial" pitchFamily="34" charset="0"/>
            </a:endParaRPr>
          </a:p>
        </p:txBody>
      </p:sp>
      <p:sp>
        <p:nvSpPr>
          <p:cNvPr id="26629" name="AutoShape 125"/>
          <p:cNvSpPr>
            <a:spLocks noChangeArrowheads="1"/>
          </p:cNvSpPr>
          <p:nvPr/>
        </p:nvSpPr>
        <p:spPr bwMode="auto">
          <a:xfrm>
            <a:off x="2357438" y="904875"/>
            <a:ext cx="1958975" cy="4892675"/>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6630" name="AutoShape 107"/>
          <p:cNvSpPr>
            <a:spLocks noChangeArrowheads="1"/>
          </p:cNvSpPr>
          <p:nvPr/>
        </p:nvSpPr>
        <p:spPr bwMode="auto">
          <a:xfrm>
            <a:off x="228600" y="904875"/>
            <a:ext cx="1887538" cy="4892675"/>
          </a:xfrm>
          <a:prstGeom prst="roundRect">
            <a:avLst>
              <a:gd name="adj" fmla="val 16667"/>
            </a:avLst>
          </a:prstGeom>
          <a:noFill/>
          <a:ln w="571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6631" name="Rectangle 2"/>
          <p:cNvSpPr>
            <a:spLocks noGrp="1" noChangeArrowheads="1"/>
          </p:cNvSpPr>
          <p:nvPr>
            <p:ph type="title"/>
          </p:nvPr>
        </p:nvSpPr>
        <p:spPr/>
        <p:txBody>
          <a:bodyPr/>
          <a:lstStyle/>
          <a:p>
            <a:pPr eaLnBrk="1" hangingPunct="1"/>
            <a:r>
              <a:rPr lang="en-US" altLang="en-US" sz="3300" smtClean="0"/>
              <a:t>...that can facilitate applied knowledge</a:t>
            </a:r>
          </a:p>
        </p:txBody>
      </p:sp>
      <p:grpSp>
        <p:nvGrpSpPr>
          <p:cNvPr id="3" name="Group 2"/>
          <p:cNvGrpSpPr>
            <a:grpSpLocks/>
          </p:cNvGrpSpPr>
          <p:nvPr/>
        </p:nvGrpSpPr>
        <p:grpSpPr bwMode="auto">
          <a:xfrm>
            <a:off x="349250" y="1671638"/>
            <a:ext cx="7761288" cy="1755775"/>
            <a:chOff x="350022" y="1671179"/>
            <a:chExt cx="7759982" cy="1756924"/>
          </a:xfrm>
        </p:grpSpPr>
        <p:sp>
          <p:nvSpPr>
            <p:cNvPr id="26672" name="AutoShape 40"/>
            <p:cNvSpPr>
              <a:spLocks noChangeArrowheads="1"/>
            </p:cNvSpPr>
            <p:nvPr/>
          </p:nvSpPr>
          <p:spPr bwMode="auto">
            <a:xfrm>
              <a:off x="350022" y="1671179"/>
              <a:ext cx="7616472" cy="1756924"/>
            </a:xfrm>
            <a:prstGeom prst="roundRect">
              <a:avLst>
                <a:gd name="adj" fmla="val 16667"/>
              </a:avLst>
            </a:prstGeom>
            <a:solidFill>
              <a:srgbClr val="666699"/>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endParaRPr lang="en-US" altLang="en-US" sz="1100">
                <a:cs typeface="Arial" pitchFamily="34" charset="0"/>
              </a:endParaRPr>
            </a:p>
          </p:txBody>
        </p:sp>
        <p:sp>
          <p:nvSpPr>
            <p:cNvPr id="26673" name="Rectangle 44"/>
            <p:cNvSpPr>
              <a:spLocks noChangeArrowheads="1"/>
            </p:cNvSpPr>
            <p:nvPr/>
          </p:nvSpPr>
          <p:spPr bwMode="auto">
            <a:xfrm>
              <a:off x="5442839" y="1671179"/>
              <a:ext cx="2667165" cy="31323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a:solidFill>
                    <a:srgbClr val="FFFFFF"/>
                  </a:solidFill>
                  <a:cs typeface="Arial" pitchFamily="34" charset="0"/>
                </a:rPr>
                <a:t>User Interface</a:t>
              </a:r>
            </a:p>
          </p:txBody>
        </p:sp>
      </p:grpSp>
      <p:grpSp>
        <p:nvGrpSpPr>
          <p:cNvPr id="4" name="Group 3"/>
          <p:cNvGrpSpPr>
            <a:grpSpLocks/>
          </p:cNvGrpSpPr>
          <p:nvPr/>
        </p:nvGrpSpPr>
        <p:grpSpPr bwMode="auto">
          <a:xfrm>
            <a:off x="349250" y="3478213"/>
            <a:ext cx="7650163" cy="1792287"/>
            <a:chOff x="350023" y="3478850"/>
            <a:chExt cx="7649725" cy="1791923"/>
          </a:xfrm>
        </p:grpSpPr>
        <p:sp>
          <p:nvSpPr>
            <p:cNvPr id="26670" name="AutoShape 43"/>
            <p:cNvSpPr>
              <a:spLocks noChangeArrowheads="1"/>
            </p:cNvSpPr>
            <p:nvPr/>
          </p:nvSpPr>
          <p:spPr bwMode="auto">
            <a:xfrm>
              <a:off x="350023" y="3478850"/>
              <a:ext cx="7649725" cy="1791923"/>
            </a:xfrm>
            <a:prstGeom prst="roundRect">
              <a:avLst>
                <a:gd name="adj" fmla="val 16667"/>
              </a:avLst>
            </a:prstGeom>
            <a:solidFill>
              <a:srgbClr val="CC99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26671" name="Rectangle 45"/>
            <p:cNvSpPr>
              <a:spLocks noChangeArrowheads="1"/>
            </p:cNvSpPr>
            <p:nvPr/>
          </p:nvSpPr>
          <p:spPr bwMode="auto">
            <a:xfrm>
              <a:off x="6013373" y="4906789"/>
              <a:ext cx="1758860" cy="279988"/>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a:solidFill>
                    <a:srgbClr val="FFFFFF"/>
                  </a:solidFill>
                  <a:cs typeface="Arial" pitchFamily="34" charset="0"/>
                </a:rPr>
                <a:t>Processing Engine</a:t>
              </a:r>
            </a:p>
          </p:txBody>
        </p:sp>
      </p:grpSp>
      <p:grpSp>
        <p:nvGrpSpPr>
          <p:cNvPr id="26634" name="Group 88"/>
          <p:cNvGrpSpPr>
            <a:grpSpLocks/>
          </p:cNvGrpSpPr>
          <p:nvPr/>
        </p:nvGrpSpPr>
        <p:grpSpPr bwMode="auto">
          <a:xfrm>
            <a:off x="1658938" y="2030413"/>
            <a:ext cx="5299075" cy="2962275"/>
            <a:chOff x="935" y="1250"/>
            <a:chExt cx="3028" cy="1693"/>
          </a:xfrm>
        </p:grpSpPr>
        <p:sp>
          <p:nvSpPr>
            <p:cNvPr id="26653" name="Line 89"/>
            <p:cNvSpPr>
              <a:spLocks noChangeShapeType="1"/>
            </p:cNvSpPr>
            <p:nvPr/>
          </p:nvSpPr>
          <p:spPr bwMode="auto">
            <a:xfrm flipV="1">
              <a:off x="3250" y="1780"/>
              <a:ext cx="708" cy="5"/>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6654" name="Line 90"/>
            <p:cNvSpPr>
              <a:spLocks noChangeShapeType="1"/>
            </p:cNvSpPr>
            <p:nvPr/>
          </p:nvSpPr>
          <p:spPr bwMode="auto">
            <a:xfrm flipV="1">
              <a:off x="3240" y="2309"/>
              <a:ext cx="695" cy="15"/>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grpSp>
          <p:nvGrpSpPr>
            <p:cNvPr id="26655" name="Group 91"/>
            <p:cNvGrpSpPr>
              <a:grpSpLocks/>
            </p:cNvGrpSpPr>
            <p:nvPr/>
          </p:nvGrpSpPr>
          <p:grpSpPr bwMode="auto">
            <a:xfrm>
              <a:off x="935" y="1250"/>
              <a:ext cx="3028" cy="1693"/>
              <a:chOff x="935" y="1257"/>
              <a:chExt cx="3028" cy="1693"/>
            </a:xfrm>
          </p:grpSpPr>
          <p:sp>
            <p:nvSpPr>
              <p:cNvPr id="26656" name="Line 92"/>
              <p:cNvSpPr>
                <a:spLocks noChangeShapeType="1"/>
              </p:cNvSpPr>
              <p:nvPr/>
            </p:nvSpPr>
            <p:spPr bwMode="auto">
              <a:xfrm flipV="1">
                <a:off x="944" y="1359"/>
                <a:ext cx="783" cy="398"/>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6657" name="Rectangle 93"/>
              <p:cNvSpPr>
                <a:spLocks noChangeArrowheads="1"/>
              </p:cNvSpPr>
              <p:nvPr/>
            </p:nvSpPr>
            <p:spPr bwMode="auto">
              <a:xfrm>
                <a:off x="986" y="1348"/>
                <a:ext cx="570" cy="17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validates</a:t>
                </a:r>
              </a:p>
            </p:txBody>
          </p:sp>
          <p:sp>
            <p:nvSpPr>
              <p:cNvPr id="26658" name="Line 94"/>
              <p:cNvSpPr>
                <a:spLocks noChangeShapeType="1"/>
              </p:cNvSpPr>
              <p:nvPr/>
            </p:nvSpPr>
            <p:spPr bwMode="auto">
              <a:xfrm>
                <a:off x="939" y="2398"/>
                <a:ext cx="786" cy="434"/>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6659" name="Line 95"/>
              <p:cNvSpPr>
                <a:spLocks noChangeShapeType="1"/>
              </p:cNvSpPr>
              <p:nvPr/>
            </p:nvSpPr>
            <p:spPr bwMode="auto">
              <a:xfrm>
                <a:off x="2136" y="1257"/>
                <a:ext cx="1827" cy="450"/>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6660" name="Rectangle 96"/>
              <p:cNvSpPr>
                <a:spLocks noChangeArrowheads="1"/>
              </p:cNvSpPr>
              <p:nvPr/>
            </p:nvSpPr>
            <p:spPr bwMode="auto">
              <a:xfrm>
                <a:off x="3330" y="1398"/>
                <a:ext cx="570" cy="17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validates</a:t>
                </a:r>
              </a:p>
            </p:txBody>
          </p:sp>
          <p:sp>
            <p:nvSpPr>
              <p:cNvPr id="26661" name="Line 97"/>
              <p:cNvSpPr>
                <a:spLocks noChangeShapeType="1"/>
              </p:cNvSpPr>
              <p:nvPr/>
            </p:nvSpPr>
            <p:spPr bwMode="auto">
              <a:xfrm flipV="1">
                <a:off x="2155" y="2484"/>
                <a:ext cx="1796" cy="466"/>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6662" name="Line 98"/>
              <p:cNvSpPr>
                <a:spLocks noChangeShapeType="1"/>
              </p:cNvSpPr>
              <p:nvPr/>
            </p:nvSpPr>
            <p:spPr bwMode="auto">
              <a:xfrm flipV="1">
                <a:off x="947" y="1813"/>
                <a:ext cx="1878" cy="8"/>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6663" name="Line 99"/>
              <p:cNvSpPr>
                <a:spLocks noChangeShapeType="1"/>
              </p:cNvSpPr>
              <p:nvPr/>
            </p:nvSpPr>
            <p:spPr bwMode="auto">
              <a:xfrm flipV="1">
                <a:off x="935" y="2339"/>
                <a:ext cx="1886" cy="16"/>
              </a:xfrm>
              <a:prstGeom prst="line">
                <a:avLst/>
              </a:prstGeom>
              <a:noFill/>
              <a:ln w="2540">
                <a:solidFill>
                  <a:srgbClr val="33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26664" name="Rectangle 100"/>
              <p:cNvSpPr>
                <a:spLocks noChangeArrowheads="1"/>
              </p:cNvSpPr>
              <p:nvPr/>
            </p:nvSpPr>
            <p:spPr bwMode="auto">
              <a:xfrm>
                <a:off x="1735" y="1819"/>
                <a:ext cx="691" cy="17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satisfy</a:t>
                </a:r>
              </a:p>
            </p:txBody>
          </p:sp>
          <p:sp>
            <p:nvSpPr>
              <p:cNvPr id="26665" name="Rectangle 101"/>
              <p:cNvSpPr>
                <a:spLocks noChangeArrowheads="1"/>
              </p:cNvSpPr>
              <p:nvPr/>
            </p:nvSpPr>
            <p:spPr bwMode="auto">
              <a:xfrm>
                <a:off x="1038" y="2705"/>
                <a:ext cx="570" cy="17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validates</a:t>
                </a:r>
              </a:p>
            </p:txBody>
          </p:sp>
          <p:sp>
            <p:nvSpPr>
              <p:cNvPr id="26666" name="Rectangle 102"/>
              <p:cNvSpPr>
                <a:spLocks noChangeArrowheads="1"/>
              </p:cNvSpPr>
              <p:nvPr/>
            </p:nvSpPr>
            <p:spPr bwMode="auto">
              <a:xfrm>
                <a:off x="1735" y="2139"/>
                <a:ext cx="691" cy="17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satisfy</a:t>
                </a:r>
              </a:p>
            </p:txBody>
          </p:sp>
          <p:sp>
            <p:nvSpPr>
              <p:cNvPr id="26667" name="Rectangle 103"/>
              <p:cNvSpPr>
                <a:spLocks noChangeArrowheads="1"/>
              </p:cNvSpPr>
              <p:nvPr/>
            </p:nvSpPr>
            <p:spPr bwMode="auto">
              <a:xfrm>
                <a:off x="3324" y="2609"/>
                <a:ext cx="570" cy="17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validates</a:t>
                </a:r>
              </a:p>
            </p:txBody>
          </p:sp>
          <p:sp>
            <p:nvSpPr>
              <p:cNvPr id="26668" name="Rectangle 104"/>
              <p:cNvSpPr>
                <a:spLocks noChangeArrowheads="1"/>
              </p:cNvSpPr>
              <p:nvPr/>
            </p:nvSpPr>
            <p:spPr bwMode="auto">
              <a:xfrm>
                <a:off x="3265" y="1819"/>
                <a:ext cx="691" cy="17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implements</a:t>
                </a:r>
              </a:p>
            </p:txBody>
          </p:sp>
          <p:sp>
            <p:nvSpPr>
              <p:cNvPr id="26669" name="Rectangle 105"/>
              <p:cNvSpPr>
                <a:spLocks noChangeArrowheads="1"/>
              </p:cNvSpPr>
              <p:nvPr/>
            </p:nvSpPr>
            <p:spPr bwMode="auto">
              <a:xfrm>
                <a:off x="3265" y="2139"/>
                <a:ext cx="691" cy="17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cs typeface="Arial" pitchFamily="34" charset="0"/>
                  </a:rPr>
                  <a:t>implements</a:t>
                </a:r>
              </a:p>
            </p:txBody>
          </p:sp>
        </p:grpSp>
      </p:grpSp>
      <p:sp>
        <p:nvSpPr>
          <p:cNvPr id="26635" name="Rectangle 110"/>
          <p:cNvSpPr>
            <a:spLocks noChangeArrowheads="1"/>
          </p:cNvSpPr>
          <p:nvPr/>
        </p:nvSpPr>
        <p:spPr bwMode="auto">
          <a:xfrm>
            <a:off x="246063" y="974725"/>
            <a:ext cx="1847850" cy="500063"/>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Requirements</a:t>
            </a:r>
          </a:p>
        </p:txBody>
      </p:sp>
      <p:sp>
        <p:nvSpPr>
          <p:cNvPr id="26636" name="Rectangle 111"/>
          <p:cNvSpPr>
            <a:spLocks noChangeArrowheads="1"/>
          </p:cNvSpPr>
          <p:nvPr/>
        </p:nvSpPr>
        <p:spPr bwMode="auto">
          <a:xfrm>
            <a:off x="2347913" y="974725"/>
            <a:ext cx="1936750" cy="500063"/>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Validation Tests</a:t>
            </a:r>
          </a:p>
        </p:txBody>
      </p:sp>
      <p:sp>
        <p:nvSpPr>
          <p:cNvPr id="26637" name="Rectangle 112"/>
          <p:cNvSpPr>
            <a:spLocks noChangeArrowheads="1"/>
          </p:cNvSpPr>
          <p:nvPr/>
        </p:nvSpPr>
        <p:spPr bwMode="auto">
          <a:xfrm>
            <a:off x="4565650" y="974725"/>
            <a:ext cx="1516063" cy="500063"/>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Design</a:t>
            </a:r>
          </a:p>
        </p:txBody>
      </p:sp>
      <p:sp>
        <p:nvSpPr>
          <p:cNvPr id="26638" name="Rectangle 113"/>
          <p:cNvSpPr>
            <a:spLocks noChangeArrowheads="1"/>
          </p:cNvSpPr>
          <p:nvPr/>
        </p:nvSpPr>
        <p:spPr bwMode="auto">
          <a:xfrm>
            <a:off x="6264275" y="974725"/>
            <a:ext cx="2001838" cy="500063"/>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Implementation</a:t>
            </a:r>
          </a:p>
        </p:txBody>
      </p:sp>
      <p:sp>
        <p:nvSpPr>
          <p:cNvPr id="26639" name="Rectangle 114"/>
          <p:cNvSpPr>
            <a:spLocks noChangeArrowheads="1"/>
          </p:cNvSpPr>
          <p:nvPr/>
        </p:nvSpPr>
        <p:spPr bwMode="auto">
          <a:xfrm>
            <a:off x="228600" y="5243513"/>
            <a:ext cx="1857375" cy="500062"/>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A</a:t>
            </a:r>
          </a:p>
        </p:txBody>
      </p:sp>
      <p:sp>
        <p:nvSpPr>
          <p:cNvPr id="26640" name="Rectangle 115"/>
          <p:cNvSpPr>
            <a:spLocks noChangeArrowheads="1"/>
          </p:cNvSpPr>
          <p:nvPr/>
        </p:nvSpPr>
        <p:spPr bwMode="auto">
          <a:xfrm>
            <a:off x="2347913" y="5243513"/>
            <a:ext cx="1944687" cy="500062"/>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B</a:t>
            </a:r>
          </a:p>
        </p:txBody>
      </p:sp>
      <p:sp>
        <p:nvSpPr>
          <p:cNvPr id="26641" name="Rectangle 116"/>
          <p:cNvSpPr>
            <a:spLocks noChangeArrowheads="1"/>
          </p:cNvSpPr>
          <p:nvPr/>
        </p:nvSpPr>
        <p:spPr bwMode="auto">
          <a:xfrm>
            <a:off x="6307138" y="5243513"/>
            <a:ext cx="1865312" cy="500062"/>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D</a:t>
            </a:r>
          </a:p>
        </p:txBody>
      </p:sp>
      <p:sp>
        <p:nvSpPr>
          <p:cNvPr id="26642" name="AutoShape 117"/>
          <p:cNvSpPr>
            <a:spLocks noChangeArrowheads="1"/>
          </p:cNvSpPr>
          <p:nvPr/>
        </p:nvSpPr>
        <p:spPr bwMode="auto">
          <a:xfrm>
            <a:off x="909638" y="2743200"/>
            <a:ext cx="728662" cy="490538"/>
          </a:xfrm>
          <a:prstGeom prst="roundRect">
            <a:avLst>
              <a:gd name="adj" fmla="val 16667"/>
            </a:avLst>
          </a:prstGeom>
          <a:solidFill>
            <a:srgbClr val="3366CC"/>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R1</a:t>
            </a:r>
          </a:p>
        </p:txBody>
      </p:sp>
      <p:sp>
        <p:nvSpPr>
          <p:cNvPr id="26643" name="AutoShape 118"/>
          <p:cNvSpPr>
            <a:spLocks noChangeArrowheads="1"/>
          </p:cNvSpPr>
          <p:nvPr/>
        </p:nvSpPr>
        <p:spPr bwMode="auto">
          <a:xfrm>
            <a:off x="908050" y="3684588"/>
            <a:ext cx="728663" cy="490537"/>
          </a:xfrm>
          <a:prstGeom prst="roundRect">
            <a:avLst>
              <a:gd name="adj" fmla="val 16667"/>
            </a:avLst>
          </a:prstGeom>
          <a:solidFill>
            <a:srgbClr val="3366CC"/>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R2</a:t>
            </a:r>
          </a:p>
        </p:txBody>
      </p:sp>
      <p:sp>
        <p:nvSpPr>
          <p:cNvPr id="26644" name="AutoShape 119"/>
          <p:cNvSpPr>
            <a:spLocks noChangeArrowheads="1"/>
          </p:cNvSpPr>
          <p:nvPr/>
        </p:nvSpPr>
        <p:spPr bwMode="auto">
          <a:xfrm>
            <a:off x="2990850" y="1727200"/>
            <a:ext cx="728663" cy="490538"/>
          </a:xfrm>
          <a:prstGeom prst="roundRect">
            <a:avLst>
              <a:gd name="adj" fmla="val 16667"/>
            </a:avLst>
          </a:prstGeom>
          <a:solidFill>
            <a:srgbClr val="097236"/>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T1</a:t>
            </a:r>
          </a:p>
        </p:txBody>
      </p:sp>
      <p:sp>
        <p:nvSpPr>
          <p:cNvPr id="26645" name="AutoShape 120"/>
          <p:cNvSpPr>
            <a:spLocks noChangeArrowheads="1"/>
          </p:cNvSpPr>
          <p:nvPr/>
        </p:nvSpPr>
        <p:spPr bwMode="auto">
          <a:xfrm>
            <a:off x="3013075" y="4745038"/>
            <a:ext cx="728663" cy="490537"/>
          </a:xfrm>
          <a:prstGeom prst="roundRect">
            <a:avLst>
              <a:gd name="adj" fmla="val 16667"/>
            </a:avLst>
          </a:prstGeom>
          <a:solidFill>
            <a:srgbClr val="097236"/>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T2</a:t>
            </a:r>
          </a:p>
        </p:txBody>
      </p:sp>
      <p:sp>
        <p:nvSpPr>
          <p:cNvPr id="26646" name="AutoShape 121"/>
          <p:cNvSpPr>
            <a:spLocks noChangeArrowheads="1"/>
          </p:cNvSpPr>
          <p:nvPr/>
        </p:nvSpPr>
        <p:spPr bwMode="auto">
          <a:xfrm>
            <a:off x="4940300" y="2743200"/>
            <a:ext cx="728663" cy="490538"/>
          </a:xfrm>
          <a:prstGeom prst="roundRect">
            <a:avLst>
              <a:gd name="adj" fmla="val 16667"/>
            </a:avLst>
          </a:prstGeom>
          <a:solidFill>
            <a:srgbClr val="5C58B4"/>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D1</a:t>
            </a:r>
          </a:p>
        </p:txBody>
      </p:sp>
      <p:sp>
        <p:nvSpPr>
          <p:cNvPr id="26647" name="AutoShape 122"/>
          <p:cNvSpPr>
            <a:spLocks noChangeArrowheads="1"/>
          </p:cNvSpPr>
          <p:nvPr/>
        </p:nvSpPr>
        <p:spPr bwMode="auto">
          <a:xfrm>
            <a:off x="4937125" y="3684588"/>
            <a:ext cx="728663" cy="490537"/>
          </a:xfrm>
          <a:prstGeom prst="roundRect">
            <a:avLst>
              <a:gd name="adj" fmla="val 16667"/>
            </a:avLst>
          </a:prstGeom>
          <a:solidFill>
            <a:srgbClr val="5C58B4"/>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D2</a:t>
            </a:r>
          </a:p>
        </p:txBody>
      </p:sp>
      <p:sp>
        <p:nvSpPr>
          <p:cNvPr id="26648" name="AutoShape 123"/>
          <p:cNvSpPr>
            <a:spLocks noChangeArrowheads="1"/>
          </p:cNvSpPr>
          <p:nvPr/>
        </p:nvSpPr>
        <p:spPr bwMode="auto">
          <a:xfrm>
            <a:off x="6915150" y="2743200"/>
            <a:ext cx="727075" cy="490538"/>
          </a:xfrm>
          <a:prstGeom prst="roundRect">
            <a:avLst>
              <a:gd name="adj" fmla="val 16667"/>
            </a:avLst>
          </a:prstGeom>
          <a:solidFill>
            <a:srgbClr val="CC6600"/>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I1</a:t>
            </a:r>
          </a:p>
        </p:txBody>
      </p:sp>
      <p:sp>
        <p:nvSpPr>
          <p:cNvPr id="26649" name="AutoShape 124"/>
          <p:cNvSpPr>
            <a:spLocks noChangeArrowheads="1"/>
          </p:cNvSpPr>
          <p:nvPr/>
        </p:nvSpPr>
        <p:spPr bwMode="auto">
          <a:xfrm>
            <a:off x="6913563" y="3684588"/>
            <a:ext cx="727075" cy="490537"/>
          </a:xfrm>
          <a:prstGeom prst="roundRect">
            <a:avLst>
              <a:gd name="adj" fmla="val 16667"/>
            </a:avLst>
          </a:prstGeom>
          <a:solidFill>
            <a:srgbClr val="CC6600"/>
          </a:solidFill>
          <a:ln w="254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a:solidFill>
                  <a:srgbClr val="FFFFFF"/>
                </a:solidFill>
                <a:latin typeface="Verdana" pitchFamily="34" charset="0"/>
                <a:cs typeface="Arial" pitchFamily="34" charset="0"/>
              </a:rPr>
              <a:t>I2</a:t>
            </a:r>
          </a:p>
        </p:txBody>
      </p:sp>
      <p:sp>
        <p:nvSpPr>
          <p:cNvPr id="26650" name="Rectangle 126"/>
          <p:cNvSpPr>
            <a:spLocks noChangeArrowheads="1"/>
          </p:cNvSpPr>
          <p:nvPr/>
        </p:nvSpPr>
        <p:spPr bwMode="auto">
          <a:xfrm>
            <a:off x="4530725" y="5243513"/>
            <a:ext cx="1539875" cy="500062"/>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b="1">
                <a:cs typeface="Arial" pitchFamily="34" charset="0"/>
              </a:rPr>
              <a:t>Tool C</a:t>
            </a:r>
          </a:p>
        </p:txBody>
      </p:sp>
      <p:sp>
        <p:nvSpPr>
          <p:cNvPr id="860288" name="Cloud"/>
          <p:cNvSpPr>
            <a:spLocks noChangeAspect="1" noEditPoints="1" noChangeArrowheads="1"/>
          </p:cNvSpPr>
          <p:nvPr/>
        </p:nvSpPr>
        <p:spPr bwMode="auto">
          <a:xfrm>
            <a:off x="425450" y="5870575"/>
            <a:ext cx="3784600" cy="1485900"/>
          </a:xfrm>
          <a:custGeom>
            <a:avLst/>
            <a:gdLst>
              <a:gd name="T0" fmla="*/ 2057351 w 21600"/>
              <a:gd name="T1" fmla="*/ 51101408 h 21600"/>
              <a:gd name="T2" fmla="*/ 331632934 w 21600"/>
              <a:gd name="T3" fmla="*/ 102093988 h 21600"/>
              <a:gd name="T4" fmla="*/ 662713071 w 21600"/>
              <a:gd name="T5" fmla="*/ 51101408 h 21600"/>
              <a:gd name="T6" fmla="*/ 331632934 w 21600"/>
              <a:gd name="T7" fmla="*/ 58435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lIns="100783" tIns="50392" rIns="100783" bIns="50392"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1500">
                <a:cs typeface="Arial" pitchFamily="34" charset="0"/>
              </a:rPr>
              <a:t>Why is the number of failed test cases for the UI increasing in each iteration?</a:t>
            </a:r>
          </a:p>
        </p:txBody>
      </p:sp>
      <p:sp>
        <p:nvSpPr>
          <p:cNvPr id="860289" name="Cloud"/>
          <p:cNvSpPr>
            <a:spLocks noChangeAspect="1" noEditPoints="1" noChangeArrowheads="1"/>
          </p:cNvSpPr>
          <p:nvPr/>
        </p:nvSpPr>
        <p:spPr bwMode="auto">
          <a:xfrm>
            <a:off x="4424363" y="5870575"/>
            <a:ext cx="3786187" cy="1485900"/>
          </a:xfrm>
          <a:custGeom>
            <a:avLst/>
            <a:gdLst>
              <a:gd name="T0" fmla="*/ 2058213 w 21600"/>
              <a:gd name="T1" fmla="*/ 51101408 h 21600"/>
              <a:gd name="T2" fmla="*/ 331772173 w 21600"/>
              <a:gd name="T3" fmla="*/ 102093988 h 21600"/>
              <a:gd name="T4" fmla="*/ 662991142 w 21600"/>
              <a:gd name="T5" fmla="*/ 51101408 h 21600"/>
              <a:gd name="T6" fmla="*/ 331772173 w 21600"/>
              <a:gd name="T7" fmla="*/ 58435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lIns="100783" tIns="50392" rIns="100783" bIns="50392"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1500">
                <a:cs typeface="Arial" pitchFamily="34" charset="0"/>
              </a:rPr>
              <a:t>How much faster is work progressing on the UI versus the Processing Engine?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en-US" dirty="0" smtClean="0"/>
              <a:t>Linked Data Principles</a:t>
            </a:r>
          </a:p>
        </p:txBody>
      </p:sp>
      <p:sp>
        <p:nvSpPr>
          <p:cNvPr id="28676" name="Rectangle 9"/>
          <p:cNvSpPr>
            <a:spLocks noGrp="1" noChangeArrowheads="1"/>
          </p:cNvSpPr>
          <p:nvPr>
            <p:ph type="body" idx="1"/>
          </p:nvPr>
        </p:nvSpPr>
        <p:spPr>
          <a:xfrm>
            <a:off x="100013" y="855663"/>
            <a:ext cx="9875837" cy="3686174"/>
          </a:xfrm>
        </p:spPr>
        <p:txBody>
          <a:bodyPr>
            <a:normAutofit fontScale="92500" lnSpcReduction="20000"/>
          </a:bodyPr>
          <a:lstStyle/>
          <a:p>
            <a:r>
              <a:rPr lang="en-US" altLang="en-US" dirty="0" smtClean="0"/>
              <a:t>Tim Berners-Lee’s four principles for Linking Data:</a:t>
            </a:r>
          </a:p>
          <a:p>
            <a:pPr lvl="1"/>
            <a:endParaRPr lang="en-US" altLang="en-US" dirty="0" smtClean="0"/>
          </a:p>
          <a:p>
            <a:pPr marL="768350" lvl="1" indent="-514350">
              <a:buFont typeface="+mj-lt"/>
              <a:buAutoNum type="arabicPeriod"/>
            </a:pPr>
            <a:r>
              <a:rPr lang="en-US" altLang="en-US" dirty="0" smtClean="0"/>
              <a:t>Use URIs as names (</a:t>
            </a:r>
            <a:r>
              <a:rPr lang="en-US" altLang="en-US" i="1" dirty="0" smtClean="0"/>
              <a:t>identity</a:t>
            </a:r>
            <a:r>
              <a:rPr lang="en-US" altLang="en-US" dirty="0" smtClean="0"/>
              <a:t>) for things </a:t>
            </a:r>
          </a:p>
          <a:p>
            <a:pPr marL="768350" lvl="1" indent="-514350">
              <a:buFont typeface="+mj-lt"/>
              <a:buAutoNum type="arabicPeriod"/>
            </a:pPr>
            <a:endParaRPr lang="en-US" altLang="en-US" dirty="0" smtClean="0"/>
          </a:p>
          <a:p>
            <a:pPr marL="768350" lvl="1" indent="-514350">
              <a:buFont typeface="+mj-lt"/>
              <a:buAutoNum type="arabicPeriod"/>
            </a:pPr>
            <a:r>
              <a:rPr lang="en-US" altLang="en-US" dirty="0" smtClean="0"/>
              <a:t>Use HTTP URIs so that people can look up those names </a:t>
            </a:r>
          </a:p>
          <a:p>
            <a:pPr marL="768350" lvl="1" indent="-514350">
              <a:buFont typeface="+mj-lt"/>
              <a:buAutoNum type="arabicPeriod"/>
            </a:pPr>
            <a:endParaRPr lang="en-US" altLang="en-US" dirty="0" smtClean="0"/>
          </a:p>
          <a:p>
            <a:pPr marL="768350" lvl="1" indent="-514350">
              <a:buFont typeface="+mj-lt"/>
              <a:buAutoNum type="arabicPeriod"/>
            </a:pPr>
            <a:r>
              <a:rPr lang="en-US" altLang="en-US" dirty="0" smtClean="0"/>
              <a:t>When someone looks up a URI, provide useful information using the standards (RDF, SPARQL) </a:t>
            </a:r>
          </a:p>
          <a:p>
            <a:pPr marL="768350" lvl="1" indent="-514350">
              <a:buFont typeface="+mj-lt"/>
              <a:buAutoNum type="arabicPeriod"/>
            </a:pPr>
            <a:endParaRPr lang="en-US" altLang="en-US" dirty="0" smtClean="0"/>
          </a:p>
          <a:p>
            <a:pPr marL="768350" lvl="1" indent="-514350">
              <a:buFont typeface="+mj-lt"/>
              <a:buAutoNum type="arabicPeriod"/>
            </a:pPr>
            <a:r>
              <a:rPr lang="en-US" altLang="en-US" dirty="0" smtClean="0"/>
              <a:t>Include links to other URIs so that they can discover more things</a:t>
            </a:r>
          </a:p>
          <a:p>
            <a:endParaRPr lang="en-US" altLang="en-US" dirty="0" smtClean="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512" y="4541837"/>
            <a:ext cx="3627437" cy="2733881"/>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Linked Data Example</a:t>
            </a:r>
            <a:br>
              <a:rPr lang="en-GB" sz="2800" dirty="0"/>
            </a:br>
            <a:r>
              <a:rPr lang="en-GB" sz="2800" dirty="0"/>
              <a:t>- The Linking Open Data project</a:t>
            </a:r>
          </a:p>
        </p:txBody>
      </p:sp>
      <p:sp>
        <p:nvSpPr>
          <p:cNvPr id="3" name="Content Placeholder 2"/>
          <p:cNvSpPr>
            <a:spLocks noGrp="1"/>
          </p:cNvSpPr>
          <p:nvPr>
            <p:ph idx="1"/>
          </p:nvPr>
        </p:nvSpPr>
        <p:spPr>
          <a:xfrm>
            <a:off x="100013" y="1008063"/>
            <a:ext cx="5168899" cy="3228974"/>
          </a:xfrm>
        </p:spPr>
        <p:txBody>
          <a:bodyPr>
            <a:normAutofit fontScale="92500" lnSpcReduction="20000"/>
          </a:bodyPr>
          <a:lstStyle/>
          <a:p>
            <a:pPr marL="457200" indent="-457200">
              <a:buFont typeface="Arial" panose="020B0604020202020204" pitchFamily="34" charset="0"/>
              <a:buChar char="•"/>
            </a:pPr>
            <a:r>
              <a:rPr lang="en-GB" sz="3000" dirty="0"/>
              <a:t>Links data from open-content projects such as </a:t>
            </a:r>
          </a:p>
          <a:p>
            <a:pPr marL="614363" lvl="1" indent="-457200">
              <a:buFont typeface="Arial" panose="020B0604020202020204" pitchFamily="34" charset="0"/>
              <a:buChar char="•"/>
            </a:pPr>
            <a:r>
              <a:rPr lang="en-GB" dirty="0" smtClean="0"/>
              <a:t>encyclopaedias </a:t>
            </a:r>
            <a:r>
              <a:rPr lang="en-GB" dirty="0"/>
              <a:t>and dictionaries</a:t>
            </a:r>
          </a:p>
          <a:p>
            <a:pPr marL="614363" lvl="1" indent="-457200">
              <a:buFont typeface="Arial" panose="020B0604020202020204" pitchFamily="34" charset="0"/>
              <a:buChar char="•"/>
            </a:pPr>
            <a:r>
              <a:rPr lang="en-GB" dirty="0"/>
              <a:t>government statistics</a:t>
            </a:r>
          </a:p>
          <a:p>
            <a:pPr marL="614363" lvl="1" indent="-457200">
              <a:buFont typeface="Arial" panose="020B0604020202020204" pitchFamily="34" charset="0"/>
              <a:buChar char="•"/>
            </a:pPr>
            <a:r>
              <a:rPr lang="en-GB" dirty="0"/>
              <a:t>bibliographic </a:t>
            </a:r>
            <a:r>
              <a:rPr lang="en-GB" dirty="0" smtClean="0"/>
              <a:t>data</a:t>
            </a:r>
          </a:p>
          <a:p>
            <a:pPr marL="614363" lvl="1" indent="-457200">
              <a:buFont typeface="Arial" panose="020B0604020202020204" pitchFamily="34" charset="0"/>
              <a:buChar char="•"/>
            </a:pPr>
            <a:r>
              <a:rPr lang="en-GB" dirty="0" smtClean="0"/>
              <a:t>music</a:t>
            </a:r>
            <a:endParaRPr lang="en-GB" dirty="0"/>
          </a:p>
          <a:p>
            <a:pPr marL="614363" lvl="1" indent="-457200">
              <a:buFont typeface="Arial" panose="020B0604020202020204" pitchFamily="34" charset="0"/>
              <a:buChar char="•"/>
            </a:pPr>
            <a:r>
              <a:rPr lang="en-GB" dirty="0"/>
              <a:t>research papers </a:t>
            </a:r>
          </a:p>
          <a:p>
            <a:pPr marL="614363" lvl="1" indent="-457200">
              <a:buFont typeface="Arial" panose="020B0604020202020204" pitchFamily="34" charset="0"/>
              <a:buChar char="•"/>
            </a:pPr>
            <a:r>
              <a:rPr lang="en-GB" dirty="0" smtClean="0"/>
              <a:t>…</a:t>
            </a:r>
            <a:endParaRPr lang="en-GB" dirty="0"/>
          </a:p>
        </p:txBody>
      </p:sp>
      <p:pic>
        <p:nvPicPr>
          <p:cNvPr id="4" name="Picture 2" descr="C:\Users\jad\Desktop\Cap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l="7087" r="2146"/>
          <a:stretch/>
        </p:blipFill>
        <p:spPr bwMode="auto">
          <a:xfrm>
            <a:off x="5116512" y="884237"/>
            <a:ext cx="4926843" cy="594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39144" y="6990417"/>
            <a:ext cx="4572000" cy="523220"/>
          </a:xfrm>
          <a:prstGeom prst="rect">
            <a:avLst/>
          </a:prstGeom>
          <a:noFill/>
        </p:spPr>
        <p:txBody>
          <a:bodyPr wrap="square" rtlCol="0">
            <a:spAutoFit/>
          </a:bodyPr>
          <a:lstStyle/>
          <a:p>
            <a:r>
              <a:rPr lang="en-GB" sz="1400" dirty="0"/>
              <a:t>Linked Data - Structured Data on the Web; by David Wood, Marsha </a:t>
            </a:r>
            <a:r>
              <a:rPr lang="en-GB" sz="1400" dirty="0" err="1"/>
              <a:t>Zaidman</a:t>
            </a:r>
            <a:r>
              <a:rPr lang="en-GB" sz="1400" dirty="0"/>
              <a:t>, and Luke Ruth; Fig </a:t>
            </a:r>
            <a:r>
              <a:rPr lang="en-GB" sz="1400" dirty="0" smtClean="0"/>
              <a:t>1.5</a:t>
            </a:r>
            <a:endParaRPr lang="en-GB" sz="1400" dirty="0"/>
          </a:p>
        </p:txBody>
      </p:sp>
      <p:sp>
        <p:nvSpPr>
          <p:cNvPr id="6" name="Content Placeholder 2"/>
          <p:cNvSpPr txBox="1">
            <a:spLocks/>
          </p:cNvSpPr>
          <p:nvPr/>
        </p:nvSpPr>
        <p:spPr bwMode="auto">
          <a:xfrm>
            <a:off x="87312" y="4313237"/>
            <a:ext cx="5486400" cy="295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4" tIns="50397" rIns="100794" bIns="50397" numCol="1" anchor="t" anchorCtr="0" compatLnSpc="1">
            <a:prstTxWarp prst="textNoShape">
              <a:avLst/>
            </a:prstTxWarp>
            <a:normAutofit/>
          </a:bodyPr>
          <a:lstStyle>
            <a:lvl1pPr marL="342900" indent="-342900" algn="l" rtl="0" eaLnBrk="0" fontAlgn="base" hangingPunct="0">
              <a:spcBef>
                <a:spcPct val="20000"/>
              </a:spcBef>
              <a:spcAft>
                <a:spcPct val="0"/>
              </a:spcAft>
              <a:buClr>
                <a:srgbClr val="000000"/>
              </a:buClr>
              <a:buFont typeface="Wingdings" pitchFamily="2" charset="2"/>
              <a:defRPr sz="3100">
                <a:solidFill>
                  <a:schemeClr val="tx1"/>
                </a:solidFill>
                <a:latin typeface="+mn-lt"/>
                <a:ea typeface="+mn-ea"/>
                <a:cs typeface="+mn-cs"/>
              </a:defRPr>
            </a:lvl1pPr>
            <a:lvl2pPr marL="500063" indent="-246063" algn="l" rtl="0" eaLnBrk="0" fontAlgn="base" hangingPunct="0">
              <a:spcBef>
                <a:spcPct val="20000"/>
              </a:spcBef>
              <a:spcAft>
                <a:spcPct val="0"/>
              </a:spcAft>
              <a:buClr>
                <a:schemeClr val="tx1"/>
              </a:buClr>
              <a:buFont typeface="Wingdings" pitchFamily="2" charset="2"/>
              <a:buChar char="§"/>
              <a:defRPr sz="2600">
                <a:solidFill>
                  <a:schemeClr val="tx1"/>
                </a:solidFill>
                <a:latin typeface="+mn-lt"/>
                <a:cs typeface="+mn-cs"/>
              </a:defRPr>
            </a:lvl2pPr>
            <a:lvl3pPr marL="874713" indent="-247650" algn="l" rtl="0" eaLnBrk="0" fontAlgn="base" hangingPunct="0">
              <a:spcBef>
                <a:spcPct val="20000"/>
              </a:spcBef>
              <a:spcAft>
                <a:spcPct val="0"/>
              </a:spcAft>
              <a:buFont typeface="Times New Roman" pitchFamily="18" charset="0"/>
              <a:buChar char="–"/>
              <a:defRPr sz="2600">
                <a:solidFill>
                  <a:schemeClr val="tx1"/>
                </a:solidFill>
                <a:latin typeface="+mn-lt"/>
                <a:cs typeface="+mn-cs"/>
              </a:defRPr>
            </a:lvl3pPr>
            <a:lvl4pPr marL="1257300" indent="-257175" algn="l" rtl="0" eaLnBrk="0" fontAlgn="base" hangingPunct="0">
              <a:spcBef>
                <a:spcPct val="20000"/>
              </a:spcBef>
              <a:spcAft>
                <a:spcPct val="0"/>
              </a:spcAft>
              <a:buChar char="•"/>
              <a:defRPr sz="2200">
                <a:solidFill>
                  <a:schemeClr val="tx1"/>
                </a:solidFill>
                <a:latin typeface="+mn-lt"/>
                <a:cs typeface="+mn-cs"/>
              </a:defRPr>
            </a:lvl4pPr>
            <a:lvl5pPr marL="1638300" indent="-254000" algn="l" rtl="0" eaLnBrk="0" fontAlgn="base" hangingPunct="0">
              <a:spcBef>
                <a:spcPct val="20000"/>
              </a:spcBef>
              <a:spcAft>
                <a:spcPct val="0"/>
              </a:spcAft>
              <a:buSzPct val="80000"/>
              <a:buFont typeface="Arial" pitchFamily="34" charset="0"/>
              <a:buChar char="▫"/>
              <a:defRPr sz="2200">
                <a:solidFill>
                  <a:schemeClr val="tx1"/>
                </a:solidFill>
                <a:latin typeface="+mn-lt"/>
                <a:cs typeface="+mn-cs"/>
              </a:defRPr>
            </a:lvl5pPr>
            <a:lvl6pPr marL="2143630"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6pPr>
            <a:lvl7pPr marL="2647601"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7pPr>
            <a:lvl8pPr marL="3151573"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8pPr>
            <a:lvl9pPr marL="3655544"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9pPr>
          </a:lstStyle>
          <a:p>
            <a:pPr marL="457200" indent="-457200" defTabSz="914400">
              <a:buFont typeface="Wingdings"/>
              <a:buChar char="à"/>
            </a:pPr>
            <a:r>
              <a:rPr lang="en-GB" sz="2800" kern="0" dirty="0" smtClean="0"/>
              <a:t>Access to data &amp; its semantics</a:t>
            </a:r>
          </a:p>
          <a:p>
            <a:pPr marL="457200" indent="-457200" defTabSz="914400">
              <a:buFont typeface="Wingdings"/>
              <a:buChar char="à"/>
            </a:pPr>
            <a:r>
              <a:rPr lang="en-GB" sz="2800" kern="0" dirty="0" smtClean="0"/>
              <a:t>No longer Data Silos</a:t>
            </a:r>
          </a:p>
          <a:p>
            <a:pPr marL="457200" indent="-457200" defTabSz="914400">
              <a:buFont typeface="Wingdings"/>
              <a:buChar char="à"/>
            </a:pPr>
            <a:r>
              <a:rPr lang="en-GB" sz="2800" kern="0" dirty="0" smtClean="0"/>
              <a:t>Discoverability</a:t>
            </a:r>
          </a:p>
          <a:p>
            <a:pPr marL="614363" lvl="1" indent="-457200" defTabSz="914400">
              <a:buFont typeface="Wingdings"/>
              <a:buChar char="à"/>
            </a:pPr>
            <a:r>
              <a:rPr lang="en-GB" sz="2400" kern="0" dirty="0" smtClean="0"/>
              <a:t>Data discovered and used in unpredictable ways </a:t>
            </a:r>
          </a:p>
          <a:p>
            <a:pPr marL="457200" indent="-457200" defTabSz="914400">
              <a:buFont typeface="Arial" panose="020B0604020202020204" pitchFamily="34" charset="0"/>
              <a:buChar char="•"/>
            </a:pPr>
            <a:endParaRPr lang="en-GB" sz="2800" kern="0" dirty="0"/>
          </a:p>
        </p:txBody>
      </p:sp>
    </p:spTree>
    <p:extLst>
      <p:ext uri="{BB962C8B-B14F-4D97-AF65-F5344CB8AC3E}">
        <p14:creationId xmlns:p14="http://schemas.microsoft.com/office/powerpoint/2010/main" val="2133335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Data Technologies</a:t>
            </a:r>
            <a:endParaRPr lang="en-GB" dirty="0"/>
          </a:p>
        </p:txBody>
      </p:sp>
      <p:sp>
        <p:nvSpPr>
          <p:cNvPr id="3" name="Content Placeholder 2"/>
          <p:cNvSpPr>
            <a:spLocks noGrp="1"/>
          </p:cNvSpPr>
          <p:nvPr>
            <p:ph idx="1"/>
          </p:nvPr>
        </p:nvSpPr>
        <p:spPr/>
        <p:txBody>
          <a:bodyPr>
            <a:normAutofit/>
          </a:bodyPr>
          <a:lstStyle/>
          <a:p>
            <a:pPr marL="614363" lvl="1" indent="-457200">
              <a:buFont typeface="Arial" panose="020B0604020202020204" pitchFamily="34" charset="0"/>
              <a:buChar char="•"/>
            </a:pPr>
            <a:r>
              <a:rPr lang="en-GB" dirty="0" smtClean="0"/>
              <a:t>Builds </a:t>
            </a:r>
            <a:r>
              <a:rPr lang="en-GB" dirty="0"/>
              <a:t>upon standard Web technologies </a:t>
            </a:r>
            <a:endParaRPr lang="en-GB" dirty="0" smtClean="0"/>
          </a:p>
          <a:p>
            <a:pPr marL="989013" lvl="2" indent="-457200">
              <a:buFont typeface="Arial" panose="020B0604020202020204" pitchFamily="34" charset="0"/>
              <a:buChar char="•"/>
            </a:pPr>
            <a:r>
              <a:rPr lang="en-GB" dirty="0" smtClean="0"/>
              <a:t>RDF standard(s)</a:t>
            </a:r>
          </a:p>
          <a:p>
            <a:pPr marL="989013" lvl="2" indent="-457200">
              <a:buFont typeface="Arial" panose="020B0604020202020204" pitchFamily="34" charset="0"/>
              <a:buChar char="•"/>
            </a:pPr>
            <a:r>
              <a:rPr lang="en-GB" dirty="0"/>
              <a:t>HTTP</a:t>
            </a:r>
          </a:p>
          <a:p>
            <a:pPr marL="989013" lvl="2" indent="-457200">
              <a:buFont typeface="Arial" panose="020B0604020202020204" pitchFamily="34" charset="0"/>
              <a:buChar char="•"/>
            </a:pPr>
            <a:r>
              <a:rPr lang="en-GB" dirty="0"/>
              <a:t>URIs</a:t>
            </a:r>
          </a:p>
          <a:p>
            <a:pPr marL="989013" lvl="2" indent="-457200">
              <a:buFont typeface="Arial" panose="020B0604020202020204" pitchFamily="34" charset="0"/>
              <a:buChar char="•"/>
            </a:pPr>
            <a:endParaRPr lang="en-GB" dirty="0" smtClean="0"/>
          </a:p>
          <a:p>
            <a:pPr marL="989013" lvl="2" indent="-457200">
              <a:buFont typeface="Arial" panose="020B0604020202020204" pitchFamily="34" charset="0"/>
              <a:buChar char="•"/>
            </a:pPr>
            <a:endParaRPr lang="en-GB" dirty="0"/>
          </a:p>
        </p:txBody>
      </p:sp>
      <p:sp>
        <p:nvSpPr>
          <p:cNvPr id="5" name="TextBox 4"/>
          <p:cNvSpPr txBox="1"/>
          <p:nvPr/>
        </p:nvSpPr>
        <p:spPr>
          <a:xfrm>
            <a:off x="6362535" y="7184230"/>
            <a:ext cx="3640292" cy="276999"/>
          </a:xfrm>
          <a:prstGeom prst="rect">
            <a:avLst/>
          </a:prstGeom>
          <a:noFill/>
        </p:spPr>
        <p:txBody>
          <a:bodyPr wrap="none" rtlCol="0">
            <a:spAutoFit/>
          </a:bodyPr>
          <a:lstStyle/>
          <a:p>
            <a:r>
              <a:rPr lang="en-GB" sz="1200" dirty="0" smtClean="0"/>
              <a:t>Source: </a:t>
            </a:r>
            <a:r>
              <a:rPr lang="en-GB" sz="1200" dirty="0">
                <a:hlinkClick r:id="rId3"/>
              </a:rPr>
              <a:t>http://</a:t>
            </a:r>
            <a:r>
              <a:rPr lang="en-GB" sz="1200" dirty="0" smtClean="0">
                <a:hlinkClick r:id="rId3"/>
              </a:rPr>
              <a:t>www.w3.org/2007/03/layerCake.png</a:t>
            </a:r>
            <a:r>
              <a:rPr lang="en-GB" sz="1200" dirty="0" smtClean="0"/>
              <a:t> </a:t>
            </a:r>
          </a:p>
        </p:txBody>
      </p:sp>
      <p:sp>
        <p:nvSpPr>
          <p:cNvPr id="6" name="Right Brace 5"/>
          <p:cNvSpPr/>
          <p:nvPr/>
        </p:nvSpPr>
        <p:spPr bwMode="auto">
          <a:xfrm>
            <a:off x="6413474" y="3565798"/>
            <a:ext cx="304800" cy="2881039"/>
          </a:xfrm>
          <a:prstGeom prst="rightBrac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txBody>
          <a:bodyPr rot="10800000" vert="horz" wrap="none" lIns="107950" tIns="53975" rIns="107950" bIns="53975" numCol="1" rtlCol="0" anchor="t" anchorCtr="0" compatLnSpc="1">
            <a:prstTxWarp prst="textNoShape">
              <a:avLst/>
            </a:prstTxWarp>
          </a:bodyPr>
          <a:lstStyle/>
          <a:p>
            <a:pPr marL="0" marR="0" indent="0" algn="l" defTabSz="914400" rtl="0" eaLnBrk="1" fontAlgn="base" latinLnBrk="0" hangingPunct="1">
              <a:lnSpc>
                <a:spcPct val="100000"/>
              </a:lnSpc>
              <a:spcBef>
                <a:spcPct val="25000"/>
              </a:spcBef>
              <a:spcAft>
                <a:spcPct val="0"/>
              </a:spcAft>
              <a:buClrTx/>
              <a:buSzTx/>
              <a:buFont typeface="Wingdings" pitchFamily="2" charset="2"/>
              <a:buNone/>
              <a:tabLst/>
            </a:pPr>
            <a:endParaRPr kumimoji="0" lang="en-GB" sz="10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6824940" y="4848384"/>
            <a:ext cx="1415772" cy="369332"/>
          </a:xfrm>
          <a:prstGeom prst="rect">
            <a:avLst/>
          </a:prstGeom>
          <a:noFill/>
        </p:spPr>
        <p:txBody>
          <a:bodyPr wrap="none" rtlCol="0">
            <a:spAutoFit/>
          </a:bodyPr>
          <a:lstStyle/>
          <a:p>
            <a:r>
              <a:rPr lang="en-GB" sz="1800" dirty="0" smtClean="0"/>
              <a:t>Linked Data</a:t>
            </a:r>
            <a:endParaRPr lang="en-GB" sz="1800" dirty="0"/>
          </a:p>
        </p:txBody>
      </p:sp>
      <p:pic>
        <p:nvPicPr>
          <p:cNvPr id="8" name="Picture 2" descr="C:\Users\jad\Desktop\Untitled.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2" y="3563960"/>
            <a:ext cx="4267200" cy="304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280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3300" dirty="0" smtClean="0"/>
              <a:t>RDF </a:t>
            </a:r>
            <a:r>
              <a:rPr lang="en-GB" sz="3600" dirty="0" smtClean="0"/>
              <a:t>Standard(s</a:t>
            </a:r>
            <a:r>
              <a:rPr lang="en-GB" sz="3600" dirty="0"/>
              <a:t>)</a:t>
            </a:r>
            <a:endParaRPr lang="en-US" altLang="en-US" sz="3300" dirty="0" smtClean="0"/>
          </a:p>
        </p:txBody>
      </p:sp>
      <p:sp>
        <p:nvSpPr>
          <p:cNvPr id="828419" name="Rectangle 3"/>
          <p:cNvSpPr>
            <a:spLocks noGrp="1" noChangeArrowheads="1"/>
          </p:cNvSpPr>
          <p:nvPr>
            <p:ph type="body" idx="1"/>
          </p:nvPr>
        </p:nvSpPr>
        <p:spPr/>
        <p:txBody>
          <a:bodyPr>
            <a:normAutofit fontScale="85000" lnSpcReduction="20000"/>
          </a:bodyPr>
          <a:lstStyle/>
          <a:p>
            <a:pPr marL="0" indent="0" eaLnBrk="1" hangingPunct="1"/>
            <a:r>
              <a:rPr lang="en-GB" altLang="en-US" dirty="0"/>
              <a:t>RDF (Resource Description Framework)</a:t>
            </a:r>
          </a:p>
          <a:p>
            <a:pPr marL="744538" lvl="1" indent="-587375" eaLnBrk="1" hangingPunct="1">
              <a:buFont typeface="Arial" panose="020B0604020202020204" pitchFamily="34" charset="0"/>
              <a:buChar char="•"/>
            </a:pPr>
            <a:r>
              <a:rPr lang="en-GB" altLang="en-US" dirty="0"/>
              <a:t>a standard to describe structured data on the web.</a:t>
            </a:r>
          </a:p>
          <a:p>
            <a:pPr marL="744538" lvl="1" indent="-587375" eaLnBrk="1" hangingPunct="1">
              <a:buFont typeface="Arial" panose="020B0604020202020204" pitchFamily="34" charset="0"/>
              <a:buChar char="•"/>
            </a:pPr>
            <a:r>
              <a:rPr lang="en-GB" altLang="en-US" dirty="0"/>
              <a:t>designed to be </a:t>
            </a:r>
            <a:r>
              <a:rPr lang="en-GB" altLang="en-US" dirty="0" smtClean="0"/>
              <a:t>understood </a:t>
            </a:r>
            <a:r>
              <a:rPr lang="en-GB" altLang="en-US" dirty="0"/>
              <a:t>by computers </a:t>
            </a:r>
            <a:r>
              <a:rPr lang="en-GB" altLang="en-US" dirty="0" smtClean="0"/>
              <a:t>(xml) - not </a:t>
            </a:r>
            <a:r>
              <a:rPr lang="en-GB" altLang="en-US" dirty="0"/>
              <a:t>to be displayed to </a:t>
            </a:r>
            <a:r>
              <a:rPr lang="en-GB" altLang="en-US" dirty="0" smtClean="0"/>
              <a:t>people (html)</a:t>
            </a:r>
            <a:endParaRPr lang="en-GB" altLang="en-US" dirty="0"/>
          </a:p>
          <a:p>
            <a:pPr marL="587375" indent="-587375" eaLnBrk="1" hangingPunct="1"/>
            <a:endParaRPr lang="en-US" altLang="en-US" dirty="0" smtClean="0"/>
          </a:p>
          <a:p>
            <a:pPr marL="587375" indent="-587375" eaLnBrk="1" hangingPunct="1"/>
            <a:r>
              <a:rPr lang="en-US" altLang="en-US" dirty="0" smtClean="0"/>
              <a:t>Examples </a:t>
            </a:r>
            <a:r>
              <a:rPr lang="en-US" altLang="en-US" dirty="0"/>
              <a:t>of Use</a:t>
            </a:r>
          </a:p>
          <a:p>
            <a:pPr marL="744538" lvl="1" indent="-587375" eaLnBrk="1" hangingPunct="1">
              <a:buFont typeface="Arial" panose="020B0604020202020204" pitchFamily="34" charset="0"/>
              <a:buChar char="•"/>
            </a:pPr>
            <a:r>
              <a:rPr lang="en-GB" altLang="en-US" dirty="0"/>
              <a:t>Describing time schedules for web events</a:t>
            </a:r>
          </a:p>
          <a:p>
            <a:pPr marL="744538" lvl="1" indent="-587375" eaLnBrk="1" hangingPunct="1">
              <a:buFont typeface="Arial" panose="020B0604020202020204" pitchFamily="34" charset="0"/>
              <a:buChar char="•"/>
            </a:pPr>
            <a:r>
              <a:rPr lang="en-GB" altLang="en-US" dirty="0"/>
              <a:t>Describing information about web pages (content, author, created and modified date)</a:t>
            </a:r>
          </a:p>
          <a:p>
            <a:pPr marL="587375" indent="-587375" eaLnBrk="1" hangingPunct="1"/>
            <a:endParaRPr lang="en-US" altLang="en-US" dirty="0" smtClean="0"/>
          </a:p>
          <a:p>
            <a:pPr marL="587375" indent="-587375" eaLnBrk="1" hangingPunct="1"/>
            <a:r>
              <a:rPr lang="en-US" altLang="en-US" dirty="0" smtClean="0"/>
              <a:t>RDF key concepts:</a:t>
            </a:r>
          </a:p>
          <a:p>
            <a:pPr marL="587375" indent="-587375" eaLnBrk="1" hangingPunct="1">
              <a:buFont typeface="Wingdings" pitchFamily="2" charset="2"/>
              <a:buAutoNum type="arabicPeriod"/>
            </a:pPr>
            <a:r>
              <a:rPr lang="en-US" altLang="en-US" dirty="0" smtClean="0"/>
              <a:t>Graph data model</a:t>
            </a:r>
          </a:p>
          <a:p>
            <a:pPr marL="587375" indent="-587375" eaLnBrk="1" hangingPunct="1">
              <a:buFont typeface="Wingdings" pitchFamily="2" charset="2"/>
              <a:buAutoNum type="arabicPeriod"/>
            </a:pPr>
            <a:r>
              <a:rPr lang="en-US" altLang="en-US" dirty="0" smtClean="0"/>
              <a:t>URI-based vocabulary</a:t>
            </a:r>
          </a:p>
          <a:p>
            <a:pPr marL="587375" indent="-587375" eaLnBrk="1" hangingPunct="1">
              <a:buFont typeface="Wingdings" pitchFamily="2" charset="2"/>
              <a:buAutoNum type="arabicPeriod"/>
            </a:pPr>
            <a:r>
              <a:rPr lang="en-US" altLang="en-US" dirty="0" smtClean="0"/>
              <a:t>Serialization syntaxes</a:t>
            </a:r>
          </a:p>
          <a:p>
            <a:pPr marL="587375" indent="-587375" eaLnBrk="1" hangingPunct="1">
              <a:buFont typeface="Wingdings" pitchFamily="2" charset="2"/>
              <a:buAutoNum type="arabicPeriod"/>
            </a:pPr>
            <a:r>
              <a:rPr lang="en-US" altLang="en-US" dirty="0"/>
              <a:t>Vocabularies</a:t>
            </a:r>
            <a:endParaRPr lang="en-US" altLang="en-US" dirty="0" smtClean="0"/>
          </a:p>
          <a:p>
            <a:pPr marL="587375" indent="-587375" eaLnBrk="1" hangingPunct="1"/>
            <a:r>
              <a:rPr lang="en-US" altLang="en-US" sz="2800" i="1" dirty="0" smtClean="0">
                <a:sym typeface="Wingdings" panose="05000000000000000000" pitchFamily="2" charset="2"/>
              </a:rPr>
              <a:t> </a:t>
            </a:r>
            <a:r>
              <a:rPr lang="en-US" altLang="en-US" sz="2800" i="1" dirty="0" smtClean="0"/>
              <a:t>We’ll briefly look at some of them</a:t>
            </a:r>
            <a:r>
              <a:rPr lang="en-US" altLang="en-US" sz="28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spect="1" noChangeArrowheads="1"/>
          </p:cNvSpPr>
          <p:nvPr>
            <p:ph type="title"/>
          </p:nvPr>
        </p:nvSpPr>
        <p:spPr/>
        <p:txBody>
          <a:bodyPr/>
          <a:lstStyle/>
          <a:p>
            <a:pPr eaLnBrk="1" hangingPunct="1"/>
            <a:r>
              <a:rPr lang="en-US" altLang="en-US" sz="3300" dirty="0" smtClean="0"/>
              <a:t>1. The RDF graph data model</a:t>
            </a:r>
          </a:p>
        </p:txBody>
      </p:sp>
      <p:sp>
        <p:nvSpPr>
          <p:cNvPr id="30723" name="Rectangle 5"/>
          <p:cNvSpPr>
            <a:spLocks noChangeArrowheads="1"/>
          </p:cNvSpPr>
          <p:nvPr/>
        </p:nvSpPr>
        <p:spPr bwMode="auto">
          <a:xfrm>
            <a:off x="177800" y="6523037"/>
            <a:ext cx="9709150" cy="677863"/>
          </a:xfrm>
          <a:prstGeom prst="rect">
            <a:avLst/>
          </a:prstGeom>
          <a:noFill/>
          <a:ln w="25400">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50392" rIns="100783" bIns="50392"/>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0000"/>
              </a:spcBef>
              <a:buClr>
                <a:srgbClr val="000000"/>
              </a:buClr>
              <a:buFont typeface="Times New Roman" pitchFamily="18" charset="0"/>
              <a:buNone/>
            </a:pPr>
            <a:r>
              <a:rPr lang="en-US" altLang="en-US" sz="1800" dirty="0">
                <a:cs typeface="Arial" pitchFamily="34" charset="0"/>
              </a:rPr>
              <a:t>Adapted from: </a:t>
            </a:r>
          </a:p>
          <a:p>
            <a:pPr eaLnBrk="1" hangingPunct="1">
              <a:spcBef>
                <a:spcPct val="20000"/>
              </a:spcBef>
              <a:buClr>
                <a:srgbClr val="000000"/>
              </a:buClr>
              <a:buFont typeface="Times New Roman" pitchFamily="18" charset="0"/>
              <a:buNone/>
            </a:pPr>
            <a:r>
              <a:rPr lang="en-US" altLang="en-US" sz="1800" dirty="0">
                <a:cs typeface="Arial" pitchFamily="34" charset="0"/>
                <a:hlinkClick r:id="rId3"/>
              </a:rPr>
              <a:t>http://www.w3.org/TR/2004/REC-rdf-concepts-20040210/#section-data-model</a:t>
            </a:r>
            <a:endParaRPr lang="en-US" altLang="en-US" sz="1800" dirty="0">
              <a:cs typeface="Arial" pitchFamily="34" charset="0"/>
            </a:endParaRPr>
          </a:p>
        </p:txBody>
      </p:sp>
      <p:sp>
        <p:nvSpPr>
          <p:cNvPr id="30724" name="Rectangle 18"/>
          <p:cNvSpPr>
            <a:spLocks noChangeArrowheads="1"/>
          </p:cNvSpPr>
          <p:nvPr/>
        </p:nvSpPr>
        <p:spPr bwMode="auto">
          <a:xfrm>
            <a:off x="944012" y="5608637"/>
            <a:ext cx="84397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50392" rIns="100783" bIns="50392"/>
          <a:lstStyle>
            <a:lvl1pPr marL="587375" indent="-587375"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0000"/>
              </a:spcBef>
              <a:buClr>
                <a:srgbClr val="000000"/>
              </a:buClr>
              <a:buFont typeface="Times New Roman" pitchFamily="18" charset="0"/>
              <a:buNone/>
            </a:pPr>
            <a:r>
              <a:rPr lang="en-GB" altLang="en-US" dirty="0" smtClean="0">
                <a:cs typeface="Arial" pitchFamily="34" charset="0"/>
              </a:rPr>
              <a:t>The predicate </a:t>
            </a:r>
            <a:r>
              <a:rPr lang="en-GB" altLang="en-US" dirty="0">
                <a:cs typeface="Arial" pitchFamily="34" charset="0"/>
              </a:rPr>
              <a:t>(also called a property) </a:t>
            </a:r>
            <a:r>
              <a:rPr lang="en-GB" altLang="en-US" dirty="0" smtClean="0">
                <a:cs typeface="Arial" pitchFamily="34" charset="0"/>
              </a:rPr>
              <a:t>denotes </a:t>
            </a:r>
            <a:r>
              <a:rPr lang="en-GB" altLang="en-US" dirty="0">
                <a:cs typeface="Arial" pitchFamily="34" charset="0"/>
              </a:rPr>
              <a:t>a </a:t>
            </a:r>
            <a:r>
              <a:rPr lang="en-GB" altLang="en-US" dirty="0" smtClean="0">
                <a:cs typeface="Arial" pitchFamily="34" charset="0"/>
              </a:rPr>
              <a:t>relationship</a:t>
            </a:r>
            <a:r>
              <a:rPr lang="en-US" altLang="en-US" dirty="0">
                <a:cs typeface="Arial" pitchFamily="34" charset="0"/>
              </a:rPr>
              <a:t> </a:t>
            </a:r>
            <a:r>
              <a:rPr lang="en-US" altLang="en-US" dirty="0" smtClean="0">
                <a:cs typeface="Arial" pitchFamily="34" charset="0"/>
              </a:rPr>
              <a:t>between </a:t>
            </a:r>
            <a:r>
              <a:rPr lang="en-US" altLang="en-US" dirty="0">
                <a:cs typeface="Arial" pitchFamily="34" charset="0"/>
              </a:rPr>
              <a:t>the subject and object.</a:t>
            </a:r>
          </a:p>
        </p:txBody>
      </p:sp>
      <p:grpSp>
        <p:nvGrpSpPr>
          <p:cNvPr id="30725" name="Group 36"/>
          <p:cNvGrpSpPr>
            <a:grpSpLocks/>
          </p:cNvGrpSpPr>
          <p:nvPr/>
        </p:nvGrpSpPr>
        <p:grpSpPr bwMode="auto">
          <a:xfrm>
            <a:off x="2331166" y="2227454"/>
            <a:ext cx="6484222" cy="3003358"/>
            <a:chOff x="615" y="486"/>
            <a:chExt cx="4422" cy="2049"/>
          </a:xfrm>
        </p:grpSpPr>
        <p:sp>
          <p:nvSpPr>
            <p:cNvPr id="30726" name="Oval 6"/>
            <p:cNvSpPr>
              <a:spLocks noChangeArrowheads="1"/>
            </p:cNvSpPr>
            <p:nvPr/>
          </p:nvSpPr>
          <p:spPr bwMode="auto">
            <a:xfrm>
              <a:off x="615" y="587"/>
              <a:ext cx="1434" cy="710"/>
            </a:xfrm>
            <a:prstGeom prst="ellipse">
              <a:avLst/>
            </a:prstGeom>
            <a:noFill/>
            <a:ln w="2476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dirty="0">
                  <a:solidFill>
                    <a:srgbClr val="006699"/>
                  </a:solidFill>
                  <a:latin typeface="Verdana" pitchFamily="34" charset="0"/>
                  <a:cs typeface="Arial" pitchFamily="34" charset="0"/>
                </a:rPr>
                <a:t>Subject</a:t>
              </a:r>
            </a:p>
          </p:txBody>
        </p:sp>
        <p:sp>
          <p:nvSpPr>
            <p:cNvPr id="30727" name="Oval 7"/>
            <p:cNvSpPr>
              <a:spLocks noChangeArrowheads="1"/>
            </p:cNvSpPr>
            <p:nvPr/>
          </p:nvSpPr>
          <p:spPr bwMode="auto">
            <a:xfrm>
              <a:off x="3603" y="587"/>
              <a:ext cx="1434" cy="710"/>
            </a:xfrm>
            <a:prstGeom prst="ellipse">
              <a:avLst/>
            </a:prstGeom>
            <a:noFill/>
            <a:ln w="2476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a:solidFill>
                    <a:srgbClr val="097236"/>
                  </a:solidFill>
                  <a:latin typeface="Verdana" pitchFamily="34" charset="0"/>
                  <a:cs typeface="Arial" pitchFamily="34" charset="0"/>
                </a:rPr>
                <a:t>Object</a:t>
              </a:r>
            </a:p>
          </p:txBody>
        </p:sp>
        <p:sp>
          <p:nvSpPr>
            <p:cNvPr id="30728" name="Line 8"/>
            <p:cNvSpPr>
              <a:spLocks noChangeShapeType="1"/>
            </p:cNvSpPr>
            <p:nvPr/>
          </p:nvSpPr>
          <p:spPr bwMode="auto">
            <a:xfrm>
              <a:off x="2042" y="946"/>
              <a:ext cx="1569" cy="0"/>
            </a:xfrm>
            <a:prstGeom prst="line">
              <a:avLst/>
            </a:prstGeom>
            <a:noFill/>
            <a:ln w="24765">
              <a:solidFill>
                <a:srgbClr val="33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sz="1800"/>
            </a:p>
          </p:txBody>
        </p:sp>
        <p:sp>
          <p:nvSpPr>
            <p:cNvPr id="30729" name="Rectangle 9"/>
            <p:cNvSpPr>
              <a:spLocks noChangeArrowheads="1"/>
            </p:cNvSpPr>
            <p:nvPr/>
          </p:nvSpPr>
          <p:spPr bwMode="auto">
            <a:xfrm>
              <a:off x="2087" y="703"/>
              <a:ext cx="1421" cy="16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a:solidFill>
                    <a:srgbClr val="FF9900"/>
                  </a:solidFill>
                  <a:latin typeface="Verdana" pitchFamily="34" charset="0"/>
                  <a:cs typeface="Arial" pitchFamily="34" charset="0"/>
                </a:rPr>
                <a:t>Predicate</a:t>
              </a:r>
            </a:p>
          </p:txBody>
        </p:sp>
        <p:sp>
          <p:nvSpPr>
            <p:cNvPr id="30730" name="Line 16"/>
            <p:cNvSpPr>
              <a:spLocks noChangeShapeType="1"/>
            </p:cNvSpPr>
            <p:nvPr/>
          </p:nvSpPr>
          <p:spPr bwMode="auto">
            <a:xfrm>
              <a:off x="2126" y="486"/>
              <a:ext cx="6" cy="2049"/>
            </a:xfrm>
            <a:prstGeom prst="line">
              <a:avLst/>
            </a:prstGeom>
            <a:noFill/>
            <a:ln w="3175">
              <a:solidFill>
                <a:srgbClr val="33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sz="1800"/>
            </a:p>
          </p:txBody>
        </p:sp>
        <p:sp>
          <p:nvSpPr>
            <p:cNvPr id="30731" name="Line 17"/>
            <p:cNvSpPr>
              <a:spLocks noChangeShapeType="1"/>
            </p:cNvSpPr>
            <p:nvPr/>
          </p:nvSpPr>
          <p:spPr bwMode="auto">
            <a:xfrm>
              <a:off x="3476" y="498"/>
              <a:ext cx="18" cy="2035"/>
            </a:xfrm>
            <a:prstGeom prst="line">
              <a:avLst/>
            </a:prstGeom>
            <a:noFill/>
            <a:ln w="3175">
              <a:solidFill>
                <a:srgbClr val="33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sz="1800"/>
            </a:p>
          </p:txBody>
        </p:sp>
        <p:sp>
          <p:nvSpPr>
            <p:cNvPr id="30732" name="Oval 24"/>
            <p:cNvSpPr>
              <a:spLocks noChangeArrowheads="1"/>
            </p:cNvSpPr>
            <p:nvPr/>
          </p:nvSpPr>
          <p:spPr bwMode="auto">
            <a:xfrm>
              <a:off x="794" y="1976"/>
              <a:ext cx="1201" cy="459"/>
            </a:xfrm>
            <a:prstGeom prst="ellipse">
              <a:avLst/>
            </a:prstGeom>
            <a:noFill/>
            <a:ln w="2476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600" dirty="0">
                  <a:solidFill>
                    <a:srgbClr val="097236"/>
                  </a:solidFill>
                  <a:latin typeface="Verdana" pitchFamily="34" charset="0"/>
                  <a:cs typeface="Arial" pitchFamily="34" charset="0"/>
                </a:rPr>
                <a:t>Requirement 1</a:t>
              </a:r>
            </a:p>
          </p:txBody>
        </p:sp>
        <p:sp>
          <p:nvSpPr>
            <p:cNvPr id="30733" name="Oval 25"/>
            <p:cNvSpPr>
              <a:spLocks noChangeArrowheads="1"/>
            </p:cNvSpPr>
            <p:nvPr/>
          </p:nvSpPr>
          <p:spPr bwMode="auto">
            <a:xfrm>
              <a:off x="3657" y="1970"/>
              <a:ext cx="1201" cy="459"/>
            </a:xfrm>
            <a:prstGeom prst="ellipse">
              <a:avLst/>
            </a:prstGeom>
            <a:noFill/>
            <a:ln w="2476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600" dirty="0" smtClean="0">
                  <a:solidFill>
                    <a:srgbClr val="097236"/>
                  </a:solidFill>
                  <a:latin typeface="Verdana" pitchFamily="34" charset="0"/>
                  <a:cs typeface="Arial" pitchFamily="34" charset="0"/>
                </a:rPr>
                <a:t>“High”</a:t>
              </a:r>
              <a:endParaRPr lang="en-US" altLang="en-US" sz="1600" dirty="0">
                <a:solidFill>
                  <a:srgbClr val="097236"/>
                </a:solidFill>
                <a:latin typeface="Verdana" pitchFamily="34" charset="0"/>
                <a:cs typeface="Arial" pitchFamily="34" charset="0"/>
              </a:endParaRPr>
            </a:p>
          </p:txBody>
        </p:sp>
        <p:sp>
          <p:nvSpPr>
            <p:cNvPr id="30734" name="Line 26"/>
            <p:cNvSpPr>
              <a:spLocks noChangeShapeType="1"/>
            </p:cNvSpPr>
            <p:nvPr/>
          </p:nvSpPr>
          <p:spPr bwMode="auto">
            <a:xfrm>
              <a:off x="1988" y="2195"/>
              <a:ext cx="1645" cy="0"/>
            </a:xfrm>
            <a:prstGeom prst="line">
              <a:avLst/>
            </a:prstGeom>
            <a:noFill/>
            <a:ln w="24765">
              <a:solidFill>
                <a:srgbClr val="33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sz="1800"/>
            </a:p>
          </p:txBody>
        </p:sp>
        <p:sp>
          <p:nvSpPr>
            <p:cNvPr id="30735" name="Oval 27"/>
            <p:cNvSpPr>
              <a:spLocks noChangeArrowheads="1"/>
            </p:cNvSpPr>
            <p:nvPr/>
          </p:nvSpPr>
          <p:spPr bwMode="auto">
            <a:xfrm>
              <a:off x="795" y="1408"/>
              <a:ext cx="1201" cy="459"/>
            </a:xfrm>
            <a:prstGeom prst="ellipse">
              <a:avLst/>
            </a:prstGeom>
            <a:noFill/>
            <a:ln w="2476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600" dirty="0">
                  <a:solidFill>
                    <a:srgbClr val="006699"/>
                  </a:solidFill>
                  <a:latin typeface="Verdana" pitchFamily="34" charset="0"/>
                  <a:cs typeface="Arial" pitchFamily="34" charset="0"/>
                </a:rPr>
                <a:t>Amanda</a:t>
              </a:r>
            </a:p>
          </p:txBody>
        </p:sp>
        <p:sp>
          <p:nvSpPr>
            <p:cNvPr id="30736" name="Oval 28"/>
            <p:cNvSpPr>
              <a:spLocks noChangeArrowheads="1"/>
            </p:cNvSpPr>
            <p:nvPr/>
          </p:nvSpPr>
          <p:spPr bwMode="auto">
            <a:xfrm>
              <a:off x="3648" y="1414"/>
              <a:ext cx="1201" cy="459"/>
            </a:xfrm>
            <a:prstGeom prst="ellipse">
              <a:avLst/>
            </a:prstGeom>
            <a:noFill/>
            <a:ln w="2476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600">
                  <a:solidFill>
                    <a:srgbClr val="097236"/>
                  </a:solidFill>
                  <a:latin typeface="Verdana" pitchFamily="34" charset="0"/>
                  <a:cs typeface="Arial" pitchFamily="34" charset="0"/>
                </a:rPr>
                <a:t>Car</a:t>
              </a:r>
            </a:p>
          </p:txBody>
        </p:sp>
        <p:sp>
          <p:nvSpPr>
            <p:cNvPr id="30737" name="Line 29"/>
            <p:cNvSpPr>
              <a:spLocks noChangeShapeType="1"/>
            </p:cNvSpPr>
            <p:nvPr/>
          </p:nvSpPr>
          <p:spPr bwMode="auto">
            <a:xfrm flipV="1">
              <a:off x="1989" y="1614"/>
              <a:ext cx="1631" cy="13"/>
            </a:xfrm>
            <a:prstGeom prst="line">
              <a:avLst/>
            </a:prstGeom>
            <a:noFill/>
            <a:ln w="24765">
              <a:solidFill>
                <a:srgbClr val="33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sz="1800"/>
            </a:p>
          </p:txBody>
        </p:sp>
        <p:sp>
          <p:nvSpPr>
            <p:cNvPr id="30738" name="Rectangle 33"/>
            <p:cNvSpPr>
              <a:spLocks noChangeArrowheads="1"/>
            </p:cNvSpPr>
            <p:nvPr/>
          </p:nvSpPr>
          <p:spPr bwMode="auto">
            <a:xfrm>
              <a:off x="2087" y="1426"/>
              <a:ext cx="1421" cy="16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600">
                  <a:solidFill>
                    <a:srgbClr val="FF9900"/>
                  </a:solidFill>
                  <a:latin typeface="Verdana" pitchFamily="34" charset="0"/>
                  <a:cs typeface="Arial" pitchFamily="34" charset="0"/>
                </a:rPr>
                <a:t>owns</a:t>
              </a:r>
            </a:p>
          </p:txBody>
        </p:sp>
        <p:sp>
          <p:nvSpPr>
            <p:cNvPr id="30739" name="Rectangle 34"/>
            <p:cNvSpPr>
              <a:spLocks noChangeArrowheads="1"/>
            </p:cNvSpPr>
            <p:nvPr/>
          </p:nvSpPr>
          <p:spPr bwMode="auto">
            <a:xfrm>
              <a:off x="2080" y="2002"/>
              <a:ext cx="1421" cy="16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600" dirty="0" smtClean="0">
                  <a:solidFill>
                    <a:srgbClr val="FF9900"/>
                  </a:solidFill>
                  <a:latin typeface="Verdana" pitchFamily="34" charset="0"/>
                  <a:cs typeface="Arial" pitchFamily="34" charset="0"/>
                </a:rPr>
                <a:t>Priority</a:t>
              </a:r>
              <a:endParaRPr lang="en-US" altLang="en-US" sz="1600" dirty="0">
                <a:solidFill>
                  <a:srgbClr val="FF9900"/>
                </a:solidFill>
                <a:latin typeface="Verdana" pitchFamily="34" charset="0"/>
                <a:cs typeface="Arial" pitchFamily="34" charset="0"/>
              </a:endParaRPr>
            </a:p>
          </p:txBody>
        </p:sp>
      </p:grpSp>
      <p:sp>
        <p:nvSpPr>
          <p:cNvPr id="22" name="Content Placeholder 2"/>
          <p:cNvSpPr>
            <a:spLocks noGrp="1"/>
          </p:cNvSpPr>
          <p:nvPr>
            <p:ph idx="1"/>
          </p:nvPr>
        </p:nvSpPr>
        <p:spPr>
          <a:xfrm>
            <a:off x="100013" y="855663"/>
            <a:ext cx="9875837" cy="1171574"/>
          </a:xfrm>
        </p:spPr>
        <p:txBody>
          <a:bodyPr>
            <a:normAutofit/>
          </a:bodyPr>
          <a:lstStyle/>
          <a:p>
            <a:r>
              <a:rPr lang="en-GB" dirty="0" smtClean="0"/>
              <a:t>Basic structure - The Triple</a:t>
            </a:r>
          </a:p>
          <a:p>
            <a:pPr lvl="1"/>
            <a:r>
              <a:rPr lang="en-GB" dirty="0" smtClean="0"/>
              <a:t>consisting </a:t>
            </a:r>
            <a:r>
              <a:rPr lang="en-GB" dirty="0"/>
              <a:t>of a subject, a predicate and an object</a:t>
            </a:r>
            <a:r>
              <a:rPr lang="en-GB"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GB" sz="3300" dirty="0" smtClean="0"/>
              <a:t>Workshop </a:t>
            </a:r>
            <a:r>
              <a:rPr lang="en-US" altLang="en-US" sz="3300" dirty="0" smtClean="0"/>
              <a:t>Objectives</a:t>
            </a:r>
            <a:endParaRPr lang="en-US" altLang="en-US" sz="3300" dirty="0"/>
          </a:p>
        </p:txBody>
      </p:sp>
      <p:sp>
        <p:nvSpPr>
          <p:cNvPr id="15363" name="Rectangle 3"/>
          <p:cNvSpPr>
            <a:spLocks noGrp="1" noChangeArrowheads="1"/>
          </p:cNvSpPr>
          <p:nvPr>
            <p:ph type="body" idx="4294967295"/>
          </p:nvPr>
        </p:nvSpPr>
        <p:spPr/>
        <p:txBody>
          <a:bodyPr>
            <a:normAutofit fontScale="92500" lnSpcReduction="20000"/>
          </a:bodyPr>
          <a:lstStyle/>
          <a:p>
            <a:pPr marL="757238" lvl="1" indent="-503238" eaLnBrk="1" hangingPunct="1"/>
            <a:endParaRPr lang="en-GB" altLang="en-US" dirty="0" smtClean="0"/>
          </a:p>
          <a:p>
            <a:pPr marL="254000" lvl="1" indent="0" eaLnBrk="1" hangingPunct="1">
              <a:buNone/>
            </a:pPr>
            <a:r>
              <a:rPr lang="en-GB" altLang="en-US" dirty="0" smtClean="0"/>
              <a:t>After </a:t>
            </a:r>
            <a:r>
              <a:rPr lang="en-GB" altLang="en-US" dirty="0"/>
              <a:t>completing this session, you</a:t>
            </a:r>
            <a:endParaRPr lang="en-US" altLang="en-US" dirty="0" smtClean="0"/>
          </a:p>
          <a:p>
            <a:pPr marL="757238" lvl="1" indent="-503238" eaLnBrk="1" hangingPunct="1"/>
            <a:endParaRPr lang="en-US" altLang="en-US" dirty="0" smtClean="0"/>
          </a:p>
          <a:p>
            <a:pPr marL="757238" lvl="1" indent="-503238" eaLnBrk="1" hangingPunct="1"/>
            <a:r>
              <a:rPr lang="en-US" altLang="en-US" dirty="0"/>
              <a:t>Understand the </a:t>
            </a:r>
            <a:r>
              <a:rPr lang="en-US" altLang="en-US" u="sng" dirty="0"/>
              <a:t>basics</a:t>
            </a:r>
            <a:r>
              <a:rPr lang="en-US" altLang="en-US" dirty="0"/>
              <a:t> of Linked Data</a:t>
            </a:r>
          </a:p>
          <a:p>
            <a:pPr marL="1131888" lvl="2" indent="-503238" eaLnBrk="1" hangingPunct="1"/>
            <a:r>
              <a:rPr lang="en-US" altLang="en-US" dirty="0"/>
              <a:t>And its supporting technologies (RDF, RDF Schema, …)</a:t>
            </a:r>
          </a:p>
          <a:p>
            <a:pPr marL="757238" lvl="1" indent="-503238" eaLnBrk="1" hangingPunct="1"/>
            <a:endParaRPr lang="en-GB" altLang="en-US" dirty="0" smtClean="0"/>
          </a:p>
          <a:p>
            <a:pPr marL="757238" lvl="1" indent="-503238" eaLnBrk="1" hangingPunct="1"/>
            <a:r>
              <a:rPr lang="en-GB" altLang="en-US" dirty="0" smtClean="0"/>
              <a:t>Appreciate the </a:t>
            </a:r>
            <a:r>
              <a:rPr lang="en-GB" altLang="en-US" u="sng" dirty="0" smtClean="0"/>
              <a:t>purpose</a:t>
            </a:r>
            <a:r>
              <a:rPr lang="en-GB" altLang="en-US" dirty="0" smtClean="0"/>
              <a:t> of the </a:t>
            </a:r>
            <a:r>
              <a:rPr lang="en-GB" altLang="en-US" dirty="0"/>
              <a:t>OSLC standard</a:t>
            </a:r>
            <a:endParaRPr lang="en-GB" altLang="en-US" dirty="0" smtClean="0"/>
          </a:p>
          <a:p>
            <a:pPr marL="1131888" lvl="2" indent="-503238" eaLnBrk="1" hangingPunct="1"/>
            <a:r>
              <a:rPr lang="en-GB" altLang="en-US" dirty="0" smtClean="0"/>
              <a:t>Understand its structure </a:t>
            </a:r>
            <a:r>
              <a:rPr lang="en-GB" altLang="en-US" dirty="0"/>
              <a:t>and </a:t>
            </a:r>
            <a:r>
              <a:rPr lang="en-GB" altLang="en-US" dirty="0" smtClean="0"/>
              <a:t>content</a:t>
            </a:r>
            <a:endParaRPr lang="en-GB" altLang="en-US" dirty="0"/>
          </a:p>
          <a:p>
            <a:pPr marL="1131888" lvl="2" indent="-503238" eaLnBrk="1" hangingPunct="1"/>
            <a:r>
              <a:rPr lang="en-GB" altLang="en-US" dirty="0"/>
              <a:t>OSLC Core specification</a:t>
            </a:r>
          </a:p>
          <a:p>
            <a:pPr marL="1131888" lvl="2" indent="-503238" eaLnBrk="1" hangingPunct="1"/>
            <a:r>
              <a:rPr lang="en-GB" altLang="en-US" dirty="0"/>
              <a:t>OSLC domain specification(s)</a:t>
            </a:r>
          </a:p>
          <a:p>
            <a:pPr marL="1514475" lvl="3" indent="-503238" eaLnBrk="1" hangingPunct="1">
              <a:tabLst>
                <a:tab pos="3671888" algn="l"/>
              </a:tabLst>
            </a:pPr>
            <a:r>
              <a:rPr lang="en-GB" altLang="en-US" dirty="0"/>
              <a:t>Requirement Management – an example</a:t>
            </a:r>
            <a:endParaRPr lang="en-US" altLang="en-US" dirty="0"/>
          </a:p>
          <a:p>
            <a:pPr marL="757238" lvl="1" indent="-503238" eaLnBrk="1" hangingPunct="1"/>
            <a:endParaRPr lang="en-GB" altLang="en-US" dirty="0" smtClean="0"/>
          </a:p>
          <a:p>
            <a:pPr marL="757238" lvl="1" indent="-503238" eaLnBrk="1" hangingPunct="1"/>
            <a:r>
              <a:rPr lang="en-GB" altLang="en-US" dirty="0"/>
              <a:t>Gained hands-on experience in developing </a:t>
            </a:r>
            <a:r>
              <a:rPr lang="en-GB" altLang="en-US" dirty="0" smtClean="0"/>
              <a:t>Linked Data adapters</a:t>
            </a:r>
            <a:endParaRPr lang="en-GB" altLang="en-US" dirty="0"/>
          </a:p>
          <a:p>
            <a:pPr marL="757238" lvl="1" indent="-503238" eaLnBrk="1" hangingPunct="1"/>
            <a:endParaRPr lang="en-GB" altLang="en-US" dirty="0" smtClean="0"/>
          </a:p>
          <a:p>
            <a:pPr marL="254000" lvl="1" indent="0" eaLnBrk="1" hangingPunct="1">
              <a:buNone/>
            </a:pPr>
            <a:r>
              <a:rPr lang="en-US" altLang="en-US" sz="3300" dirty="0" smtClean="0">
                <a:solidFill>
                  <a:srgbClr val="0099CC"/>
                </a:solidFill>
              </a:rPr>
              <a:t>My </a:t>
            </a:r>
            <a:r>
              <a:rPr lang="en-US" altLang="en-US" sz="3300" dirty="0">
                <a:solidFill>
                  <a:srgbClr val="0099CC"/>
                </a:solidFill>
              </a:rPr>
              <a:t>objective </a:t>
            </a:r>
            <a:endParaRPr lang="en-US" altLang="en-US" dirty="0"/>
          </a:p>
          <a:p>
            <a:pPr lvl="1" eaLnBrk="1" hangingPunct="1"/>
            <a:r>
              <a:rPr lang="en-US" altLang="en-US" dirty="0">
                <a:sym typeface="Wingdings" panose="05000000000000000000" pitchFamily="2" charset="2"/>
              </a:rPr>
              <a:t>Feedback &amp; discussion on future workshop(s</a:t>
            </a:r>
            <a:r>
              <a:rPr lang="en-US" altLang="en-US" dirty="0" smtClean="0">
                <a:sym typeface="Wingdings" panose="05000000000000000000" pitchFamily="2" charset="2"/>
              </a:rPr>
              <a:t>)</a:t>
            </a:r>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z="3300" dirty="0"/>
              <a:t>1. The RDF graph data model</a:t>
            </a:r>
            <a:endParaRPr lang="en-US" altLang="en-US" sz="3300" dirty="0" smtClean="0"/>
          </a:p>
        </p:txBody>
      </p:sp>
      <p:grpSp>
        <p:nvGrpSpPr>
          <p:cNvPr id="41987" name="Group 66"/>
          <p:cNvGrpSpPr>
            <a:grpSpLocks/>
          </p:cNvGrpSpPr>
          <p:nvPr/>
        </p:nvGrpSpPr>
        <p:grpSpPr bwMode="auto">
          <a:xfrm>
            <a:off x="87686" y="1493837"/>
            <a:ext cx="9856414" cy="5683250"/>
            <a:chOff x="50" y="495"/>
            <a:chExt cx="5632" cy="3248"/>
          </a:xfrm>
        </p:grpSpPr>
        <p:sp>
          <p:nvSpPr>
            <p:cNvPr id="41988" name="Line 31"/>
            <p:cNvSpPr>
              <a:spLocks noChangeShapeType="1"/>
            </p:cNvSpPr>
            <p:nvPr/>
          </p:nvSpPr>
          <p:spPr bwMode="auto">
            <a:xfrm flipV="1">
              <a:off x="2047" y="2860"/>
              <a:ext cx="1768" cy="13"/>
            </a:xfrm>
            <a:prstGeom prst="line">
              <a:avLst/>
            </a:prstGeom>
            <a:noFill/>
            <a:ln w="12065">
              <a:solidFill>
                <a:srgbClr val="33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1989" name="Text Box 32"/>
            <p:cNvSpPr txBox="1">
              <a:spLocks noChangeArrowheads="1"/>
            </p:cNvSpPr>
            <p:nvPr/>
          </p:nvSpPr>
          <p:spPr bwMode="auto">
            <a:xfrm>
              <a:off x="2335" y="2586"/>
              <a:ext cx="958" cy="241"/>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2000">
                  <a:cs typeface="Arial" pitchFamily="34" charset="0"/>
                </a:rPr>
                <a:t>validated by</a:t>
              </a:r>
            </a:p>
          </p:txBody>
        </p:sp>
        <p:sp>
          <p:nvSpPr>
            <p:cNvPr id="41990" name="AutoShape 48"/>
            <p:cNvSpPr>
              <a:spLocks/>
            </p:cNvSpPr>
            <p:nvPr/>
          </p:nvSpPr>
          <p:spPr bwMode="auto">
            <a:xfrm rot="5400000" flipV="1">
              <a:off x="2523" y="-692"/>
              <a:ext cx="321" cy="3152"/>
            </a:xfrm>
            <a:prstGeom prst="leftBrace">
              <a:avLst>
                <a:gd name="adj1" fmla="val 81828"/>
                <a:gd name="adj2" fmla="val 53843"/>
              </a:avLst>
            </a:prstGeom>
            <a:noFill/>
            <a:ln w="8890">
              <a:solidFill>
                <a:srgbClr val="3333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41991" name="Text Box 49"/>
            <p:cNvSpPr txBox="1">
              <a:spLocks noChangeArrowheads="1"/>
            </p:cNvSpPr>
            <p:nvPr/>
          </p:nvSpPr>
          <p:spPr bwMode="auto">
            <a:xfrm>
              <a:off x="1850" y="495"/>
              <a:ext cx="1897" cy="241"/>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2000" b="1">
                  <a:cs typeface="Arial" pitchFamily="34" charset="0"/>
                </a:rPr>
                <a:t>Triple</a:t>
              </a:r>
            </a:p>
          </p:txBody>
        </p:sp>
        <p:sp>
          <p:nvSpPr>
            <p:cNvPr id="41992" name="Oval 51"/>
            <p:cNvSpPr>
              <a:spLocks noChangeArrowheads="1"/>
            </p:cNvSpPr>
            <p:nvPr/>
          </p:nvSpPr>
          <p:spPr bwMode="auto">
            <a:xfrm>
              <a:off x="273" y="2452"/>
              <a:ext cx="1756" cy="1014"/>
            </a:xfrm>
            <a:prstGeom prst="ellipse">
              <a:avLst/>
            </a:prstGeom>
            <a:solidFill>
              <a:srgbClr val="BAD2BA"/>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2000">
                  <a:cs typeface="Arial" pitchFamily="34" charset="0"/>
                </a:rPr>
                <a:t>Requirement 28465 Improve Remote Steering</a:t>
              </a:r>
            </a:p>
          </p:txBody>
        </p:sp>
        <p:sp>
          <p:nvSpPr>
            <p:cNvPr id="41993" name="Oval 52"/>
            <p:cNvSpPr>
              <a:spLocks noChangeArrowheads="1"/>
            </p:cNvSpPr>
            <p:nvPr/>
          </p:nvSpPr>
          <p:spPr bwMode="auto">
            <a:xfrm>
              <a:off x="3813" y="2441"/>
              <a:ext cx="1734" cy="950"/>
            </a:xfrm>
            <a:prstGeom prst="ellipse">
              <a:avLst/>
            </a:prstGeom>
            <a:solidFill>
              <a:srgbClr val="9DC3ED"/>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2000" dirty="0">
                  <a:cs typeface="Arial" pitchFamily="34" charset="0"/>
                </a:rPr>
                <a:t>Test Case 35645: Test Steering</a:t>
              </a:r>
            </a:p>
          </p:txBody>
        </p:sp>
        <p:sp>
          <p:nvSpPr>
            <p:cNvPr id="41994" name="Text Box 57"/>
            <p:cNvSpPr txBox="1">
              <a:spLocks noChangeArrowheads="1"/>
            </p:cNvSpPr>
            <p:nvPr/>
          </p:nvSpPr>
          <p:spPr bwMode="auto">
            <a:xfrm>
              <a:off x="2541" y="3375"/>
              <a:ext cx="761" cy="241"/>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2000">
                  <a:cs typeface="Arial" pitchFamily="34" charset="0"/>
                </a:rPr>
                <a:t>priority</a:t>
              </a:r>
            </a:p>
          </p:txBody>
        </p:sp>
        <p:sp>
          <p:nvSpPr>
            <p:cNvPr id="41995" name="Line 58"/>
            <p:cNvSpPr>
              <a:spLocks noChangeShapeType="1"/>
            </p:cNvSpPr>
            <p:nvPr/>
          </p:nvSpPr>
          <p:spPr bwMode="auto">
            <a:xfrm>
              <a:off x="1941" y="3185"/>
              <a:ext cx="2014" cy="453"/>
            </a:xfrm>
            <a:prstGeom prst="line">
              <a:avLst/>
            </a:prstGeom>
            <a:noFill/>
            <a:ln w="12065">
              <a:solidFill>
                <a:srgbClr val="33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1996" name="Text Box 61"/>
            <p:cNvSpPr txBox="1">
              <a:spLocks noChangeArrowheads="1"/>
            </p:cNvSpPr>
            <p:nvPr/>
          </p:nvSpPr>
          <p:spPr bwMode="auto">
            <a:xfrm>
              <a:off x="3981" y="3502"/>
              <a:ext cx="1429" cy="241"/>
            </a:xfrm>
            <a:prstGeom prst="rect">
              <a:avLst/>
            </a:prstGeom>
            <a:solidFill>
              <a:srgbClr val="BAD2BA"/>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2000">
                  <a:latin typeface="Courier New" pitchFamily="49" charset="0"/>
                  <a:cs typeface="Arial" pitchFamily="34" charset="0"/>
                </a:rPr>
                <a:t>High</a:t>
              </a:r>
            </a:p>
          </p:txBody>
        </p:sp>
        <p:sp>
          <p:nvSpPr>
            <p:cNvPr id="41997" name="AutoShape 63"/>
            <p:cNvSpPr>
              <a:spLocks noChangeArrowheads="1"/>
            </p:cNvSpPr>
            <p:nvPr/>
          </p:nvSpPr>
          <p:spPr bwMode="auto">
            <a:xfrm>
              <a:off x="50" y="1086"/>
              <a:ext cx="1773" cy="1235"/>
            </a:xfrm>
            <a:prstGeom prst="wedgeRoundRectCallout">
              <a:avLst>
                <a:gd name="adj1" fmla="val -2366"/>
                <a:gd name="adj2" fmla="val 61176"/>
                <a:gd name="adj3" fmla="val 16667"/>
              </a:avLst>
            </a:prstGeom>
            <a:solidFill>
              <a:srgbClr val="FFF7C2"/>
            </a:solidFill>
            <a:ln w="2540" algn="ctr">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b="1" dirty="0">
                  <a:cs typeface="Arial" pitchFamily="34" charset="0"/>
                </a:rPr>
                <a:t>Subject</a:t>
              </a:r>
              <a:r>
                <a:rPr lang="en-US" altLang="en-US" sz="2200" dirty="0">
                  <a:cs typeface="Arial" pitchFamily="34" charset="0"/>
                </a:rPr>
                <a:t> </a:t>
              </a:r>
              <a:endParaRPr lang="en-US" altLang="en-US" sz="2200" dirty="0" smtClean="0">
                <a:cs typeface="Arial" pitchFamily="34" charset="0"/>
              </a:endParaRPr>
            </a:p>
            <a:p>
              <a:pPr algn="ctr" eaLnBrk="1" hangingPunct="1">
                <a:spcBef>
                  <a:spcPct val="25000"/>
                </a:spcBef>
                <a:buFont typeface="Times New Roman" pitchFamily="18" charset="0"/>
                <a:buNone/>
              </a:pPr>
              <a:r>
                <a:rPr lang="en-US" altLang="en-US" sz="2200" dirty="0" smtClean="0">
                  <a:cs typeface="Arial" pitchFamily="34" charset="0"/>
                </a:rPr>
                <a:t>= </a:t>
              </a:r>
              <a:r>
                <a:rPr lang="en-US" altLang="en-US" sz="2200" dirty="0">
                  <a:cs typeface="Arial" pitchFamily="34" charset="0"/>
                </a:rPr>
                <a:t>Resource </a:t>
              </a:r>
              <a:endParaRPr lang="en-US" altLang="en-US" sz="2200" dirty="0" smtClean="0">
                <a:cs typeface="Arial" pitchFamily="34" charset="0"/>
              </a:endParaRPr>
            </a:p>
            <a:p>
              <a:pPr algn="ctr" eaLnBrk="1" hangingPunct="1">
                <a:spcBef>
                  <a:spcPct val="25000"/>
                </a:spcBef>
                <a:buFont typeface="Times New Roman" pitchFamily="18" charset="0"/>
                <a:buNone/>
              </a:pPr>
              <a:r>
                <a:rPr lang="en-US" altLang="en-US" sz="2200" dirty="0" smtClean="0">
                  <a:cs typeface="Arial" pitchFamily="34" charset="0"/>
                </a:rPr>
                <a:t>(Always </a:t>
              </a:r>
              <a:r>
                <a:rPr lang="en-US" altLang="en-US" sz="2200" dirty="0">
                  <a:cs typeface="Arial" pitchFamily="34" charset="0"/>
                </a:rPr>
                <a:t>a </a:t>
              </a:r>
              <a:r>
                <a:rPr lang="en-US" altLang="en-US" sz="2200" dirty="0" smtClean="0">
                  <a:cs typeface="Arial" pitchFamily="34" charset="0"/>
                </a:rPr>
                <a:t>URI)</a:t>
              </a:r>
              <a:endParaRPr lang="en-US" altLang="en-US" sz="2200" dirty="0">
                <a:cs typeface="Arial" pitchFamily="34" charset="0"/>
              </a:endParaRPr>
            </a:p>
          </p:txBody>
        </p:sp>
        <p:sp>
          <p:nvSpPr>
            <p:cNvPr id="41998" name="AutoShape 64"/>
            <p:cNvSpPr>
              <a:spLocks noChangeArrowheads="1"/>
            </p:cNvSpPr>
            <p:nvPr/>
          </p:nvSpPr>
          <p:spPr bwMode="auto">
            <a:xfrm>
              <a:off x="1850" y="1086"/>
              <a:ext cx="1916" cy="1235"/>
            </a:xfrm>
            <a:prstGeom prst="wedgeRoundRectCallout">
              <a:avLst>
                <a:gd name="adj1" fmla="val -5389"/>
                <a:gd name="adj2" fmla="val 66356"/>
                <a:gd name="adj3" fmla="val 16667"/>
              </a:avLst>
            </a:prstGeom>
            <a:solidFill>
              <a:srgbClr val="FFF7C2"/>
            </a:solidFill>
            <a:ln w="2540" algn="ctr">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b="1" dirty="0">
                  <a:cs typeface="Arial" pitchFamily="34" charset="0"/>
                </a:rPr>
                <a:t>Predicate</a:t>
              </a:r>
              <a:r>
                <a:rPr lang="en-US" altLang="en-US" sz="2200" dirty="0">
                  <a:cs typeface="Arial" pitchFamily="34" charset="0"/>
                </a:rPr>
                <a:t> </a:t>
              </a:r>
              <a:endParaRPr lang="en-US" altLang="en-US" sz="2200" dirty="0" smtClean="0">
                <a:cs typeface="Arial" pitchFamily="34" charset="0"/>
              </a:endParaRPr>
            </a:p>
            <a:p>
              <a:pPr algn="ctr" eaLnBrk="1" hangingPunct="1">
                <a:spcBef>
                  <a:spcPct val="25000"/>
                </a:spcBef>
                <a:buFont typeface="Times New Roman" pitchFamily="18" charset="0"/>
                <a:buNone/>
              </a:pPr>
              <a:r>
                <a:rPr lang="en-US" altLang="en-US" sz="2200" dirty="0" smtClean="0">
                  <a:cs typeface="Arial" pitchFamily="34" charset="0"/>
                </a:rPr>
                <a:t>= Relationship/property </a:t>
              </a:r>
            </a:p>
            <a:p>
              <a:pPr algn="ctr" eaLnBrk="1" hangingPunct="1">
                <a:spcBef>
                  <a:spcPct val="25000"/>
                </a:spcBef>
                <a:buFont typeface="Times New Roman" pitchFamily="18" charset="0"/>
                <a:buNone/>
              </a:pPr>
              <a:r>
                <a:rPr lang="en-US" altLang="en-US" sz="2200" dirty="0" smtClean="0">
                  <a:cs typeface="Arial" pitchFamily="34" charset="0"/>
                </a:rPr>
                <a:t>(Always </a:t>
              </a:r>
              <a:r>
                <a:rPr lang="en-US" altLang="en-US" sz="2200" dirty="0">
                  <a:cs typeface="Arial" pitchFamily="34" charset="0"/>
                </a:rPr>
                <a:t>a </a:t>
              </a:r>
              <a:r>
                <a:rPr lang="en-US" altLang="en-US" sz="2200" dirty="0" smtClean="0">
                  <a:cs typeface="Arial" pitchFamily="34" charset="0"/>
                </a:rPr>
                <a:t>URI)</a:t>
              </a:r>
              <a:endParaRPr lang="en-US" altLang="en-US" sz="2200" dirty="0">
                <a:cs typeface="Arial" pitchFamily="34" charset="0"/>
              </a:endParaRPr>
            </a:p>
          </p:txBody>
        </p:sp>
        <p:sp>
          <p:nvSpPr>
            <p:cNvPr id="41999" name="AutoShape 65"/>
            <p:cNvSpPr>
              <a:spLocks noChangeArrowheads="1"/>
            </p:cNvSpPr>
            <p:nvPr/>
          </p:nvSpPr>
          <p:spPr bwMode="auto">
            <a:xfrm>
              <a:off x="3819" y="1086"/>
              <a:ext cx="1863" cy="1235"/>
            </a:xfrm>
            <a:prstGeom prst="wedgeRoundRectCallout">
              <a:avLst>
                <a:gd name="adj1" fmla="val 3838"/>
                <a:gd name="adj2" fmla="val 59634"/>
                <a:gd name="adj3" fmla="val 16667"/>
              </a:avLst>
            </a:prstGeom>
            <a:solidFill>
              <a:srgbClr val="FFF7C2"/>
            </a:solidFill>
            <a:ln w="2540" algn="ctr">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b="1" dirty="0">
                  <a:cs typeface="Arial" pitchFamily="34" charset="0"/>
                </a:rPr>
                <a:t>Object</a:t>
              </a:r>
              <a:r>
                <a:rPr lang="en-US" altLang="en-US" sz="2200" dirty="0">
                  <a:cs typeface="Arial" pitchFamily="34" charset="0"/>
                </a:rPr>
                <a:t> </a:t>
              </a:r>
              <a:endParaRPr lang="en-US" altLang="en-US" sz="2200" dirty="0" smtClean="0">
                <a:cs typeface="Arial" pitchFamily="34" charset="0"/>
              </a:endParaRPr>
            </a:p>
            <a:p>
              <a:pPr algn="ctr" eaLnBrk="1" hangingPunct="1">
                <a:spcBef>
                  <a:spcPct val="25000"/>
                </a:spcBef>
                <a:buFont typeface="Times New Roman" pitchFamily="18" charset="0"/>
                <a:buNone/>
              </a:pPr>
              <a:r>
                <a:rPr lang="en-US" altLang="en-US" sz="2200" dirty="0" smtClean="0">
                  <a:cs typeface="Arial" pitchFamily="34" charset="0"/>
                </a:rPr>
                <a:t>= Resource</a:t>
              </a:r>
            </a:p>
            <a:p>
              <a:pPr algn="ctr" eaLnBrk="1" hangingPunct="1">
                <a:spcBef>
                  <a:spcPct val="25000"/>
                </a:spcBef>
                <a:buFont typeface="Times New Roman" pitchFamily="18" charset="0"/>
                <a:buNone/>
              </a:pPr>
              <a:r>
                <a:rPr lang="en-US" altLang="en-US" sz="2200" dirty="0" smtClean="0">
                  <a:cs typeface="Arial" pitchFamily="34" charset="0"/>
                </a:rPr>
                <a:t>or </a:t>
              </a:r>
            </a:p>
            <a:p>
              <a:pPr algn="ctr" eaLnBrk="1" hangingPunct="1">
                <a:spcBef>
                  <a:spcPct val="25000"/>
                </a:spcBef>
                <a:buFont typeface="Times New Roman" pitchFamily="18" charset="0"/>
                <a:buNone/>
              </a:pPr>
              <a:r>
                <a:rPr lang="en-US" altLang="en-US" sz="2200" dirty="0" smtClean="0">
                  <a:cs typeface="Arial" pitchFamily="34" charset="0"/>
                </a:rPr>
                <a:t>= literal value</a:t>
              </a:r>
              <a:endParaRPr lang="en-US" altLang="en-US" sz="2200" dirty="0">
                <a:cs typeface="Arial" pitchFamily="34" charset="0"/>
              </a:endParaRPr>
            </a:p>
          </p:txBody>
        </p:sp>
      </p:grpSp>
      <p:sp>
        <p:nvSpPr>
          <p:cNvPr id="17" name="Content Placeholder 2"/>
          <p:cNvSpPr>
            <a:spLocks noGrp="1"/>
          </p:cNvSpPr>
          <p:nvPr>
            <p:ph idx="1"/>
          </p:nvPr>
        </p:nvSpPr>
        <p:spPr>
          <a:xfrm>
            <a:off x="100013" y="855663"/>
            <a:ext cx="9875837" cy="561974"/>
          </a:xfrm>
        </p:spPr>
        <p:txBody>
          <a:bodyPr>
            <a:normAutofit/>
          </a:bodyPr>
          <a:lstStyle/>
          <a:p>
            <a:r>
              <a:rPr lang="en-GB" sz="2800" dirty="0">
                <a:solidFill>
                  <a:schemeClr val="accent2"/>
                </a:solidFill>
              </a:rPr>
              <a:t>RDF triple (subject-predicate-object)</a:t>
            </a:r>
            <a:endParaRPr lang="en-GB" sz="2800" dirty="0" smtClean="0">
              <a:solidFill>
                <a:schemeClr val="accent2"/>
              </a:solidFill>
            </a:endParaRPr>
          </a:p>
        </p:txBody>
      </p:sp>
    </p:spTree>
    <p:extLst>
      <p:ext uri="{BB962C8B-B14F-4D97-AF65-F5344CB8AC3E}">
        <p14:creationId xmlns:p14="http://schemas.microsoft.com/office/powerpoint/2010/main" val="3555255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z="3300" dirty="0"/>
              <a:t>1. The RDF graph data model</a:t>
            </a:r>
            <a:endParaRPr lang="en-US" altLang="en-US" sz="3300" dirty="0" smtClean="0"/>
          </a:p>
        </p:txBody>
      </p:sp>
      <p:sp>
        <p:nvSpPr>
          <p:cNvPr id="17" name="Content Placeholder 2"/>
          <p:cNvSpPr>
            <a:spLocks noGrp="1"/>
          </p:cNvSpPr>
          <p:nvPr>
            <p:ph idx="1"/>
          </p:nvPr>
        </p:nvSpPr>
        <p:spPr>
          <a:xfrm>
            <a:off x="100013" y="855663"/>
            <a:ext cx="9875837" cy="561974"/>
          </a:xfrm>
        </p:spPr>
        <p:txBody>
          <a:bodyPr>
            <a:normAutofit/>
          </a:bodyPr>
          <a:lstStyle/>
          <a:p>
            <a:r>
              <a:rPr lang="en-GB" sz="2800" dirty="0">
                <a:solidFill>
                  <a:schemeClr val="accent2"/>
                </a:solidFill>
              </a:rPr>
              <a:t>RDF triple (subject-predicate-object)</a:t>
            </a:r>
            <a:endParaRPr lang="en-GB" sz="2800" dirty="0" smtClean="0">
              <a:solidFill>
                <a:schemeClr val="accent2"/>
              </a:solidFill>
            </a:endParaRPr>
          </a:p>
        </p:txBody>
      </p:sp>
      <p:grpSp>
        <p:nvGrpSpPr>
          <p:cNvPr id="2" name="Group 1"/>
          <p:cNvGrpSpPr/>
          <p:nvPr/>
        </p:nvGrpSpPr>
        <p:grpSpPr>
          <a:xfrm>
            <a:off x="87686" y="1493837"/>
            <a:ext cx="9856414" cy="5683250"/>
            <a:chOff x="87686" y="1493837"/>
            <a:chExt cx="9856414" cy="5683250"/>
          </a:xfrm>
        </p:grpSpPr>
        <p:sp>
          <p:nvSpPr>
            <p:cNvPr id="43012" name="Line 19"/>
            <p:cNvSpPr>
              <a:spLocks noChangeShapeType="1"/>
            </p:cNvSpPr>
            <p:nvPr/>
          </p:nvSpPr>
          <p:spPr bwMode="auto">
            <a:xfrm flipV="1">
              <a:off x="3582583" y="5632041"/>
              <a:ext cx="3094130" cy="22747"/>
            </a:xfrm>
            <a:prstGeom prst="line">
              <a:avLst/>
            </a:prstGeom>
            <a:noFill/>
            <a:ln w="12065">
              <a:solidFill>
                <a:srgbClr val="33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3013" name="Text Box 20"/>
            <p:cNvSpPr txBox="1">
              <a:spLocks noChangeArrowheads="1"/>
            </p:cNvSpPr>
            <p:nvPr/>
          </p:nvSpPr>
          <p:spPr bwMode="auto">
            <a:xfrm>
              <a:off x="3649086" y="5152604"/>
              <a:ext cx="2842119" cy="421694"/>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2000" i="1">
                  <a:cs typeface="Arial" pitchFamily="34" charset="0"/>
                </a:rPr>
                <a:t>&lt;http://...validatedby&gt;</a:t>
              </a:r>
            </a:p>
          </p:txBody>
        </p:sp>
        <p:sp>
          <p:nvSpPr>
            <p:cNvPr id="43014" name="AutoShape 21"/>
            <p:cNvSpPr>
              <a:spLocks/>
            </p:cNvSpPr>
            <p:nvPr/>
          </p:nvSpPr>
          <p:spPr bwMode="auto">
            <a:xfrm rot="5400000" flipV="1">
              <a:off x="4415667" y="-583619"/>
              <a:ext cx="561676" cy="5516232"/>
            </a:xfrm>
            <a:prstGeom prst="leftBrace">
              <a:avLst>
                <a:gd name="adj1" fmla="val 81828"/>
                <a:gd name="adj2" fmla="val 53843"/>
              </a:avLst>
            </a:prstGeom>
            <a:noFill/>
            <a:ln w="8890">
              <a:solidFill>
                <a:srgbClr val="3333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43015" name="Text Box 22"/>
            <p:cNvSpPr txBox="1">
              <a:spLocks noChangeArrowheads="1"/>
            </p:cNvSpPr>
            <p:nvPr/>
          </p:nvSpPr>
          <p:spPr bwMode="auto">
            <a:xfrm>
              <a:off x="3237818" y="1493837"/>
              <a:ext cx="3319889" cy="421694"/>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2000" b="1">
                  <a:cs typeface="Arial" pitchFamily="34" charset="0"/>
                </a:rPr>
                <a:t>Triple</a:t>
              </a:r>
            </a:p>
          </p:txBody>
        </p:sp>
        <p:sp>
          <p:nvSpPr>
            <p:cNvPr id="43016" name="Oval 23"/>
            <p:cNvSpPr>
              <a:spLocks noChangeArrowheads="1"/>
            </p:cNvSpPr>
            <p:nvPr/>
          </p:nvSpPr>
          <p:spPr bwMode="auto">
            <a:xfrm>
              <a:off x="477952" y="4918135"/>
              <a:ext cx="3073129" cy="1774266"/>
            </a:xfrm>
            <a:prstGeom prst="ellipse">
              <a:avLst/>
            </a:prstGeom>
            <a:solidFill>
              <a:srgbClr val="BAD2BA"/>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2000" i="1">
                  <a:cs typeface="Arial" pitchFamily="34" charset="0"/>
                </a:rPr>
                <a:t>&lt;http://...requirement28465_ improve_remote steering&gt;</a:t>
              </a:r>
            </a:p>
          </p:txBody>
        </p:sp>
        <p:sp>
          <p:nvSpPr>
            <p:cNvPr id="43017" name="Oval 24"/>
            <p:cNvSpPr>
              <a:spLocks noChangeArrowheads="1"/>
            </p:cNvSpPr>
            <p:nvPr/>
          </p:nvSpPr>
          <p:spPr bwMode="auto">
            <a:xfrm>
              <a:off x="6673213" y="4898888"/>
              <a:ext cx="3034627" cy="1662281"/>
            </a:xfrm>
            <a:prstGeom prst="ellipse">
              <a:avLst/>
            </a:prstGeom>
            <a:solidFill>
              <a:srgbClr val="9DC3ED"/>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2000" i="1">
                  <a:cs typeface="Arial" pitchFamily="34" charset="0"/>
                </a:rPr>
                <a:t>&lt;http://...testcase35645_test_steering&gt;</a:t>
              </a:r>
              <a:endParaRPr lang="en-US" altLang="en-US" sz="2000">
                <a:cs typeface="Arial" pitchFamily="34" charset="0"/>
              </a:endParaRPr>
            </a:p>
          </p:txBody>
        </p:sp>
        <p:sp>
          <p:nvSpPr>
            <p:cNvPr id="43018" name="Text Box 25"/>
            <p:cNvSpPr txBox="1">
              <a:spLocks noChangeArrowheads="1"/>
            </p:cNvSpPr>
            <p:nvPr/>
          </p:nvSpPr>
          <p:spPr bwMode="auto">
            <a:xfrm>
              <a:off x="3395325" y="6533172"/>
              <a:ext cx="2383600" cy="421694"/>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2000" i="1">
                  <a:cs typeface="Arial" pitchFamily="34" charset="0"/>
                </a:rPr>
                <a:t>&lt;http://...priority&gt;</a:t>
              </a:r>
            </a:p>
          </p:txBody>
        </p:sp>
        <p:sp>
          <p:nvSpPr>
            <p:cNvPr id="43019" name="Line 26"/>
            <p:cNvSpPr>
              <a:spLocks noChangeShapeType="1"/>
            </p:cNvSpPr>
            <p:nvPr/>
          </p:nvSpPr>
          <p:spPr bwMode="auto">
            <a:xfrm>
              <a:off x="3397075" y="6200716"/>
              <a:ext cx="3524648" cy="792645"/>
            </a:xfrm>
            <a:prstGeom prst="line">
              <a:avLst/>
            </a:prstGeom>
            <a:noFill/>
            <a:ln w="12065">
              <a:solidFill>
                <a:srgbClr val="33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3020" name="Text Box 27"/>
            <p:cNvSpPr txBox="1">
              <a:spLocks noChangeArrowheads="1"/>
            </p:cNvSpPr>
            <p:nvPr/>
          </p:nvSpPr>
          <p:spPr bwMode="auto">
            <a:xfrm>
              <a:off x="6967225" y="6755393"/>
              <a:ext cx="2500855" cy="421694"/>
            </a:xfrm>
            <a:prstGeom prst="rect">
              <a:avLst/>
            </a:prstGeom>
            <a:solidFill>
              <a:srgbClr val="BAD2BA"/>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2000">
                  <a:latin typeface="Courier New" pitchFamily="49" charset="0"/>
                  <a:cs typeface="Arial" pitchFamily="34" charset="0"/>
                </a:rPr>
                <a:t>“High”</a:t>
              </a:r>
            </a:p>
          </p:txBody>
        </p:sp>
        <p:sp>
          <p:nvSpPr>
            <p:cNvPr id="18" name="AutoShape 63"/>
            <p:cNvSpPr>
              <a:spLocks noChangeArrowheads="1"/>
            </p:cNvSpPr>
            <p:nvPr/>
          </p:nvSpPr>
          <p:spPr bwMode="auto">
            <a:xfrm>
              <a:off x="87686" y="2527951"/>
              <a:ext cx="3102880" cy="2160965"/>
            </a:xfrm>
            <a:prstGeom prst="wedgeRoundRectCallout">
              <a:avLst>
                <a:gd name="adj1" fmla="val -2366"/>
                <a:gd name="adj2" fmla="val 61176"/>
                <a:gd name="adj3" fmla="val 16667"/>
              </a:avLst>
            </a:prstGeom>
            <a:solidFill>
              <a:srgbClr val="FFF7C2"/>
            </a:solidFill>
            <a:ln w="2540" algn="ctr">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b="1" dirty="0">
                  <a:cs typeface="Arial" pitchFamily="34" charset="0"/>
                </a:rPr>
                <a:t>Subject</a:t>
              </a:r>
              <a:r>
                <a:rPr lang="en-US" altLang="en-US" sz="2200" dirty="0">
                  <a:cs typeface="Arial" pitchFamily="34" charset="0"/>
                </a:rPr>
                <a:t> </a:t>
              </a:r>
            </a:p>
            <a:p>
              <a:pPr algn="ctr" eaLnBrk="1" hangingPunct="1">
                <a:spcBef>
                  <a:spcPct val="25000"/>
                </a:spcBef>
                <a:buFont typeface="Times New Roman" pitchFamily="18" charset="0"/>
                <a:buNone/>
              </a:pPr>
              <a:r>
                <a:rPr lang="en-US" altLang="en-US" sz="2200" dirty="0">
                  <a:cs typeface="Arial" pitchFamily="34" charset="0"/>
                </a:rPr>
                <a:t>= Resource </a:t>
              </a:r>
            </a:p>
            <a:p>
              <a:pPr algn="ctr" eaLnBrk="1" hangingPunct="1">
                <a:spcBef>
                  <a:spcPct val="25000"/>
                </a:spcBef>
                <a:buFont typeface="Times New Roman" pitchFamily="18" charset="0"/>
                <a:buNone/>
              </a:pPr>
              <a:r>
                <a:rPr lang="en-US" altLang="en-US" sz="2200" dirty="0">
                  <a:cs typeface="Arial" pitchFamily="34" charset="0"/>
                </a:rPr>
                <a:t>(Always a URI)</a:t>
              </a:r>
            </a:p>
          </p:txBody>
        </p:sp>
        <p:sp>
          <p:nvSpPr>
            <p:cNvPr id="19" name="AutoShape 64"/>
            <p:cNvSpPr>
              <a:spLocks noChangeArrowheads="1"/>
            </p:cNvSpPr>
            <p:nvPr/>
          </p:nvSpPr>
          <p:spPr bwMode="auto">
            <a:xfrm>
              <a:off x="3237818" y="2527951"/>
              <a:ext cx="3353141" cy="2160965"/>
            </a:xfrm>
            <a:prstGeom prst="wedgeRoundRectCallout">
              <a:avLst>
                <a:gd name="adj1" fmla="val -5389"/>
                <a:gd name="adj2" fmla="val 66356"/>
                <a:gd name="adj3" fmla="val 16667"/>
              </a:avLst>
            </a:prstGeom>
            <a:solidFill>
              <a:srgbClr val="FFF7C2"/>
            </a:solidFill>
            <a:ln w="2540" algn="ctr">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b="1" dirty="0">
                  <a:cs typeface="Arial" pitchFamily="34" charset="0"/>
                </a:rPr>
                <a:t>Predicate</a:t>
              </a:r>
              <a:r>
                <a:rPr lang="en-US" altLang="en-US" sz="2200" dirty="0">
                  <a:cs typeface="Arial" pitchFamily="34" charset="0"/>
                </a:rPr>
                <a:t> </a:t>
              </a:r>
            </a:p>
            <a:p>
              <a:pPr algn="ctr" eaLnBrk="1" hangingPunct="1">
                <a:spcBef>
                  <a:spcPct val="25000"/>
                </a:spcBef>
                <a:buFont typeface="Times New Roman" pitchFamily="18" charset="0"/>
                <a:buNone/>
              </a:pPr>
              <a:r>
                <a:rPr lang="en-US" altLang="en-US" sz="2200" dirty="0">
                  <a:cs typeface="Arial" pitchFamily="34" charset="0"/>
                </a:rPr>
                <a:t>= Relationship/property </a:t>
              </a:r>
            </a:p>
            <a:p>
              <a:pPr algn="ctr" eaLnBrk="1" hangingPunct="1">
                <a:spcBef>
                  <a:spcPct val="25000"/>
                </a:spcBef>
                <a:buFont typeface="Times New Roman" pitchFamily="18" charset="0"/>
                <a:buNone/>
              </a:pPr>
              <a:r>
                <a:rPr lang="en-US" altLang="en-US" sz="2200" dirty="0">
                  <a:cs typeface="Arial" pitchFamily="34" charset="0"/>
                </a:rPr>
                <a:t>(Always a URI)</a:t>
              </a:r>
            </a:p>
          </p:txBody>
        </p:sp>
        <p:sp>
          <p:nvSpPr>
            <p:cNvPr id="20" name="AutoShape 65"/>
            <p:cNvSpPr>
              <a:spLocks noChangeArrowheads="1"/>
            </p:cNvSpPr>
            <p:nvPr/>
          </p:nvSpPr>
          <p:spPr bwMode="auto">
            <a:xfrm>
              <a:off x="6683713" y="2527951"/>
              <a:ext cx="3260387" cy="2160965"/>
            </a:xfrm>
            <a:prstGeom prst="wedgeRoundRectCallout">
              <a:avLst>
                <a:gd name="adj1" fmla="val 3838"/>
                <a:gd name="adj2" fmla="val 59634"/>
                <a:gd name="adj3" fmla="val 16667"/>
              </a:avLst>
            </a:prstGeom>
            <a:solidFill>
              <a:srgbClr val="FFF7C2"/>
            </a:solidFill>
            <a:ln w="2540" algn="ctr">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b="1" dirty="0">
                  <a:cs typeface="Arial" pitchFamily="34" charset="0"/>
                </a:rPr>
                <a:t>Object</a:t>
              </a:r>
              <a:r>
                <a:rPr lang="en-US" altLang="en-US" sz="2200" dirty="0">
                  <a:cs typeface="Arial" pitchFamily="34" charset="0"/>
                </a:rPr>
                <a:t> </a:t>
              </a:r>
              <a:endParaRPr lang="en-US" altLang="en-US" sz="2200" dirty="0" smtClean="0">
                <a:cs typeface="Arial" pitchFamily="34" charset="0"/>
              </a:endParaRPr>
            </a:p>
            <a:p>
              <a:pPr algn="ctr" eaLnBrk="1" hangingPunct="1">
                <a:spcBef>
                  <a:spcPct val="25000"/>
                </a:spcBef>
                <a:buFont typeface="Times New Roman" pitchFamily="18" charset="0"/>
                <a:buNone/>
              </a:pPr>
              <a:r>
                <a:rPr lang="en-US" altLang="en-US" sz="2200" dirty="0" smtClean="0">
                  <a:cs typeface="Arial" pitchFamily="34" charset="0"/>
                </a:rPr>
                <a:t>= Resource</a:t>
              </a:r>
            </a:p>
            <a:p>
              <a:pPr algn="ctr" eaLnBrk="1" hangingPunct="1">
                <a:spcBef>
                  <a:spcPct val="25000"/>
                </a:spcBef>
                <a:buFont typeface="Times New Roman" pitchFamily="18" charset="0"/>
                <a:buNone/>
              </a:pPr>
              <a:r>
                <a:rPr lang="en-US" altLang="en-US" sz="2200" dirty="0" smtClean="0">
                  <a:cs typeface="Arial" pitchFamily="34" charset="0"/>
                </a:rPr>
                <a:t>or </a:t>
              </a:r>
            </a:p>
            <a:p>
              <a:pPr algn="ctr" eaLnBrk="1" hangingPunct="1">
                <a:spcBef>
                  <a:spcPct val="25000"/>
                </a:spcBef>
                <a:buFont typeface="Times New Roman" pitchFamily="18" charset="0"/>
                <a:buNone/>
              </a:pPr>
              <a:r>
                <a:rPr lang="en-US" altLang="en-US" sz="2200" dirty="0" smtClean="0">
                  <a:cs typeface="Arial" pitchFamily="34" charset="0"/>
                </a:rPr>
                <a:t>= literal value</a:t>
              </a:r>
              <a:endParaRPr lang="en-US" altLang="en-US" sz="2200" dirty="0">
                <a:cs typeface="Arial" pitchFamily="34" charset="0"/>
              </a:endParaRPr>
            </a:p>
          </p:txBody>
        </p:sp>
      </p:grpSp>
    </p:spTree>
    <p:extLst>
      <p:ext uri="{BB962C8B-B14F-4D97-AF65-F5344CB8AC3E}">
        <p14:creationId xmlns:p14="http://schemas.microsoft.com/office/powerpoint/2010/main" val="20507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spect="1" noChangeArrowheads="1"/>
          </p:cNvSpPr>
          <p:nvPr>
            <p:ph type="title"/>
          </p:nvPr>
        </p:nvSpPr>
        <p:spPr/>
        <p:txBody>
          <a:bodyPr>
            <a:normAutofit fontScale="90000"/>
          </a:bodyPr>
          <a:lstStyle/>
          <a:p>
            <a:r>
              <a:rPr lang="en-US" altLang="en-US" dirty="0" smtClean="0"/>
              <a:t>1. The RDF graph data model</a:t>
            </a:r>
          </a:p>
        </p:txBody>
      </p:sp>
      <p:sp>
        <p:nvSpPr>
          <p:cNvPr id="3" name="Content Placeholder 2"/>
          <p:cNvSpPr>
            <a:spLocks noGrp="1"/>
          </p:cNvSpPr>
          <p:nvPr>
            <p:ph idx="1"/>
          </p:nvPr>
        </p:nvSpPr>
        <p:spPr>
          <a:xfrm>
            <a:off x="100013" y="855663"/>
            <a:ext cx="9875837" cy="2695574"/>
          </a:xfrm>
        </p:spPr>
        <p:txBody>
          <a:bodyPr>
            <a:normAutofit/>
          </a:bodyPr>
          <a:lstStyle/>
          <a:p>
            <a:pPr marL="457200" indent="-457200">
              <a:buFont typeface="Arial" panose="020B0604020202020204" pitchFamily="34" charset="0"/>
              <a:buChar char="•"/>
            </a:pPr>
            <a:r>
              <a:rPr lang="en-GB" dirty="0" smtClean="0"/>
              <a:t>Set </a:t>
            </a:r>
            <a:r>
              <a:rPr lang="en-GB" dirty="0"/>
              <a:t>of triples </a:t>
            </a:r>
            <a:r>
              <a:rPr lang="en-GB" dirty="0" smtClean="0"/>
              <a:t>– leads to an RDF graph</a:t>
            </a:r>
          </a:p>
          <a:p>
            <a:pPr marL="614363" lvl="1" indent="-457200">
              <a:buFont typeface="Arial" panose="020B0604020202020204" pitchFamily="34" charset="0"/>
              <a:buChar char="•"/>
            </a:pPr>
            <a:r>
              <a:rPr lang="en-GB" dirty="0" smtClean="0"/>
              <a:t>No hierarchical </a:t>
            </a:r>
            <a:r>
              <a:rPr lang="en-GB" dirty="0"/>
              <a:t>relationships</a:t>
            </a:r>
          </a:p>
          <a:p>
            <a:endParaRPr lang="en-GB" dirty="0"/>
          </a:p>
        </p:txBody>
      </p:sp>
      <p:sp>
        <p:nvSpPr>
          <p:cNvPr id="30724" name="Rectangle 18"/>
          <p:cNvSpPr>
            <a:spLocks noChangeArrowheads="1"/>
          </p:cNvSpPr>
          <p:nvPr/>
        </p:nvSpPr>
        <p:spPr bwMode="auto">
          <a:xfrm>
            <a:off x="100013" y="4830763"/>
            <a:ext cx="9875837" cy="222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50392" rIns="100783" bIns="50392"/>
          <a:lstStyle>
            <a:lvl1pPr marL="587375" indent="-587375"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0000"/>
              </a:spcBef>
              <a:buClr>
                <a:srgbClr val="000000"/>
              </a:buClr>
              <a:buFont typeface="Times New Roman" pitchFamily="18" charset="0"/>
              <a:buNone/>
            </a:pPr>
            <a:endParaRPr lang="en-US" altLang="en-US" sz="3100" dirty="0">
              <a:cs typeface="Arial" pitchFamily="34" charset="0"/>
            </a:endParaRPr>
          </a:p>
        </p:txBody>
      </p:sp>
      <p:pic>
        <p:nvPicPr>
          <p:cNvPr id="1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12" y="1954693"/>
            <a:ext cx="7772400" cy="547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920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2"/>
          <p:cNvSpPr>
            <a:spLocks noGrp="1" noChangeArrowheads="1"/>
          </p:cNvSpPr>
          <p:nvPr>
            <p:ph type="title"/>
          </p:nvPr>
        </p:nvSpPr>
        <p:spPr/>
        <p:txBody>
          <a:bodyPr/>
          <a:lstStyle/>
          <a:p>
            <a:pPr eaLnBrk="1" hangingPunct="1"/>
            <a:r>
              <a:rPr lang="en-US" altLang="en-US" sz="3300" smtClean="0"/>
              <a:t>There is a web of URIs around a development effort</a:t>
            </a:r>
          </a:p>
        </p:txBody>
      </p:sp>
      <p:grpSp>
        <p:nvGrpSpPr>
          <p:cNvPr id="45059" name="Group 98"/>
          <p:cNvGrpSpPr>
            <a:grpSpLocks/>
          </p:cNvGrpSpPr>
          <p:nvPr/>
        </p:nvGrpSpPr>
        <p:grpSpPr bwMode="auto">
          <a:xfrm>
            <a:off x="0" y="900113"/>
            <a:ext cx="9944100" cy="6659562"/>
            <a:chOff x="0" y="514"/>
            <a:chExt cx="5682" cy="3806"/>
          </a:xfrm>
        </p:grpSpPr>
        <p:grpSp>
          <p:nvGrpSpPr>
            <p:cNvPr id="45060" name="Group 2"/>
            <p:cNvGrpSpPr>
              <a:grpSpLocks/>
            </p:cNvGrpSpPr>
            <p:nvPr/>
          </p:nvGrpSpPr>
          <p:grpSpPr bwMode="auto">
            <a:xfrm>
              <a:off x="0" y="633"/>
              <a:ext cx="5465" cy="3687"/>
              <a:chOff x="5510" y="691"/>
              <a:chExt cx="2432" cy="2183"/>
            </a:xfrm>
          </p:grpSpPr>
          <p:sp>
            <p:nvSpPr>
              <p:cNvPr id="45111" name="Line 3"/>
              <p:cNvSpPr>
                <a:spLocks noChangeShapeType="1"/>
              </p:cNvSpPr>
              <p:nvPr/>
            </p:nvSpPr>
            <p:spPr bwMode="auto">
              <a:xfrm flipV="1">
                <a:off x="6771" y="1178"/>
                <a:ext cx="1018" cy="556"/>
              </a:xfrm>
              <a:prstGeom prst="line">
                <a:avLst/>
              </a:prstGeom>
              <a:noFill/>
              <a:ln w="889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12" name="Line 4"/>
              <p:cNvSpPr>
                <a:spLocks noChangeShapeType="1"/>
              </p:cNvSpPr>
              <p:nvPr/>
            </p:nvSpPr>
            <p:spPr bwMode="auto">
              <a:xfrm flipV="1">
                <a:off x="5760" y="1748"/>
                <a:ext cx="998" cy="915"/>
              </a:xfrm>
              <a:prstGeom prst="line">
                <a:avLst/>
              </a:prstGeom>
              <a:noFill/>
              <a:ln w="889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13" name="Line 5"/>
              <p:cNvSpPr>
                <a:spLocks noChangeShapeType="1"/>
              </p:cNvSpPr>
              <p:nvPr/>
            </p:nvSpPr>
            <p:spPr bwMode="auto">
              <a:xfrm flipV="1">
                <a:off x="5510" y="1748"/>
                <a:ext cx="1248" cy="115"/>
              </a:xfrm>
              <a:prstGeom prst="line">
                <a:avLst/>
              </a:prstGeom>
              <a:noFill/>
              <a:ln w="889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14" name="Line 6"/>
              <p:cNvSpPr>
                <a:spLocks noChangeShapeType="1"/>
              </p:cNvSpPr>
              <p:nvPr/>
            </p:nvSpPr>
            <p:spPr bwMode="auto">
              <a:xfrm flipH="1" flipV="1">
                <a:off x="5857" y="877"/>
                <a:ext cx="889" cy="857"/>
              </a:xfrm>
              <a:prstGeom prst="line">
                <a:avLst/>
              </a:prstGeom>
              <a:noFill/>
              <a:ln w="889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15" name="Line 7"/>
              <p:cNvSpPr>
                <a:spLocks noChangeShapeType="1"/>
              </p:cNvSpPr>
              <p:nvPr/>
            </p:nvSpPr>
            <p:spPr bwMode="auto">
              <a:xfrm flipH="1" flipV="1">
                <a:off x="6732" y="1754"/>
                <a:ext cx="77" cy="1113"/>
              </a:xfrm>
              <a:prstGeom prst="line">
                <a:avLst/>
              </a:prstGeom>
              <a:noFill/>
              <a:ln w="889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16" name="Line 8"/>
              <p:cNvSpPr>
                <a:spLocks noChangeShapeType="1"/>
              </p:cNvSpPr>
              <p:nvPr/>
            </p:nvSpPr>
            <p:spPr bwMode="auto">
              <a:xfrm>
                <a:off x="6758" y="1773"/>
                <a:ext cx="979" cy="589"/>
              </a:xfrm>
              <a:prstGeom prst="line">
                <a:avLst/>
              </a:prstGeom>
              <a:noFill/>
              <a:ln w="889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17" name="Line 9"/>
              <p:cNvSpPr>
                <a:spLocks noChangeShapeType="1"/>
              </p:cNvSpPr>
              <p:nvPr/>
            </p:nvSpPr>
            <p:spPr bwMode="auto">
              <a:xfrm flipV="1">
                <a:off x="6758" y="691"/>
                <a:ext cx="243" cy="1017"/>
              </a:xfrm>
              <a:prstGeom prst="line">
                <a:avLst/>
              </a:prstGeom>
              <a:noFill/>
              <a:ln w="889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18" name="Line 10"/>
              <p:cNvSpPr>
                <a:spLocks noChangeShapeType="1"/>
              </p:cNvSpPr>
              <p:nvPr/>
            </p:nvSpPr>
            <p:spPr bwMode="auto">
              <a:xfrm flipV="1">
                <a:off x="6745" y="1697"/>
                <a:ext cx="1191" cy="51"/>
              </a:xfrm>
              <a:prstGeom prst="line">
                <a:avLst/>
              </a:prstGeom>
              <a:noFill/>
              <a:ln w="889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19" name="Freeform 11"/>
              <p:cNvSpPr>
                <a:spLocks/>
              </p:cNvSpPr>
              <p:nvPr/>
            </p:nvSpPr>
            <p:spPr bwMode="auto">
              <a:xfrm>
                <a:off x="6291" y="1184"/>
                <a:ext cx="570" cy="137"/>
              </a:xfrm>
              <a:custGeom>
                <a:avLst/>
                <a:gdLst>
                  <a:gd name="T0" fmla="*/ 0 w 570"/>
                  <a:gd name="T1" fmla="*/ 90 h 137"/>
                  <a:gd name="T2" fmla="*/ 282 w 570"/>
                  <a:gd name="T3" fmla="*/ 122 h 137"/>
                  <a:gd name="T4" fmla="*/ 570 w 570"/>
                  <a:gd name="T5" fmla="*/ 0 h 137"/>
                  <a:gd name="T6" fmla="*/ 0 60000 65536"/>
                  <a:gd name="T7" fmla="*/ 0 60000 65536"/>
                  <a:gd name="T8" fmla="*/ 0 60000 65536"/>
                </a:gdLst>
                <a:ahLst/>
                <a:cxnLst>
                  <a:cxn ang="T6">
                    <a:pos x="T0" y="T1"/>
                  </a:cxn>
                  <a:cxn ang="T7">
                    <a:pos x="T2" y="T3"/>
                  </a:cxn>
                  <a:cxn ang="T8">
                    <a:pos x="T4" y="T5"/>
                  </a:cxn>
                </a:cxnLst>
                <a:rect l="0" t="0" r="r" b="b"/>
                <a:pathLst>
                  <a:path w="570" h="137">
                    <a:moveTo>
                      <a:pt x="0" y="90"/>
                    </a:moveTo>
                    <a:cubicBezTo>
                      <a:pt x="93" y="113"/>
                      <a:pt x="187" y="137"/>
                      <a:pt x="282" y="122"/>
                    </a:cubicBezTo>
                    <a:cubicBezTo>
                      <a:pt x="377" y="107"/>
                      <a:pt x="473" y="53"/>
                      <a:pt x="570"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20" name="Freeform 12"/>
              <p:cNvSpPr>
                <a:spLocks/>
              </p:cNvSpPr>
              <p:nvPr/>
            </p:nvSpPr>
            <p:spPr bwMode="auto">
              <a:xfrm>
                <a:off x="6554" y="1504"/>
                <a:ext cx="243" cy="57"/>
              </a:xfrm>
              <a:custGeom>
                <a:avLst/>
                <a:gdLst>
                  <a:gd name="T0" fmla="*/ 0 w 243"/>
                  <a:gd name="T1" fmla="*/ 38 h 57"/>
                  <a:gd name="T2" fmla="*/ 128 w 243"/>
                  <a:gd name="T3" fmla="*/ 51 h 57"/>
                  <a:gd name="T4" fmla="*/ 243 w 243"/>
                  <a:gd name="T5" fmla="*/ 0 h 57"/>
                  <a:gd name="T6" fmla="*/ 0 60000 65536"/>
                  <a:gd name="T7" fmla="*/ 0 60000 65536"/>
                  <a:gd name="T8" fmla="*/ 0 60000 65536"/>
                </a:gdLst>
                <a:ahLst/>
                <a:cxnLst>
                  <a:cxn ang="T6">
                    <a:pos x="T0" y="T1"/>
                  </a:cxn>
                  <a:cxn ang="T7">
                    <a:pos x="T2" y="T3"/>
                  </a:cxn>
                  <a:cxn ang="T8">
                    <a:pos x="T4" y="T5"/>
                  </a:cxn>
                </a:cxnLst>
                <a:rect l="0" t="0" r="r" b="b"/>
                <a:pathLst>
                  <a:path w="243" h="57">
                    <a:moveTo>
                      <a:pt x="0" y="38"/>
                    </a:moveTo>
                    <a:cubicBezTo>
                      <a:pt x="44" y="47"/>
                      <a:pt x="88" y="57"/>
                      <a:pt x="128" y="51"/>
                    </a:cubicBezTo>
                    <a:cubicBezTo>
                      <a:pt x="168" y="45"/>
                      <a:pt x="205" y="22"/>
                      <a:pt x="243"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21" name="Freeform 13"/>
              <p:cNvSpPr>
                <a:spLocks/>
              </p:cNvSpPr>
              <p:nvPr/>
            </p:nvSpPr>
            <p:spPr bwMode="auto">
              <a:xfrm>
                <a:off x="6099" y="934"/>
                <a:ext cx="826" cy="185"/>
              </a:xfrm>
              <a:custGeom>
                <a:avLst/>
                <a:gdLst>
                  <a:gd name="T0" fmla="*/ 0 w 826"/>
                  <a:gd name="T1" fmla="*/ 148 h 185"/>
                  <a:gd name="T2" fmla="*/ 493 w 826"/>
                  <a:gd name="T3" fmla="*/ 160 h 185"/>
                  <a:gd name="T4" fmla="*/ 826 w 826"/>
                  <a:gd name="T5" fmla="*/ 0 h 185"/>
                  <a:gd name="T6" fmla="*/ 0 60000 65536"/>
                  <a:gd name="T7" fmla="*/ 0 60000 65536"/>
                  <a:gd name="T8" fmla="*/ 0 60000 65536"/>
                </a:gdLst>
                <a:ahLst/>
                <a:cxnLst>
                  <a:cxn ang="T6">
                    <a:pos x="T0" y="T1"/>
                  </a:cxn>
                  <a:cxn ang="T7">
                    <a:pos x="T2" y="T3"/>
                  </a:cxn>
                  <a:cxn ang="T8">
                    <a:pos x="T4" y="T5"/>
                  </a:cxn>
                </a:cxnLst>
                <a:rect l="0" t="0" r="r" b="b"/>
                <a:pathLst>
                  <a:path w="826" h="185">
                    <a:moveTo>
                      <a:pt x="0" y="148"/>
                    </a:moveTo>
                    <a:cubicBezTo>
                      <a:pt x="177" y="166"/>
                      <a:pt x="355" y="185"/>
                      <a:pt x="493" y="160"/>
                    </a:cubicBezTo>
                    <a:cubicBezTo>
                      <a:pt x="631" y="135"/>
                      <a:pt x="728" y="67"/>
                      <a:pt x="8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22" name="Freeform 14"/>
              <p:cNvSpPr>
                <a:spLocks/>
              </p:cNvSpPr>
              <p:nvPr/>
            </p:nvSpPr>
            <p:spPr bwMode="auto">
              <a:xfrm>
                <a:off x="5856" y="717"/>
                <a:ext cx="1126" cy="260"/>
              </a:xfrm>
              <a:custGeom>
                <a:avLst/>
                <a:gdLst>
                  <a:gd name="T0" fmla="*/ 0 w 1126"/>
                  <a:gd name="T1" fmla="*/ 147 h 260"/>
                  <a:gd name="T2" fmla="*/ 358 w 1126"/>
                  <a:gd name="T3" fmla="*/ 249 h 260"/>
                  <a:gd name="T4" fmla="*/ 749 w 1126"/>
                  <a:gd name="T5" fmla="*/ 211 h 260"/>
                  <a:gd name="T6" fmla="*/ 1126 w 1126"/>
                  <a:gd name="T7" fmla="*/ 0 h 2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260">
                    <a:moveTo>
                      <a:pt x="0" y="147"/>
                    </a:moveTo>
                    <a:cubicBezTo>
                      <a:pt x="116" y="192"/>
                      <a:pt x="233" y="238"/>
                      <a:pt x="358" y="249"/>
                    </a:cubicBezTo>
                    <a:cubicBezTo>
                      <a:pt x="483" y="260"/>
                      <a:pt x="621" y="253"/>
                      <a:pt x="749" y="211"/>
                    </a:cubicBezTo>
                    <a:cubicBezTo>
                      <a:pt x="877" y="169"/>
                      <a:pt x="1001" y="84"/>
                      <a:pt x="11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23" name="Freeform 15"/>
              <p:cNvSpPr>
                <a:spLocks/>
              </p:cNvSpPr>
              <p:nvPr/>
            </p:nvSpPr>
            <p:spPr bwMode="auto">
              <a:xfrm rot="2286454">
                <a:off x="6931" y="848"/>
                <a:ext cx="884" cy="260"/>
              </a:xfrm>
              <a:custGeom>
                <a:avLst/>
                <a:gdLst>
                  <a:gd name="T0" fmla="*/ 0 w 1126"/>
                  <a:gd name="T1" fmla="*/ 147 h 260"/>
                  <a:gd name="T2" fmla="*/ 221 w 1126"/>
                  <a:gd name="T3" fmla="*/ 249 h 260"/>
                  <a:gd name="T4" fmla="*/ 462 w 1126"/>
                  <a:gd name="T5" fmla="*/ 211 h 260"/>
                  <a:gd name="T6" fmla="*/ 694 w 1126"/>
                  <a:gd name="T7" fmla="*/ 0 h 2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260">
                    <a:moveTo>
                      <a:pt x="0" y="147"/>
                    </a:moveTo>
                    <a:cubicBezTo>
                      <a:pt x="116" y="192"/>
                      <a:pt x="233" y="238"/>
                      <a:pt x="358" y="249"/>
                    </a:cubicBezTo>
                    <a:cubicBezTo>
                      <a:pt x="483" y="260"/>
                      <a:pt x="621" y="253"/>
                      <a:pt x="749" y="211"/>
                    </a:cubicBezTo>
                    <a:cubicBezTo>
                      <a:pt x="877" y="169"/>
                      <a:pt x="1001" y="84"/>
                      <a:pt x="11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24" name="Freeform 16"/>
              <p:cNvSpPr>
                <a:spLocks/>
              </p:cNvSpPr>
              <p:nvPr/>
            </p:nvSpPr>
            <p:spPr bwMode="auto">
              <a:xfrm rot="2464189">
                <a:off x="6897" y="1048"/>
                <a:ext cx="686" cy="185"/>
              </a:xfrm>
              <a:custGeom>
                <a:avLst/>
                <a:gdLst>
                  <a:gd name="T0" fmla="*/ 0 w 826"/>
                  <a:gd name="T1" fmla="*/ 148 h 185"/>
                  <a:gd name="T2" fmla="*/ 340 w 826"/>
                  <a:gd name="T3" fmla="*/ 160 h 185"/>
                  <a:gd name="T4" fmla="*/ 570 w 826"/>
                  <a:gd name="T5" fmla="*/ 0 h 185"/>
                  <a:gd name="T6" fmla="*/ 0 60000 65536"/>
                  <a:gd name="T7" fmla="*/ 0 60000 65536"/>
                  <a:gd name="T8" fmla="*/ 0 60000 65536"/>
                </a:gdLst>
                <a:ahLst/>
                <a:cxnLst>
                  <a:cxn ang="T6">
                    <a:pos x="T0" y="T1"/>
                  </a:cxn>
                  <a:cxn ang="T7">
                    <a:pos x="T2" y="T3"/>
                  </a:cxn>
                  <a:cxn ang="T8">
                    <a:pos x="T4" y="T5"/>
                  </a:cxn>
                </a:cxnLst>
                <a:rect l="0" t="0" r="r" b="b"/>
                <a:pathLst>
                  <a:path w="826" h="185">
                    <a:moveTo>
                      <a:pt x="0" y="148"/>
                    </a:moveTo>
                    <a:cubicBezTo>
                      <a:pt x="177" y="166"/>
                      <a:pt x="355" y="185"/>
                      <a:pt x="493" y="160"/>
                    </a:cubicBezTo>
                    <a:cubicBezTo>
                      <a:pt x="631" y="135"/>
                      <a:pt x="728" y="67"/>
                      <a:pt x="8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25" name="Freeform 17"/>
              <p:cNvSpPr>
                <a:spLocks/>
              </p:cNvSpPr>
              <p:nvPr/>
            </p:nvSpPr>
            <p:spPr bwMode="auto">
              <a:xfrm rot="2593712">
                <a:off x="6843" y="1207"/>
                <a:ext cx="484" cy="221"/>
              </a:xfrm>
              <a:custGeom>
                <a:avLst/>
                <a:gdLst>
                  <a:gd name="T0" fmla="*/ 0 w 570"/>
                  <a:gd name="T1" fmla="*/ 234 h 137"/>
                  <a:gd name="T2" fmla="*/ 203 w 570"/>
                  <a:gd name="T3" fmla="*/ 318 h 137"/>
                  <a:gd name="T4" fmla="*/ 411 w 570"/>
                  <a:gd name="T5" fmla="*/ 0 h 137"/>
                  <a:gd name="T6" fmla="*/ 0 60000 65536"/>
                  <a:gd name="T7" fmla="*/ 0 60000 65536"/>
                  <a:gd name="T8" fmla="*/ 0 60000 65536"/>
                </a:gdLst>
                <a:ahLst/>
                <a:cxnLst>
                  <a:cxn ang="T6">
                    <a:pos x="T0" y="T1"/>
                  </a:cxn>
                  <a:cxn ang="T7">
                    <a:pos x="T2" y="T3"/>
                  </a:cxn>
                  <a:cxn ang="T8">
                    <a:pos x="T4" y="T5"/>
                  </a:cxn>
                </a:cxnLst>
                <a:rect l="0" t="0" r="r" b="b"/>
                <a:pathLst>
                  <a:path w="570" h="137">
                    <a:moveTo>
                      <a:pt x="0" y="90"/>
                    </a:moveTo>
                    <a:cubicBezTo>
                      <a:pt x="93" y="113"/>
                      <a:pt x="187" y="137"/>
                      <a:pt x="282" y="122"/>
                    </a:cubicBezTo>
                    <a:cubicBezTo>
                      <a:pt x="377" y="107"/>
                      <a:pt x="473" y="53"/>
                      <a:pt x="570"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26" name="Freeform 18"/>
              <p:cNvSpPr>
                <a:spLocks/>
              </p:cNvSpPr>
              <p:nvPr/>
            </p:nvSpPr>
            <p:spPr bwMode="auto">
              <a:xfrm rot="2237169">
                <a:off x="6824" y="1519"/>
                <a:ext cx="188" cy="50"/>
              </a:xfrm>
              <a:custGeom>
                <a:avLst/>
                <a:gdLst>
                  <a:gd name="T0" fmla="*/ 0 w 243"/>
                  <a:gd name="T1" fmla="*/ 29 h 57"/>
                  <a:gd name="T2" fmla="*/ 77 w 243"/>
                  <a:gd name="T3" fmla="*/ 39 h 57"/>
                  <a:gd name="T4" fmla="*/ 145 w 243"/>
                  <a:gd name="T5" fmla="*/ 0 h 57"/>
                  <a:gd name="T6" fmla="*/ 0 60000 65536"/>
                  <a:gd name="T7" fmla="*/ 0 60000 65536"/>
                  <a:gd name="T8" fmla="*/ 0 60000 65536"/>
                </a:gdLst>
                <a:ahLst/>
                <a:cxnLst>
                  <a:cxn ang="T6">
                    <a:pos x="T0" y="T1"/>
                  </a:cxn>
                  <a:cxn ang="T7">
                    <a:pos x="T2" y="T3"/>
                  </a:cxn>
                  <a:cxn ang="T8">
                    <a:pos x="T4" y="T5"/>
                  </a:cxn>
                </a:cxnLst>
                <a:rect l="0" t="0" r="r" b="b"/>
                <a:pathLst>
                  <a:path w="243" h="57">
                    <a:moveTo>
                      <a:pt x="0" y="38"/>
                    </a:moveTo>
                    <a:cubicBezTo>
                      <a:pt x="44" y="47"/>
                      <a:pt x="88" y="57"/>
                      <a:pt x="128" y="51"/>
                    </a:cubicBezTo>
                    <a:cubicBezTo>
                      <a:pt x="168" y="45"/>
                      <a:pt x="205" y="22"/>
                      <a:pt x="243"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27" name="Freeform 19"/>
              <p:cNvSpPr>
                <a:spLocks/>
              </p:cNvSpPr>
              <p:nvPr/>
            </p:nvSpPr>
            <p:spPr bwMode="auto">
              <a:xfrm rot="4725390">
                <a:off x="7434" y="1384"/>
                <a:ext cx="455" cy="260"/>
              </a:xfrm>
              <a:custGeom>
                <a:avLst/>
                <a:gdLst>
                  <a:gd name="T0" fmla="*/ 0 w 1126"/>
                  <a:gd name="T1" fmla="*/ 147 h 260"/>
                  <a:gd name="T2" fmla="*/ 59 w 1126"/>
                  <a:gd name="T3" fmla="*/ 249 h 260"/>
                  <a:gd name="T4" fmla="*/ 122 w 1126"/>
                  <a:gd name="T5" fmla="*/ 211 h 260"/>
                  <a:gd name="T6" fmla="*/ 184 w 1126"/>
                  <a:gd name="T7" fmla="*/ 0 h 2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260">
                    <a:moveTo>
                      <a:pt x="0" y="147"/>
                    </a:moveTo>
                    <a:cubicBezTo>
                      <a:pt x="116" y="192"/>
                      <a:pt x="233" y="238"/>
                      <a:pt x="358" y="249"/>
                    </a:cubicBezTo>
                    <a:cubicBezTo>
                      <a:pt x="483" y="260"/>
                      <a:pt x="621" y="253"/>
                      <a:pt x="749" y="211"/>
                    </a:cubicBezTo>
                    <a:cubicBezTo>
                      <a:pt x="877" y="169"/>
                      <a:pt x="1001" y="84"/>
                      <a:pt x="11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28" name="Freeform 20"/>
              <p:cNvSpPr>
                <a:spLocks/>
              </p:cNvSpPr>
              <p:nvPr/>
            </p:nvSpPr>
            <p:spPr bwMode="auto">
              <a:xfrm rot="4876199">
                <a:off x="7278" y="1482"/>
                <a:ext cx="310" cy="185"/>
              </a:xfrm>
              <a:custGeom>
                <a:avLst/>
                <a:gdLst>
                  <a:gd name="T0" fmla="*/ 0 w 826"/>
                  <a:gd name="T1" fmla="*/ 148 h 185"/>
                  <a:gd name="T2" fmla="*/ 69 w 826"/>
                  <a:gd name="T3" fmla="*/ 160 h 185"/>
                  <a:gd name="T4" fmla="*/ 116 w 826"/>
                  <a:gd name="T5" fmla="*/ 0 h 185"/>
                  <a:gd name="T6" fmla="*/ 0 60000 65536"/>
                  <a:gd name="T7" fmla="*/ 0 60000 65536"/>
                  <a:gd name="T8" fmla="*/ 0 60000 65536"/>
                </a:gdLst>
                <a:ahLst/>
                <a:cxnLst>
                  <a:cxn ang="T6">
                    <a:pos x="T0" y="T1"/>
                  </a:cxn>
                  <a:cxn ang="T7">
                    <a:pos x="T2" y="T3"/>
                  </a:cxn>
                  <a:cxn ang="T8">
                    <a:pos x="T4" y="T5"/>
                  </a:cxn>
                </a:cxnLst>
                <a:rect l="0" t="0" r="r" b="b"/>
                <a:pathLst>
                  <a:path w="826" h="185">
                    <a:moveTo>
                      <a:pt x="0" y="148"/>
                    </a:moveTo>
                    <a:cubicBezTo>
                      <a:pt x="177" y="166"/>
                      <a:pt x="355" y="185"/>
                      <a:pt x="493" y="160"/>
                    </a:cubicBezTo>
                    <a:cubicBezTo>
                      <a:pt x="631" y="135"/>
                      <a:pt x="728" y="67"/>
                      <a:pt x="8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29" name="Freeform 21"/>
              <p:cNvSpPr>
                <a:spLocks/>
              </p:cNvSpPr>
              <p:nvPr/>
            </p:nvSpPr>
            <p:spPr bwMode="auto">
              <a:xfrm rot="5029789">
                <a:off x="7119" y="1498"/>
                <a:ext cx="251" cy="221"/>
              </a:xfrm>
              <a:custGeom>
                <a:avLst/>
                <a:gdLst>
                  <a:gd name="T0" fmla="*/ 0 w 570"/>
                  <a:gd name="T1" fmla="*/ 234 h 137"/>
                  <a:gd name="T2" fmla="*/ 55 w 570"/>
                  <a:gd name="T3" fmla="*/ 318 h 137"/>
                  <a:gd name="T4" fmla="*/ 111 w 570"/>
                  <a:gd name="T5" fmla="*/ 0 h 137"/>
                  <a:gd name="T6" fmla="*/ 0 60000 65536"/>
                  <a:gd name="T7" fmla="*/ 0 60000 65536"/>
                  <a:gd name="T8" fmla="*/ 0 60000 65536"/>
                </a:gdLst>
                <a:ahLst/>
                <a:cxnLst>
                  <a:cxn ang="T6">
                    <a:pos x="T0" y="T1"/>
                  </a:cxn>
                  <a:cxn ang="T7">
                    <a:pos x="T2" y="T3"/>
                  </a:cxn>
                  <a:cxn ang="T8">
                    <a:pos x="T4" y="T5"/>
                  </a:cxn>
                </a:cxnLst>
                <a:rect l="0" t="0" r="r" b="b"/>
                <a:pathLst>
                  <a:path w="570" h="137">
                    <a:moveTo>
                      <a:pt x="0" y="90"/>
                    </a:moveTo>
                    <a:cubicBezTo>
                      <a:pt x="93" y="113"/>
                      <a:pt x="187" y="137"/>
                      <a:pt x="282" y="122"/>
                    </a:cubicBezTo>
                    <a:cubicBezTo>
                      <a:pt x="377" y="107"/>
                      <a:pt x="473" y="53"/>
                      <a:pt x="570"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30" name="Freeform 22"/>
              <p:cNvSpPr>
                <a:spLocks/>
              </p:cNvSpPr>
              <p:nvPr/>
            </p:nvSpPr>
            <p:spPr bwMode="auto">
              <a:xfrm rot="4643223">
                <a:off x="6957" y="1640"/>
                <a:ext cx="188" cy="50"/>
              </a:xfrm>
              <a:custGeom>
                <a:avLst/>
                <a:gdLst>
                  <a:gd name="T0" fmla="*/ 0 w 243"/>
                  <a:gd name="T1" fmla="*/ 29 h 57"/>
                  <a:gd name="T2" fmla="*/ 77 w 243"/>
                  <a:gd name="T3" fmla="*/ 39 h 57"/>
                  <a:gd name="T4" fmla="*/ 145 w 243"/>
                  <a:gd name="T5" fmla="*/ 0 h 57"/>
                  <a:gd name="T6" fmla="*/ 0 60000 65536"/>
                  <a:gd name="T7" fmla="*/ 0 60000 65536"/>
                  <a:gd name="T8" fmla="*/ 0 60000 65536"/>
                </a:gdLst>
                <a:ahLst/>
                <a:cxnLst>
                  <a:cxn ang="T6">
                    <a:pos x="T0" y="T1"/>
                  </a:cxn>
                  <a:cxn ang="T7">
                    <a:pos x="T2" y="T3"/>
                  </a:cxn>
                  <a:cxn ang="T8">
                    <a:pos x="T4" y="T5"/>
                  </a:cxn>
                </a:cxnLst>
                <a:rect l="0" t="0" r="r" b="b"/>
                <a:pathLst>
                  <a:path w="243" h="57">
                    <a:moveTo>
                      <a:pt x="0" y="38"/>
                    </a:moveTo>
                    <a:cubicBezTo>
                      <a:pt x="44" y="47"/>
                      <a:pt x="88" y="57"/>
                      <a:pt x="128" y="51"/>
                    </a:cubicBezTo>
                    <a:cubicBezTo>
                      <a:pt x="168" y="45"/>
                      <a:pt x="205" y="22"/>
                      <a:pt x="243"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31" name="Freeform 23"/>
              <p:cNvSpPr>
                <a:spLocks/>
              </p:cNvSpPr>
              <p:nvPr/>
            </p:nvSpPr>
            <p:spPr bwMode="auto">
              <a:xfrm rot="-3866663">
                <a:off x="5220" y="1257"/>
                <a:ext cx="1048" cy="260"/>
              </a:xfrm>
              <a:custGeom>
                <a:avLst/>
                <a:gdLst>
                  <a:gd name="T0" fmla="*/ 0 w 1126"/>
                  <a:gd name="T1" fmla="*/ 147 h 260"/>
                  <a:gd name="T2" fmla="*/ 310 w 1126"/>
                  <a:gd name="T3" fmla="*/ 249 h 260"/>
                  <a:gd name="T4" fmla="*/ 649 w 1126"/>
                  <a:gd name="T5" fmla="*/ 211 h 260"/>
                  <a:gd name="T6" fmla="*/ 975 w 1126"/>
                  <a:gd name="T7" fmla="*/ 0 h 2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260">
                    <a:moveTo>
                      <a:pt x="0" y="147"/>
                    </a:moveTo>
                    <a:cubicBezTo>
                      <a:pt x="116" y="192"/>
                      <a:pt x="233" y="238"/>
                      <a:pt x="358" y="249"/>
                    </a:cubicBezTo>
                    <a:cubicBezTo>
                      <a:pt x="483" y="260"/>
                      <a:pt x="621" y="253"/>
                      <a:pt x="749" y="211"/>
                    </a:cubicBezTo>
                    <a:cubicBezTo>
                      <a:pt x="877" y="169"/>
                      <a:pt x="1001" y="84"/>
                      <a:pt x="11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32" name="Freeform 24"/>
              <p:cNvSpPr>
                <a:spLocks/>
              </p:cNvSpPr>
              <p:nvPr/>
            </p:nvSpPr>
            <p:spPr bwMode="auto">
              <a:xfrm rot="-3186860">
                <a:off x="5491" y="1401"/>
                <a:ext cx="826" cy="185"/>
              </a:xfrm>
              <a:custGeom>
                <a:avLst/>
                <a:gdLst>
                  <a:gd name="T0" fmla="*/ 0 w 826"/>
                  <a:gd name="T1" fmla="*/ 148 h 185"/>
                  <a:gd name="T2" fmla="*/ 493 w 826"/>
                  <a:gd name="T3" fmla="*/ 160 h 185"/>
                  <a:gd name="T4" fmla="*/ 826 w 826"/>
                  <a:gd name="T5" fmla="*/ 0 h 185"/>
                  <a:gd name="T6" fmla="*/ 0 60000 65536"/>
                  <a:gd name="T7" fmla="*/ 0 60000 65536"/>
                  <a:gd name="T8" fmla="*/ 0 60000 65536"/>
                </a:gdLst>
                <a:ahLst/>
                <a:cxnLst>
                  <a:cxn ang="T6">
                    <a:pos x="T0" y="T1"/>
                  </a:cxn>
                  <a:cxn ang="T7">
                    <a:pos x="T2" y="T3"/>
                  </a:cxn>
                  <a:cxn ang="T8">
                    <a:pos x="T4" y="T5"/>
                  </a:cxn>
                </a:cxnLst>
                <a:rect l="0" t="0" r="r" b="b"/>
                <a:pathLst>
                  <a:path w="826" h="185">
                    <a:moveTo>
                      <a:pt x="0" y="148"/>
                    </a:moveTo>
                    <a:cubicBezTo>
                      <a:pt x="177" y="166"/>
                      <a:pt x="355" y="185"/>
                      <a:pt x="493" y="160"/>
                    </a:cubicBezTo>
                    <a:cubicBezTo>
                      <a:pt x="631" y="135"/>
                      <a:pt x="728" y="67"/>
                      <a:pt x="8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33" name="Freeform 25"/>
              <p:cNvSpPr>
                <a:spLocks/>
              </p:cNvSpPr>
              <p:nvPr/>
            </p:nvSpPr>
            <p:spPr bwMode="auto">
              <a:xfrm rot="-3651942">
                <a:off x="5907" y="1485"/>
                <a:ext cx="570" cy="137"/>
              </a:xfrm>
              <a:custGeom>
                <a:avLst/>
                <a:gdLst>
                  <a:gd name="T0" fmla="*/ 0 w 570"/>
                  <a:gd name="T1" fmla="*/ 90 h 137"/>
                  <a:gd name="T2" fmla="*/ 282 w 570"/>
                  <a:gd name="T3" fmla="*/ 122 h 137"/>
                  <a:gd name="T4" fmla="*/ 570 w 570"/>
                  <a:gd name="T5" fmla="*/ 0 h 137"/>
                  <a:gd name="T6" fmla="*/ 0 60000 65536"/>
                  <a:gd name="T7" fmla="*/ 0 60000 65536"/>
                  <a:gd name="T8" fmla="*/ 0 60000 65536"/>
                </a:gdLst>
                <a:ahLst/>
                <a:cxnLst>
                  <a:cxn ang="T6">
                    <a:pos x="T0" y="T1"/>
                  </a:cxn>
                  <a:cxn ang="T7">
                    <a:pos x="T2" y="T3"/>
                  </a:cxn>
                  <a:cxn ang="T8">
                    <a:pos x="T4" y="T5"/>
                  </a:cxn>
                </a:cxnLst>
                <a:rect l="0" t="0" r="r" b="b"/>
                <a:pathLst>
                  <a:path w="570" h="137">
                    <a:moveTo>
                      <a:pt x="0" y="90"/>
                    </a:moveTo>
                    <a:cubicBezTo>
                      <a:pt x="93" y="113"/>
                      <a:pt x="187" y="137"/>
                      <a:pt x="282" y="122"/>
                    </a:cubicBezTo>
                    <a:cubicBezTo>
                      <a:pt x="377" y="107"/>
                      <a:pt x="473" y="53"/>
                      <a:pt x="570"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34" name="Freeform 26"/>
              <p:cNvSpPr>
                <a:spLocks/>
              </p:cNvSpPr>
              <p:nvPr/>
            </p:nvSpPr>
            <p:spPr bwMode="auto">
              <a:xfrm rot="-3843755">
                <a:off x="6388" y="1638"/>
                <a:ext cx="243" cy="57"/>
              </a:xfrm>
              <a:custGeom>
                <a:avLst/>
                <a:gdLst>
                  <a:gd name="T0" fmla="*/ 0 w 243"/>
                  <a:gd name="T1" fmla="*/ 38 h 57"/>
                  <a:gd name="T2" fmla="*/ 128 w 243"/>
                  <a:gd name="T3" fmla="*/ 51 h 57"/>
                  <a:gd name="T4" fmla="*/ 243 w 243"/>
                  <a:gd name="T5" fmla="*/ 0 h 57"/>
                  <a:gd name="T6" fmla="*/ 0 60000 65536"/>
                  <a:gd name="T7" fmla="*/ 0 60000 65536"/>
                  <a:gd name="T8" fmla="*/ 0 60000 65536"/>
                </a:gdLst>
                <a:ahLst/>
                <a:cxnLst>
                  <a:cxn ang="T6">
                    <a:pos x="T0" y="T1"/>
                  </a:cxn>
                  <a:cxn ang="T7">
                    <a:pos x="T2" y="T3"/>
                  </a:cxn>
                  <a:cxn ang="T8">
                    <a:pos x="T4" y="T5"/>
                  </a:cxn>
                </a:cxnLst>
                <a:rect l="0" t="0" r="r" b="b"/>
                <a:pathLst>
                  <a:path w="243" h="57">
                    <a:moveTo>
                      <a:pt x="0" y="38"/>
                    </a:moveTo>
                    <a:cubicBezTo>
                      <a:pt x="44" y="47"/>
                      <a:pt x="88" y="57"/>
                      <a:pt x="128" y="51"/>
                    </a:cubicBezTo>
                    <a:cubicBezTo>
                      <a:pt x="168" y="45"/>
                      <a:pt x="205" y="22"/>
                      <a:pt x="243"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35" name="Freeform 27"/>
              <p:cNvSpPr>
                <a:spLocks/>
              </p:cNvSpPr>
              <p:nvPr/>
            </p:nvSpPr>
            <p:spPr bwMode="auto">
              <a:xfrm>
                <a:off x="7687" y="1184"/>
                <a:ext cx="255" cy="499"/>
              </a:xfrm>
              <a:custGeom>
                <a:avLst/>
                <a:gdLst>
                  <a:gd name="T0" fmla="*/ 102 w 255"/>
                  <a:gd name="T1" fmla="*/ 0 h 499"/>
                  <a:gd name="T2" fmla="*/ 25 w 255"/>
                  <a:gd name="T3" fmla="*/ 269 h 499"/>
                  <a:gd name="T4" fmla="*/ 255 w 255"/>
                  <a:gd name="T5" fmla="*/ 499 h 499"/>
                  <a:gd name="T6" fmla="*/ 0 60000 65536"/>
                  <a:gd name="T7" fmla="*/ 0 60000 65536"/>
                  <a:gd name="T8" fmla="*/ 0 60000 65536"/>
                </a:gdLst>
                <a:ahLst/>
                <a:cxnLst>
                  <a:cxn ang="T6">
                    <a:pos x="T0" y="T1"/>
                  </a:cxn>
                  <a:cxn ang="T7">
                    <a:pos x="T2" y="T3"/>
                  </a:cxn>
                  <a:cxn ang="T8">
                    <a:pos x="T4" y="T5"/>
                  </a:cxn>
                </a:cxnLst>
                <a:rect l="0" t="0" r="r" b="b"/>
                <a:pathLst>
                  <a:path w="255" h="499">
                    <a:moveTo>
                      <a:pt x="102" y="0"/>
                    </a:moveTo>
                    <a:cubicBezTo>
                      <a:pt x="51" y="93"/>
                      <a:pt x="0" y="186"/>
                      <a:pt x="25" y="269"/>
                    </a:cubicBezTo>
                    <a:cubicBezTo>
                      <a:pt x="50" y="352"/>
                      <a:pt x="152" y="425"/>
                      <a:pt x="255" y="499"/>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36" name="Freeform 28"/>
              <p:cNvSpPr>
                <a:spLocks/>
              </p:cNvSpPr>
              <p:nvPr/>
            </p:nvSpPr>
            <p:spPr bwMode="auto">
              <a:xfrm rot="-5993069">
                <a:off x="5309" y="2102"/>
                <a:ext cx="816" cy="260"/>
              </a:xfrm>
              <a:custGeom>
                <a:avLst/>
                <a:gdLst>
                  <a:gd name="T0" fmla="*/ 0 w 1126"/>
                  <a:gd name="T1" fmla="*/ 147 h 260"/>
                  <a:gd name="T2" fmla="*/ 188 w 1126"/>
                  <a:gd name="T3" fmla="*/ 249 h 260"/>
                  <a:gd name="T4" fmla="*/ 394 w 1126"/>
                  <a:gd name="T5" fmla="*/ 211 h 260"/>
                  <a:gd name="T6" fmla="*/ 591 w 1126"/>
                  <a:gd name="T7" fmla="*/ 0 h 2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260">
                    <a:moveTo>
                      <a:pt x="0" y="147"/>
                    </a:moveTo>
                    <a:cubicBezTo>
                      <a:pt x="116" y="192"/>
                      <a:pt x="233" y="238"/>
                      <a:pt x="358" y="249"/>
                    </a:cubicBezTo>
                    <a:cubicBezTo>
                      <a:pt x="483" y="260"/>
                      <a:pt x="621" y="253"/>
                      <a:pt x="749" y="211"/>
                    </a:cubicBezTo>
                    <a:cubicBezTo>
                      <a:pt x="877" y="169"/>
                      <a:pt x="1001" y="84"/>
                      <a:pt x="11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37" name="Freeform 29"/>
              <p:cNvSpPr>
                <a:spLocks/>
              </p:cNvSpPr>
              <p:nvPr/>
            </p:nvSpPr>
            <p:spPr bwMode="auto">
              <a:xfrm rot="-6330501">
                <a:off x="5644" y="2005"/>
                <a:ext cx="593" cy="185"/>
              </a:xfrm>
              <a:custGeom>
                <a:avLst/>
                <a:gdLst>
                  <a:gd name="T0" fmla="*/ 0 w 826"/>
                  <a:gd name="T1" fmla="*/ 148 h 185"/>
                  <a:gd name="T2" fmla="*/ 254 w 826"/>
                  <a:gd name="T3" fmla="*/ 160 h 185"/>
                  <a:gd name="T4" fmla="*/ 426 w 826"/>
                  <a:gd name="T5" fmla="*/ 0 h 185"/>
                  <a:gd name="T6" fmla="*/ 0 60000 65536"/>
                  <a:gd name="T7" fmla="*/ 0 60000 65536"/>
                  <a:gd name="T8" fmla="*/ 0 60000 65536"/>
                </a:gdLst>
                <a:ahLst/>
                <a:cxnLst>
                  <a:cxn ang="T6">
                    <a:pos x="T0" y="T1"/>
                  </a:cxn>
                  <a:cxn ang="T7">
                    <a:pos x="T2" y="T3"/>
                  </a:cxn>
                  <a:cxn ang="T8">
                    <a:pos x="T4" y="T5"/>
                  </a:cxn>
                </a:cxnLst>
                <a:rect l="0" t="0" r="r" b="b"/>
                <a:pathLst>
                  <a:path w="826" h="185">
                    <a:moveTo>
                      <a:pt x="0" y="148"/>
                    </a:moveTo>
                    <a:cubicBezTo>
                      <a:pt x="177" y="166"/>
                      <a:pt x="355" y="185"/>
                      <a:pt x="493" y="160"/>
                    </a:cubicBezTo>
                    <a:cubicBezTo>
                      <a:pt x="631" y="135"/>
                      <a:pt x="728" y="67"/>
                      <a:pt x="8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38" name="Freeform 30"/>
              <p:cNvSpPr>
                <a:spLocks/>
              </p:cNvSpPr>
              <p:nvPr/>
            </p:nvSpPr>
            <p:spPr bwMode="auto">
              <a:xfrm rot="-6422091">
                <a:off x="5973" y="1946"/>
                <a:ext cx="429" cy="92"/>
              </a:xfrm>
              <a:custGeom>
                <a:avLst/>
                <a:gdLst>
                  <a:gd name="T0" fmla="*/ 0 w 570"/>
                  <a:gd name="T1" fmla="*/ 40 h 137"/>
                  <a:gd name="T2" fmla="*/ 160 w 570"/>
                  <a:gd name="T3" fmla="*/ 55 h 137"/>
                  <a:gd name="T4" fmla="*/ 323 w 570"/>
                  <a:gd name="T5" fmla="*/ 0 h 137"/>
                  <a:gd name="T6" fmla="*/ 0 60000 65536"/>
                  <a:gd name="T7" fmla="*/ 0 60000 65536"/>
                  <a:gd name="T8" fmla="*/ 0 60000 65536"/>
                </a:gdLst>
                <a:ahLst/>
                <a:cxnLst>
                  <a:cxn ang="T6">
                    <a:pos x="T0" y="T1"/>
                  </a:cxn>
                  <a:cxn ang="T7">
                    <a:pos x="T2" y="T3"/>
                  </a:cxn>
                  <a:cxn ang="T8">
                    <a:pos x="T4" y="T5"/>
                  </a:cxn>
                </a:cxnLst>
                <a:rect l="0" t="0" r="r" b="b"/>
                <a:pathLst>
                  <a:path w="570" h="137">
                    <a:moveTo>
                      <a:pt x="0" y="90"/>
                    </a:moveTo>
                    <a:cubicBezTo>
                      <a:pt x="93" y="113"/>
                      <a:pt x="187" y="137"/>
                      <a:pt x="282" y="122"/>
                    </a:cubicBezTo>
                    <a:cubicBezTo>
                      <a:pt x="377" y="107"/>
                      <a:pt x="473" y="53"/>
                      <a:pt x="570"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39" name="Freeform 31"/>
              <p:cNvSpPr>
                <a:spLocks/>
              </p:cNvSpPr>
              <p:nvPr/>
            </p:nvSpPr>
            <p:spPr bwMode="auto">
              <a:xfrm rot="-5660295">
                <a:off x="6388" y="1855"/>
                <a:ext cx="204" cy="55"/>
              </a:xfrm>
              <a:custGeom>
                <a:avLst/>
                <a:gdLst>
                  <a:gd name="T0" fmla="*/ 0 w 243"/>
                  <a:gd name="T1" fmla="*/ 36 h 57"/>
                  <a:gd name="T2" fmla="*/ 90 w 243"/>
                  <a:gd name="T3" fmla="*/ 47 h 57"/>
                  <a:gd name="T4" fmla="*/ 171 w 243"/>
                  <a:gd name="T5" fmla="*/ 0 h 57"/>
                  <a:gd name="T6" fmla="*/ 0 60000 65536"/>
                  <a:gd name="T7" fmla="*/ 0 60000 65536"/>
                  <a:gd name="T8" fmla="*/ 0 60000 65536"/>
                </a:gdLst>
                <a:ahLst/>
                <a:cxnLst>
                  <a:cxn ang="T6">
                    <a:pos x="T0" y="T1"/>
                  </a:cxn>
                  <a:cxn ang="T7">
                    <a:pos x="T2" y="T3"/>
                  </a:cxn>
                  <a:cxn ang="T8">
                    <a:pos x="T4" y="T5"/>
                  </a:cxn>
                </a:cxnLst>
                <a:rect l="0" t="0" r="r" b="b"/>
                <a:pathLst>
                  <a:path w="243" h="57">
                    <a:moveTo>
                      <a:pt x="0" y="38"/>
                    </a:moveTo>
                    <a:cubicBezTo>
                      <a:pt x="44" y="47"/>
                      <a:pt x="88" y="57"/>
                      <a:pt x="128" y="51"/>
                    </a:cubicBezTo>
                    <a:cubicBezTo>
                      <a:pt x="168" y="45"/>
                      <a:pt x="205" y="22"/>
                      <a:pt x="243"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40" name="Freeform 32"/>
              <p:cNvSpPr>
                <a:spLocks/>
              </p:cNvSpPr>
              <p:nvPr/>
            </p:nvSpPr>
            <p:spPr bwMode="auto">
              <a:xfrm>
                <a:off x="5818" y="2570"/>
                <a:ext cx="979" cy="304"/>
              </a:xfrm>
              <a:custGeom>
                <a:avLst/>
                <a:gdLst>
                  <a:gd name="T0" fmla="*/ 0 w 979"/>
                  <a:gd name="T1" fmla="*/ 28 h 304"/>
                  <a:gd name="T2" fmla="*/ 243 w 979"/>
                  <a:gd name="T3" fmla="*/ 9 h 304"/>
                  <a:gd name="T4" fmla="*/ 704 w 979"/>
                  <a:gd name="T5" fmla="*/ 80 h 304"/>
                  <a:gd name="T6" fmla="*/ 979 w 979"/>
                  <a:gd name="T7" fmla="*/ 304 h 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9" h="304">
                    <a:moveTo>
                      <a:pt x="0" y="28"/>
                    </a:moveTo>
                    <a:cubicBezTo>
                      <a:pt x="63" y="14"/>
                      <a:pt x="126" y="0"/>
                      <a:pt x="243" y="9"/>
                    </a:cubicBezTo>
                    <a:cubicBezTo>
                      <a:pt x="360" y="18"/>
                      <a:pt x="582" y="31"/>
                      <a:pt x="704" y="80"/>
                    </a:cubicBezTo>
                    <a:cubicBezTo>
                      <a:pt x="826" y="129"/>
                      <a:pt x="902" y="216"/>
                      <a:pt x="979" y="304"/>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41" name="Freeform 33"/>
              <p:cNvSpPr>
                <a:spLocks/>
              </p:cNvSpPr>
              <p:nvPr/>
            </p:nvSpPr>
            <p:spPr bwMode="auto">
              <a:xfrm rot="-8860580">
                <a:off x="6086" y="2371"/>
                <a:ext cx="752" cy="212"/>
              </a:xfrm>
              <a:custGeom>
                <a:avLst/>
                <a:gdLst>
                  <a:gd name="T0" fmla="*/ 0 w 826"/>
                  <a:gd name="T1" fmla="*/ 195 h 185"/>
                  <a:gd name="T2" fmla="*/ 409 w 826"/>
                  <a:gd name="T3" fmla="*/ 210 h 185"/>
                  <a:gd name="T4" fmla="*/ 685 w 826"/>
                  <a:gd name="T5" fmla="*/ 0 h 185"/>
                  <a:gd name="T6" fmla="*/ 0 60000 65536"/>
                  <a:gd name="T7" fmla="*/ 0 60000 65536"/>
                  <a:gd name="T8" fmla="*/ 0 60000 65536"/>
                </a:gdLst>
                <a:ahLst/>
                <a:cxnLst>
                  <a:cxn ang="T6">
                    <a:pos x="T0" y="T1"/>
                  </a:cxn>
                  <a:cxn ang="T7">
                    <a:pos x="T2" y="T3"/>
                  </a:cxn>
                  <a:cxn ang="T8">
                    <a:pos x="T4" y="T5"/>
                  </a:cxn>
                </a:cxnLst>
                <a:rect l="0" t="0" r="r" b="b"/>
                <a:pathLst>
                  <a:path w="826" h="185">
                    <a:moveTo>
                      <a:pt x="0" y="148"/>
                    </a:moveTo>
                    <a:cubicBezTo>
                      <a:pt x="177" y="166"/>
                      <a:pt x="355" y="185"/>
                      <a:pt x="493" y="160"/>
                    </a:cubicBezTo>
                    <a:cubicBezTo>
                      <a:pt x="631" y="135"/>
                      <a:pt x="728" y="67"/>
                      <a:pt x="826"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42" name="Freeform 34"/>
              <p:cNvSpPr>
                <a:spLocks/>
              </p:cNvSpPr>
              <p:nvPr/>
            </p:nvSpPr>
            <p:spPr bwMode="auto">
              <a:xfrm rot="-8175037">
                <a:off x="6271" y="2175"/>
                <a:ext cx="544" cy="221"/>
              </a:xfrm>
              <a:custGeom>
                <a:avLst/>
                <a:gdLst>
                  <a:gd name="T0" fmla="*/ 0 w 570"/>
                  <a:gd name="T1" fmla="*/ 234 h 137"/>
                  <a:gd name="T2" fmla="*/ 257 w 570"/>
                  <a:gd name="T3" fmla="*/ 318 h 137"/>
                  <a:gd name="T4" fmla="*/ 519 w 570"/>
                  <a:gd name="T5" fmla="*/ 0 h 137"/>
                  <a:gd name="T6" fmla="*/ 0 60000 65536"/>
                  <a:gd name="T7" fmla="*/ 0 60000 65536"/>
                  <a:gd name="T8" fmla="*/ 0 60000 65536"/>
                </a:gdLst>
                <a:ahLst/>
                <a:cxnLst>
                  <a:cxn ang="T6">
                    <a:pos x="T0" y="T1"/>
                  </a:cxn>
                  <a:cxn ang="T7">
                    <a:pos x="T2" y="T3"/>
                  </a:cxn>
                  <a:cxn ang="T8">
                    <a:pos x="T4" y="T5"/>
                  </a:cxn>
                </a:cxnLst>
                <a:rect l="0" t="0" r="r" b="b"/>
                <a:pathLst>
                  <a:path w="570" h="137">
                    <a:moveTo>
                      <a:pt x="0" y="90"/>
                    </a:moveTo>
                    <a:cubicBezTo>
                      <a:pt x="93" y="113"/>
                      <a:pt x="187" y="137"/>
                      <a:pt x="282" y="122"/>
                    </a:cubicBezTo>
                    <a:cubicBezTo>
                      <a:pt x="377" y="107"/>
                      <a:pt x="473" y="53"/>
                      <a:pt x="570"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43" name="Freeform 35"/>
              <p:cNvSpPr>
                <a:spLocks/>
              </p:cNvSpPr>
              <p:nvPr/>
            </p:nvSpPr>
            <p:spPr bwMode="auto">
              <a:xfrm rot="-8926575">
                <a:off x="6523" y="1984"/>
                <a:ext cx="243" cy="57"/>
              </a:xfrm>
              <a:custGeom>
                <a:avLst/>
                <a:gdLst>
                  <a:gd name="T0" fmla="*/ 0 w 243"/>
                  <a:gd name="T1" fmla="*/ 38 h 57"/>
                  <a:gd name="T2" fmla="*/ 128 w 243"/>
                  <a:gd name="T3" fmla="*/ 51 h 57"/>
                  <a:gd name="T4" fmla="*/ 243 w 243"/>
                  <a:gd name="T5" fmla="*/ 0 h 57"/>
                  <a:gd name="T6" fmla="*/ 0 60000 65536"/>
                  <a:gd name="T7" fmla="*/ 0 60000 65536"/>
                  <a:gd name="T8" fmla="*/ 0 60000 65536"/>
                </a:gdLst>
                <a:ahLst/>
                <a:cxnLst>
                  <a:cxn ang="T6">
                    <a:pos x="T0" y="T1"/>
                  </a:cxn>
                  <a:cxn ang="T7">
                    <a:pos x="T2" y="T3"/>
                  </a:cxn>
                  <a:cxn ang="T8">
                    <a:pos x="T4" y="T5"/>
                  </a:cxn>
                </a:cxnLst>
                <a:rect l="0" t="0" r="r" b="b"/>
                <a:pathLst>
                  <a:path w="243" h="57">
                    <a:moveTo>
                      <a:pt x="0" y="38"/>
                    </a:moveTo>
                    <a:cubicBezTo>
                      <a:pt x="44" y="47"/>
                      <a:pt x="88" y="57"/>
                      <a:pt x="128" y="51"/>
                    </a:cubicBezTo>
                    <a:cubicBezTo>
                      <a:pt x="168" y="45"/>
                      <a:pt x="205" y="22"/>
                      <a:pt x="243"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44" name="Freeform 36"/>
              <p:cNvSpPr>
                <a:spLocks/>
              </p:cNvSpPr>
              <p:nvPr/>
            </p:nvSpPr>
            <p:spPr bwMode="auto">
              <a:xfrm>
                <a:off x="6810" y="2338"/>
                <a:ext cx="915" cy="510"/>
              </a:xfrm>
              <a:custGeom>
                <a:avLst/>
                <a:gdLst>
                  <a:gd name="T0" fmla="*/ 0 w 915"/>
                  <a:gd name="T1" fmla="*/ 510 h 510"/>
                  <a:gd name="T2" fmla="*/ 128 w 915"/>
                  <a:gd name="T3" fmla="*/ 280 h 510"/>
                  <a:gd name="T4" fmla="*/ 416 w 915"/>
                  <a:gd name="T5" fmla="*/ 43 h 510"/>
                  <a:gd name="T6" fmla="*/ 915 w 915"/>
                  <a:gd name="T7" fmla="*/ 24 h 5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5" h="510">
                    <a:moveTo>
                      <a:pt x="0" y="510"/>
                    </a:moveTo>
                    <a:cubicBezTo>
                      <a:pt x="29" y="434"/>
                      <a:pt x="59" y="358"/>
                      <a:pt x="128" y="280"/>
                    </a:cubicBezTo>
                    <a:cubicBezTo>
                      <a:pt x="197" y="202"/>
                      <a:pt x="285" y="86"/>
                      <a:pt x="416" y="43"/>
                    </a:cubicBezTo>
                    <a:cubicBezTo>
                      <a:pt x="547" y="0"/>
                      <a:pt x="731" y="12"/>
                      <a:pt x="915" y="24"/>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45" name="Freeform 37"/>
              <p:cNvSpPr>
                <a:spLocks/>
              </p:cNvSpPr>
              <p:nvPr/>
            </p:nvSpPr>
            <p:spPr bwMode="auto">
              <a:xfrm>
                <a:off x="6803" y="2182"/>
                <a:ext cx="621" cy="397"/>
              </a:xfrm>
              <a:custGeom>
                <a:avLst/>
                <a:gdLst>
                  <a:gd name="T0" fmla="*/ 0 w 621"/>
                  <a:gd name="T1" fmla="*/ 397 h 397"/>
                  <a:gd name="T2" fmla="*/ 218 w 621"/>
                  <a:gd name="T3" fmla="*/ 96 h 397"/>
                  <a:gd name="T4" fmla="*/ 621 w 621"/>
                  <a:gd name="T5" fmla="*/ 0 h 397"/>
                  <a:gd name="T6" fmla="*/ 0 60000 65536"/>
                  <a:gd name="T7" fmla="*/ 0 60000 65536"/>
                  <a:gd name="T8" fmla="*/ 0 60000 65536"/>
                </a:gdLst>
                <a:ahLst/>
                <a:cxnLst>
                  <a:cxn ang="T6">
                    <a:pos x="T0" y="T1"/>
                  </a:cxn>
                  <a:cxn ang="T7">
                    <a:pos x="T2" y="T3"/>
                  </a:cxn>
                  <a:cxn ang="T8">
                    <a:pos x="T4" y="T5"/>
                  </a:cxn>
                </a:cxnLst>
                <a:rect l="0" t="0" r="r" b="b"/>
                <a:pathLst>
                  <a:path w="621" h="397">
                    <a:moveTo>
                      <a:pt x="0" y="397"/>
                    </a:moveTo>
                    <a:cubicBezTo>
                      <a:pt x="57" y="279"/>
                      <a:pt x="115" y="162"/>
                      <a:pt x="218" y="96"/>
                    </a:cubicBezTo>
                    <a:cubicBezTo>
                      <a:pt x="321" y="30"/>
                      <a:pt x="471" y="15"/>
                      <a:pt x="621"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46" name="Freeform 38"/>
              <p:cNvSpPr>
                <a:spLocks/>
              </p:cNvSpPr>
              <p:nvPr/>
            </p:nvSpPr>
            <p:spPr bwMode="auto">
              <a:xfrm>
                <a:off x="6790" y="1990"/>
                <a:ext cx="327" cy="404"/>
              </a:xfrm>
              <a:custGeom>
                <a:avLst/>
                <a:gdLst>
                  <a:gd name="T0" fmla="*/ 0 w 327"/>
                  <a:gd name="T1" fmla="*/ 404 h 404"/>
                  <a:gd name="T2" fmla="*/ 109 w 327"/>
                  <a:gd name="T3" fmla="*/ 135 h 404"/>
                  <a:gd name="T4" fmla="*/ 327 w 327"/>
                  <a:gd name="T5" fmla="*/ 0 h 404"/>
                  <a:gd name="T6" fmla="*/ 0 60000 65536"/>
                  <a:gd name="T7" fmla="*/ 0 60000 65536"/>
                  <a:gd name="T8" fmla="*/ 0 60000 65536"/>
                </a:gdLst>
                <a:ahLst/>
                <a:cxnLst>
                  <a:cxn ang="T6">
                    <a:pos x="T0" y="T1"/>
                  </a:cxn>
                  <a:cxn ang="T7">
                    <a:pos x="T2" y="T3"/>
                  </a:cxn>
                  <a:cxn ang="T8">
                    <a:pos x="T4" y="T5"/>
                  </a:cxn>
                </a:cxnLst>
                <a:rect l="0" t="0" r="r" b="b"/>
                <a:pathLst>
                  <a:path w="327" h="404">
                    <a:moveTo>
                      <a:pt x="0" y="404"/>
                    </a:moveTo>
                    <a:cubicBezTo>
                      <a:pt x="27" y="303"/>
                      <a:pt x="55" y="202"/>
                      <a:pt x="109" y="135"/>
                    </a:cubicBezTo>
                    <a:cubicBezTo>
                      <a:pt x="163" y="68"/>
                      <a:pt x="245" y="34"/>
                      <a:pt x="327" y="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47" name="Freeform 39"/>
              <p:cNvSpPr>
                <a:spLocks/>
              </p:cNvSpPr>
              <p:nvPr/>
            </p:nvSpPr>
            <p:spPr bwMode="auto">
              <a:xfrm>
                <a:off x="6765" y="1876"/>
                <a:ext cx="141" cy="159"/>
              </a:xfrm>
              <a:custGeom>
                <a:avLst/>
                <a:gdLst>
                  <a:gd name="T0" fmla="*/ 0 w 141"/>
                  <a:gd name="T1" fmla="*/ 159 h 159"/>
                  <a:gd name="T2" fmla="*/ 57 w 141"/>
                  <a:gd name="T3" fmla="*/ 25 h 159"/>
                  <a:gd name="T4" fmla="*/ 141 w 141"/>
                  <a:gd name="T5" fmla="*/ 6 h 159"/>
                  <a:gd name="T6" fmla="*/ 0 60000 65536"/>
                  <a:gd name="T7" fmla="*/ 0 60000 65536"/>
                  <a:gd name="T8" fmla="*/ 0 60000 65536"/>
                </a:gdLst>
                <a:ahLst/>
                <a:cxnLst>
                  <a:cxn ang="T6">
                    <a:pos x="T0" y="T1"/>
                  </a:cxn>
                  <a:cxn ang="T7">
                    <a:pos x="T2" y="T3"/>
                  </a:cxn>
                  <a:cxn ang="T8">
                    <a:pos x="T4" y="T5"/>
                  </a:cxn>
                </a:cxnLst>
                <a:rect l="0" t="0" r="r" b="b"/>
                <a:pathLst>
                  <a:path w="141" h="159">
                    <a:moveTo>
                      <a:pt x="0" y="159"/>
                    </a:moveTo>
                    <a:cubicBezTo>
                      <a:pt x="16" y="104"/>
                      <a:pt x="33" y="50"/>
                      <a:pt x="57" y="25"/>
                    </a:cubicBezTo>
                    <a:cubicBezTo>
                      <a:pt x="81" y="0"/>
                      <a:pt x="111" y="3"/>
                      <a:pt x="141" y="6"/>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48" name="Freeform 40"/>
              <p:cNvSpPr>
                <a:spLocks/>
              </p:cNvSpPr>
              <p:nvPr/>
            </p:nvSpPr>
            <p:spPr bwMode="auto">
              <a:xfrm>
                <a:off x="7712" y="1722"/>
                <a:ext cx="230" cy="620"/>
              </a:xfrm>
              <a:custGeom>
                <a:avLst/>
                <a:gdLst>
                  <a:gd name="T0" fmla="*/ 230 w 230"/>
                  <a:gd name="T1" fmla="*/ 0 h 620"/>
                  <a:gd name="T2" fmla="*/ 45 w 230"/>
                  <a:gd name="T3" fmla="*/ 307 h 620"/>
                  <a:gd name="T4" fmla="*/ 0 w 230"/>
                  <a:gd name="T5" fmla="*/ 620 h 620"/>
                  <a:gd name="T6" fmla="*/ 0 60000 65536"/>
                  <a:gd name="T7" fmla="*/ 0 60000 65536"/>
                  <a:gd name="T8" fmla="*/ 0 60000 65536"/>
                </a:gdLst>
                <a:ahLst/>
                <a:cxnLst>
                  <a:cxn ang="T6">
                    <a:pos x="T0" y="T1"/>
                  </a:cxn>
                  <a:cxn ang="T7">
                    <a:pos x="T2" y="T3"/>
                  </a:cxn>
                  <a:cxn ang="T8">
                    <a:pos x="T4" y="T5"/>
                  </a:cxn>
                </a:cxnLst>
                <a:rect l="0" t="0" r="r" b="b"/>
                <a:pathLst>
                  <a:path w="230" h="620">
                    <a:moveTo>
                      <a:pt x="230" y="0"/>
                    </a:moveTo>
                    <a:cubicBezTo>
                      <a:pt x="156" y="102"/>
                      <a:pt x="83" y="204"/>
                      <a:pt x="45" y="307"/>
                    </a:cubicBezTo>
                    <a:cubicBezTo>
                      <a:pt x="7" y="410"/>
                      <a:pt x="3" y="515"/>
                      <a:pt x="0" y="62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49" name="Freeform 41"/>
              <p:cNvSpPr>
                <a:spLocks/>
              </p:cNvSpPr>
              <p:nvPr/>
            </p:nvSpPr>
            <p:spPr bwMode="auto">
              <a:xfrm>
                <a:off x="7482" y="1702"/>
                <a:ext cx="300" cy="480"/>
              </a:xfrm>
              <a:custGeom>
                <a:avLst/>
                <a:gdLst>
                  <a:gd name="T0" fmla="*/ 300 w 300"/>
                  <a:gd name="T1" fmla="*/ 0 h 480"/>
                  <a:gd name="T2" fmla="*/ 64 w 300"/>
                  <a:gd name="T3" fmla="*/ 282 h 480"/>
                  <a:gd name="T4" fmla="*/ 0 w 300"/>
                  <a:gd name="T5" fmla="*/ 480 h 480"/>
                  <a:gd name="T6" fmla="*/ 0 60000 65536"/>
                  <a:gd name="T7" fmla="*/ 0 60000 65536"/>
                  <a:gd name="T8" fmla="*/ 0 60000 65536"/>
                </a:gdLst>
                <a:ahLst/>
                <a:cxnLst>
                  <a:cxn ang="T6">
                    <a:pos x="T0" y="T1"/>
                  </a:cxn>
                  <a:cxn ang="T7">
                    <a:pos x="T2" y="T3"/>
                  </a:cxn>
                  <a:cxn ang="T8">
                    <a:pos x="T4" y="T5"/>
                  </a:cxn>
                </a:cxnLst>
                <a:rect l="0" t="0" r="r" b="b"/>
                <a:pathLst>
                  <a:path w="300" h="480">
                    <a:moveTo>
                      <a:pt x="300" y="0"/>
                    </a:moveTo>
                    <a:cubicBezTo>
                      <a:pt x="207" y="101"/>
                      <a:pt x="114" y="202"/>
                      <a:pt x="64" y="282"/>
                    </a:cubicBezTo>
                    <a:cubicBezTo>
                      <a:pt x="14" y="362"/>
                      <a:pt x="7" y="421"/>
                      <a:pt x="0" y="48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50" name="Freeform 42"/>
              <p:cNvSpPr>
                <a:spLocks/>
              </p:cNvSpPr>
              <p:nvPr/>
            </p:nvSpPr>
            <p:spPr bwMode="auto">
              <a:xfrm>
                <a:off x="7206" y="1702"/>
                <a:ext cx="333" cy="320"/>
              </a:xfrm>
              <a:custGeom>
                <a:avLst/>
                <a:gdLst>
                  <a:gd name="T0" fmla="*/ 333 w 333"/>
                  <a:gd name="T1" fmla="*/ 0 h 320"/>
                  <a:gd name="T2" fmla="*/ 90 w 333"/>
                  <a:gd name="T3" fmla="*/ 173 h 320"/>
                  <a:gd name="T4" fmla="*/ 0 w 333"/>
                  <a:gd name="T5" fmla="*/ 320 h 320"/>
                  <a:gd name="T6" fmla="*/ 0 60000 65536"/>
                  <a:gd name="T7" fmla="*/ 0 60000 65536"/>
                  <a:gd name="T8" fmla="*/ 0 60000 65536"/>
                </a:gdLst>
                <a:ahLst/>
                <a:cxnLst>
                  <a:cxn ang="T6">
                    <a:pos x="T0" y="T1"/>
                  </a:cxn>
                  <a:cxn ang="T7">
                    <a:pos x="T2" y="T3"/>
                  </a:cxn>
                  <a:cxn ang="T8">
                    <a:pos x="T4" y="T5"/>
                  </a:cxn>
                </a:cxnLst>
                <a:rect l="0" t="0" r="r" b="b"/>
                <a:pathLst>
                  <a:path w="333" h="320">
                    <a:moveTo>
                      <a:pt x="333" y="0"/>
                    </a:moveTo>
                    <a:cubicBezTo>
                      <a:pt x="239" y="60"/>
                      <a:pt x="146" y="120"/>
                      <a:pt x="90" y="173"/>
                    </a:cubicBezTo>
                    <a:cubicBezTo>
                      <a:pt x="34" y="226"/>
                      <a:pt x="17" y="273"/>
                      <a:pt x="0" y="320"/>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sp>
            <p:nvSpPr>
              <p:cNvPr id="45151" name="Freeform 43"/>
              <p:cNvSpPr>
                <a:spLocks/>
              </p:cNvSpPr>
              <p:nvPr/>
            </p:nvSpPr>
            <p:spPr bwMode="auto">
              <a:xfrm>
                <a:off x="6984" y="1722"/>
                <a:ext cx="248" cy="179"/>
              </a:xfrm>
              <a:custGeom>
                <a:avLst/>
                <a:gdLst>
                  <a:gd name="T0" fmla="*/ 248 w 248"/>
                  <a:gd name="T1" fmla="*/ 0 h 179"/>
                  <a:gd name="T2" fmla="*/ 37 w 248"/>
                  <a:gd name="T3" fmla="*/ 57 h 179"/>
                  <a:gd name="T4" fmla="*/ 24 w 248"/>
                  <a:gd name="T5" fmla="*/ 179 h 179"/>
                  <a:gd name="T6" fmla="*/ 0 60000 65536"/>
                  <a:gd name="T7" fmla="*/ 0 60000 65536"/>
                  <a:gd name="T8" fmla="*/ 0 60000 65536"/>
                </a:gdLst>
                <a:ahLst/>
                <a:cxnLst>
                  <a:cxn ang="T6">
                    <a:pos x="T0" y="T1"/>
                  </a:cxn>
                  <a:cxn ang="T7">
                    <a:pos x="T2" y="T3"/>
                  </a:cxn>
                  <a:cxn ang="T8">
                    <a:pos x="T4" y="T5"/>
                  </a:cxn>
                </a:cxnLst>
                <a:rect l="0" t="0" r="r" b="b"/>
                <a:pathLst>
                  <a:path w="248" h="179">
                    <a:moveTo>
                      <a:pt x="248" y="0"/>
                    </a:moveTo>
                    <a:cubicBezTo>
                      <a:pt x="161" y="13"/>
                      <a:pt x="74" y="27"/>
                      <a:pt x="37" y="57"/>
                    </a:cubicBezTo>
                    <a:cubicBezTo>
                      <a:pt x="0" y="87"/>
                      <a:pt x="12" y="133"/>
                      <a:pt x="24" y="179"/>
                    </a:cubicBezTo>
                  </a:path>
                </a:pathLst>
              </a:custGeom>
              <a:noFill/>
              <a:ln w="2540" cap="flat" cmpd="sng">
                <a:solidFill>
                  <a:srgbClr val="C0C0C0"/>
                </a:solidFill>
                <a:prstDash val="solid"/>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07950" tIns="53975" rIns="107950" bIns="53975"/>
              <a:lstStyle/>
              <a:p>
                <a:endParaRPr lang="en-GB"/>
              </a:p>
            </p:txBody>
          </p:sp>
        </p:grpSp>
        <p:sp>
          <p:nvSpPr>
            <p:cNvPr id="45061" name="Oval 44"/>
            <p:cNvSpPr>
              <a:spLocks noChangeArrowheads="1"/>
            </p:cNvSpPr>
            <p:nvPr/>
          </p:nvSpPr>
          <p:spPr bwMode="auto">
            <a:xfrm>
              <a:off x="1807" y="1211"/>
              <a:ext cx="875" cy="235"/>
            </a:xfrm>
            <a:prstGeom prst="ellipse">
              <a:avLst/>
            </a:prstGeom>
            <a:solidFill>
              <a:srgbClr val="9DC3ED"/>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&lt;http://.../test case&gt;</a:t>
              </a:r>
            </a:p>
          </p:txBody>
        </p:sp>
        <p:sp>
          <p:nvSpPr>
            <p:cNvPr id="45062" name="Oval 45"/>
            <p:cNvSpPr>
              <a:spLocks noChangeArrowheads="1"/>
            </p:cNvSpPr>
            <p:nvPr/>
          </p:nvSpPr>
          <p:spPr bwMode="auto">
            <a:xfrm>
              <a:off x="2270" y="1785"/>
              <a:ext cx="875" cy="235"/>
            </a:xfrm>
            <a:prstGeom prst="ellipse">
              <a:avLst/>
            </a:prstGeom>
            <a:solidFill>
              <a:srgbClr val="BAD2B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&lt;http://.../req&gt;</a:t>
              </a:r>
            </a:p>
          </p:txBody>
        </p:sp>
        <p:sp>
          <p:nvSpPr>
            <p:cNvPr id="45063" name="Oval 46"/>
            <p:cNvSpPr>
              <a:spLocks noChangeArrowheads="1"/>
            </p:cNvSpPr>
            <p:nvPr/>
          </p:nvSpPr>
          <p:spPr bwMode="auto">
            <a:xfrm>
              <a:off x="2982" y="2993"/>
              <a:ext cx="875" cy="235"/>
            </a:xfrm>
            <a:prstGeom prst="ellipse">
              <a:avLst/>
            </a:prstGeom>
            <a:solidFill>
              <a:srgbClr val="CCCCFF"/>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&lt;http://.../workitem&gt;</a:t>
              </a:r>
            </a:p>
          </p:txBody>
        </p:sp>
        <p:sp>
          <p:nvSpPr>
            <p:cNvPr id="45064" name="Oval 47"/>
            <p:cNvSpPr>
              <a:spLocks noChangeArrowheads="1"/>
            </p:cNvSpPr>
            <p:nvPr/>
          </p:nvSpPr>
          <p:spPr bwMode="auto">
            <a:xfrm>
              <a:off x="287" y="2177"/>
              <a:ext cx="875" cy="235"/>
            </a:xfrm>
            <a:prstGeom prst="ellipse">
              <a:avLst/>
            </a:prstGeom>
            <a:solidFill>
              <a:srgbClr val="9DC3ED"/>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&lt;http://.../test case&gt;</a:t>
              </a:r>
            </a:p>
          </p:txBody>
        </p:sp>
        <p:sp>
          <p:nvSpPr>
            <p:cNvPr id="45065" name="Oval 48"/>
            <p:cNvSpPr>
              <a:spLocks noChangeArrowheads="1"/>
            </p:cNvSpPr>
            <p:nvPr/>
          </p:nvSpPr>
          <p:spPr bwMode="auto">
            <a:xfrm>
              <a:off x="1764" y="3096"/>
              <a:ext cx="875" cy="235"/>
            </a:xfrm>
            <a:prstGeom prst="ellipse">
              <a:avLst/>
            </a:prstGeom>
            <a:solidFill>
              <a:srgbClr val="9DC3ED"/>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&lt;http://.../test case&gt;</a:t>
              </a:r>
            </a:p>
          </p:txBody>
        </p:sp>
        <p:sp>
          <p:nvSpPr>
            <p:cNvPr id="45066" name="Oval 49"/>
            <p:cNvSpPr>
              <a:spLocks noChangeArrowheads="1"/>
            </p:cNvSpPr>
            <p:nvPr/>
          </p:nvSpPr>
          <p:spPr bwMode="auto">
            <a:xfrm>
              <a:off x="3942" y="1399"/>
              <a:ext cx="875" cy="235"/>
            </a:xfrm>
            <a:prstGeom prst="ellipse">
              <a:avLst/>
            </a:prstGeom>
            <a:solidFill>
              <a:srgbClr val="9DC3ED"/>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&lt;http://.../test case&gt;</a:t>
              </a:r>
            </a:p>
          </p:txBody>
        </p:sp>
        <p:sp>
          <p:nvSpPr>
            <p:cNvPr id="45067" name="Oval 50"/>
            <p:cNvSpPr>
              <a:spLocks noChangeArrowheads="1"/>
            </p:cNvSpPr>
            <p:nvPr/>
          </p:nvSpPr>
          <p:spPr bwMode="auto">
            <a:xfrm>
              <a:off x="2342" y="2191"/>
              <a:ext cx="875" cy="235"/>
            </a:xfrm>
            <a:prstGeom prst="ellipse">
              <a:avLst/>
            </a:prstGeom>
            <a:solidFill>
              <a:srgbClr val="FFCC99"/>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&lt;http://.../release&gt;</a:t>
              </a:r>
            </a:p>
          </p:txBody>
        </p:sp>
        <p:sp>
          <p:nvSpPr>
            <p:cNvPr id="45068" name="Oval 51"/>
            <p:cNvSpPr>
              <a:spLocks noChangeArrowheads="1"/>
            </p:cNvSpPr>
            <p:nvPr/>
          </p:nvSpPr>
          <p:spPr bwMode="auto">
            <a:xfrm>
              <a:off x="1343" y="2163"/>
              <a:ext cx="875" cy="235"/>
            </a:xfrm>
            <a:prstGeom prst="ellipse">
              <a:avLst/>
            </a:prstGeom>
            <a:solidFill>
              <a:srgbClr val="CCFFCC"/>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&lt;http://.../bug&gt;</a:t>
              </a:r>
            </a:p>
          </p:txBody>
        </p:sp>
        <p:sp>
          <p:nvSpPr>
            <p:cNvPr id="45069" name="Oval 52"/>
            <p:cNvSpPr>
              <a:spLocks noChangeArrowheads="1"/>
            </p:cNvSpPr>
            <p:nvPr/>
          </p:nvSpPr>
          <p:spPr bwMode="auto">
            <a:xfrm>
              <a:off x="1170" y="3420"/>
              <a:ext cx="875" cy="235"/>
            </a:xfrm>
            <a:prstGeom prst="ellipse">
              <a:avLst/>
            </a:prstGeom>
            <a:solidFill>
              <a:srgbClr val="BAD2B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&lt;http://.../req&gt;</a:t>
              </a:r>
            </a:p>
          </p:txBody>
        </p:sp>
        <p:sp>
          <p:nvSpPr>
            <p:cNvPr id="45070" name="Oval 53"/>
            <p:cNvSpPr>
              <a:spLocks noChangeArrowheads="1"/>
            </p:cNvSpPr>
            <p:nvPr/>
          </p:nvSpPr>
          <p:spPr bwMode="auto">
            <a:xfrm>
              <a:off x="755" y="2713"/>
              <a:ext cx="875" cy="235"/>
            </a:xfrm>
            <a:prstGeom prst="ellipse">
              <a:avLst/>
            </a:prstGeom>
            <a:solidFill>
              <a:srgbClr val="BAD2B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&lt;http://.../req&gt;</a:t>
              </a:r>
            </a:p>
          </p:txBody>
        </p:sp>
        <p:sp>
          <p:nvSpPr>
            <p:cNvPr id="45071" name="Oval 54"/>
            <p:cNvSpPr>
              <a:spLocks noChangeArrowheads="1"/>
            </p:cNvSpPr>
            <p:nvPr/>
          </p:nvSpPr>
          <p:spPr bwMode="auto">
            <a:xfrm>
              <a:off x="3342" y="2180"/>
              <a:ext cx="875" cy="235"/>
            </a:xfrm>
            <a:prstGeom prst="ellipse">
              <a:avLst/>
            </a:prstGeom>
            <a:solidFill>
              <a:srgbClr val="BAD2B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&lt;http://.../req&gt;</a:t>
              </a:r>
            </a:p>
          </p:txBody>
        </p:sp>
        <p:sp>
          <p:nvSpPr>
            <p:cNvPr id="45072" name="Oval 55"/>
            <p:cNvSpPr>
              <a:spLocks noChangeArrowheads="1"/>
            </p:cNvSpPr>
            <p:nvPr/>
          </p:nvSpPr>
          <p:spPr bwMode="auto">
            <a:xfrm>
              <a:off x="584" y="1269"/>
              <a:ext cx="875" cy="235"/>
            </a:xfrm>
            <a:prstGeom prst="ellipse">
              <a:avLst/>
            </a:prstGeom>
            <a:solidFill>
              <a:srgbClr val="BAD2B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&lt;http://.../req&gt;</a:t>
              </a:r>
            </a:p>
          </p:txBody>
        </p:sp>
        <p:sp>
          <p:nvSpPr>
            <p:cNvPr id="45073" name="Oval 56"/>
            <p:cNvSpPr>
              <a:spLocks noChangeArrowheads="1"/>
            </p:cNvSpPr>
            <p:nvPr/>
          </p:nvSpPr>
          <p:spPr bwMode="auto">
            <a:xfrm>
              <a:off x="1962" y="2617"/>
              <a:ext cx="875" cy="235"/>
            </a:xfrm>
            <a:prstGeom prst="ellipse">
              <a:avLst/>
            </a:prstGeom>
            <a:solidFill>
              <a:srgbClr val="CCCCFF"/>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&lt;http://.../workitem&gt;</a:t>
              </a:r>
            </a:p>
          </p:txBody>
        </p:sp>
        <p:sp>
          <p:nvSpPr>
            <p:cNvPr id="45074" name="Oval 57"/>
            <p:cNvSpPr>
              <a:spLocks noChangeArrowheads="1"/>
            </p:cNvSpPr>
            <p:nvPr/>
          </p:nvSpPr>
          <p:spPr bwMode="auto">
            <a:xfrm>
              <a:off x="4456" y="2068"/>
              <a:ext cx="875" cy="235"/>
            </a:xfrm>
            <a:prstGeom prst="ellipse">
              <a:avLst/>
            </a:prstGeom>
            <a:solidFill>
              <a:srgbClr val="CCCCFF"/>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&lt;http://.../workitem&gt;</a:t>
              </a:r>
            </a:p>
          </p:txBody>
        </p:sp>
        <p:sp>
          <p:nvSpPr>
            <p:cNvPr id="45075" name="Oval 58"/>
            <p:cNvSpPr>
              <a:spLocks noChangeArrowheads="1"/>
            </p:cNvSpPr>
            <p:nvPr/>
          </p:nvSpPr>
          <p:spPr bwMode="auto">
            <a:xfrm>
              <a:off x="984" y="1636"/>
              <a:ext cx="875" cy="235"/>
            </a:xfrm>
            <a:prstGeom prst="ellipse">
              <a:avLst/>
            </a:prstGeom>
            <a:solidFill>
              <a:srgbClr val="CCCCFF"/>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&lt;http://.../workitem&gt;</a:t>
              </a:r>
            </a:p>
          </p:txBody>
        </p:sp>
        <p:sp>
          <p:nvSpPr>
            <p:cNvPr id="45076" name="Oval 59"/>
            <p:cNvSpPr>
              <a:spLocks noChangeArrowheads="1"/>
            </p:cNvSpPr>
            <p:nvPr/>
          </p:nvSpPr>
          <p:spPr bwMode="auto">
            <a:xfrm>
              <a:off x="2837" y="1243"/>
              <a:ext cx="875" cy="235"/>
            </a:xfrm>
            <a:prstGeom prst="ellipse">
              <a:avLst/>
            </a:prstGeom>
            <a:solidFill>
              <a:srgbClr val="CCCCFF"/>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&lt;http://.../workitem&gt;</a:t>
              </a:r>
            </a:p>
          </p:txBody>
        </p:sp>
        <p:sp>
          <p:nvSpPr>
            <p:cNvPr id="45077" name="Oval 60"/>
            <p:cNvSpPr>
              <a:spLocks noChangeArrowheads="1"/>
            </p:cNvSpPr>
            <p:nvPr/>
          </p:nvSpPr>
          <p:spPr bwMode="auto">
            <a:xfrm>
              <a:off x="4003" y="2635"/>
              <a:ext cx="875" cy="235"/>
            </a:xfrm>
            <a:prstGeom prst="ellipse">
              <a:avLst/>
            </a:prstGeom>
            <a:solidFill>
              <a:srgbClr val="9DC3ED"/>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&lt;http://.../test case&gt;</a:t>
              </a:r>
            </a:p>
          </p:txBody>
        </p:sp>
        <p:sp>
          <p:nvSpPr>
            <p:cNvPr id="45078" name="Oval 63"/>
            <p:cNvSpPr>
              <a:spLocks noChangeArrowheads="1"/>
            </p:cNvSpPr>
            <p:nvPr/>
          </p:nvSpPr>
          <p:spPr bwMode="auto">
            <a:xfrm>
              <a:off x="3320" y="1783"/>
              <a:ext cx="875" cy="235"/>
            </a:xfrm>
            <a:prstGeom prst="ellipse">
              <a:avLst/>
            </a:prstGeom>
            <a:solidFill>
              <a:srgbClr val="EAEAE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&lt;http://.../change request&gt;</a:t>
              </a:r>
            </a:p>
          </p:txBody>
        </p:sp>
        <p:sp>
          <p:nvSpPr>
            <p:cNvPr id="45079" name="Oval 64"/>
            <p:cNvSpPr>
              <a:spLocks noChangeArrowheads="1"/>
            </p:cNvSpPr>
            <p:nvPr/>
          </p:nvSpPr>
          <p:spPr bwMode="auto">
            <a:xfrm>
              <a:off x="1364" y="974"/>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80" name="Oval 65"/>
            <p:cNvSpPr>
              <a:spLocks noChangeArrowheads="1"/>
            </p:cNvSpPr>
            <p:nvPr/>
          </p:nvSpPr>
          <p:spPr bwMode="auto">
            <a:xfrm>
              <a:off x="2411" y="3325"/>
              <a:ext cx="875" cy="235"/>
            </a:xfrm>
            <a:prstGeom prst="ellipse">
              <a:avLst/>
            </a:prstGeom>
            <a:solidFill>
              <a:srgbClr val="EAEAE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&lt;http://.../change request&gt;</a:t>
              </a:r>
            </a:p>
          </p:txBody>
        </p:sp>
        <p:sp>
          <p:nvSpPr>
            <p:cNvPr id="45081" name="Oval 66"/>
            <p:cNvSpPr>
              <a:spLocks noChangeArrowheads="1"/>
            </p:cNvSpPr>
            <p:nvPr/>
          </p:nvSpPr>
          <p:spPr bwMode="auto">
            <a:xfrm>
              <a:off x="3523" y="3310"/>
              <a:ext cx="875" cy="235"/>
            </a:xfrm>
            <a:prstGeom prst="ellipse">
              <a:avLst/>
            </a:prstGeom>
            <a:solidFill>
              <a:srgbClr val="EAEAE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&lt;http://.../change request&gt;</a:t>
              </a:r>
            </a:p>
          </p:txBody>
        </p:sp>
        <p:sp>
          <p:nvSpPr>
            <p:cNvPr id="45082" name="Oval 67"/>
            <p:cNvSpPr>
              <a:spLocks noChangeArrowheads="1"/>
            </p:cNvSpPr>
            <p:nvPr/>
          </p:nvSpPr>
          <p:spPr bwMode="auto">
            <a:xfrm>
              <a:off x="2555" y="938"/>
              <a:ext cx="875" cy="235"/>
            </a:xfrm>
            <a:prstGeom prst="ellipse">
              <a:avLst/>
            </a:prstGeom>
            <a:solidFill>
              <a:srgbClr val="EAEAE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&lt;http://.../change request&gt;</a:t>
              </a:r>
            </a:p>
          </p:txBody>
        </p:sp>
        <p:sp>
          <p:nvSpPr>
            <p:cNvPr id="45083" name="Oval 68"/>
            <p:cNvSpPr>
              <a:spLocks noChangeArrowheads="1"/>
            </p:cNvSpPr>
            <p:nvPr/>
          </p:nvSpPr>
          <p:spPr bwMode="auto">
            <a:xfrm>
              <a:off x="777" y="3090"/>
              <a:ext cx="875" cy="235"/>
            </a:xfrm>
            <a:prstGeom prst="ellipse">
              <a:avLst/>
            </a:prstGeom>
            <a:solidFill>
              <a:srgbClr val="EAEAE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&lt;http://.../change request&gt;</a:t>
              </a:r>
            </a:p>
          </p:txBody>
        </p:sp>
        <p:sp>
          <p:nvSpPr>
            <p:cNvPr id="45084" name="Oval 69"/>
            <p:cNvSpPr>
              <a:spLocks noChangeArrowheads="1"/>
            </p:cNvSpPr>
            <p:nvPr/>
          </p:nvSpPr>
          <p:spPr bwMode="auto">
            <a:xfrm>
              <a:off x="184" y="1805"/>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85" name="Oval 70"/>
            <p:cNvSpPr>
              <a:spLocks noChangeArrowheads="1"/>
            </p:cNvSpPr>
            <p:nvPr/>
          </p:nvSpPr>
          <p:spPr bwMode="auto">
            <a:xfrm>
              <a:off x="4137" y="3011"/>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86" name="Oval 71"/>
            <p:cNvSpPr>
              <a:spLocks noChangeArrowheads="1"/>
            </p:cNvSpPr>
            <p:nvPr/>
          </p:nvSpPr>
          <p:spPr bwMode="auto">
            <a:xfrm>
              <a:off x="4638" y="2386"/>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87" name="Oval 72"/>
            <p:cNvSpPr>
              <a:spLocks noChangeArrowheads="1"/>
            </p:cNvSpPr>
            <p:nvPr/>
          </p:nvSpPr>
          <p:spPr bwMode="auto">
            <a:xfrm>
              <a:off x="3659" y="1088"/>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88" name="Oval 73"/>
            <p:cNvSpPr>
              <a:spLocks noChangeArrowheads="1"/>
            </p:cNvSpPr>
            <p:nvPr/>
          </p:nvSpPr>
          <p:spPr bwMode="auto">
            <a:xfrm>
              <a:off x="1364" y="974"/>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89" name="Oval 74"/>
            <p:cNvSpPr>
              <a:spLocks noChangeArrowheads="1"/>
            </p:cNvSpPr>
            <p:nvPr/>
          </p:nvSpPr>
          <p:spPr bwMode="auto">
            <a:xfrm>
              <a:off x="184" y="1805"/>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90" name="Oval 75"/>
            <p:cNvSpPr>
              <a:spLocks noChangeArrowheads="1"/>
            </p:cNvSpPr>
            <p:nvPr/>
          </p:nvSpPr>
          <p:spPr bwMode="auto">
            <a:xfrm>
              <a:off x="3659" y="1088"/>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91" name="Oval 76"/>
            <p:cNvSpPr>
              <a:spLocks noChangeArrowheads="1"/>
            </p:cNvSpPr>
            <p:nvPr/>
          </p:nvSpPr>
          <p:spPr bwMode="auto">
            <a:xfrm>
              <a:off x="1364" y="974"/>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92" name="Oval 77"/>
            <p:cNvSpPr>
              <a:spLocks noChangeArrowheads="1"/>
            </p:cNvSpPr>
            <p:nvPr/>
          </p:nvSpPr>
          <p:spPr bwMode="auto">
            <a:xfrm>
              <a:off x="184" y="1805"/>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93" name="Oval 78"/>
            <p:cNvSpPr>
              <a:spLocks noChangeArrowheads="1"/>
            </p:cNvSpPr>
            <p:nvPr/>
          </p:nvSpPr>
          <p:spPr bwMode="auto">
            <a:xfrm>
              <a:off x="4638" y="2386"/>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94" name="Oval 79"/>
            <p:cNvSpPr>
              <a:spLocks noChangeArrowheads="1"/>
            </p:cNvSpPr>
            <p:nvPr/>
          </p:nvSpPr>
          <p:spPr bwMode="auto">
            <a:xfrm>
              <a:off x="3659" y="1088"/>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95" name="Oval 80"/>
            <p:cNvSpPr>
              <a:spLocks noChangeArrowheads="1"/>
            </p:cNvSpPr>
            <p:nvPr/>
          </p:nvSpPr>
          <p:spPr bwMode="auto">
            <a:xfrm>
              <a:off x="1364" y="974"/>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96" name="Oval 81"/>
            <p:cNvSpPr>
              <a:spLocks noChangeArrowheads="1"/>
            </p:cNvSpPr>
            <p:nvPr/>
          </p:nvSpPr>
          <p:spPr bwMode="auto">
            <a:xfrm>
              <a:off x="184" y="1805"/>
              <a:ext cx="875" cy="235"/>
            </a:xfrm>
            <a:prstGeom prst="ellipse">
              <a:avLst/>
            </a:prstGeom>
            <a:solidFill>
              <a:srgbClr val="FFCCFF"/>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97" name="Oval 82"/>
            <p:cNvSpPr>
              <a:spLocks noChangeArrowheads="1"/>
            </p:cNvSpPr>
            <p:nvPr/>
          </p:nvSpPr>
          <p:spPr bwMode="auto">
            <a:xfrm>
              <a:off x="2851" y="2524"/>
              <a:ext cx="875" cy="235"/>
            </a:xfrm>
            <a:prstGeom prst="ellipse">
              <a:avLst/>
            </a:prstGeom>
            <a:solidFill>
              <a:srgbClr val="FFCCFF"/>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098" name="Oval 83"/>
            <p:cNvSpPr>
              <a:spLocks noChangeArrowheads="1"/>
            </p:cNvSpPr>
            <p:nvPr/>
          </p:nvSpPr>
          <p:spPr bwMode="auto">
            <a:xfrm>
              <a:off x="4638" y="2386"/>
              <a:ext cx="875" cy="235"/>
            </a:xfrm>
            <a:prstGeom prst="ellipse">
              <a:avLst/>
            </a:prstGeom>
            <a:solidFill>
              <a:srgbClr val="CCFFCC"/>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&lt;http://.../bug&gt;</a:t>
              </a:r>
            </a:p>
          </p:txBody>
        </p:sp>
        <p:sp>
          <p:nvSpPr>
            <p:cNvPr id="45099" name="Oval 84"/>
            <p:cNvSpPr>
              <a:spLocks noChangeArrowheads="1"/>
            </p:cNvSpPr>
            <p:nvPr/>
          </p:nvSpPr>
          <p:spPr bwMode="auto">
            <a:xfrm>
              <a:off x="3659" y="1088"/>
              <a:ext cx="875" cy="235"/>
            </a:xfrm>
            <a:prstGeom prst="ellipse">
              <a:avLst/>
            </a:prstGeom>
            <a:solidFill>
              <a:srgbClr val="FFCCFF"/>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100" name="Oval 85"/>
            <p:cNvSpPr>
              <a:spLocks noChangeArrowheads="1"/>
            </p:cNvSpPr>
            <p:nvPr/>
          </p:nvSpPr>
          <p:spPr bwMode="auto">
            <a:xfrm>
              <a:off x="1364" y="974"/>
              <a:ext cx="875" cy="235"/>
            </a:xfrm>
            <a:prstGeom prst="ellipse">
              <a:avLst/>
            </a:prstGeom>
            <a:solidFill>
              <a:srgbClr val="FFCCFF"/>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101" name="Oval 86"/>
            <p:cNvSpPr>
              <a:spLocks noChangeArrowheads="1"/>
            </p:cNvSpPr>
            <p:nvPr/>
          </p:nvSpPr>
          <p:spPr bwMode="auto">
            <a:xfrm>
              <a:off x="184" y="1805"/>
              <a:ext cx="875" cy="235"/>
            </a:xfrm>
            <a:prstGeom prst="ellipse">
              <a:avLst/>
            </a:prstGeom>
            <a:solidFill>
              <a:srgbClr val="FFCCFF"/>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102" name="Oval 87"/>
            <p:cNvSpPr>
              <a:spLocks noChangeArrowheads="1"/>
            </p:cNvSpPr>
            <p:nvPr/>
          </p:nvSpPr>
          <p:spPr bwMode="auto">
            <a:xfrm>
              <a:off x="2078" y="3667"/>
              <a:ext cx="875" cy="235"/>
            </a:xfrm>
            <a:prstGeom prst="ellipse">
              <a:avLst/>
            </a:prstGeom>
            <a:solidFill>
              <a:srgbClr val="FFFF99">
                <a:alpha val="78038"/>
              </a:srgbClr>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&lt;http://.../testresult&gt;</a:t>
              </a:r>
            </a:p>
          </p:txBody>
        </p:sp>
        <p:sp>
          <p:nvSpPr>
            <p:cNvPr id="45103" name="Oval 88"/>
            <p:cNvSpPr>
              <a:spLocks noChangeArrowheads="1"/>
            </p:cNvSpPr>
            <p:nvPr/>
          </p:nvSpPr>
          <p:spPr bwMode="auto">
            <a:xfrm>
              <a:off x="4807" y="1220"/>
              <a:ext cx="875" cy="235"/>
            </a:xfrm>
            <a:prstGeom prst="ellipse">
              <a:avLst/>
            </a:prstGeom>
            <a:solidFill>
              <a:srgbClr val="FFFF99">
                <a:alpha val="78038"/>
              </a:srgbClr>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&lt;http://.../testresult&gt;</a:t>
              </a:r>
            </a:p>
          </p:txBody>
        </p:sp>
        <p:sp>
          <p:nvSpPr>
            <p:cNvPr id="45104" name="Oval 89"/>
            <p:cNvSpPr>
              <a:spLocks noChangeArrowheads="1"/>
            </p:cNvSpPr>
            <p:nvPr/>
          </p:nvSpPr>
          <p:spPr bwMode="auto">
            <a:xfrm>
              <a:off x="4540" y="3397"/>
              <a:ext cx="875" cy="235"/>
            </a:xfrm>
            <a:prstGeom prst="ellipse">
              <a:avLst/>
            </a:prstGeom>
            <a:solidFill>
              <a:srgbClr val="FFFF99">
                <a:alpha val="78038"/>
              </a:srgbClr>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&lt;http://.../testresult&gt;</a:t>
              </a:r>
            </a:p>
          </p:txBody>
        </p:sp>
        <p:sp>
          <p:nvSpPr>
            <p:cNvPr id="45105" name="Oval 90"/>
            <p:cNvSpPr>
              <a:spLocks noChangeArrowheads="1"/>
            </p:cNvSpPr>
            <p:nvPr/>
          </p:nvSpPr>
          <p:spPr bwMode="auto">
            <a:xfrm>
              <a:off x="2806" y="514"/>
              <a:ext cx="875" cy="235"/>
            </a:xfrm>
            <a:prstGeom prst="ellipse">
              <a:avLst/>
            </a:prstGeom>
            <a:solidFill>
              <a:srgbClr val="FFCCFF"/>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&lt;http://.../build&gt;</a:t>
              </a:r>
            </a:p>
          </p:txBody>
        </p:sp>
        <p:sp>
          <p:nvSpPr>
            <p:cNvPr id="45106" name="Oval 91"/>
            <p:cNvSpPr>
              <a:spLocks noChangeArrowheads="1"/>
            </p:cNvSpPr>
            <p:nvPr/>
          </p:nvSpPr>
          <p:spPr bwMode="auto">
            <a:xfrm>
              <a:off x="2719" y="3895"/>
              <a:ext cx="875" cy="235"/>
            </a:xfrm>
            <a:prstGeom prst="ellipse">
              <a:avLst/>
            </a:prstGeom>
            <a:solidFill>
              <a:srgbClr val="EAEAEA"/>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&lt;http://.../change request&gt;</a:t>
              </a:r>
            </a:p>
          </p:txBody>
        </p:sp>
        <p:sp>
          <p:nvSpPr>
            <p:cNvPr id="45107" name="Oval 92"/>
            <p:cNvSpPr>
              <a:spLocks noChangeArrowheads="1"/>
            </p:cNvSpPr>
            <p:nvPr/>
          </p:nvSpPr>
          <p:spPr bwMode="auto">
            <a:xfrm>
              <a:off x="4805" y="1601"/>
              <a:ext cx="875" cy="235"/>
            </a:xfrm>
            <a:prstGeom prst="ellipse">
              <a:avLst/>
            </a:prstGeom>
            <a:solidFill>
              <a:srgbClr val="CCFFCC"/>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&lt;http://.../bug&gt;</a:t>
              </a:r>
            </a:p>
          </p:txBody>
        </p:sp>
        <p:sp>
          <p:nvSpPr>
            <p:cNvPr id="45108" name="Oval 93"/>
            <p:cNvSpPr>
              <a:spLocks noChangeArrowheads="1"/>
            </p:cNvSpPr>
            <p:nvPr/>
          </p:nvSpPr>
          <p:spPr bwMode="auto">
            <a:xfrm>
              <a:off x="256" y="836"/>
              <a:ext cx="875" cy="235"/>
            </a:xfrm>
            <a:prstGeom prst="ellipse">
              <a:avLst/>
            </a:prstGeom>
            <a:solidFill>
              <a:srgbClr val="FFFF99">
                <a:alpha val="78038"/>
              </a:srgbClr>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&lt;http://.../testresult&gt;</a:t>
              </a:r>
            </a:p>
          </p:txBody>
        </p:sp>
        <p:sp>
          <p:nvSpPr>
            <p:cNvPr id="45109" name="Oval 94"/>
            <p:cNvSpPr>
              <a:spLocks noChangeArrowheads="1"/>
            </p:cNvSpPr>
            <p:nvPr/>
          </p:nvSpPr>
          <p:spPr bwMode="auto">
            <a:xfrm>
              <a:off x="320" y="3543"/>
              <a:ext cx="875" cy="235"/>
            </a:xfrm>
            <a:prstGeom prst="ellipse">
              <a:avLst/>
            </a:prstGeom>
            <a:solidFill>
              <a:srgbClr val="FFFF99">
                <a:alpha val="78038"/>
              </a:srgbClr>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900" b="1">
                  <a:latin typeface="Arial Narrow" pitchFamily="34" charset="0"/>
                  <a:cs typeface="Arial" pitchFamily="34" charset="0"/>
                </a:rPr>
                <a:t>&lt;http://.../testresult&gt;</a:t>
              </a:r>
            </a:p>
          </p:txBody>
        </p:sp>
        <p:sp>
          <p:nvSpPr>
            <p:cNvPr id="45110" name="Text Box 97"/>
            <p:cNvSpPr txBox="1">
              <a:spLocks noChangeArrowheads="1"/>
            </p:cNvSpPr>
            <p:nvPr/>
          </p:nvSpPr>
          <p:spPr bwMode="auto">
            <a:xfrm>
              <a:off x="852" y="2449"/>
              <a:ext cx="556" cy="164"/>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100">
                  <a:cs typeface="Arial" pitchFamily="34" charset="0"/>
                </a:rPr>
                <a:t>validate</a:t>
              </a:r>
            </a:p>
          </p:txBody>
        </p:sp>
      </p:grpSp>
    </p:spTree>
    <p:extLst>
      <p:ext uri="{BB962C8B-B14F-4D97-AF65-F5344CB8AC3E}">
        <p14:creationId xmlns:p14="http://schemas.microsoft.com/office/powerpoint/2010/main" val="3226259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spect="1" noChangeArrowheads="1"/>
          </p:cNvSpPr>
          <p:nvPr>
            <p:ph type="title"/>
          </p:nvPr>
        </p:nvSpPr>
        <p:spPr/>
        <p:txBody>
          <a:bodyPr>
            <a:noAutofit/>
          </a:bodyPr>
          <a:lstStyle/>
          <a:p>
            <a:r>
              <a:rPr lang="en-US" altLang="en-US" sz="2400" dirty="0" smtClean="0"/>
              <a:t>1. The RDF graph data model</a:t>
            </a:r>
            <a:br>
              <a:rPr lang="en-US" altLang="en-US" sz="2400" dirty="0" smtClean="0"/>
            </a:br>
            <a:r>
              <a:rPr lang="en-US" altLang="en-US" sz="2400" dirty="0" smtClean="0"/>
              <a:t>- Compare to other data models</a:t>
            </a:r>
          </a:p>
        </p:txBody>
      </p:sp>
      <p:sp>
        <p:nvSpPr>
          <p:cNvPr id="3" name="Content Placeholder 2"/>
          <p:cNvSpPr>
            <a:spLocks noGrp="1"/>
          </p:cNvSpPr>
          <p:nvPr>
            <p:ph idx="1"/>
          </p:nvPr>
        </p:nvSpPr>
        <p:spPr/>
        <p:txBody>
          <a:bodyPr/>
          <a:lstStyle/>
          <a:p>
            <a:pPr marL="0" indent="0" eaLnBrk="1" hangingPunct="1"/>
            <a:r>
              <a:rPr lang="en-US" altLang="en-US" sz="2000" i="1" dirty="0">
                <a:cs typeface="Arial" pitchFamily="34" charset="0"/>
              </a:rPr>
              <a:t>Compare to other data models</a:t>
            </a:r>
          </a:p>
          <a:p>
            <a:pPr lvl="1" eaLnBrk="1" hangingPunct="1">
              <a:buClr>
                <a:srgbClr val="000000"/>
              </a:buClr>
              <a:buFont typeface="Arial" panose="020B0604020202020204" pitchFamily="34" charset="0"/>
              <a:buChar char="•"/>
            </a:pPr>
            <a:r>
              <a:rPr lang="en-US" altLang="en-US" sz="2000" i="1" dirty="0">
                <a:cs typeface="Arial" pitchFamily="34" charset="0"/>
              </a:rPr>
              <a:t>Relational model </a:t>
            </a:r>
          </a:p>
          <a:p>
            <a:pPr lvl="1" eaLnBrk="1" hangingPunct="1">
              <a:buClr>
                <a:srgbClr val="000000"/>
              </a:buClr>
              <a:buFont typeface="Arial" panose="020B0604020202020204" pitchFamily="34" charset="0"/>
              <a:buChar char="•"/>
            </a:pPr>
            <a:r>
              <a:rPr lang="en-US" altLang="en-US" sz="2000" i="1" dirty="0">
                <a:cs typeface="Arial" pitchFamily="34" charset="0"/>
              </a:rPr>
              <a:t>object-oriented model</a:t>
            </a:r>
          </a:p>
          <a:p>
            <a:pPr lvl="1" eaLnBrk="1" hangingPunct="1">
              <a:buClr>
                <a:srgbClr val="000000"/>
              </a:buClr>
              <a:buFont typeface="Arial" panose="020B0604020202020204" pitchFamily="34" charset="0"/>
              <a:buChar char="•"/>
            </a:pPr>
            <a:endParaRPr lang="en-US" altLang="en-US" sz="2000" dirty="0">
              <a:cs typeface="Arial" pitchFamily="34" charset="0"/>
            </a:endParaRPr>
          </a:p>
          <a:p>
            <a:pPr marL="457200" indent="-457200" eaLnBrk="1" hangingPunct="1">
              <a:buFont typeface="+mj-lt"/>
              <a:buAutoNum type="arabicPeriod"/>
            </a:pPr>
            <a:r>
              <a:rPr lang="en-US" altLang="en-US" sz="2000" dirty="0">
                <a:solidFill>
                  <a:schemeClr val="accent2"/>
                </a:solidFill>
                <a:cs typeface="Arial" pitchFamily="34" charset="0"/>
              </a:rPr>
              <a:t>Closed-world assumption vs Open-world assumption</a:t>
            </a:r>
          </a:p>
          <a:p>
            <a:pPr marL="498475" lvl="1" indent="-342900" eaLnBrk="1" hangingPunct="1">
              <a:buClr>
                <a:srgbClr val="000000"/>
              </a:buClr>
              <a:buFont typeface="Arial" panose="020B0604020202020204" pitchFamily="34" charset="0"/>
              <a:buChar char="•"/>
            </a:pPr>
            <a:r>
              <a:rPr lang="en-GB" altLang="en-US" sz="2000" dirty="0">
                <a:cs typeface="Arial" pitchFamily="34" charset="0"/>
              </a:rPr>
              <a:t>Relational model &amp; object-oriented model</a:t>
            </a:r>
          </a:p>
          <a:p>
            <a:pPr marL="898525" lvl="2" indent="-342900" eaLnBrk="1" hangingPunct="1">
              <a:buClr>
                <a:srgbClr val="000000"/>
              </a:buClr>
              <a:buFont typeface="Arial" panose="020B0604020202020204" pitchFamily="34" charset="0"/>
              <a:buChar char="•"/>
            </a:pPr>
            <a:r>
              <a:rPr lang="en-GB" altLang="en-US" sz="2000" dirty="0">
                <a:cs typeface="Arial" pitchFamily="34" charset="0"/>
              </a:rPr>
              <a:t>If you are of type X, you must have these </a:t>
            </a:r>
            <a:r>
              <a:rPr lang="en-GB" altLang="en-US" sz="2000" dirty="0" smtClean="0">
                <a:cs typeface="Arial" pitchFamily="34" charset="0"/>
              </a:rPr>
              <a:t>properties.</a:t>
            </a:r>
            <a:endParaRPr lang="en-GB" altLang="en-US" sz="2000" dirty="0">
              <a:cs typeface="Arial" pitchFamily="34" charset="0"/>
            </a:endParaRPr>
          </a:p>
          <a:p>
            <a:pPr marL="498475" lvl="1" indent="-342900" eaLnBrk="1" hangingPunct="1">
              <a:buClr>
                <a:srgbClr val="000000"/>
              </a:buClr>
              <a:buFont typeface="Arial" panose="020B0604020202020204" pitchFamily="34" charset="0"/>
              <a:buChar char="•"/>
            </a:pPr>
            <a:r>
              <a:rPr lang="en-GB" altLang="en-US" sz="2000" dirty="0">
                <a:cs typeface="Arial" pitchFamily="34" charset="0"/>
              </a:rPr>
              <a:t>RDF (&amp; the natural world)</a:t>
            </a:r>
          </a:p>
          <a:p>
            <a:pPr marL="898525" lvl="2" indent="-342900" eaLnBrk="1" hangingPunct="1">
              <a:buClr>
                <a:srgbClr val="000000"/>
              </a:buClr>
              <a:buFont typeface="Arial" panose="020B0604020202020204" pitchFamily="34" charset="0"/>
              <a:buChar char="•"/>
            </a:pPr>
            <a:r>
              <a:rPr lang="en-GB" altLang="en-US" sz="2000" dirty="0" smtClean="0">
                <a:cs typeface="Arial" pitchFamily="34" charset="0"/>
              </a:rPr>
              <a:t>If </a:t>
            </a:r>
            <a:r>
              <a:rPr lang="en-GB" altLang="en-US" sz="2000" dirty="0">
                <a:cs typeface="Arial" pitchFamily="34" charset="0"/>
              </a:rPr>
              <a:t>you have these properties, you must be of type X</a:t>
            </a:r>
            <a:r>
              <a:rPr lang="en-GB" altLang="en-US" sz="2000" dirty="0" smtClean="0">
                <a:cs typeface="Arial" pitchFamily="34" charset="0"/>
              </a:rPr>
              <a:t>.</a:t>
            </a:r>
          </a:p>
          <a:p>
            <a:pPr marL="157163" lvl="1" indent="0" eaLnBrk="1" hangingPunct="1">
              <a:buNone/>
            </a:pPr>
            <a:r>
              <a:rPr lang="en-GB" altLang="en-US" sz="2000" dirty="0" smtClean="0">
                <a:solidFill>
                  <a:schemeClr val="accent2"/>
                </a:solidFill>
                <a:cs typeface="Arial" pitchFamily="34" charset="0"/>
                <a:sym typeface="Wingdings" panose="05000000000000000000" pitchFamily="2" charset="2"/>
              </a:rPr>
              <a:t> </a:t>
            </a:r>
            <a:r>
              <a:rPr lang="en-GB" altLang="en-US" sz="2000" dirty="0" smtClean="0">
                <a:solidFill>
                  <a:schemeClr val="accent2"/>
                </a:solidFill>
                <a:cs typeface="Arial" pitchFamily="34" charset="0"/>
              </a:rPr>
              <a:t>Implications?</a:t>
            </a:r>
          </a:p>
          <a:p>
            <a:pPr marL="457200" indent="-457200" eaLnBrk="1" hangingPunct="1">
              <a:buFont typeface="+mj-lt"/>
              <a:buAutoNum type="arabicPeriod"/>
            </a:pPr>
            <a:endParaRPr lang="en-GB" altLang="en-US" sz="2000" dirty="0">
              <a:cs typeface="Arial" pitchFamily="34" charset="0"/>
            </a:endParaRPr>
          </a:p>
          <a:p>
            <a:pPr marL="457200" indent="-457200" eaLnBrk="1" hangingPunct="1">
              <a:buFont typeface="+mj-lt"/>
              <a:buAutoNum type="arabicPeriod"/>
            </a:pPr>
            <a:r>
              <a:rPr lang="en-GB" altLang="en-US" sz="2000" dirty="0">
                <a:cs typeface="Arial" pitchFamily="34" charset="0"/>
              </a:rPr>
              <a:t>A property in the RDF model is the “first-class citizen”</a:t>
            </a:r>
          </a:p>
          <a:p>
            <a:pPr marL="498475" lvl="1" indent="-342900" eaLnBrk="1" hangingPunct="1">
              <a:buClr>
                <a:srgbClr val="000000"/>
              </a:buClr>
              <a:buFont typeface="Arial" panose="020B0604020202020204" pitchFamily="34" charset="0"/>
              <a:buChar char="•"/>
            </a:pPr>
            <a:r>
              <a:rPr lang="en-GB" altLang="en-US" sz="2000" dirty="0">
                <a:cs typeface="Arial" pitchFamily="34" charset="0"/>
              </a:rPr>
              <a:t>In the OO model, it’s defined in the context of a class. </a:t>
            </a:r>
          </a:p>
          <a:p>
            <a:pPr marL="498475" lvl="1" indent="-342900" eaLnBrk="1" hangingPunct="1">
              <a:buClr>
                <a:srgbClr val="000000"/>
              </a:buClr>
              <a:buFont typeface="Arial" panose="020B0604020202020204" pitchFamily="34" charset="0"/>
              <a:buChar char="•"/>
            </a:pPr>
            <a:endParaRPr lang="en-GB" altLang="en-US" sz="2000" dirty="0">
              <a:cs typeface="Arial" pitchFamily="34" charset="0"/>
            </a:endParaRPr>
          </a:p>
          <a:p>
            <a:pPr marL="457200" indent="-457200" eaLnBrk="1" hangingPunct="1">
              <a:buFont typeface="+mj-lt"/>
              <a:buAutoNum type="arabicPeriod"/>
            </a:pPr>
            <a:r>
              <a:rPr lang="en-GB" altLang="en-US" sz="2000" dirty="0">
                <a:cs typeface="Arial" pitchFamily="34" charset="0"/>
              </a:rPr>
              <a:t>Unlike in the OO model</a:t>
            </a:r>
          </a:p>
          <a:p>
            <a:pPr marL="498475" lvl="1" indent="-342900" eaLnBrk="1" hangingPunct="1">
              <a:buClr>
                <a:srgbClr val="000000"/>
              </a:buClr>
              <a:buFont typeface="Arial" panose="020B0604020202020204" pitchFamily="34" charset="0"/>
              <a:buChar char="•"/>
            </a:pPr>
            <a:r>
              <a:rPr lang="en-GB" altLang="en-US" sz="2000" dirty="0">
                <a:cs typeface="Arial" pitchFamily="34" charset="0"/>
              </a:rPr>
              <a:t>The RDF model does not have methods </a:t>
            </a:r>
          </a:p>
          <a:p>
            <a:pPr marL="498475" lvl="1" indent="-342900" eaLnBrk="1" hangingPunct="1">
              <a:buClr>
                <a:srgbClr val="000000"/>
              </a:buClr>
              <a:buFont typeface="Arial" panose="020B0604020202020204" pitchFamily="34" charset="0"/>
              <a:buChar char="•"/>
            </a:pPr>
            <a:r>
              <a:rPr lang="en-GB" altLang="en-US" sz="2000" dirty="0">
                <a:cs typeface="Arial" pitchFamily="34" charset="0"/>
              </a:rPr>
              <a:t>All parts of the RDF graph are public.</a:t>
            </a:r>
            <a:endParaRPr lang="en-US" altLang="en-US" sz="2000" dirty="0">
              <a:cs typeface="Arial" pitchFamily="34" charset="0"/>
            </a:endParaRPr>
          </a:p>
          <a:p>
            <a:endParaRPr lang="en-GB" dirty="0"/>
          </a:p>
        </p:txBody>
      </p:sp>
    </p:spTree>
    <p:extLst>
      <p:ext uri="{BB962C8B-B14F-4D97-AF65-F5344CB8AC3E}">
        <p14:creationId xmlns:p14="http://schemas.microsoft.com/office/powerpoint/2010/main" val="846548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spect="1" noChangeArrowheads="1"/>
          </p:cNvSpPr>
          <p:nvPr>
            <p:ph type="title"/>
          </p:nvPr>
        </p:nvSpPr>
        <p:spPr/>
        <p:txBody>
          <a:bodyPr>
            <a:noAutofit/>
          </a:bodyPr>
          <a:lstStyle/>
          <a:p>
            <a:pPr eaLnBrk="1" hangingPunct="1"/>
            <a:r>
              <a:rPr lang="en-US" altLang="en-US" sz="2400" dirty="0" smtClean="0"/>
              <a:t>1. The RDF graph data model</a:t>
            </a:r>
            <a:br>
              <a:rPr lang="en-US" altLang="en-US" sz="2400" dirty="0" smtClean="0"/>
            </a:br>
            <a:r>
              <a:rPr lang="en-US" altLang="en-US" sz="2400" dirty="0" smtClean="0"/>
              <a:t>- </a:t>
            </a:r>
            <a:r>
              <a:rPr lang="en-US" altLang="en-US" sz="2400" dirty="0" smtClean="0">
                <a:cs typeface="Arial" pitchFamily="34" charset="0"/>
              </a:rPr>
              <a:t>Compare to other data models</a:t>
            </a:r>
            <a:endParaRPr lang="en-US" altLang="en-US" sz="2400" dirty="0" smtClean="0"/>
          </a:p>
        </p:txBody>
      </p:sp>
      <p:sp>
        <p:nvSpPr>
          <p:cNvPr id="30724" name="Rectangle 18"/>
          <p:cNvSpPr>
            <a:spLocks noChangeArrowheads="1"/>
          </p:cNvSpPr>
          <p:nvPr/>
        </p:nvSpPr>
        <p:spPr bwMode="auto">
          <a:xfrm>
            <a:off x="100013" y="1341437"/>
            <a:ext cx="9875837" cy="571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50392" rIns="100783" bIns="50392"/>
          <a:lstStyle>
            <a:lvl1pPr marL="587375" indent="-587375"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lvl="1" eaLnBrk="1" hangingPunct="1">
              <a:spcBef>
                <a:spcPct val="20000"/>
              </a:spcBef>
              <a:buClr>
                <a:srgbClr val="000000"/>
              </a:buClr>
              <a:buFont typeface="Arial" panose="020B0604020202020204" pitchFamily="34" charset="0"/>
              <a:buChar char="•"/>
            </a:pPr>
            <a:endParaRPr lang="en-US" altLang="en-US" sz="2000" dirty="0">
              <a:cs typeface="Arial" pitchFamily="34" charset="0"/>
            </a:endParaRPr>
          </a:p>
        </p:txBody>
      </p:sp>
      <p:grpSp>
        <p:nvGrpSpPr>
          <p:cNvPr id="30721" name="Group 30720"/>
          <p:cNvGrpSpPr/>
          <p:nvPr/>
        </p:nvGrpSpPr>
        <p:grpSpPr>
          <a:xfrm>
            <a:off x="3990018" y="3544394"/>
            <a:ext cx="6003294" cy="3913529"/>
            <a:chOff x="3990018" y="3544394"/>
            <a:chExt cx="6003294" cy="3913529"/>
          </a:xfrm>
        </p:grpSpPr>
        <p:sp>
          <p:nvSpPr>
            <p:cNvPr id="5" name="Freeform 35"/>
            <p:cNvSpPr>
              <a:spLocks/>
            </p:cNvSpPr>
            <p:nvPr/>
          </p:nvSpPr>
          <p:spPr bwMode="auto">
            <a:xfrm>
              <a:off x="4179827" y="4671354"/>
              <a:ext cx="1126829" cy="868257"/>
            </a:xfrm>
            <a:custGeom>
              <a:avLst/>
              <a:gdLst>
                <a:gd name="T0" fmla="*/ 327758370 w 751"/>
                <a:gd name="T1" fmla="*/ 0 h 579"/>
                <a:gd name="T2" fmla="*/ 327758370 w 751"/>
                <a:gd name="T3" fmla="*/ 1487685990 h 579"/>
                <a:gd name="T4" fmla="*/ 2147483647 w 751"/>
                <a:gd name="T5" fmla="*/ 1711145972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BAD2B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6" name="Text Box 36"/>
            <p:cNvSpPr txBox="1">
              <a:spLocks noChangeArrowheads="1"/>
            </p:cNvSpPr>
            <p:nvPr/>
          </p:nvSpPr>
          <p:spPr bwMode="auto">
            <a:xfrm>
              <a:off x="5382867" y="5384468"/>
              <a:ext cx="576258" cy="304810"/>
            </a:xfrm>
            <a:prstGeom prst="rect">
              <a:avLst/>
            </a:prstGeom>
            <a:solidFill>
              <a:srgbClr val="BAD2BA"/>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latin typeface="Courier New" pitchFamily="49" charset="0"/>
                  <a:cs typeface="Arial" pitchFamily="34" charset="0"/>
                </a:rPr>
                <a:t>Bob</a:t>
              </a:r>
            </a:p>
          </p:txBody>
        </p:sp>
        <p:sp>
          <p:nvSpPr>
            <p:cNvPr id="7" name="Text Box 37"/>
            <p:cNvSpPr txBox="1">
              <a:spLocks noChangeArrowheads="1"/>
            </p:cNvSpPr>
            <p:nvPr/>
          </p:nvSpPr>
          <p:spPr bwMode="auto">
            <a:xfrm>
              <a:off x="5301414" y="5933913"/>
              <a:ext cx="628737" cy="304810"/>
            </a:xfrm>
            <a:prstGeom prst="rect">
              <a:avLst/>
            </a:prstGeom>
            <a:solidFill>
              <a:srgbClr val="BAD2BA"/>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a:latin typeface="Courier New" pitchFamily="49" charset="0"/>
                  <a:cs typeface="Arial" pitchFamily="34" charset="0"/>
                </a:rPr>
                <a:t>High</a:t>
              </a:r>
            </a:p>
          </p:txBody>
        </p:sp>
        <p:sp>
          <p:nvSpPr>
            <p:cNvPr id="8" name="Text Box 38"/>
            <p:cNvSpPr txBox="1">
              <a:spLocks noChangeArrowheads="1"/>
            </p:cNvSpPr>
            <p:nvPr/>
          </p:nvSpPr>
          <p:spPr bwMode="auto">
            <a:xfrm>
              <a:off x="5377614" y="7153113"/>
              <a:ext cx="1348655" cy="304810"/>
            </a:xfrm>
            <a:prstGeom prst="rect">
              <a:avLst/>
            </a:prstGeom>
            <a:solidFill>
              <a:srgbClr val="BAD2BA"/>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latin typeface="Courier New" pitchFamily="49" charset="0"/>
                  <a:cs typeface="Arial" pitchFamily="34" charset="0"/>
                </a:rPr>
                <a:t>Implemented</a:t>
              </a:r>
            </a:p>
          </p:txBody>
        </p:sp>
        <p:sp>
          <p:nvSpPr>
            <p:cNvPr id="9" name="Freeform 39"/>
            <p:cNvSpPr>
              <a:spLocks/>
            </p:cNvSpPr>
            <p:nvPr/>
          </p:nvSpPr>
          <p:spPr bwMode="auto">
            <a:xfrm>
              <a:off x="4164858" y="5410327"/>
              <a:ext cx="1126829" cy="652586"/>
            </a:xfrm>
            <a:custGeom>
              <a:avLst/>
              <a:gdLst>
                <a:gd name="T0" fmla="*/ 327758370 w 751"/>
                <a:gd name="T1" fmla="*/ 0 h 579"/>
                <a:gd name="T2" fmla="*/ 327758370 w 751"/>
                <a:gd name="T3" fmla="*/ 1487685990 h 579"/>
                <a:gd name="T4" fmla="*/ 2147483647 w 751"/>
                <a:gd name="T5" fmla="*/ 1711145972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BAD2B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10" name="Freeform 40"/>
            <p:cNvSpPr>
              <a:spLocks/>
            </p:cNvSpPr>
            <p:nvPr/>
          </p:nvSpPr>
          <p:spPr bwMode="auto">
            <a:xfrm>
              <a:off x="4234614" y="6695913"/>
              <a:ext cx="1126829" cy="641876"/>
            </a:xfrm>
            <a:custGeom>
              <a:avLst/>
              <a:gdLst>
                <a:gd name="T0" fmla="*/ 327758370 w 751"/>
                <a:gd name="T1" fmla="*/ 0 h 579"/>
                <a:gd name="T2" fmla="*/ 327758370 w 751"/>
                <a:gd name="T3" fmla="*/ 1490020272 h 579"/>
                <a:gd name="T4" fmla="*/ 2147483647 w 751"/>
                <a:gd name="T5" fmla="*/ 1713828863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BAD2B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11" name="Text Box 41"/>
            <p:cNvSpPr txBox="1">
              <a:spLocks noChangeArrowheads="1"/>
            </p:cNvSpPr>
            <p:nvPr/>
          </p:nvSpPr>
          <p:spPr bwMode="auto">
            <a:xfrm>
              <a:off x="4562242" y="5300092"/>
              <a:ext cx="744414" cy="304810"/>
            </a:xfrm>
            <a:prstGeom prst="rect">
              <a:avLst/>
            </a:prstGeom>
            <a:noFill/>
            <a:ln>
              <a:noFill/>
            </a:ln>
            <a:effectLst/>
            <a:extLst>
              <a:ext uri="{909E8E84-426E-40DD-AFC4-6F175D3DCCD1}">
                <a14:hiddenFill xmlns:a14="http://schemas.microsoft.com/office/drawing/2010/main">
                  <a:solidFill>
                    <a:srgbClr val="BAD2BA"/>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owner</a:t>
              </a:r>
            </a:p>
          </p:txBody>
        </p:sp>
        <p:sp>
          <p:nvSpPr>
            <p:cNvPr id="12" name="Text Box 42"/>
            <p:cNvSpPr txBox="1">
              <a:spLocks noChangeArrowheads="1"/>
            </p:cNvSpPr>
            <p:nvPr/>
          </p:nvSpPr>
          <p:spPr bwMode="auto">
            <a:xfrm>
              <a:off x="4487392" y="6020011"/>
              <a:ext cx="860091" cy="304810"/>
            </a:xfrm>
            <a:prstGeom prst="rect">
              <a:avLst/>
            </a:prstGeom>
            <a:noFill/>
            <a:ln>
              <a:noFill/>
            </a:ln>
            <a:effectLst/>
            <a:extLst>
              <a:ext uri="{909E8E84-426E-40DD-AFC4-6F175D3DCCD1}">
                <a14:hiddenFill xmlns:a14="http://schemas.microsoft.com/office/drawing/2010/main">
                  <a:solidFill>
                    <a:srgbClr val="BAD2BA"/>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a:cs typeface="Arial" pitchFamily="34" charset="0"/>
                </a:rPr>
                <a:t>priority</a:t>
              </a:r>
            </a:p>
          </p:txBody>
        </p:sp>
        <p:sp>
          <p:nvSpPr>
            <p:cNvPr id="13" name="Text Box 43"/>
            <p:cNvSpPr txBox="1">
              <a:spLocks noChangeArrowheads="1"/>
            </p:cNvSpPr>
            <p:nvPr/>
          </p:nvSpPr>
          <p:spPr bwMode="auto">
            <a:xfrm>
              <a:off x="4547272" y="7076913"/>
              <a:ext cx="744415" cy="304810"/>
            </a:xfrm>
            <a:prstGeom prst="rect">
              <a:avLst/>
            </a:prstGeom>
            <a:noFill/>
            <a:ln>
              <a:noFill/>
            </a:ln>
            <a:effectLst/>
            <a:extLst>
              <a:ext uri="{909E8E84-426E-40DD-AFC4-6F175D3DCCD1}">
                <a14:hiddenFill xmlns:a14="http://schemas.microsoft.com/office/drawing/2010/main">
                  <a:solidFill>
                    <a:srgbClr val="BAD2BA"/>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state</a:t>
              </a:r>
            </a:p>
          </p:txBody>
        </p:sp>
        <p:sp>
          <p:nvSpPr>
            <p:cNvPr id="14" name="Freeform 44"/>
            <p:cNvSpPr>
              <a:spLocks/>
            </p:cNvSpPr>
            <p:nvPr/>
          </p:nvSpPr>
          <p:spPr bwMode="auto">
            <a:xfrm>
              <a:off x="4219294" y="6010113"/>
              <a:ext cx="1126829" cy="758395"/>
            </a:xfrm>
            <a:custGeom>
              <a:avLst/>
              <a:gdLst>
                <a:gd name="T0" fmla="*/ 327758370 w 751"/>
                <a:gd name="T1" fmla="*/ 0 h 579"/>
                <a:gd name="T2" fmla="*/ 327758370 w 751"/>
                <a:gd name="T3" fmla="*/ 1490020272 h 579"/>
                <a:gd name="T4" fmla="*/ 2147483647 w 751"/>
                <a:gd name="T5" fmla="*/ 1713828863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BAD2B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15" name="Text Box 45"/>
            <p:cNvSpPr txBox="1">
              <a:spLocks noChangeArrowheads="1"/>
            </p:cNvSpPr>
            <p:nvPr/>
          </p:nvSpPr>
          <p:spPr bwMode="auto">
            <a:xfrm>
              <a:off x="4341775" y="6391113"/>
              <a:ext cx="1347295" cy="304810"/>
            </a:xfrm>
            <a:prstGeom prst="rect">
              <a:avLst/>
            </a:prstGeom>
            <a:noFill/>
            <a:ln>
              <a:noFill/>
            </a:ln>
            <a:effectLst/>
            <a:extLst>
              <a:ext uri="{909E8E84-426E-40DD-AFC4-6F175D3DCCD1}">
                <a14:hiddenFill xmlns:a14="http://schemas.microsoft.com/office/drawing/2010/main">
                  <a:solidFill>
                    <a:srgbClr val="BAD2BA"/>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created on</a:t>
              </a:r>
            </a:p>
          </p:txBody>
        </p:sp>
        <p:sp>
          <p:nvSpPr>
            <p:cNvPr id="16" name="Text Box 46"/>
            <p:cNvSpPr txBox="1">
              <a:spLocks noChangeArrowheads="1"/>
            </p:cNvSpPr>
            <p:nvPr/>
          </p:nvSpPr>
          <p:spPr bwMode="auto">
            <a:xfrm>
              <a:off x="5377422" y="6543513"/>
              <a:ext cx="1098967" cy="489476"/>
            </a:xfrm>
            <a:prstGeom prst="rect">
              <a:avLst/>
            </a:prstGeom>
            <a:solidFill>
              <a:srgbClr val="BAD2BA"/>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latin typeface="Courier New" pitchFamily="49" charset="0"/>
                  <a:cs typeface="Arial" pitchFamily="34" charset="0"/>
                </a:rPr>
                <a:t>November 24, 2011</a:t>
              </a:r>
            </a:p>
          </p:txBody>
        </p:sp>
        <p:sp>
          <p:nvSpPr>
            <p:cNvPr id="17" name="Oval 47"/>
            <p:cNvSpPr>
              <a:spLocks noChangeArrowheads="1"/>
            </p:cNvSpPr>
            <p:nvPr/>
          </p:nvSpPr>
          <p:spPr bwMode="auto">
            <a:xfrm>
              <a:off x="3990018" y="3994488"/>
              <a:ext cx="1980116" cy="758023"/>
            </a:xfrm>
            <a:prstGeom prst="ellipse">
              <a:avLst/>
            </a:prstGeom>
            <a:solidFill>
              <a:srgbClr val="BAD2BA"/>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1200" dirty="0">
                  <a:cs typeface="Arial" pitchFamily="34" charset="0"/>
                </a:rPr>
                <a:t>Requirement 28465 Improve Remote Steering</a:t>
              </a:r>
            </a:p>
          </p:txBody>
        </p:sp>
        <p:sp>
          <p:nvSpPr>
            <p:cNvPr id="18" name="Freeform 48"/>
            <p:cNvSpPr>
              <a:spLocks/>
            </p:cNvSpPr>
            <p:nvPr/>
          </p:nvSpPr>
          <p:spPr bwMode="auto">
            <a:xfrm>
              <a:off x="5427134" y="4638326"/>
              <a:ext cx="862813" cy="689704"/>
            </a:xfrm>
            <a:custGeom>
              <a:avLst/>
              <a:gdLst>
                <a:gd name="T0" fmla="*/ 192149613 w 751"/>
                <a:gd name="T1" fmla="*/ 0 h 579"/>
                <a:gd name="T2" fmla="*/ 192149613 w 751"/>
                <a:gd name="T3" fmla="*/ 1490017051 h 579"/>
                <a:gd name="T4" fmla="*/ 1348640315 w 751"/>
                <a:gd name="T5" fmla="*/ 1713827174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19" name="Oval 49"/>
            <p:cNvSpPr>
              <a:spLocks noChangeArrowheads="1"/>
            </p:cNvSpPr>
            <p:nvPr/>
          </p:nvSpPr>
          <p:spPr bwMode="auto">
            <a:xfrm>
              <a:off x="6276338" y="5001412"/>
              <a:ext cx="1307398" cy="608324"/>
            </a:xfrm>
            <a:prstGeom prst="ellipse">
              <a:avLst/>
            </a:prstGeom>
            <a:solidFill>
              <a:srgbClr val="FFCC99"/>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1200" dirty="0">
                  <a:cs typeface="Arial" pitchFamily="34" charset="0"/>
                </a:rPr>
                <a:t>Lunar Rover 3.1</a:t>
              </a:r>
            </a:p>
          </p:txBody>
        </p:sp>
        <p:sp>
          <p:nvSpPr>
            <p:cNvPr id="21" name="Text Box 50"/>
            <p:cNvSpPr txBox="1">
              <a:spLocks noChangeArrowheads="1"/>
            </p:cNvSpPr>
            <p:nvPr/>
          </p:nvSpPr>
          <p:spPr bwMode="auto">
            <a:xfrm>
              <a:off x="5623104" y="4870766"/>
              <a:ext cx="796129" cy="30481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release</a:t>
              </a:r>
            </a:p>
          </p:txBody>
        </p:sp>
        <p:sp>
          <p:nvSpPr>
            <p:cNvPr id="22" name="Text Box 51"/>
            <p:cNvSpPr txBox="1">
              <a:spLocks noChangeArrowheads="1"/>
            </p:cNvSpPr>
            <p:nvPr/>
          </p:nvSpPr>
          <p:spPr bwMode="auto">
            <a:xfrm>
              <a:off x="6994895" y="6848313"/>
              <a:ext cx="1158129" cy="489476"/>
            </a:xfrm>
            <a:prstGeom prst="rect">
              <a:avLst/>
            </a:prstGeom>
            <a:solidFill>
              <a:srgbClr val="FFCC99"/>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latin typeface="Courier New" pitchFamily="49" charset="0"/>
                  <a:cs typeface="Arial" pitchFamily="34" charset="0"/>
                </a:rPr>
                <a:t>September 20, 2014</a:t>
              </a:r>
            </a:p>
          </p:txBody>
        </p:sp>
        <p:sp>
          <p:nvSpPr>
            <p:cNvPr id="23" name="Freeform 52"/>
            <p:cNvSpPr>
              <a:spLocks/>
            </p:cNvSpPr>
            <p:nvPr/>
          </p:nvSpPr>
          <p:spPr bwMode="auto">
            <a:xfrm>
              <a:off x="6446034" y="5933913"/>
              <a:ext cx="562820" cy="1085393"/>
            </a:xfrm>
            <a:custGeom>
              <a:avLst/>
              <a:gdLst>
                <a:gd name="T0" fmla="*/ 327758370 w 751"/>
                <a:gd name="T1" fmla="*/ 0 h 579"/>
                <a:gd name="T2" fmla="*/ 327758370 w 751"/>
                <a:gd name="T3" fmla="*/ 1487687739 h 579"/>
                <a:gd name="T4" fmla="*/ 2147483647 w 751"/>
                <a:gd name="T5" fmla="*/ 1711145972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24" name="Text Box 53"/>
            <p:cNvSpPr txBox="1">
              <a:spLocks noChangeArrowheads="1"/>
            </p:cNvSpPr>
            <p:nvPr/>
          </p:nvSpPr>
          <p:spPr bwMode="auto">
            <a:xfrm>
              <a:off x="6437954" y="6391113"/>
              <a:ext cx="1053340" cy="48947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release to orbit date</a:t>
              </a:r>
            </a:p>
          </p:txBody>
        </p:sp>
        <p:sp>
          <p:nvSpPr>
            <p:cNvPr id="25" name="Freeform 54"/>
            <p:cNvSpPr>
              <a:spLocks/>
            </p:cNvSpPr>
            <p:nvPr/>
          </p:nvSpPr>
          <p:spPr bwMode="auto">
            <a:xfrm>
              <a:off x="6476390" y="5572847"/>
              <a:ext cx="730024" cy="544567"/>
            </a:xfrm>
            <a:custGeom>
              <a:avLst/>
              <a:gdLst>
                <a:gd name="T0" fmla="*/ 327758370 w 751"/>
                <a:gd name="T1" fmla="*/ 0 h 579"/>
                <a:gd name="T2" fmla="*/ 327758370 w 751"/>
                <a:gd name="T3" fmla="*/ 1487687739 h 579"/>
                <a:gd name="T4" fmla="*/ 2147483647 w 751"/>
                <a:gd name="T5" fmla="*/ 1711145972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26" name="Text Box 55"/>
            <p:cNvSpPr txBox="1">
              <a:spLocks noChangeArrowheads="1"/>
            </p:cNvSpPr>
            <p:nvPr/>
          </p:nvSpPr>
          <p:spPr bwMode="auto">
            <a:xfrm>
              <a:off x="6526413" y="5781513"/>
              <a:ext cx="964881" cy="30481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owner</a:t>
              </a:r>
            </a:p>
          </p:txBody>
        </p:sp>
        <p:sp>
          <p:nvSpPr>
            <p:cNvPr id="27" name="Text Box 56"/>
            <p:cNvSpPr txBox="1">
              <a:spLocks noChangeArrowheads="1"/>
            </p:cNvSpPr>
            <p:nvPr/>
          </p:nvSpPr>
          <p:spPr bwMode="auto">
            <a:xfrm>
              <a:off x="7206414" y="5933913"/>
              <a:ext cx="724000" cy="304810"/>
            </a:xfrm>
            <a:prstGeom prst="rect">
              <a:avLst/>
            </a:prstGeom>
            <a:solidFill>
              <a:srgbClr val="FFCC99"/>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latin typeface="Courier New" pitchFamily="49" charset="0"/>
                  <a:cs typeface="Arial" pitchFamily="34" charset="0"/>
                </a:rPr>
                <a:t>Iris</a:t>
              </a:r>
            </a:p>
          </p:txBody>
        </p:sp>
        <p:sp>
          <p:nvSpPr>
            <p:cNvPr id="28" name="Freeform 57"/>
            <p:cNvSpPr>
              <a:spLocks/>
            </p:cNvSpPr>
            <p:nvPr/>
          </p:nvSpPr>
          <p:spPr bwMode="auto">
            <a:xfrm>
              <a:off x="8153024" y="4076887"/>
              <a:ext cx="751565" cy="736715"/>
            </a:xfrm>
            <a:custGeom>
              <a:avLst/>
              <a:gdLst>
                <a:gd name="T0" fmla="*/ 352705715 w 751"/>
                <a:gd name="T1" fmla="*/ 0 h 579"/>
                <a:gd name="T2" fmla="*/ 352705715 w 751"/>
                <a:gd name="T3" fmla="*/ 1487687739 h 579"/>
                <a:gd name="T4" fmla="*/ 2147483647 w 751"/>
                <a:gd name="T5" fmla="*/ 1711145972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29" name="Text Box 58"/>
            <p:cNvSpPr txBox="1">
              <a:spLocks noChangeArrowheads="1"/>
            </p:cNvSpPr>
            <p:nvPr/>
          </p:nvSpPr>
          <p:spPr bwMode="auto">
            <a:xfrm>
              <a:off x="8904589" y="4638513"/>
              <a:ext cx="1088723" cy="304810"/>
            </a:xfrm>
            <a:prstGeom prst="rect">
              <a:avLst/>
            </a:prstGeom>
            <a:solidFill>
              <a:srgbClr val="9DC3ED"/>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a:latin typeface="Courier New" pitchFamily="49" charset="0"/>
                  <a:cs typeface="Arial" pitchFamily="34" charset="0"/>
                </a:rPr>
                <a:t>Janet</a:t>
              </a:r>
            </a:p>
          </p:txBody>
        </p:sp>
        <p:sp>
          <p:nvSpPr>
            <p:cNvPr id="30" name="Text Box 59"/>
            <p:cNvSpPr txBox="1">
              <a:spLocks noChangeArrowheads="1"/>
            </p:cNvSpPr>
            <p:nvPr/>
          </p:nvSpPr>
          <p:spPr bwMode="auto">
            <a:xfrm>
              <a:off x="8895062" y="5171913"/>
              <a:ext cx="1088723" cy="304810"/>
            </a:xfrm>
            <a:prstGeom prst="rect">
              <a:avLst/>
            </a:prstGeom>
            <a:solidFill>
              <a:srgbClr val="9DC3ED"/>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a:latin typeface="Courier New" pitchFamily="49" charset="0"/>
                  <a:cs typeface="Arial" pitchFamily="34" charset="0"/>
                </a:rPr>
                <a:t>High</a:t>
              </a:r>
            </a:p>
          </p:txBody>
        </p:sp>
        <p:sp>
          <p:nvSpPr>
            <p:cNvPr id="31" name="Text Box 60"/>
            <p:cNvSpPr txBox="1">
              <a:spLocks noChangeArrowheads="1"/>
            </p:cNvSpPr>
            <p:nvPr/>
          </p:nvSpPr>
          <p:spPr bwMode="auto">
            <a:xfrm>
              <a:off x="8904589" y="6467313"/>
              <a:ext cx="1088723" cy="304810"/>
            </a:xfrm>
            <a:prstGeom prst="rect">
              <a:avLst/>
            </a:prstGeom>
            <a:solidFill>
              <a:srgbClr val="9DC3ED"/>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a:latin typeface="Courier New" pitchFamily="49" charset="0"/>
                  <a:cs typeface="Arial" pitchFamily="34" charset="0"/>
                </a:rPr>
                <a:t>Executed</a:t>
              </a:r>
            </a:p>
          </p:txBody>
        </p:sp>
        <p:sp>
          <p:nvSpPr>
            <p:cNvPr id="32" name="Freeform 61"/>
            <p:cNvSpPr>
              <a:spLocks/>
            </p:cNvSpPr>
            <p:nvPr/>
          </p:nvSpPr>
          <p:spPr bwMode="auto">
            <a:xfrm>
              <a:off x="7974746" y="4684317"/>
              <a:ext cx="929843" cy="643714"/>
            </a:xfrm>
            <a:custGeom>
              <a:avLst/>
              <a:gdLst>
                <a:gd name="T0" fmla="*/ 346688642 w 751"/>
                <a:gd name="T1" fmla="*/ 0 h 579"/>
                <a:gd name="T2" fmla="*/ 346688642 w 751"/>
                <a:gd name="T3" fmla="*/ 1487687739 h 579"/>
                <a:gd name="T4" fmla="*/ 2147483647 w 751"/>
                <a:gd name="T5" fmla="*/ 1711145972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33" name="Freeform 62"/>
            <p:cNvSpPr>
              <a:spLocks/>
            </p:cNvSpPr>
            <p:nvPr/>
          </p:nvSpPr>
          <p:spPr bwMode="auto">
            <a:xfrm>
              <a:off x="8105394" y="6010113"/>
              <a:ext cx="799196" cy="625738"/>
            </a:xfrm>
            <a:custGeom>
              <a:avLst/>
              <a:gdLst>
                <a:gd name="T0" fmla="*/ 296180310 w 751"/>
                <a:gd name="T1" fmla="*/ 0 h 579"/>
                <a:gd name="T2" fmla="*/ 296180310 w 751"/>
                <a:gd name="T3" fmla="*/ 1490018520 h 579"/>
                <a:gd name="T4" fmla="*/ 2078793635 w 751"/>
                <a:gd name="T5" fmla="*/ 1713828863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34" name="Text Box 63"/>
            <p:cNvSpPr txBox="1">
              <a:spLocks noChangeArrowheads="1"/>
            </p:cNvSpPr>
            <p:nvPr/>
          </p:nvSpPr>
          <p:spPr bwMode="auto">
            <a:xfrm>
              <a:off x="8882814" y="6924513"/>
              <a:ext cx="1090084" cy="304810"/>
            </a:xfrm>
            <a:prstGeom prst="rect">
              <a:avLst/>
            </a:prstGeom>
            <a:solidFill>
              <a:srgbClr val="9DC3ED"/>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a:latin typeface="Courier New" pitchFamily="49" charset="0"/>
                  <a:cs typeface="Arial" pitchFamily="34" charset="0"/>
                </a:rPr>
                <a:t>pass</a:t>
              </a:r>
            </a:p>
          </p:txBody>
        </p:sp>
        <p:sp>
          <p:nvSpPr>
            <p:cNvPr id="35" name="Freeform 64"/>
            <p:cNvSpPr>
              <a:spLocks/>
            </p:cNvSpPr>
            <p:nvPr/>
          </p:nvSpPr>
          <p:spPr bwMode="auto">
            <a:xfrm>
              <a:off x="8089063" y="6467313"/>
              <a:ext cx="793752" cy="663409"/>
            </a:xfrm>
            <a:custGeom>
              <a:avLst/>
              <a:gdLst>
                <a:gd name="T0" fmla="*/ 296971532 w 751"/>
                <a:gd name="T1" fmla="*/ 0 h 579"/>
                <a:gd name="T2" fmla="*/ 296971532 w 751"/>
                <a:gd name="T3" fmla="*/ 1487685990 h 579"/>
                <a:gd name="T4" fmla="*/ 2084350880 w 751"/>
                <a:gd name="T5" fmla="*/ 1711145972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36" name="Text Box 65"/>
            <p:cNvSpPr txBox="1">
              <a:spLocks noChangeArrowheads="1"/>
            </p:cNvSpPr>
            <p:nvPr/>
          </p:nvSpPr>
          <p:spPr bwMode="auto">
            <a:xfrm>
              <a:off x="8215939" y="4562303"/>
              <a:ext cx="895475" cy="30481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owner</a:t>
              </a:r>
            </a:p>
          </p:txBody>
        </p:sp>
        <p:sp>
          <p:nvSpPr>
            <p:cNvPr id="37" name="Text Box 66"/>
            <p:cNvSpPr txBox="1">
              <a:spLocks noChangeArrowheads="1"/>
            </p:cNvSpPr>
            <p:nvPr/>
          </p:nvSpPr>
          <p:spPr bwMode="auto">
            <a:xfrm>
              <a:off x="8154386" y="5019513"/>
              <a:ext cx="830152" cy="30481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priority</a:t>
              </a:r>
            </a:p>
          </p:txBody>
        </p:sp>
        <p:sp>
          <p:nvSpPr>
            <p:cNvPr id="38" name="Text Box 67"/>
            <p:cNvSpPr txBox="1">
              <a:spLocks noChangeArrowheads="1"/>
            </p:cNvSpPr>
            <p:nvPr/>
          </p:nvSpPr>
          <p:spPr bwMode="auto">
            <a:xfrm>
              <a:off x="8355800" y="6314913"/>
              <a:ext cx="790685" cy="30481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a:cs typeface="Arial" pitchFamily="34" charset="0"/>
                </a:rPr>
                <a:t>state</a:t>
              </a:r>
            </a:p>
          </p:txBody>
        </p:sp>
        <p:sp>
          <p:nvSpPr>
            <p:cNvPr id="39" name="Text Box 68"/>
            <p:cNvSpPr txBox="1">
              <a:spLocks noChangeArrowheads="1"/>
            </p:cNvSpPr>
            <p:nvPr/>
          </p:nvSpPr>
          <p:spPr bwMode="auto">
            <a:xfrm>
              <a:off x="8280949" y="6848313"/>
              <a:ext cx="1066949" cy="30481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a:cs typeface="Arial" pitchFamily="34" charset="0"/>
                </a:rPr>
                <a:t>result</a:t>
              </a:r>
            </a:p>
          </p:txBody>
        </p:sp>
        <p:sp>
          <p:nvSpPr>
            <p:cNvPr id="40" name="Freeform 69"/>
            <p:cNvSpPr>
              <a:spLocks/>
            </p:cNvSpPr>
            <p:nvPr/>
          </p:nvSpPr>
          <p:spPr bwMode="auto">
            <a:xfrm>
              <a:off x="8030543" y="5248113"/>
              <a:ext cx="874046" cy="869618"/>
            </a:xfrm>
            <a:custGeom>
              <a:avLst/>
              <a:gdLst>
                <a:gd name="T0" fmla="*/ 318276848 w 751"/>
                <a:gd name="T1" fmla="*/ 0 h 579"/>
                <a:gd name="T2" fmla="*/ 318276848 w 751"/>
                <a:gd name="T3" fmla="*/ 1490018520 h 579"/>
                <a:gd name="T4" fmla="*/ 2147483647 w 751"/>
                <a:gd name="T5" fmla="*/ 1713828863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41" name="Text Box 70"/>
            <p:cNvSpPr txBox="1">
              <a:spLocks noChangeArrowheads="1"/>
            </p:cNvSpPr>
            <p:nvPr/>
          </p:nvSpPr>
          <p:spPr bwMode="auto">
            <a:xfrm>
              <a:off x="8044614" y="5705313"/>
              <a:ext cx="1277889" cy="30481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created on</a:t>
              </a:r>
            </a:p>
          </p:txBody>
        </p:sp>
        <p:sp>
          <p:nvSpPr>
            <p:cNvPr id="42" name="Text Box 71"/>
            <p:cNvSpPr txBox="1">
              <a:spLocks noChangeArrowheads="1"/>
            </p:cNvSpPr>
            <p:nvPr/>
          </p:nvSpPr>
          <p:spPr bwMode="auto">
            <a:xfrm>
              <a:off x="8944368" y="5781513"/>
              <a:ext cx="1005246" cy="489476"/>
            </a:xfrm>
            <a:prstGeom prst="rect">
              <a:avLst/>
            </a:prstGeom>
            <a:solidFill>
              <a:srgbClr val="9DC3ED"/>
            </a:solidFill>
            <a:ln>
              <a:noFill/>
            </a:ln>
            <a:effectLst/>
            <a:extLs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latin typeface="Courier New" pitchFamily="49" charset="0"/>
                  <a:cs typeface="Arial" pitchFamily="34" charset="0"/>
                </a:rPr>
                <a:t>December 7, 2011</a:t>
              </a:r>
            </a:p>
          </p:txBody>
        </p:sp>
        <p:sp>
          <p:nvSpPr>
            <p:cNvPr id="43" name="Oval 72"/>
            <p:cNvSpPr>
              <a:spLocks noChangeArrowheads="1"/>
            </p:cNvSpPr>
            <p:nvPr/>
          </p:nvSpPr>
          <p:spPr bwMode="auto">
            <a:xfrm>
              <a:off x="8215823" y="3544394"/>
              <a:ext cx="1733791" cy="789319"/>
            </a:xfrm>
            <a:prstGeom prst="ellipse">
              <a:avLst/>
            </a:prstGeom>
            <a:solidFill>
              <a:srgbClr val="9DC3ED"/>
            </a:solidFill>
            <a:ln w="254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50000"/>
                </a:spcBef>
                <a:buFont typeface="Times New Roman" pitchFamily="18" charset="0"/>
                <a:buNone/>
              </a:pPr>
              <a:r>
                <a:rPr lang="en-US" altLang="en-US" sz="1200" dirty="0">
                  <a:cs typeface="Arial" pitchFamily="34" charset="0"/>
                </a:rPr>
                <a:t>Test Case 35645: Test Steering</a:t>
              </a:r>
            </a:p>
          </p:txBody>
        </p:sp>
        <p:grpSp>
          <p:nvGrpSpPr>
            <p:cNvPr id="44" name="Group 43"/>
            <p:cNvGrpSpPr>
              <a:grpSpLocks/>
            </p:cNvGrpSpPr>
            <p:nvPr/>
          </p:nvGrpSpPr>
          <p:grpSpPr bwMode="auto">
            <a:xfrm>
              <a:off x="6929571" y="3939052"/>
              <a:ext cx="1351377" cy="1012005"/>
              <a:chOff x="5371084" y="1697428"/>
              <a:chExt cx="1625850" cy="1464688"/>
            </a:xfrm>
          </p:grpSpPr>
          <p:sp>
            <p:nvSpPr>
              <p:cNvPr id="45" name="Freeform 73"/>
              <p:cNvSpPr>
                <a:spLocks/>
              </p:cNvSpPr>
              <p:nvPr/>
            </p:nvSpPr>
            <p:spPr bwMode="auto">
              <a:xfrm rot="-5722320" flipH="1" flipV="1">
                <a:off x="5451665" y="1616847"/>
                <a:ext cx="1464688" cy="1625850"/>
              </a:xfrm>
              <a:custGeom>
                <a:avLst/>
                <a:gdLst>
                  <a:gd name="T0" fmla="*/ 406999934 w 751"/>
                  <a:gd name="T1" fmla="*/ 0 h 579"/>
                  <a:gd name="T2" fmla="*/ 406999934 w 751"/>
                  <a:gd name="T3" fmla="*/ 2147483647 h 579"/>
                  <a:gd name="T4" fmla="*/ 2147483647 w 751"/>
                  <a:gd name="T5" fmla="*/ 2147483647 h 579"/>
                  <a:gd name="T6" fmla="*/ 0 60000 65536"/>
                  <a:gd name="T7" fmla="*/ 0 60000 65536"/>
                  <a:gd name="T8" fmla="*/ 0 60000 65536"/>
                </a:gdLst>
                <a:ahLst/>
                <a:cxnLst>
                  <a:cxn ang="T6">
                    <a:pos x="T0" y="T1"/>
                  </a:cxn>
                  <a:cxn ang="T7">
                    <a:pos x="T2" y="T3"/>
                  </a:cxn>
                  <a:cxn ang="T8">
                    <a:pos x="T4" y="T5"/>
                  </a:cxn>
                </a:cxnLst>
                <a:rect l="0" t="0" r="r" b="b"/>
                <a:pathLst>
                  <a:path w="751" h="579">
                    <a:moveTo>
                      <a:pt x="107" y="0"/>
                    </a:moveTo>
                    <a:cubicBezTo>
                      <a:pt x="53" y="196"/>
                      <a:pt x="0" y="393"/>
                      <a:pt x="107" y="486"/>
                    </a:cubicBezTo>
                    <a:cubicBezTo>
                      <a:pt x="214" y="579"/>
                      <a:pt x="482" y="569"/>
                      <a:pt x="751" y="559"/>
                    </a:cubicBezTo>
                  </a:path>
                </a:pathLst>
              </a:custGeom>
              <a:noFill/>
              <a:ln w="2540"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46" name="Text Box 74"/>
              <p:cNvSpPr txBox="1">
                <a:spLocks noChangeArrowheads="1"/>
              </p:cNvSpPr>
              <p:nvPr/>
            </p:nvSpPr>
            <p:spPr bwMode="auto">
              <a:xfrm>
                <a:off x="5675604" y="1896919"/>
                <a:ext cx="1184114" cy="355423"/>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release</a:t>
                </a:r>
              </a:p>
            </p:txBody>
          </p:sp>
        </p:grpSp>
        <p:grpSp>
          <p:nvGrpSpPr>
            <p:cNvPr id="47" name="Group 46"/>
            <p:cNvGrpSpPr>
              <a:grpSpLocks/>
            </p:cNvGrpSpPr>
            <p:nvPr/>
          </p:nvGrpSpPr>
          <p:grpSpPr bwMode="auto">
            <a:xfrm>
              <a:off x="5031111" y="3606309"/>
              <a:ext cx="3408556" cy="390900"/>
              <a:chOff x="2565659" y="1072706"/>
              <a:chExt cx="4412024" cy="887211"/>
            </a:xfrm>
          </p:grpSpPr>
          <p:sp>
            <p:nvSpPr>
              <p:cNvPr id="48" name="Freeform 76"/>
              <p:cNvSpPr>
                <a:spLocks/>
              </p:cNvSpPr>
              <p:nvPr/>
            </p:nvSpPr>
            <p:spPr bwMode="auto">
              <a:xfrm>
                <a:off x="2565659" y="1072706"/>
                <a:ext cx="4412024" cy="887211"/>
              </a:xfrm>
              <a:custGeom>
                <a:avLst/>
                <a:gdLst>
                  <a:gd name="T0" fmla="*/ 0 w 2521"/>
                  <a:gd name="T1" fmla="*/ 1552551003 h 507"/>
                  <a:gd name="T2" fmla="*/ 1372170966 w 2521"/>
                  <a:gd name="T3" fmla="*/ 180670808 h 507"/>
                  <a:gd name="T4" fmla="*/ 2147483647 w 2521"/>
                  <a:gd name="T5" fmla="*/ 474645636 h 507"/>
                  <a:gd name="T6" fmla="*/ 0 60000 65536"/>
                  <a:gd name="T7" fmla="*/ 0 60000 65536"/>
                  <a:gd name="T8" fmla="*/ 0 60000 65536"/>
                </a:gdLst>
                <a:ahLst/>
                <a:cxnLst>
                  <a:cxn ang="T6">
                    <a:pos x="T0" y="T1"/>
                  </a:cxn>
                  <a:cxn ang="T7">
                    <a:pos x="T2" y="T3"/>
                  </a:cxn>
                  <a:cxn ang="T8">
                    <a:pos x="T4" y="T5"/>
                  </a:cxn>
                </a:cxnLst>
                <a:rect l="0" t="0" r="r" b="b"/>
                <a:pathLst>
                  <a:path w="2521" h="507">
                    <a:moveTo>
                      <a:pt x="0" y="507"/>
                    </a:moveTo>
                    <a:cubicBezTo>
                      <a:pt x="14" y="312"/>
                      <a:pt x="28" y="118"/>
                      <a:pt x="448" y="59"/>
                    </a:cubicBezTo>
                    <a:cubicBezTo>
                      <a:pt x="868" y="0"/>
                      <a:pt x="1694" y="77"/>
                      <a:pt x="2521" y="155"/>
                    </a:cubicBezTo>
                  </a:path>
                </a:pathLst>
              </a:custGeom>
              <a:noFill/>
              <a:ln w="5715" cap="flat" cmpd="sng">
                <a:solidFill>
                  <a:srgbClr val="333300"/>
                </a:solidFill>
                <a:prstDash val="solid"/>
                <a:round/>
                <a:headEnd/>
                <a:tailEnd type="triangle" w="lg" len="me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sz="1800"/>
              </a:p>
            </p:txBody>
          </p:sp>
          <p:sp>
            <p:nvSpPr>
              <p:cNvPr id="49" name="Text Box 77"/>
              <p:cNvSpPr txBox="1">
                <a:spLocks noChangeArrowheads="1"/>
              </p:cNvSpPr>
              <p:nvPr/>
            </p:nvSpPr>
            <p:spPr bwMode="auto">
              <a:xfrm>
                <a:off x="3727731" y="1146202"/>
                <a:ext cx="1575551" cy="355481"/>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200" dirty="0">
                    <a:cs typeface="Arial" pitchFamily="34" charset="0"/>
                  </a:rPr>
                  <a:t>validated by</a:t>
                </a:r>
              </a:p>
            </p:txBody>
          </p:sp>
        </p:grpSp>
      </p:grpSp>
      <p:graphicFrame>
        <p:nvGraphicFramePr>
          <p:cNvPr id="50" name="Group 155"/>
          <p:cNvGraphicFramePr>
            <a:graphicFrameLocks noGrp="1"/>
          </p:cNvGraphicFramePr>
          <p:nvPr>
            <p:ph idx="1"/>
            <p:extLst>
              <p:ext uri="{D42A27DB-BD31-4B8C-83A1-F6EECF244321}">
                <p14:modId xmlns:p14="http://schemas.microsoft.com/office/powerpoint/2010/main" val="3361138655"/>
              </p:ext>
            </p:extLst>
          </p:nvPr>
        </p:nvGraphicFramePr>
        <p:xfrm>
          <a:off x="317403" y="1036637"/>
          <a:ext cx="4379900" cy="1292397"/>
        </p:xfrm>
        <a:graphic>
          <a:graphicData uri="http://schemas.openxmlformats.org/drawingml/2006/table">
            <a:tbl>
              <a:tblPr/>
              <a:tblGrid>
                <a:gridCol w="1181893"/>
                <a:gridCol w="589525"/>
                <a:gridCol w="648263"/>
                <a:gridCol w="267263"/>
                <a:gridCol w="687950"/>
                <a:gridCol w="1005006"/>
              </a:tblGrid>
              <a:tr h="146824">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Requirement</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Owner</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Priority</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Release</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Validated by</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186">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R28464 …</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531">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R28465 Improve Remote Steering</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2BA"/>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Bob</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2BA"/>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High</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2BA"/>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2BA"/>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LR3.1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2BA"/>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TC35645</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2BA"/>
                    </a:solidFill>
                  </a:tcPr>
                </a:tc>
              </a:tr>
              <a:tr h="304800">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R28466 …</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1" name="Group 112"/>
          <p:cNvGraphicFramePr>
            <a:graphicFrameLocks noGrp="1"/>
          </p:cNvGraphicFramePr>
          <p:nvPr>
            <p:extLst>
              <p:ext uri="{D42A27DB-BD31-4B8C-83A1-F6EECF244321}">
                <p14:modId xmlns:p14="http://schemas.microsoft.com/office/powerpoint/2010/main" val="3863503992"/>
              </p:ext>
            </p:extLst>
          </p:nvPr>
        </p:nvGraphicFramePr>
        <p:xfrm>
          <a:off x="5164793" y="935108"/>
          <a:ext cx="3364013" cy="812658"/>
        </p:xfrm>
        <a:graphic>
          <a:graphicData uri="http://schemas.openxmlformats.org/drawingml/2006/table">
            <a:tbl>
              <a:tblPr/>
              <a:tblGrid>
                <a:gridCol w="1161025"/>
                <a:gridCol w="589525"/>
                <a:gridCol w="1613463"/>
              </a:tblGrid>
              <a:tr h="333378">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Rover Release</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Owner</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Release to orbit date</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434">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Lunar Rover 3.0</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6370">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Lunar Rover 3.1</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Iris</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Sept 14, 2014</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r>
            </a:tbl>
          </a:graphicData>
        </a:graphic>
      </p:graphicFrame>
      <p:sp>
        <p:nvSpPr>
          <p:cNvPr id="52" name="AutoShape 59"/>
          <p:cNvSpPr>
            <a:spLocks noChangeArrowheads="1"/>
          </p:cNvSpPr>
          <p:nvPr/>
        </p:nvSpPr>
        <p:spPr bwMode="auto">
          <a:xfrm>
            <a:off x="5193367" y="1490181"/>
            <a:ext cx="3313907" cy="288358"/>
          </a:xfrm>
          <a:prstGeom prst="roundRect">
            <a:avLst>
              <a:gd name="adj" fmla="val 16667"/>
            </a:avLst>
          </a:prstGeom>
          <a:noFill/>
          <a:ln w="24765" algn="ctr">
            <a:solidFill>
              <a:srgbClr val="FF99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graphicFrame>
        <p:nvGraphicFramePr>
          <p:cNvPr id="54" name="Group 154"/>
          <p:cNvGraphicFramePr>
            <a:graphicFrameLocks noGrp="1"/>
          </p:cNvGraphicFramePr>
          <p:nvPr>
            <p:extLst>
              <p:ext uri="{D42A27DB-BD31-4B8C-83A1-F6EECF244321}">
                <p14:modId xmlns:p14="http://schemas.microsoft.com/office/powerpoint/2010/main" val="3121085708"/>
              </p:ext>
            </p:extLst>
          </p:nvPr>
        </p:nvGraphicFramePr>
        <p:xfrm>
          <a:off x="5211516" y="2103437"/>
          <a:ext cx="2629794" cy="1067611"/>
        </p:xfrm>
        <a:graphic>
          <a:graphicData uri="http://schemas.openxmlformats.org/drawingml/2006/table">
            <a:tbl>
              <a:tblPr/>
              <a:tblGrid>
                <a:gridCol w="1148556"/>
                <a:gridCol w="589525"/>
                <a:gridCol w="648263"/>
                <a:gridCol w="243450"/>
              </a:tblGrid>
              <a:tr h="420691">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Test Case</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Owner</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Priority</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2400">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Test Case 35645 Test Steering</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DC3ED"/>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Janet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DC3ED"/>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High</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DC3ED"/>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DC3ED"/>
                    </a:solidFill>
                  </a:tcPr>
                </a:tc>
              </a:tr>
              <a:tr h="155360">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Lunar Rover 3.1</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endParaRPr kumimoji="0" lang="en-US" sz="1100" b="0" i="0" u="none" strike="noStrike" cap="none" normalizeH="0" baseline="0" smtClean="0">
                        <a:ln>
                          <a:noFill/>
                        </a:ln>
                        <a:solidFill>
                          <a:schemeClr val="tx1"/>
                        </a:solidFill>
                        <a:effectLst/>
                        <a:latin typeface="Arial" pitchFamily="34" charset="0"/>
                        <a:cs typeface="Arial"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itchFamily="2" charset="2"/>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 name="AutoShape 131"/>
          <p:cNvSpPr>
            <a:spLocks noChangeArrowheads="1"/>
          </p:cNvSpPr>
          <p:nvPr/>
        </p:nvSpPr>
        <p:spPr bwMode="auto">
          <a:xfrm>
            <a:off x="5217072" y="2512875"/>
            <a:ext cx="2629693" cy="460433"/>
          </a:xfrm>
          <a:prstGeom prst="roundRect">
            <a:avLst>
              <a:gd name="adj" fmla="val 16667"/>
            </a:avLst>
          </a:prstGeom>
          <a:noFill/>
          <a:ln w="24765" algn="ctr">
            <a:solidFill>
              <a:srgbClr val="FF99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56" name="Line 156"/>
          <p:cNvSpPr>
            <a:spLocks noChangeShapeType="1"/>
          </p:cNvSpPr>
          <p:nvPr/>
        </p:nvSpPr>
        <p:spPr bwMode="auto">
          <a:xfrm flipV="1">
            <a:off x="3444613" y="1634360"/>
            <a:ext cx="1901509" cy="144179"/>
          </a:xfrm>
          <a:prstGeom prst="line">
            <a:avLst/>
          </a:prstGeom>
          <a:noFill/>
          <a:ln w="27940">
            <a:solidFill>
              <a:srgbClr val="33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a:p>
        </p:txBody>
      </p:sp>
      <p:sp>
        <p:nvSpPr>
          <p:cNvPr id="62" name="Content Placeholder 2"/>
          <p:cNvSpPr txBox="1">
            <a:spLocks/>
          </p:cNvSpPr>
          <p:nvPr/>
        </p:nvSpPr>
        <p:spPr bwMode="auto">
          <a:xfrm>
            <a:off x="100013" y="2939906"/>
            <a:ext cx="3651162" cy="1256650"/>
          </a:xfrm>
          <a:prstGeom prst="rect">
            <a:avLst/>
          </a:prstGeom>
          <a:solidFill>
            <a:srgbClr val="FFF7C2"/>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nchor="ctr" anchorCtr="1"/>
          <a:lstStyle>
            <a:defPPr>
              <a:defRPr lang="en-GB"/>
            </a:defPPr>
            <a:lvl1pPr algn="ctr" defTabSz="1006475" eaLnBrk="1" hangingPunct="1">
              <a:spcBef>
                <a:spcPct val="25000"/>
              </a:spcBef>
              <a:buFont typeface="Times New Roman" pitchFamily="18" charset="0"/>
              <a:buNone/>
              <a:defRPr sz="1500">
                <a:latin typeface="Verdana" pitchFamily="34" charset="0"/>
                <a:cs typeface="Arial" pitchFamily="34" charset="0"/>
              </a:defRPr>
            </a:lvl1pPr>
            <a:lvl2pPr defTabSz="1006475" eaLnBrk="0" hangingPunct="0"/>
            <a:lvl3pPr defTabSz="1006475" eaLnBrk="0" hangingPunct="0"/>
            <a:lvl4pPr defTabSz="1006475" eaLnBrk="0" hangingPunct="0"/>
            <a:lvl5pPr defTabSz="1006475" eaLnBrk="0" hangingPunct="0"/>
            <a:lvl6pPr marL="2514600" indent="-228600" defTabSz="1006475" eaLnBrk="0" fontAlgn="base" hangingPunct="0">
              <a:spcBef>
                <a:spcPct val="0"/>
              </a:spcBef>
              <a:spcAft>
                <a:spcPct val="0"/>
              </a:spcAft>
            </a:lvl6pPr>
            <a:lvl7pPr marL="2971800" indent="-228600" defTabSz="1006475" eaLnBrk="0" fontAlgn="base" hangingPunct="0">
              <a:spcBef>
                <a:spcPct val="0"/>
              </a:spcBef>
              <a:spcAft>
                <a:spcPct val="0"/>
              </a:spcAft>
            </a:lvl7pPr>
            <a:lvl8pPr marL="3429000" indent="-228600" defTabSz="1006475" eaLnBrk="0" fontAlgn="base" hangingPunct="0">
              <a:spcBef>
                <a:spcPct val="0"/>
              </a:spcBef>
              <a:spcAft>
                <a:spcPct val="0"/>
              </a:spcAft>
            </a:lvl8pPr>
            <a:lvl9pPr marL="3886200" indent="-228600" defTabSz="1006475" eaLnBrk="0" fontAlgn="base" hangingPunct="0">
              <a:spcBef>
                <a:spcPct val="0"/>
              </a:spcBef>
              <a:spcAft>
                <a:spcPct val="0"/>
              </a:spcAft>
            </a:lvl9pPr>
          </a:lstStyle>
          <a:p>
            <a:r>
              <a:rPr lang="en-US" altLang="en-US" dirty="0"/>
              <a:t>Closed-world assumption vs Open-world assumption</a:t>
            </a:r>
          </a:p>
          <a:p>
            <a:pPr lvl="1"/>
            <a:r>
              <a:rPr lang="en-GB" altLang="en-US" dirty="0">
                <a:sym typeface="Wingdings" panose="05000000000000000000" pitchFamily="2" charset="2"/>
              </a:rPr>
              <a:t> </a:t>
            </a:r>
            <a:r>
              <a:rPr lang="en-GB" altLang="en-US" dirty="0"/>
              <a:t>Implications?</a:t>
            </a:r>
          </a:p>
          <a:p>
            <a:endParaRPr lang="en-GB" altLang="en-US" dirty="0"/>
          </a:p>
        </p:txBody>
      </p:sp>
      <p:sp>
        <p:nvSpPr>
          <p:cNvPr id="53" name="Line 60"/>
          <p:cNvSpPr>
            <a:spLocks noChangeShapeType="1"/>
          </p:cNvSpPr>
          <p:nvPr/>
        </p:nvSpPr>
        <p:spPr bwMode="auto">
          <a:xfrm>
            <a:off x="4234614" y="1935562"/>
            <a:ext cx="1111508" cy="807530"/>
          </a:xfrm>
          <a:prstGeom prst="line">
            <a:avLst/>
          </a:prstGeom>
          <a:noFill/>
          <a:ln w="27940">
            <a:solidFill>
              <a:srgbClr val="33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a:p>
        </p:txBody>
      </p:sp>
    </p:spTree>
    <p:extLst>
      <p:ext uri="{BB962C8B-B14F-4D97-AF65-F5344CB8AC3E}">
        <p14:creationId xmlns:p14="http://schemas.microsoft.com/office/powerpoint/2010/main" val="3570833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z="3300" dirty="0" smtClean="0"/>
              <a:t>2. URI-based vocabulary</a:t>
            </a:r>
          </a:p>
        </p:txBody>
      </p:sp>
      <p:sp>
        <p:nvSpPr>
          <p:cNvPr id="31747" name="Rectangle 3"/>
          <p:cNvSpPr>
            <a:spLocks noGrp="1" noChangeArrowheads="1"/>
          </p:cNvSpPr>
          <p:nvPr>
            <p:ph type="body" idx="1"/>
          </p:nvPr>
        </p:nvSpPr>
        <p:spPr>
          <a:xfrm>
            <a:off x="168275" y="844550"/>
            <a:ext cx="9661525" cy="5111750"/>
          </a:xfrm>
        </p:spPr>
        <p:txBody>
          <a:bodyPr/>
          <a:lstStyle/>
          <a:p>
            <a:pPr marL="0" indent="0" eaLnBrk="1" hangingPunct="1"/>
            <a:r>
              <a:rPr lang="en-US" altLang="en-US" i="1" dirty="0" smtClean="0"/>
              <a:t>When there is a need to identify anything, use a URI (there are a few exceptions). </a:t>
            </a:r>
          </a:p>
          <a:p>
            <a:pPr marL="0" indent="0" eaLnBrk="1" hangingPunct="1"/>
            <a:endParaRPr lang="en-US" altLang="en-US" dirty="0" smtClean="0"/>
          </a:p>
          <a:p>
            <a:pPr marL="457200" indent="-457200" eaLnBrk="1" hangingPunct="1">
              <a:buFont typeface="Arial" panose="020B0604020202020204" pitchFamily="34" charset="0"/>
              <a:buChar char="•"/>
            </a:pPr>
            <a:r>
              <a:rPr lang="en-US" altLang="en-US" dirty="0" smtClean="0"/>
              <a:t>Using URIs allows everything to be linked together. </a:t>
            </a:r>
          </a:p>
          <a:p>
            <a:pPr marL="457200" indent="-457200" eaLnBrk="1" hangingPunct="1">
              <a:buFont typeface="Arial" panose="020B0604020202020204" pitchFamily="34" charset="0"/>
              <a:buChar char="•"/>
            </a:pPr>
            <a:r>
              <a:rPr lang="en-US" altLang="en-US" dirty="0" smtClean="0"/>
              <a:t>It also allows common agreed-upon meaning for relationships and for resource types</a:t>
            </a:r>
          </a:p>
          <a:p>
            <a:pPr marL="0" indent="0" eaLnBrk="1" hangingPunct="1"/>
            <a:endParaRPr lang="en-US" altLang="en-US" dirty="0" smtClean="0"/>
          </a:p>
          <a:p>
            <a:pPr marL="0" indent="0" eaLnBrk="1" hangingPunct="1"/>
            <a:endParaRPr lang="en-US" altLang="en-US" dirty="0" smtClean="0"/>
          </a:p>
          <a:p>
            <a:pPr marL="0" indent="0" eaLnBrk="1" hangingPunct="1"/>
            <a:endParaRPr lang="en-US" altLang="en-US" dirty="0" smtClean="0"/>
          </a:p>
          <a:p>
            <a:pPr marL="0" indent="0" eaLnBrk="1" hangingPunct="1"/>
            <a:endParaRPr lang="en-US" altLang="en-US" dirty="0" smtClean="0"/>
          </a:p>
        </p:txBody>
      </p:sp>
      <p:sp>
        <p:nvSpPr>
          <p:cNvPr id="31748" name="Rectangle 5"/>
          <p:cNvSpPr>
            <a:spLocks noChangeArrowheads="1"/>
          </p:cNvSpPr>
          <p:nvPr/>
        </p:nvSpPr>
        <p:spPr bwMode="auto">
          <a:xfrm>
            <a:off x="0" y="5456237"/>
            <a:ext cx="371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50392" rIns="100783" bIns="50392"/>
          <a:lstStyle>
            <a:lvl1pPr marL="419100" indent="-419100"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lnSpc>
                <a:spcPct val="80000"/>
              </a:lnSpc>
              <a:spcBef>
                <a:spcPct val="20000"/>
              </a:spcBef>
              <a:buClr>
                <a:srgbClr val="000000"/>
              </a:buClr>
              <a:buFont typeface="Times New Roman" pitchFamily="18" charset="0"/>
              <a:buNone/>
            </a:pPr>
            <a:r>
              <a:rPr lang="en-US" altLang="en-US" b="1" dirty="0">
                <a:solidFill>
                  <a:srgbClr val="006699"/>
                </a:solidFill>
                <a:latin typeface="Arial Narrow" pitchFamily="34" charset="0"/>
                <a:cs typeface="Arial" pitchFamily="34" charset="0"/>
              </a:rPr>
              <a:t>&lt;http://...Test Case 1&gt;</a:t>
            </a:r>
          </a:p>
        </p:txBody>
      </p:sp>
      <p:sp>
        <p:nvSpPr>
          <p:cNvPr id="31749" name="Rectangle 6"/>
          <p:cNvSpPr>
            <a:spLocks noChangeArrowheads="1"/>
          </p:cNvSpPr>
          <p:nvPr/>
        </p:nvSpPr>
        <p:spPr bwMode="auto">
          <a:xfrm>
            <a:off x="3175000" y="5456237"/>
            <a:ext cx="338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50392" rIns="100783" bIns="50392"/>
          <a:lstStyle>
            <a:lvl1pPr marL="419100" indent="-419100"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lnSpc>
                <a:spcPct val="80000"/>
              </a:lnSpc>
              <a:spcBef>
                <a:spcPct val="20000"/>
              </a:spcBef>
              <a:buClr>
                <a:srgbClr val="000000"/>
              </a:buClr>
              <a:buFont typeface="Times New Roman" pitchFamily="18" charset="0"/>
              <a:buNone/>
            </a:pPr>
            <a:r>
              <a:rPr lang="en-US" altLang="en-US" b="1">
                <a:solidFill>
                  <a:srgbClr val="FF9900"/>
                </a:solidFill>
                <a:latin typeface="Arial Narrow" pitchFamily="34" charset="0"/>
                <a:cs typeface="Arial" pitchFamily="34" charset="0"/>
              </a:rPr>
              <a:t>&lt;http://...validates&gt;</a:t>
            </a:r>
          </a:p>
        </p:txBody>
      </p:sp>
      <p:sp>
        <p:nvSpPr>
          <p:cNvPr id="31750" name="Rectangle 7"/>
          <p:cNvSpPr>
            <a:spLocks noChangeArrowheads="1"/>
          </p:cNvSpPr>
          <p:nvPr/>
        </p:nvSpPr>
        <p:spPr bwMode="auto">
          <a:xfrm>
            <a:off x="6234113" y="5456237"/>
            <a:ext cx="3589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50392" rIns="100783" bIns="50392"/>
          <a:lstStyle>
            <a:lvl1pPr marL="419100" indent="-419100"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lnSpc>
                <a:spcPct val="80000"/>
              </a:lnSpc>
              <a:spcBef>
                <a:spcPct val="20000"/>
              </a:spcBef>
              <a:buClr>
                <a:srgbClr val="000000"/>
              </a:buClr>
              <a:buFont typeface="Times New Roman" pitchFamily="18" charset="0"/>
              <a:buNone/>
            </a:pPr>
            <a:r>
              <a:rPr lang="en-US" altLang="en-US" b="1">
                <a:solidFill>
                  <a:srgbClr val="097236"/>
                </a:solidFill>
                <a:latin typeface="Arial Narrow" pitchFamily="34" charset="0"/>
                <a:cs typeface="Arial" pitchFamily="34" charset="0"/>
              </a:rPr>
              <a:t>&lt;http://...Requirement 1&gt;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spect="1" noChangeArrowheads="1"/>
          </p:cNvSpPr>
          <p:nvPr>
            <p:ph type="title"/>
          </p:nvPr>
        </p:nvSpPr>
        <p:spPr/>
        <p:txBody>
          <a:bodyPr/>
          <a:lstStyle/>
          <a:p>
            <a:pPr eaLnBrk="1" hangingPunct="1"/>
            <a:r>
              <a:rPr lang="en-US" altLang="en-US" sz="3300" dirty="0" smtClean="0"/>
              <a:t>3. </a:t>
            </a:r>
            <a:r>
              <a:rPr lang="en-US" altLang="en-US" sz="3600" dirty="0" smtClean="0"/>
              <a:t>Serialization syntaxes</a:t>
            </a:r>
            <a:endParaRPr lang="en-US" altLang="en-US" sz="3300" dirty="0" smtClean="0"/>
          </a:p>
        </p:txBody>
      </p:sp>
      <p:sp>
        <p:nvSpPr>
          <p:cNvPr id="32771" name="Rectangle 15"/>
          <p:cNvSpPr>
            <a:spLocks noGrp="1" noChangeArrowheads="1"/>
          </p:cNvSpPr>
          <p:nvPr>
            <p:ph type="body" idx="1"/>
          </p:nvPr>
        </p:nvSpPr>
        <p:spPr>
          <a:xfrm>
            <a:off x="100013" y="855663"/>
            <a:ext cx="9875837" cy="5221287"/>
          </a:xfrm>
        </p:spPr>
        <p:txBody>
          <a:bodyPr/>
          <a:lstStyle/>
          <a:p>
            <a:pPr marL="0" indent="0" eaLnBrk="1" hangingPunct="1"/>
            <a:r>
              <a:rPr lang="en-US" altLang="en-US" dirty="0" smtClean="0"/>
              <a:t>The RDF model provides for describing RDF triples.  </a:t>
            </a:r>
          </a:p>
          <a:p>
            <a:pPr marL="0" indent="0" eaLnBrk="1" hangingPunct="1"/>
            <a:endParaRPr lang="en-US" altLang="en-US" dirty="0"/>
          </a:p>
          <a:p>
            <a:pPr marL="0" indent="0" eaLnBrk="1" hangingPunct="1"/>
            <a:r>
              <a:rPr lang="en-US" altLang="en-US" dirty="0" smtClean="0"/>
              <a:t>Support for different serialization </a:t>
            </a:r>
            <a:r>
              <a:rPr lang="en-US" altLang="en-US" dirty="0"/>
              <a:t>formats</a:t>
            </a:r>
            <a:r>
              <a:rPr lang="en-US" altLang="en-US" dirty="0" smtClean="0"/>
              <a:t>:</a:t>
            </a:r>
          </a:p>
          <a:p>
            <a:pPr lvl="1" eaLnBrk="1" hangingPunct="1"/>
            <a:r>
              <a:rPr lang="en-US" altLang="en-US" dirty="0"/>
              <a:t>Turtle - specialized for RDF</a:t>
            </a:r>
          </a:p>
          <a:p>
            <a:pPr lvl="1" eaLnBrk="1" hangingPunct="1"/>
            <a:r>
              <a:rPr lang="en-US" altLang="en-US" dirty="0" smtClean="0"/>
              <a:t>RDF/XML – derived from standard XML</a:t>
            </a:r>
          </a:p>
          <a:p>
            <a:pPr lvl="1" eaLnBrk="1" hangingPunct="1"/>
            <a:r>
              <a:rPr lang="en-US" altLang="en-US" dirty="0" smtClean="0"/>
              <a:t>JSON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spect="1" noChangeArrowheads="1"/>
          </p:cNvSpPr>
          <p:nvPr>
            <p:ph type="title"/>
          </p:nvPr>
        </p:nvSpPr>
        <p:spPr/>
        <p:txBody>
          <a:bodyPr>
            <a:normAutofit fontScale="90000"/>
          </a:bodyPr>
          <a:lstStyle/>
          <a:p>
            <a:pPr eaLnBrk="1" hangingPunct="1"/>
            <a:r>
              <a:rPr lang="en-US" altLang="en-US" sz="3200" dirty="0"/>
              <a:t>3. </a:t>
            </a:r>
            <a:r>
              <a:rPr lang="en-US" altLang="en-US" sz="3200" dirty="0" smtClean="0"/>
              <a:t>Serialization syntaxes</a:t>
            </a:r>
            <a:br>
              <a:rPr lang="en-US" altLang="en-US" sz="3200" dirty="0" smtClean="0"/>
            </a:br>
            <a:r>
              <a:rPr lang="en-US" altLang="en-US" sz="3200" dirty="0" smtClean="0"/>
              <a:t>- Example</a:t>
            </a:r>
            <a:endParaRPr lang="en-US" altLang="en-US" sz="3300" dirty="0" smtClean="0"/>
          </a:p>
        </p:txBody>
      </p:sp>
      <p:sp>
        <p:nvSpPr>
          <p:cNvPr id="887830" name="Text Box 22"/>
          <p:cNvSpPr txBox="1">
            <a:spLocks noChangeArrowheads="1"/>
          </p:cNvSpPr>
          <p:nvPr/>
        </p:nvSpPr>
        <p:spPr bwMode="auto">
          <a:xfrm>
            <a:off x="155575" y="2138363"/>
            <a:ext cx="9572625" cy="704850"/>
          </a:xfrm>
          <a:prstGeom prst="rect">
            <a:avLst/>
          </a:prstGeom>
          <a:solidFill>
            <a:srgbClr val="EAEAEA"/>
          </a:solidFill>
          <a:ln w="127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500">
                <a:cs typeface="Arial" pitchFamily="34" charset="0"/>
              </a:rPr>
              <a:t>&lt;http://example.com/TestCases/1&gt; a oslc_qm:TestCase ;</a:t>
            </a:r>
          </a:p>
          <a:p>
            <a:pPr eaLnBrk="1" hangingPunct="1">
              <a:spcBef>
                <a:spcPct val="50000"/>
              </a:spcBef>
              <a:buFont typeface="Times New Roman" pitchFamily="18" charset="0"/>
              <a:buNone/>
            </a:pPr>
            <a:r>
              <a:rPr lang="en-US" altLang="en-US" sz="1500">
                <a:cs typeface="Arial" pitchFamily="34" charset="0"/>
              </a:rPr>
              <a:t>	oslc_qm:validatesRequirement &lt;http://example.com/Requirements/1&gt; </a:t>
            </a:r>
          </a:p>
        </p:txBody>
      </p:sp>
      <p:sp>
        <p:nvSpPr>
          <p:cNvPr id="887831" name="Text Box 23"/>
          <p:cNvSpPr txBox="1">
            <a:spLocks noChangeArrowheads="1"/>
          </p:cNvSpPr>
          <p:nvPr/>
        </p:nvSpPr>
        <p:spPr bwMode="auto">
          <a:xfrm>
            <a:off x="155575" y="2889250"/>
            <a:ext cx="9572625" cy="3167063"/>
          </a:xfrm>
          <a:prstGeom prst="rect">
            <a:avLst/>
          </a:prstGeom>
          <a:solidFill>
            <a:srgbClr val="EAEAEA"/>
          </a:solidFill>
          <a:ln w="127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500">
                <a:cs typeface="Arial" pitchFamily="34" charset="0"/>
              </a:rPr>
              <a:t>{</a:t>
            </a:r>
          </a:p>
          <a:p>
            <a:pPr eaLnBrk="1" hangingPunct="1">
              <a:spcBef>
                <a:spcPct val="50000"/>
              </a:spcBef>
              <a:buFont typeface="Times New Roman" pitchFamily="18" charset="0"/>
              <a:buNone/>
            </a:pPr>
            <a:r>
              <a:rPr lang="en-US" altLang="en-US" sz="1500">
                <a:cs typeface="Arial" pitchFamily="34" charset="0"/>
              </a:rPr>
              <a:t>	"rdf:about": "http:\/\/example.com\/TestCases\/1", </a:t>
            </a:r>
          </a:p>
          <a:p>
            <a:pPr eaLnBrk="1" hangingPunct="1">
              <a:spcBef>
                <a:spcPct val="50000"/>
              </a:spcBef>
              <a:buFont typeface="Times New Roman" pitchFamily="18" charset="0"/>
              <a:buNone/>
            </a:pPr>
            <a:r>
              <a:rPr lang="en-US" altLang="en-US" sz="1500">
                <a:cs typeface="Arial" pitchFamily="34" charset="0"/>
              </a:rPr>
              <a:t>	"rdf:type": [ { </a:t>
            </a:r>
          </a:p>
          <a:p>
            <a:pPr eaLnBrk="1" hangingPunct="1">
              <a:spcBef>
                <a:spcPct val="50000"/>
              </a:spcBef>
              <a:buFont typeface="Times New Roman" pitchFamily="18" charset="0"/>
              <a:buNone/>
            </a:pPr>
            <a:r>
              <a:rPr lang="en-US" altLang="en-US" sz="1500">
                <a:cs typeface="Arial" pitchFamily="34" charset="0"/>
              </a:rPr>
              <a:t>		"rdf:resource": "http:\/\/open-services.net\/ns\/qm#TestPlan" </a:t>
            </a:r>
          </a:p>
          <a:p>
            <a:pPr eaLnBrk="1" hangingPunct="1">
              <a:spcBef>
                <a:spcPct val="50000"/>
              </a:spcBef>
              <a:buFont typeface="Times New Roman" pitchFamily="18" charset="0"/>
              <a:buNone/>
            </a:pPr>
            <a:r>
              <a:rPr lang="en-US" altLang="en-US" sz="1500">
                <a:cs typeface="Arial" pitchFamily="34" charset="0"/>
              </a:rPr>
              <a:t>	} ],</a:t>
            </a:r>
          </a:p>
          <a:p>
            <a:pPr eaLnBrk="1" hangingPunct="1">
              <a:spcBef>
                <a:spcPct val="50000"/>
              </a:spcBef>
              <a:buFont typeface="Times New Roman" pitchFamily="18" charset="0"/>
              <a:buNone/>
            </a:pPr>
            <a:r>
              <a:rPr lang="en-US" altLang="en-US" sz="1500">
                <a:cs typeface="Arial" pitchFamily="34" charset="0"/>
              </a:rPr>
              <a:t>	"oslc_qm:validatesRequirement": { </a:t>
            </a:r>
          </a:p>
          <a:p>
            <a:pPr eaLnBrk="1" hangingPunct="1">
              <a:spcBef>
                <a:spcPct val="50000"/>
              </a:spcBef>
              <a:buFont typeface="Times New Roman" pitchFamily="18" charset="0"/>
              <a:buNone/>
            </a:pPr>
            <a:r>
              <a:rPr lang="en-US" altLang="en-US" sz="1500">
                <a:cs typeface="Arial" pitchFamily="34" charset="0"/>
              </a:rPr>
              <a:t>		"rdf:resource": "http:\/\/example.com\/Requirements\/1"</a:t>
            </a:r>
          </a:p>
          <a:p>
            <a:pPr eaLnBrk="1" hangingPunct="1">
              <a:spcBef>
                <a:spcPct val="50000"/>
              </a:spcBef>
              <a:buFont typeface="Times New Roman" pitchFamily="18" charset="0"/>
              <a:buNone/>
            </a:pPr>
            <a:r>
              <a:rPr lang="en-US" altLang="en-US" sz="1500">
                <a:cs typeface="Arial" pitchFamily="34" charset="0"/>
              </a:rPr>
              <a:t>   	}</a:t>
            </a:r>
          </a:p>
          <a:p>
            <a:pPr eaLnBrk="1" hangingPunct="1">
              <a:spcBef>
                <a:spcPct val="50000"/>
              </a:spcBef>
              <a:buFont typeface="Times New Roman" pitchFamily="18" charset="0"/>
              <a:buNone/>
            </a:pPr>
            <a:r>
              <a:rPr lang="en-US" altLang="en-US" sz="1500">
                <a:cs typeface="Arial" pitchFamily="34" charset="0"/>
              </a:rPr>
              <a:t>}</a:t>
            </a:r>
          </a:p>
        </p:txBody>
      </p:sp>
      <p:sp>
        <p:nvSpPr>
          <p:cNvPr id="887832" name="Text Box 24"/>
          <p:cNvSpPr txBox="1">
            <a:spLocks noChangeArrowheads="1"/>
          </p:cNvSpPr>
          <p:nvPr/>
        </p:nvSpPr>
        <p:spPr bwMode="auto">
          <a:xfrm>
            <a:off x="155575" y="6094413"/>
            <a:ext cx="9572625" cy="1057275"/>
          </a:xfrm>
          <a:prstGeom prst="rect">
            <a:avLst/>
          </a:prstGeom>
          <a:solidFill>
            <a:srgbClr val="EAEAEA"/>
          </a:solidFill>
          <a:ln w="127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500">
                <a:cs typeface="Arial" pitchFamily="34" charset="0"/>
              </a:rPr>
              <a:t>&lt;oslc_qm:TestCase rdf:about="http://example.com/TestCases/1"&gt;</a:t>
            </a:r>
          </a:p>
          <a:p>
            <a:pPr eaLnBrk="1" hangingPunct="1">
              <a:spcBef>
                <a:spcPct val="50000"/>
              </a:spcBef>
              <a:buFont typeface="Times New Roman" pitchFamily="18" charset="0"/>
              <a:buNone/>
            </a:pPr>
            <a:r>
              <a:rPr lang="en-US" altLang="en-US" sz="1500">
                <a:cs typeface="Arial" pitchFamily="34" charset="0"/>
              </a:rPr>
              <a:t>	&lt;oslc_qm:validatesRequirement rdf:resource="http://example.com/Requirements/1"/&gt;</a:t>
            </a:r>
          </a:p>
          <a:p>
            <a:pPr eaLnBrk="1" hangingPunct="1">
              <a:spcBef>
                <a:spcPct val="50000"/>
              </a:spcBef>
              <a:buFont typeface="Times New Roman" pitchFamily="18" charset="0"/>
              <a:buNone/>
            </a:pPr>
            <a:r>
              <a:rPr lang="en-US" altLang="en-US" sz="1500">
                <a:cs typeface="Arial" pitchFamily="34" charset="0"/>
              </a:rPr>
              <a:t>&lt;/oslc_qm:TestCase&gt;</a:t>
            </a:r>
          </a:p>
        </p:txBody>
      </p:sp>
      <p:sp>
        <p:nvSpPr>
          <p:cNvPr id="887815" name="Oval 7"/>
          <p:cNvSpPr>
            <a:spLocks noChangeArrowheads="1"/>
          </p:cNvSpPr>
          <p:nvPr/>
        </p:nvSpPr>
        <p:spPr bwMode="auto">
          <a:xfrm>
            <a:off x="6335713" y="879475"/>
            <a:ext cx="1285875" cy="558800"/>
          </a:xfrm>
          <a:prstGeom prst="ellipse">
            <a:avLst/>
          </a:prstGeom>
          <a:noFill/>
          <a:ln w="2476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solidFill>
                  <a:srgbClr val="097236"/>
                </a:solidFill>
                <a:latin typeface="Verdana" pitchFamily="34" charset="0"/>
                <a:cs typeface="Arial" pitchFamily="34" charset="0"/>
              </a:rPr>
              <a:t>Object</a:t>
            </a:r>
          </a:p>
        </p:txBody>
      </p:sp>
      <p:grpSp>
        <p:nvGrpSpPr>
          <p:cNvPr id="2" name="Group 1"/>
          <p:cNvGrpSpPr>
            <a:grpSpLocks/>
          </p:cNvGrpSpPr>
          <p:nvPr/>
        </p:nvGrpSpPr>
        <p:grpSpPr bwMode="auto">
          <a:xfrm>
            <a:off x="3559175" y="879475"/>
            <a:ext cx="2776538" cy="290513"/>
            <a:chOff x="3559722" y="880213"/>
            <a:chExt cx="2775990" cy="290488"/>
          </a:xfrm>
        </p:grpSpPr>
        <p:sp>
          <p:nvSpPr>
            <p:cNvPr id="33810" name="Line 8"/>
            <p:cNvSpPr>
              <a:spLocks noChangeShapeType="1"/>
            </p:cNvSpPr>
            <p:nvPr/>
          </p:nvSpPr>
          <p:spPr bwMode="auto">
            <a:xfrm flipV="1">
              <a:off x="3559722" y="1159325"/>
              <a:ext cx="2775990" cy="11375"/>
            </a:xfrm>
            <a:prstGeom prst="line">
              <a:avLst/>
            </a:prstGeom>
            <a:noFill/>
            <a:ln w="24765">
              <a:solidFill>
                <a:srgbClr val="33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a:p>
          </p:txBody>
        </p:sp>
        <p:sp>
          <p:nvSpPr>
            <p:cNvPr id="33811" name="Rectangle 9"/>
            <p:cNvSpPr>
              <a:spLocks noChangeArrowheads="1"/>
            </p:cNvSpPr>
            <p:nvPr/>
          </p:nvSpPr>
          <p:spPr bwMode="auto">
            <a:xfrm>
              <a:off x="3990247" y="880213"/>
              <a:ext cx="1848115" cy="290488"/>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solidFill>
                    <a:srgbClr val="FF9900"/>
                  </a:solidFill>
                  <a:latin typeface="Verdana" pitchFamily="34" charset="0"/>
                  <a:cs typeface="Arial" pitchFamily="34" charset="0"/>
                </a:rPr>
                <a:t>Predicate</a:t>
              </a:r>
            </a:p>
          </p:txBody>
        </p:sp>
      </p:grpSp>
      <p:sp>
        <p:nvSpPr>
          <p:cNvPr id="887834" name="Oval 26"/>
          <p:cNvSpPr>
            <a:spLocks noChangeArrowheads="1"/>
          </p:cNvSpPr>
          <p:nvPr/>
        </p:nvSpPr>
        <p:spPr bwMode="auto">
          <a:xfrm>
            <a:off x="2273300" y="898525"/>
            <a:ext cx="1285875" cy="557213"/>
          </a:xfrm>
          <a:prstGeom prst="ellipse">
            <a:avLst/>
          </a:prstGeom>
          <a:noFill/>
          <a:ln w="24765" algn="ctr">
            <a:solidFill>
              <a:srgbClr val="80808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a:solidFill>
                  <a:srgbClr val="006699"/>
                </a:solidFill>
                <a:latin typeface="Verdana" pitchFamily="34" charset="0"/>
                <a:cs typeface="Arial" pitchFamily="34" charset="0"/>
              </a:rPr>
              <a:t>Subject</a:t>
            </a:r>
          </a:p>
        </p:txBody>
      </p:sp>
      <p:grpSp>
        <p:nvGrpSpPr>
          <p:cNvPr id="3" name="Group 2"/>
          <p:cNvGrpSpPr>
            <a:grpSpLocks/>
          </p:cNvGrpSpPr>
          <p:nvPr/>
        </p:nvGrpSpPr>
        <p:grpSpPr bwMode="auto">
          <a:xfrm>
            <a:off x="1400175" y="825500"/>
            <a:ext cx="7292975" cy="1247775"/>
            <a:chOff x="1400087" y="825966"/>
            <a:chExt cx="7292704" cy="1247697"/>
          </a:xfrm>
        </p:grpSpPr>
        <p:sp>
          <p:nvSpPr>
            <p:cNvPr id="33805" name="Line 11"/>
            <p:cNvSpPr>
              <a:spLocks noChangeShapeType="1"/>
            </p:cNvSpPr>
            <p:nvPr/>
          </p:nvSpPr>
          <p:spPr bwMode="auto">
            <a:xfrm>
              <a:off x="6205886" y="838214"/>
              <a:ext cx="21001" cy="1083203"/>
            </a:xfrm>
            <a:prstGeom prst="line">
              <a:avLst/>
            </a:prstGeom>
            <a:noFill/>
            <a:ln w="3175">
              <a:solidFill>
                <a:srgbClr val="33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a:p>
          </p:txBody>
        </p:sp>
        <p:sp>
          <p:nvSpPr>
            <p:cNvPr id="33806" name="Rectangle 19"/>
            <p:cNvSpPr>
              <a:spLocks noChangeArrowheads="1"/>
            </p:cNvSpPr>
            <p:nvPr/>
          </p:nvSpPr>
          <p:spPr bwMode="auto">
            <a:xfrm>
              <a:off x="1400087" y="1615183"/>
              <a:ext cx="2248890" cy="45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50392" rIns="100783" bIns="50392"/>
            <a:lstStyle>
              <a:lvl1pPr marL="419100" indent="-419100"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lnSpc>
                  <a:spcPct val="80000"/>
                </a:lnSpc>
                <a:spcBef>
                  <a:spcPct val="20000"/>
                </a:spcBef>
                <a:buClr>
                  <a:srgbClr val="000000"/>
                </a:buClr>
                <a:buFont typeface="Times New Roman" pitchFamily="18" charset="0"/>
                <a:buNone/>
              </a:pPr>
              <a:r>
                <a:rPr lang="en-US" altLang="en-US" sz="1500" b="1">
                  <a:solidFill>
                    <a:srgbClr val="006699"/>
                  </a:solidFill>
                  <a:latin typeface="Arial Narrow" pitchFamily="34" charset="0"/>
                  <a:cs typeface="Arial" pitchFamily="34" charset="0"/>
                </a:rPr>
                <a:t>&lt;http://...Test Case 1&gt;</a:t>
              </a:r>
            </a:p>
          </p:txBody>
        </p:sp>
        <p:sp>
          <p:nvSpPr>
            <p:cNvPr id="33807" name="Rectangle 20"/>
            <p:cNvSpPr>
              <a:spLocks noChangeArrowheads="1"/>
            </p:cNvSpPr>
            <p:nvPr/>
          </p:nvSpPr>
          <p:spPr bwMode="auto">
            <a:xfrm>
              <a:off x="3844989" y="1615183"/>
              <a:ext cx="2420400" cy="45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50392" rIns="100783" bIns="50392"/>
            <a:lstStyle>
              <a:lvl1pPr marL="419100" indent="-419100"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lnSpc>
                  <a:spcPct val="80000"/>
                </a:lnSpc>
                <a:spcBef>
                  <a:spcPct val="20000"/>
                </a:spcBef>
                <a:buClr>
                  <a:srgbClr val="000000"/>
                </a:buClr>
                <a:buFont typeface="Times New Roman" pitchFamily="18" charset="0"/>
                <a:buNone/>
              </a:pPr>
              <a:r>
                <a:rPr lang="en-US" altLang="en-US" sz="1500" b="1">
                  <a:solidFill>
                    <a:srgbClr val="FF9900"/>
                  </a:solidFill>
                  <a:latin typeface="Arial Narrow" pitchFamily="34" charset="0"/>
                  <a:cs typeface="Arial" pitchFamily="34" charset="0"/>
                </a:rPr>
                <a:t>&lt;http://...validates&gt;</a:t>
              </a:r>
            </a:p>
          </p:txBody>
        </p:sp>
        <p:sp>
          <p:nvSpPr>
            <p:cNvPr id="33808" name="Rectangle 21"/>
            <p:cNvSpPr>
              <a:spLocks noChangeArrowheads="1"/>
            </p:cNvSpPr>
            <p:nvPr/>
          </p:nvSpPr>
          <p:spPr bwMode="auto">
            <a:xfrm>
              <a:off x="6155134" y="1615183"/>
              <a:ext cx="2537657" cy="45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50392" rIns="100783" bIns="50392"/>
            <a:lstStyle>
              <a:lvl1pPr marL="419100" indent="-419100"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lnSpc>
                  <a:spcPct val="80000"/>
                </a:lnSpc>
                <a:spcBef>
                  <a:spcPct val="20000"/>
                </a:spcBef>
                <a:buClr>
                  <a:srgbClr val="000000"/>
                </a:buClr>
                <a:buFont typeface="Times New Roman" pitchFamily="18" charset="0"/>
                <a:buNone/>
              </a:pPr>
              <a:r>
                <a:rPr lang="en-US" altLang="en-US" sz="1500" b="1">
                  <a:solidFill>
                    <a:srgbClr val="097236"/>
                  </a:solidFill>
                  <a:latin typeface="Arial Narrow" pitchFamily="34" charset="0"/>
                  <a:cs typeface="Arial" pitchFamily="34" charset="0"/>
                </a:rPr>
                <a:t>&lt;http://...Requirement 1&gt;</a:t>
              </a:r>
            </a:p>
          </p:txBody>
        </p:sp>
        <p:sp>
          <p:nvSpPr>
            <p:cNvPr id="33809" name="Line 27"/>
            <p:cNvSpPr>
              <a:spLocks noChangeShapeType="1"/>
            </p:cNvSpPr>
            <p:nvPr/>
          </p:nvSpPr>
          <p:spPr bwMode="auto">
            <a:xfrm>
              <a:off x="3640227" y="825966"/>
              <a:ext cx="10501" cy="1095453"/>
            </a:xfrm>
            <a:prstGeom prst="line">
              <a:avLst/>
            </a:prstGeom>
            <a:noFill/>
            <a:ln w="3175">
              <a:solidFill>
                <a:srgbClr val="33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a:p>
          </p:txBody>
        </p:sp>
      </p:grpSp>
      <p:sp>
        <p:nvSpPr>
          <p:cNvPr id="887838" name="AutoShape 30"/>
          <p:cNvSpPr>
            <a:spLocks noChangeArrowheads="1"/>
          </p:cNvSpPr>
          <p:nvPr/>
        </p:nvSpPr>
        <p:spPr bwMode="auto">
          <a:xfrm>
            <a:off x="8253413" y="2305050"/>
            <a:ext cx="1635125" cy="369888"/>
          </a:xfrm>
          <a:prstGeom prst="roundRect">
            <a:avLst>
              <a:gd name="adj" fmla="val 16667"/>
            </a:avLst>
          </a:prstGeom>
          <a:solidFill>
            <a:srgbClr val="FFF7C2"/>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a:cs typeface="Arial" pitchFamily="34" charset="0"/>
              </a:rPr>
              <a:t>Turtle</a:t>
            </a:r>
          </a:p>
        </p:txBody>
      </p:sp>
      <p:sp>
        <p:nvSpPr>
          <p:cNvPr id="887839" name="AutoShape 31"/>
          <p:cNvSpPr>
            <a:spLocks noChangeArrowheads="1"/>
          </p:cNvSpPr>
          <p:nvPr/>
        </p:nvSpPr>
        <p:spPr bwMode="auto">
          <a:xfrm>
            <a:off x="8253413" y="4365625"/>
            <a:ext cx="1635125" cy="371475"/>
          </a:xfrm>
          <a:prstGeom prst="roundRect">
            <a:avLst>
              <a:gd name="adj" fmla="val 16667"/>
            </a:avLst>
          </a:prstGeom>
          <a:solidFill>
            <a:srgbClr val="FFF7C2"/>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a:cs typeface="Arial" pitchFamily="34" charset="0"/>
              </a:rPr>
              <a:t>JSON</a:t>
            </a:r>
          </a:p>
        </p:txBody>
      </p:sp>
      <p:sp>
        <p:nvSpPr>
          <p:cNvPr id="887840" name="AutoShape 32"/>
          <p:cNvSpPr>
            <a:spLocks noChangeArrowheads="1"/>
          </p:cNvSpPr>
          <p:nvPr/>
        </p:nvSpPr>
        <p:spPr bwMode="auto">
          <a:xfrm>
            <a:off x="8253413" y="6772275"/>
            <a:ext cx="1635125" cy="371475"/>
          </a:xfrm>
          <a:prstGeom prst="roundRect">
            <a:avLst>
              <a:gd name="adj" fmla="val 16667"/>
            </a:avLst>
          </a:prstGeom>
          <a:solidFill>
            <a:srgbClr val="FFF7C2"/>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a:cs typeface="Arial" pitchFamily="34" charset="0"/>
              </a:rPr>
              <a:t>RDF/XML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Vocabularies</a:t>
            </a:r>
            <a:endParaRPr lang="en-GB" dirty="0"/>
          </a:p>
        </p:txBody>
      </p:sp>
      <p:sp>
        <p:nvSpPr>
          <p:cNvPr id="3" name="Content Placeholder 2"/>
          <p:cNvSpPr>
            <a:spLocks noGrp="1"/>
          </p:cNvSpPr>
          <p:nvPr>
            <p:ph idx="1"/>
          </p:nvPr>
        </p:nvSpPr>
        <p:spPr>
          <a:xfrm>
            <a:off x="100013" y="855663"/>
            <a:ext cx="9875837" cy="1781174"/>
          </a:xfrm>
        </p:spPr>
        <p:txBody>
          <a:bodyPr>
            <a:noAutofit/>
          </a:bodyPr>
          <a:lstStyle/>
          <a:p>
            <a:pPr marL="457200" indent="-457200">
              <a:buFont typeface="Arial" panose="020B0604020202020204" pitchFamily="34" charset="0"/>
              <a:buChar char="•"/>
            </a:pPr>
            <a:r>
              <a:rPr lang="en-GB" sz="2800" dirty="0"/>
              <a:t>RDF describes resources </a:t>
            </a:r>
          </a:p>
          <a:p>
            <a:pPr marL="0" indent="0"/>
            <a:r>
              <a:rPr lang="en-GB" sz="2800" dirty="0" smtClean="0">
                <a:sym typeface="Wingdings" panose="05000000000000000000" pitchFamily="2" charset="2"/>
              </a:rPr>
              <a:t> </a:t>
            </a:r>
            <a:r>
              <a:rPr lang="en-GB" sz="2800" dirty="0" smtClean="0"/>
              <a:t>We need a </a:t>
            </a:r>
            <a:r>
              <a:rPr lang="en-GB" sz="2800" b="1" dirty="0" smtClean="0"/>
              <a:t>vocabulary</a:t>
            </a:r>
            <a:r>
              <a:rPr lang="en-GB" sz="2800" dirty="0" smtClean="0"/>
              <a:t> to define the kind of resources (Classes) that can exist and their relationships!</a:t>
            </a:r>
            <a:endParaRPr lang="en-GB" sz="2800" dirty="0"/>
          </a:p>
        </p:txBody>
      </p:sp>
      <p:pic>
        <p:nvPicPr>
          <p:cNvPr id="5" name="Picture 2" descr="C:\Users\jad\Desktop\Untitled.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973" y="2446337"/>
            <a:ext cx="3893821" cy="27813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100013" y="2941637"/>
            <a:ext cx="623569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4" tIns="50397" rIns="100794" bIns="50397" numCol="1" anchor="t" anchorCtr="0" compatLnSpc="1">
            <a:prstTxWarp prst="textNoShape">
              <a:avLst/>
            </a:prstTxWarp>
            <a:normAutofit/>
          </a:bodyPr>
          <a:lstStyle>
            <a:lvl1pPr marL="342900" indent="-342900" algn="l" rtl="0" eaLnBrk="0" fontAlgn="base" hangingPunct="0">
              <a:spcBef>
                <a:spcPct val="20000"/>
              </a:spcBef>
              <a:spcAft>
                <a:spcPct val="0"/>
              </a:spcAft>
              <a:buClr>
                <a:srgbClr val="000000"/>
              </a:buClr>
              <a:buFont typeface="Wingdings" pitchFamily="2" charset="2"/>
              <a:defRPr sz="3100">
                <a:solidFill>
                  <a:schemeClr val="tx1"/>
                </a:solidFill>
                <a:latin typeface="+mn-lt"/>
                <a:ea typeface="+mn-ea"/>
                <a:cs typeface="+mn-cs"/>
              </a:defRPr>
            </a:lvl1pPr>
            <a:lvl2pPr marL="500063" indent="-246063" algn="l" rtl="0" eaLnBrk="0" fontAlgn="base" hangingPunct="0">
              <a:spcBef>
                <a:spcPct val="20000"/>
              </a:spcBef>
              <a:spcAft>
                <a:spcPct val="0"/>
              </a:spcAft>
              <a:buClr>
                <a:schemeClr val="tx1"/>
              </a:buClr>
              <a:buFont typeface="Wingdings" pitchFamily="2" charset="2"/>
              <a:buChar char="§"/>
              <a:defRPr sz="2600">
                <a:solidFill>
                  <a:schemeClr val="tx1"/>
                </a:solidFill>
                <a:latin typeface="+mn-lt"/>
                <a:cs typeface="+mn-cs"/>
              </a:defRPr>
            </a:lvl2pPr>
            <a:lvl3pPr marL="874713" indent="-247650" algn="l" rtl="0" eaLnBrk="0" fontAlgn="base" hangingPunct="0">
              <a:spcBef>
                <a:spcPct val="20000"/>
              </a:spcBef>
              <a:spcAft>
                <a:spcPct val="0"/>
              </a:spcAft>
              <a:buFont typeface="Times New Roman" pitchFamily="18" charset="0"/>
              <a:buChar char="–"/>
              <a:defRPr sz="2600">
                <a:solidFill>
                  <a:schemeClr val="tx1"/>
                </a:solidFill>
                <a:latin typeface="+mn-lt"/>
                <a:cs typeface="+mn-cs"/>
              </a:defRPr>
            </a:lvl3pPr>
            <a:lvl4pPr marL="1257300" indent="-257175" algn="l" rtl="0" eaLnBrk="0" fontAlgn="base" hangingPunct="0">
              <a:spcBef>
                <a:spcPct val="20000"/>
              </a:spcBef>
              <a:spcAft>
                <a:spcPct val="0"/>
              </a:spcAft>
              <a:buChar char="•"/>
              <a:defRPr sz="2200">
                <a:solidFill>
                  <a:schemeClr val="tx1"/>
                </a:solidFill>
                <a:latin typeface="+mn-lt"/>
                <a:cs typeface="+mn-cs"/>
              </a:defRPr>
            </a:lvl4pPr>
            <a:lvl5pPr marL="1638300" indent="-254000" algn="l" rtl="0" eaLnBrk="0" fontAlgn="base" hangingPunct="0">
              <a:spcBef>
                <a:spcPct val="20000"/>
              </a:spcBef>
              <a:spcAft>
                <a:spcPct val="0"/>
              </a:spcAft>
              <a:buSzPct val="80000"/>
              <a:buFont typeface="Arial" pitchFamily="34" charset="0"/>
              <a:buChar char="▫"/>
              <a:defRPr sz="2200">
                <a:solidFill>
                  <a:schemeClr val="tx1"/>
                </a:solidFill>
                <a:latin typeface="+mn-lt"/>
                <a:cs typeface="+mn-cs"/>
              </a:defRPr>
            </a:lvl5pPr>
            <a:lvl6pPr marL="2143630"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6pPr>
            <a:lvl7pPr marL="2647601"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7pPr>
            <a:lvl8pPr marL="3151573"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8pPr>
            <a:lvl9pPr marL="3655544"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9pPr>
          </a:lstStyle>
          <a:p>
            <a:pPr marL="457200" indent="-457200" defTabSz="914400">
              <a:buFont typeface="Arial" panose="020B0604020202020204" pitchFamily="34" charset="0"/>
              <a:buChar char="•"/>
            </a:pPr>
            <a:r>
              <a:rPr lang="en-GB" kern="0" dirty="0" smtClean="0"/>
              <a:t>Approaches:</a:t>
            </a:r>
          </a:p>
          <a:p>
            <a:pPr marL="989013" lvl="2" indent="-457200" defTabSz="914400">
              <a:buFont typeface="Arial" panose="020B0604020202020204" pitchFamily="34" charset="0"/>
              <a:buChar char="•"/>
            </a:pPr>
            <a:r>
              <a:rPr lang="en-GB" kern="0" dirty="0" smtClean="0"/>
              <a:t>RDF Schema (RDFS) </a:t>
            </a:r>
          </a:p>
          <a:p>
            <a:pPr marL="1371600" lvl="3" indent="-457200" defTabSz="914400">
              <a:buFont typeface="Arial" panose="020B0604020202020204" pitchFamily="34" charset="0"/>
              <a:buChar char="•"/>
            </a:pPr>
            <a:r>
              <a:rPr lang="en-GB" kern="0" dirty="0" smtClean="0"/>
              <a:t>A basic language framework</a:t>
            </a:r>
          </a:p>
          <a:p>
            <a:pPr marL="1371600" lvl="3" indent="-457200" defTabSz="914400">
              <a:buFont typeface="Arial" panose="020B0604020202020204" pitchFamily="34" charset="0"/>
              <a:buChar char="•"/>
            </a:pPr>
            <a:r>
              <a:rPr lang="en-GB" kern="0" dirty="0" smtClean="0"/>
              <a:t>Adds classes, subclasses and properties to resources</a:t>
            </a:r>
          </a:p>
          <a:p>
            <a:pPr marL="989013" lvl="2" indent="-457200" defTabSz="914400">
              <a:buFont typeface="Arial" panose="020B0604020202020204" pitchFamily="34" charset="0"/>
              <a:buChar char="•"/>
            </a:pPr>
            <a:r>
              <a:rPr lang="en-GB" kern="0" dirty="0" smtClean="0"/>
              <a:t>Web Ontology Language (OWL) </a:t>
            </a:r>
          </a:p>
          <a:p>
            <a:pPr marL="1371600" lvl="3" indent="-457200" defTabSz="914400">
              <a:buFont typeface="Arial" panose="020B0604020202020204" pitchFamily="34" charset="0"/>
              <a:buChar char="•"/>
            </a:pPr>
            <a:r>
              <a:rPr lang="en-GB" kern="0" dirty="0" smtClean="0"/>
              <a:t>More complex formalised language</a:t>
            </a:r>
          </a:p>
          <a:p>
            <a:pPr marL="1371600" lvl="3" indent="-457200" defTabSz="914400">
              <a:buFont typeface="Arial" panose="020B0604020202020204" pitchFamily="34" charset="0"/>
              <a:buChar char="•"/>
            </a:pPr>
            <a:r>
              <a:rPr lang="en-GB" kern="0" dirty="0" smtClean="0"/>
              <a:t>uses logic to process information and make deductions.</a:t>
            </a:r>
            <a:endParaRPr lang="en-GB" kern="0" dirty="0"/>
          </a:p>
        </p:txBody>
      </p:sp>
      <p:sp>
        <p:nvSpPr>
          <p:cNvPr id="4" name="Oval 3"/>
          <p:cNvSpPr/>
          <p:nvPr/>
        </p:nvSpPr>
        <p:spPr bwMode="auto">
          <a:xfrm>
            <a:off x="7402512" y="2179637"/>
            <a:ext cx="1295400" cy="1676400"/>
          </a:xfrm>
          <a:prstGeom prst="ellipse">
            <a:avLst/>
          </a:prstGeom>
          <a:noFill/>
          <a:ln w="38100" algn="ctr">
            <a:solidFill>
              <a:srgbClr val="FF0000"/>
            </a:solidFill>
            <a:miter lim="800000"/>
            <a:headEnd/>
            <a:tailEnd/>
          </a:ln>
          <a:effectLst/>
          <a:extLst/>
        </p:spPr>
        <p:txBody>
          <a:bodyPr lIns="118981" tIns="59491" rIns="118981" bIns="59491" rtlCol="0" anchor="ctr"/>
          <a:lstStyle/>
          <a:p>
            <a:pPr algn="ctr" defTabSz="1007943" hangingPunct="1">
              <a:lnSpc>
                <a:spcPct val="100000"/>
              </a:lnSpc>
              <a:spcBef>
                <a:spcPct val="25000"/>
              </a:spcBef>
              <a:buClrTx/>
              <a:buSzTx/>
            </a:pPr>
            <a:endParaRPr lang="en-GB" sz="2200" dirty="0">
              <a:latin typeface="Verdana" pitchFamily="34" charset="0"/>
              <a:cs typeface="Arial" pitchFamily="34" charset="0"/>
            </a:endParaRPr>
          </a:p>
        </p:txBody>
      </p:sp>
    </p:spTree>
    <p:extLst>
      <p:ext uri="{BB962C8B-B14F-4D97-AF65-F5344CB8AC3E}">
        <p14:creationId xmlns:p14="http://schemas.microsoft.com/office/powerpoint/2010/main" val="3073923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en-US" sz="3300" dirty="0"/>
              <a:t>Pre-requisites </a:t>
            </a:r>
            <a:endParaRPr lang="en-US" altLang="en-US" sz="3300" dirty="0" smtClean="0"/>
          </a:p>
        </p:txBody>
      </p:sp>
      <p:sp>
        <p:nvSpPr>
          <p:cNvPr id="15363" name="Rectangle 3"/>
          <p:cNvSpPr>
            <a:spLocks noGrp="1" noChangeArrowheads="1"/>
          </p:cNvSpPr>
          <p:nvPr>
            <p:ph type="body" idx="4294967295"/>
          </p:nvPr>
        </p:nvSpPr>
        <p:spPr/>
        <p:txBody>
          <a:bodyPr>
            <a:normAutofit/>
          </a:bodyPr>
          <a:lstStyle/>
          <a:p>
            <a:pPr marL="254000" lvl="1" indent="0" eaLnBrk="1" hangingPunct="1">
              <a:buNone/>
            </a:pPr>
            <a:endParaRPr lang="en-US" altLang="en-US" dirty="0" smtClean="0"/>
          </a:p>
          <a:p>
            <a:pPr marL="254000" lvl="1" indent="0" eaLnBrk="1" hangingPunct="1">
              <a:buNone/>
            </a:pPr>
            <a:r>
              <a:rPr lang="en-US" altLang="en-US" dirty="0" smtClean="0"/>
              <a:t>You </a:t>
            </a:r>
            <a:r>
              <a:rPr lang="en-US" altLang="en-US" dirty="0"/>
              <a:t>understand </a:t>
            </a:r>
          </a:p>
          <a:p>
            <a:pPr marL="757238" lvl="1" indent="-503238" eaLnBrk="1" hangingPunct="1"/>
            <a:r>
              <a:rPr lang="en-US" altLang="en-US" dirty="0" smtClean="0"/>
              <a:t>Basics of web technologies </a:t>
            </a:r>
          </a:p>
          <a:p>
            <a:pPr marL="1131888" lvl="2" indent="-503238" eaLnBrk="1" hangingPunct="1"/>
            <a:r>
              <a:rPr lang="en-US" altLang="en-US" dirty="0" smtClean="0"/>
              <a:t>URI, HTTP, web services, web servers, …</a:t>
            </a:r>
          </a:p>
          <a:p>
            <a:pPr marL="757238" lvl="1" indent="-503238" eaLnBrk="1" hangingPunct="1"/>
            <a:r>
              <a:rPr lang="en-US" altLang="en-US" dirty="0" smtClean="0"/>
              <a:t>The REST architectural style</a:t>
            </a:r>
          </a:p>
          <a:p>
            <a:pPr marL="757238" lvl="1" indent="-503238" eaLnBrk="1" hangingPunct="1"/>
            <a:endParaRPr lang="en-US" altLang="en-US" dirty="0"/>
          </a:p>
          <a:p>
            <a:pPr marL="254000" lvl="1" indent="0" eaLnBrk="1" hangingPunct="1">
              <a:buNone/>
            </a:pPr>
            <a:r>
              <a:rPr lang="en-US" altLang="en-US" dirty="0" smtClean="0">
                <a:solidFill>
                  <a:schemeClr val="accent2"/>
                </a:solidFill>
              </a:rPr>
              <a:t>For the hands-on tutorial</a:t>
            </a:r>
          </a:p>
          <a:p>
            <a:pPr marL="757238" lvl="1" indent="-503238" eaLnBrk="1" hangingPunct="1"/>
            <a:r>
              <a:rPr lang="en-US" altLang="en-US" dirty="0" smtClean="0"/>
              <a:t>You are familiar with </a:t>
            </a:r>
          </a:p>
          <a:p>
            <a:pPr marL="1131888" lvl="2" indent="-503238" eaLnBrk="1" hangingPunct="1"/>
            <a:r>
              <a:rPr lang="en-US" altLang="en-US" dirty="0" smtClean="0"/>
              <a:t>Java development</a:t>
            </a:r>
          </a:p>
          <a:p>
            <a:pPr marL="1131888" lvl="2" indent="-503238" eaLnBrk="1" hangingPunct="1"/>
            <a:r>
              <a:rPr lang="en-US" altLang="en-US" dirty="0" smtClean="0"/>
              <a:t>Eclipse environment</a:t>
            </a:r>
          </a:p>
          <a:p>
            <a:pPr marL="1131888" lvl="2" indent="-503238" eaLnBrk="1" hangingPunct="1"/>
            <a:r>
              <a:rPr lang="en-US" altLang="en-US" dirty="0" smtClean="0"/>
              <a:t>Web development </a:t>
            </a:r>
          </a:p>
          <a:p>
            <a:pPr marL="1514475" lvl="3" indent="-503238" eaLnBrk="1" hangingPunct="1"/>
            <a:r>
              <a:rPr lang="en-US" altLang="en-US" dirty="0" smtClean="0"/>
              <a:t>web services, HTML, </a:t>
            </a:r>
            <a:r>
              <a:rPr lang="en-US" altLang="en-US" dirty="0" err="1" smtClean="0"/>
              <a:t>jsp</a:t>
            </a:r>
            <a:r>
              <a:rPr lang="en-US" altLang="en-US" dirty="0" smtClean="0"/>
              <a:t>-files, etc.</a:t>
            </a:r>
          </a:p>
        </p:txBody>
      </p:sp>
    </p:spTree>
    <p:extLst>
      <p:ext uri="{BB962C8B-B14F-4D97-AF65-F5344CB8AC3E}">
        <p14:creationId xmlns:p14="http://schemas.microsoft.com/office/powerpoint/2010/main" val="199772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smtClean="0"/>
              <a:t>4. Vocabularies</a:t>
            </a:r>
            <a:br>
              <a:rPr lang="en-GB" sz="2400" dirty="0" smtClean="0"/>
            </a:br>
            <a:r>
              <a:rPr lang="en-GB" sz="2400" dirty="0"/>
              <a:t>- RDF Schema (RDFS)</a:t>
            </a:r>
          </a:p>
        </p:txBody>
      </p:sp>
      <p:sp>
        <p:nvSpPr>
          <p:cNvPr id="3" name="Content Placeholder 2"/>
          <p:cNvSpPr>
            <a:spLocks noGrp="1"/>
          </p:cNvSpPr>
          <p:nvPr>
            <p:ph idx="1"/>
          </p:nvPr>
        </p:nvSpPr>
        <p:spPr>
          <a:xfrm>
            <a:off x="100013" y="855663"/>
            <a:ext cx="9875837" cy="3609974"/>
          </a:xfrm>
        </p:spPr>
        <p:txBody>
          <a:bodyPr>
            <a:normAutofit/>
          </a:bodyPr>
          <a:lstStyle/>
          <a:p>
            <a:pPr marL="457200" indent="-457200">
              <a:buFont typeface="Arial" panose="020B0604020202020204" pitchFamily="34" charset="0"/>
              <a:buChar char="•"/>
            </a:pPr>
            <a:r>
              <a:rPr lang="en-GB" dirty="0"/>
              <a:t>RDF Schema – an extension of RDF</a:t>
            </a:r>
          </a:p>
          <a:p>
            <a:pPr marL="614363" lvl="1" indent="-457200">
              <a:buFont typeface="Arial" panose="020B0604020202020204" pitchFamily="34" charset="0"/>
              <a:buChar char="•"/>
            </a:pPr>
            <a:r>
              <a:rPr lang="en-GB" dirty="0" smtClean="0"/>
              <a:t>Provides </a:t>
            </a:r>
            <a:r>
              <a:rPr lang="en-GB" dirty="0"/>
              <a:t>the framework to describe application-specific classes of resources.</a:t>
            </a:r>
          </a:p>
          <a:p>
            <a:pPr marL="614363" lvl="1" indent="-457200">
              <a:buFont typeface="Arial" panose="020B0604020202020204" pitchFamily="34" charset="0"/>
              <a:buChar char="•"/>
            </a:pPr>
            <a:r>
              <a:rPr lang="en-GB" dirty="0" smtClean="0"/>
              <a:t>Does </a:t>
            </a:r>
            <a:r>
              <a:rPr lang="en-GB" b="1" u="sng" dirty="0"/>
              <a:t>not</a:t>
            </a:r>
            <a:r>
              <a:rPr lang="en-GB" dirty="0"/>
              <a:t> provide actual application-specific classes and properties.</a:t>
            </a:r>
          </a:p>
          <a:p>
            <a:pPr marL="614363" lvl="1" indent="-457200">
              <a:buFont typeface="Arial" panose="020B0604020202020204" pitchFamily="34" charset="0"/>
              <a:buChar char="•"/>
            </a:pPr>
            <a:r>
              <a:rPr lang="en-GB" dirty="0" smtClean="0"/>
              <a:t>Resources </a:t>
            </a:r>
            <a:r>
              <a:rPr lang="en-GB" dirty="0"/>
              <a:t>are defined as instances of classes, and subclasses of classes</a:t>
            </a:r>
            <a:r>
              <a:rPr lang="en-GB" dirty="0" smtClean="0"/>
              <a:t>.</a:t>
            </a:r>
            <a:endParaRPr lang="en-GB" dirty="0"/>
          </a:p>
        </p:txBody>
      </p:sp>
      <p:grpSp>
        <p:nvGrpSpPr>
          <p:cNvPr id="23" name="Group 22"/>
          <p:cNvGrpSpPr/>
          <p:nvPr/>
        </p:nvGrpSpPr>
        <p:grpSpPr>
          <a:xfrm>
            <a:off x="11112" y="4522048"/>
            <a:ext cx="4351988" cy="2493099"/>
            <a:chOff x="-4150667" y="5574883"/>
            <a:chExt cx="5237167" cy="3000187"/>
          </a:xfrm>
        </p:grpSpPr>
        <p:pic>
          <p:nvPicPr>
            <p:cNvPr id="7" name="Picture 2" descr="C:\Users\jad\AppData\Local\Microsoft\Windows\Temporary Internet Files\Content.IE5\HJAFQHQD\3391153612_341163d16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31" y="7735826"/>
              <a:ext cx="1219831" cy="8392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jad\AppData\Local\Microsoft\Windows\Temporary Internet Files\Content.IE5\0H0BTKQS\108100_09202_6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1420" y="5889864"/>
              <a:ext cx="1352231" cy="10141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741488" y="5574883"/>
              <a:ext cx="1505043" cy="333340"/>
            </a:xfrm>
            <a:prstGeom prst="rect">
              <a:avLst/>
            </a:prstGeom>
            <a:noFill/>
          </p:spPr>
          <p:txBody>
            <a:bodyPr wrap="none" rtlCol="0">
              <a:spAutoFit/>
            </a:bodyPr>
            <a:lstStyle/>
            <a:p>
              <a:r>
                <a:rPr lang="en-GB" sz="1200" dirty="0" smtClean="0"/>
                <a:t>Class/metadata</a:t>
              </a:r>
              <a:endParaRPr lang="en-GB" sz="1200" dirty="0"/>
            </a:p>
          </p:txBody>
        </p:sp>
        <p:pic>
          <p:nvPicPr>
            <p:cNvPr id="10" name="Picture 6" descr="C:\Users\jad\AppData\Local\Microsoft\Windows\Temporary Internet Files\Content.IE5\HJAFQHQD\American_Fire_Truck_by_StooBainbridge[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0043" y="7735826"/>
              <a:ext cx="1292355" cy="8141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C:\Users\jad\AppData\Local\Microsoft\Windows\Temporary Internet Files\Content.IE5\KLLZB9FH\Seagrave-new-3[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1420" y="7735826"/>
              <a:ext cx="1327880" cy="7816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077524" y="7396110"/>
              <a:ext cx="1167459" cy="333340"/>
            </a:xfrm>
            <a:prstGeom prst="rect">
              <a:avLst/>
            </a:prstGeom>
            <a:noFill/>
          </p:spPr>
          <p:txBody>
            <a:bodyPr wrap="none" rtlCol="0">
              <a:spAutoFit/>
            </a:bodyPr>
            <a:lstStyle/>
            <a:p>
              <a:r>
                <a:rPr lang="en-GB" sz="1200" dirty="0" smtClean="0"/>
                <a:t>Object/data</a:t>
              </a:r>
              <a:endParaRPr lang="en-GB" sz="1200" dirty="0"/>
            </a:p>
          </p:txBody>
        </p:sp>
        <p:sp>
          <p:nvSpPr>
            <p:cNvPr id="13" name="TextBox 12"/>
            <p:cNvSpPr txBox="1"/>
            <p:nvPr/>
          </p:nvSpPr>
          <p:spPr>
            <a:xfrm>
              <a:off x="-1589088" y="7396110"/>
              <a:ext cx="1167459" cy="333340"/>
            </a:xfrm>
            <a:prstGeom prst="rect">
              <a:avLst/>
            </a:prstGeom>
            <a:noFill/>
          </p:spPr>
          <p:txBody>
            <a:bodyPr wrap="none" rtlCol="0">
              <a:spAutoFit/>
            </a:bodyPr>
            <a:lstStyle/>
            <a:p>
              <a:r>
                <a:rPr lang="en-GB" sz="1200" dirty="0" smtClean="0"/>
                <a:t>Object/data</a:t>
              </a:r>
              <a:endParaRPr lang="en-GB" sz="1200" dirty="0"/>
            </a:p>
          </p:txBody>
        </p:sp>
        <p:sp>
          <p:nvSpPr>
            <p:cNvPr id="14" name="TextBox 13"/>
            <p:cNvSpPr txBox="1"/>
            <p:nvPr/>
          </p:nvSpPr>
          <p:spPr>
            <a:xfrm>
              <a:off x="-141288" y="7396110"/>
              <a:ext cx="1167459" cy="333340"/>
            </a:xfrm>
            <a:prstGeom prst="rect">
              <a:avLst/>
            </a:prstGeom>
            <a:noFill/>
          </p:spPr>
          <p:txBody>
            <a:bodyPr wrap="none" rtlCol="0">
              <a:spAutoFit/>
            </a:bodyPr>
            <a:lstStyle/>
            <a:p>
              <a:r>
                <a:rPr lang="en-GB" sz="1200" dirty="0" smtClean="0"/>
                <a:t>Object/data</a:t>
              </a:r>
              <a:endParaRPr lang="en-GB" sz="1200" dirty="0"/>
            </a:p>
          </p:txBody>
        </p:sp>
        <p:cxnSp>
          <p:nvCxnSpPr>
            <p:cNvPr id="15" name="Straight Arrow Connector 14"/>
            <p:cNvCxnSpPr>
              <a:stCxn id="8" idx="2"/>
              <a:endCxn id="12" idx="0"/>
            </p:cNvCxnSpPr>
            <p:nvPr/>
          </p:nvCxnSpPr>
          <p:spPr bwMode="auto">
            <a:xfrm flipH="1">
              <a:off x="-2493793" y="6904037"/>
              <a:ext cx="1528489" cy="4920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a:stCxn id="8" idx="2"/>
              <a:endCxn id="13" idx="0"/>
            </p:cNvCxnSpPr>
            <p:nvPr/>
          </p:nvCxnSpPr>
          <p:spPr bwMode="auto">
            <a:xfrm flipH="1">
              <a:off x="-1005358" y="6904037"/>
              <a:ext cx="40054" cy="4920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stCxn id="8" idx="2"/>
              <a:endCxn id="14" idx="0"/>
            </p:cNvCxnSpPr>
            <p:nvPr/>
          </p:nvCxnSpPr>
          <p:spPr bwMode="auto">
            <a:xfrm>
              <a:off x="-965304" y="6904037"/>
              <a:ext cx="1407746" cy="4920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TextBox 17"/>
            <p:cNvSpPr txBox="1"/>
            <p:nvPr/>
          </p:nvSpPr>
          <p:spPr>
            <a:xfrm>
              <a:off x="-4150667" y="6294437"/>
              <a:ext cx="891606" cy="407415"/>
            </a:xfrm>
            <a:prstGeom prst="rect">
              <a:avLst/>
            </a:prstGeom>
            <a:noFill/>
          </p:spPr>
          <p:txBody>
            <a:bodyPr wrap="none" rtlCol="0">
              <a:spAutoFit/>
            </a:bodyPr>
            <a:lstStyle/>
            <a:p>
              <a:r>
                <a:rPr lang="en-GB" sz="1600" dirty="0" smtClean="0"/>
                <a:t>RDFS</a:t>
              </a:r>
              <a:endParaRPr lang="en-GB" sz="1600" dirty="0"/>
            </a:p>
          </p:txBody>
        </p:sp>
        <p:sp>
          <p:nvSpPr>
            <p:cNvPr id="19" name="TextBox 18"/>
            <p:cNvSpPr txBox="1"/>
            <p:nvPr/>
          </p:nvSpPr>
          <p:spPr>
            <a:xfrm>
              <a:off x="-4027489" y="7646927"/>
              <a:ext cx="727637" cy="407415"/>
            </a:xfrm>
            <a:prstGeom prst="rect">
              <a:avLst/>
            </a:prstGeom>
            <a:noFill/>
          </p:spPr>
          <p:txBody>
            <a:bodyPr wrap="none" rtlCol="0">
              <a:spAutoFit/>
            </a:bodyPr>
            <a:lstStyle/>
            <a:p>
              <a:r>
                <a:rPr lang="en-GB" sz="1600" dirty="0" smtClean="0"/>
                <a:t>RDF</a:t>
              </a:r>
              <a:endParaRPr lang="en-GB" sz="1600" dirty="0"/>
            </a:p>
          </p:txBody>
        </p:sp>
        <p:sp>
          <p:nvSpPr>
            <p:cNvPr id="20" name="Left Brace 19"/>
            <p:cNvSpPr/>
            <p:nvPr/>
          </p:nvSpPr>
          <p:spPr bwMode="auto">
            <a:xfrm>
              <a:off x="-3482227" y="5889864"/>
              <a:ext cx="317575" cy="1506245"/>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imes"/>
              </a:endParaRPr>
            </a:p>
          </p:txBody>
        </p:sp>
        <p:sp>
          <p:nvSpPr>
            <p:cNvPr id="21" name="Left Brace 20"/>
            <p:cNvSpPr/>
            <p:nvPr/>
          </p:nvSpPr>
          <p:spPr bwMode="auto">
            <a:xfrm>
              <a:off x="-3495005" y="7396110"/>
              <a:ext cx="330353" cy="11789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imes"/>
              </a:endParaRPr>
            </a:p>
          </p:txBody>
        </p:sp>
      </p:grpSp>
      <p:pic>
        <p:nvPicPr>
          <p:cNvPr id="22" name="Picture 8" descr="C:\Users\jad\Desktop\Captur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9646" y="4313237"/>
            <a:ext cx="5637422" cy="269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831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4. Vocabularies</a:t>
            </a:r>
            <a:br>
              <a:rPr lang="en-GB" sz="2400" dirty="0" smtClean="0"/>
            </a:br>
            <a:r>
              <a:rPr lang="en-GB" sz="2400" dirty="0"/>
              <a:t>- Example application-specific classes</a:t>
            </a:r>
          </a:p>
        </p:txBody>
      </p:sp>
      <p:sp>
        <p:nvSpPr>
          <p:cNvPr id="5" name="Content Placeholder 4"/>
          <p:cNvSpPr>
            <a:spLocks noGrp="1"/>
          </p:cNvSpPr>
          <p:nvPr>
            <p:ph idx="1"/>
          </p:nvPr>
        </p:nvSpPr>
        <p:spPr/>
        <p:txBody>
          <a:bodyPr/>
          <a:lstStyle/>
          <a:p>
            <a:pPr marL="457200" indent="-457200">
              <a:buFont typeface="Arial" panose="020B0604020202020204" pitchFamily="34" charset="0"/>
              <a:buChar char="•"/>
            </a:pPr>
            <a:r>
              <a:rPr lang="en-GB" dirty="0"/>
              <a:t>Dublin Core Metadata Initiative (DCMI</a:t>
            </a:r>
            <a:r>
              <a:rPr lang="en-GB" dirty="0" smtClean="0"/>
              <a:t>)</a:t>
            </a:r>
          </a:p>
          <a:p>
            <a:pPr marL="614363" lvl="1" indent="-457200">
              <a:buFont typeface="Arial" panose="020B0604020202020204" pitchFamily="34" charset="0"/>
              <a:buChar char="•"/>
            </a:pPr>
            <a:r>
              <a:rPr lang="en-GB" dirty="0" smtClean="0"/>
              <a:t>Defines </a:t>
            </a:r>
            <a:r>
              <a:rPr lang="en-GB" dirty="0"/>
              <a:t>a set of </a:t>
            </a:r>
            <a:r>
              <a:rPr lang="en-GB" u="sng" dirty="0"/>
              <a:t>properties</a:t>
            </a:r>
            <a:r>
              <a:rPr lang="en-GB" dirty="0"/>
              <a:t> for describing documents.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graphicFrame>
        <p:nvGraphicFramePr>
          <p:cNvPr id="24" name="Table 23"/>
          <p:cNvGraphicFramePr>
            <a:graphicFrameLocks noGrp="1"/>
          </p:cNvGraphicFramePr>
          <p:nvPr>
            <p:extLst>
              <p:ext uri="{D42A27DB-BD31-4B8C-83A1-F6EECF244321}">
                <p14:modId xmlns:p14="http://schemas.microsoft.com/office/powerpoint/2010/main" val="517965468"/>
              </p:ext>
            </p:extLst>
          </p:nvPr>
        </p:nvGraphicFramePr>
        <p:xfrm>
          <a:off x="1306512" y="2332037"/>
          <a:ext cx="7620000" cy="4771918"/>
        </p:xfrm>
        <a:graphic>
          <a:graphicData uri="http://schemas.openxmlformats.org/drawingml/2006/table">
            <a:tbl>
              <a:tblPr>
                <a:tableStyleId>{073A0DAA-6AF3-43AB-8588-CEC1D06C72B9}</a:tableStyleId>
              </a:tblPr>
              <a:tblGrid>
                <a:gridCol w="1435115"/>
                <a:gridCol w="6184885"/>
              </a:tblGrid>
              <a:tr h="440459">
                <a:tc>
                  <a:txBody>
                    <a:bodyPr/>
                    <a:lstStyle/>
                    <a:p>
                      <a:r>
                        <a:rPr lang="en-GB" sz="2400" b="1" dirty="0"/>
                        <a:t>Property</a:t>
                      </a:r>
                    </a:p>
                  </a:txBody>
                  <a:tcPr marL="38901" marR="38901" marT="19450" marB="19450" anchor="ctr"/>
                </a:tc>
                <a:tc>
                  <a:txBody>
                    <a:bodyPr/>
                    <a:lstStyle/>
                    <a:p>
                      <a:r>
                        <a:rPr lang="en-GB" sz="2400" b="1" dirty="0"/>
                        <a:t>Definition</a:t>
                      </a:r>
                    </a:p>
                  </a:txBody>
                  <a:tcPr marL="38901" marR="38901" marT="19450" marB="19450" anchor="ctr"/>
                </a:tc>
              </a:tr>
              <a:tr h="440459">
                <a:tc>
                  <a:txBody>
                    <a:bodyPr/>
                    <a:lstStyle/>
                    <a:p>
                      <a:r>
                        <a:rPr lang="en-GB" sz="2400" dirty="0"/>
                        <a:t>Creator</a:t>
                      </a:r>
                    </a:p>
                  </a:txBody>
                  <a:tcPr marL="38901" marR="38901" marT="19450" marB="19450" anchor="ctr"/>
                </a:tc>
                <a:tc>
                  <a:txBody>
                    <a:bodyPr/>
                    <a:lstStyle/>
                    <a:p>
                      <a:r>
                        <a:rPr lang="en-GB" sz="2400" dirty="0"/>
                        <a:t>An entity primarily responsible for making the content of the resource</a:t>
                      </a:r>
                    </a:p>
                  </a:txBody>
                  <a:tcPr marL="38901" marR="38901" marT="19450" marB="19450" anchor="ctr"/>
                </a:tc>
              </a:tr>
              <a:tr h="238628">
                <a:tc>
                  <a:txBody>
                    <a:bodyPr/>
                    <a:lstStyle/>
                    <a:p>
                      <a:r>
                        <a:rPr lang="en-GB" sz="2400" dirty="0"/>
                        <a:t>Title</a:t>
                      </a:r>
                    </a:p>
                  </a:txBody>
                  <a:tcPr marL="38901" marR="38901" marT="19450" marB="19450" anchor="ctr"/>
                </a:tc>
                <a:tc>
                  <a:txBody>
                    <a:bodyPr/>
                    <a:lstStyle/>
                    <a:p>
                      <a:r>
                        <a:rPr lang="en-GB" sz="2400" dirty="0"/>
                        <a:t>A name given to the resource</a:t>
                      </a:r>
                    </a:p>
                  </a:txBody>
                  <a:tcPr marL="38901" marR="38901" marT="19450" marB="19450" anchor="ctr"/>
                </a:tc>
              </a:tr>
              <a:tr h="440459">
                <a:tc>
                  <a:txBody>
                    <a:bodyPr/>
                    <a:lstStyle/>
                    <a:p>
                      <a:r>
                        <a:rPr lang="en-GB" sz="2400"/>
                        <a:t>Format</a:t>
                      </a:r>
                    </a:p>
                  </a:txBody>
                  <a:tcPr marL="38901" marR="38901" marT="19450" marB="19450" anchor="ctr"/>
                </a:tc>
                <a:tc>
                  <a:txBody>
                    <a:bodyPr/>
                    <a:lstStyle/>
                    <a:p>
                      <a:r>
                        <a:rPr lang="en-GB" sz="2400" dirty="0"/>
                        <a:t>The physical or digital manifestation of the resource</a:t>
                      </a:r>
                    </a:p>
                  </a:txBody>
                  <a:tcPr marL="38901" marR="38901" marT="19450" marB="19450" anchor="ctr"/>
                </a:tc>
              </a:tr>
              <a:tr h="440459">
                <a:tc>
                  <a:txBody>
                    <a:bodyPr/>
                    <a:lstStyle/>
                    <a:p>
                      <a:r>
                        <a:rPr lang="en-GB" sz="2400"/>
                        <a:t>Date</a:t>
                      </a:r>
                    </a:p>
                  </a:txBody>
                  <a:tcPr marL="38901" marR="38901" marT="19450" marB="19450" anchor="ctr"/>
                </a:tc>
                <a:tc>
                  <a:txBody>
                    <a:bodyPr/>
                    <a:lstStyle/>
                    <a:p>
                      <a:r>
                        <a:rPr lang="en-GB" sz="2400"/>
                        <a:t>A date of an event in the lifecycle of the resource</a:t>
                      </a:r>
                    </a:p>
                  </a:txBody>
                  <a:tcPr marL="38901" marR="38901" marT="19450" marB="19450" anchor="ctr"/>
                </a:tc>
              </a:tr>
              <a:tr h="440459">
                <a:tc>
                  <a:txBody>
                    <a:bodyPr/>
                    <a:lstStyle/>
                    <a:p>
                      <a:r>
                        <a:rPr lang="en-GB" sz="2400" dirty="0"/>
                        <a:t>Publisher</a:t>
                      </a:r>
                    </a:p>
                  </a:txBody>
                  <a:tcPr marL="38901" marR="38901" marT="19450" marB="19450" anchor="ctr"/>
                </a:tc>
                <a:tc>
                  <a:txBody>
                    <a:bodyPr/>
                    <a:lstStyle/>
                    <a:p>
                      <a:r>
                        <a:rPr lang="en-GB" sz="2400"/>
                        <a:t>An entity responsible for making the resource available</a:t>
                      </a:r>
                    </a:p>
                  </a:txBody>
                  <a:tcPr marL="38901" marR="38901" marT="19450" marB="19450" anchor="ctr"/>
                </a:tc>
              </a:tr>
              <a:tr h="440459">
                <a:tc>
                  <a:txBody>
                    <a:bodyPr/>
                    <a:lstStyle/>
                    <a:p>
                      <a:r>
                        <a:rPr lang="en-GB" sz="2400" dirty="0"/>
                        <a:t>Subject</a:t>
                      </a:r>
                    </a:p>
                  </a:txBody>
                  <a:tcPr marL="38901" marR="38901" marT="19450" marB="19450" anchor="ctr"/>
                </a:tc>
                <a:tc>
                  <a:txBody>
                    <a:bodyPr/>
                    <a:lstStyle/>
                    <a:p>
                      <a:r>
                        <a:rPr lang="en-GB" sz="2400" dirty="0"/>
                        <a:t>A topic of the content of the resource</a:t>
                      </a:r>
                    </a:p>
                  </a:txBody>
                  <a:tcPr marL="38901" marR="38901" marT="19450" marB="19450" anchor="ctr"/>
                </a:tc>
              </a:tr>
              <a:tr h="238628">
                <a:tc>
                  <a:txBody>
                    <a:bodyPr/>
                    <a:lstStyle/>
                    <a:p>
                      <a:r>
                        <a:rPr lang="en-GB" sz="2400" dirty="0" smtClean="0"/>
                        <a:t>…</a:t>
                      </a:r>
                      <a:endParaRPr lang="en-GB" sz="2400" dirty="0"/>
                    </a:p>
                  </a:txBody>
                  <a:tcPr marL="38901" marR="38901" marT="19450" marB="19450" anchor="ctr"/>
                </a:tc>
                <a:tc>
                  <a:txBody>
                    <a:bodyPr/>
                    <a:lstStyle/>
                    <a:p>
                      <a:endParaRPr lang="en-GB" sz="2400" dirty="0"/>
                    </a:p>
                  </a:txBody>
                  <a:tcPr marL="38901" marR="38901" marT="19450" marB="19450" anchor="ctr"/>
                </a:tc>
              </a:tr>
            </a:tbl>
          </a:graphicData>
        </a:graphic>
      </p:graphicFrame>
    </p:spTree>
    <p:extLst>
      <p:ext uri="{BB962C8B-B14F-4D97-AF65-F5344CB8AC3E}">
        <p14:creationId xmlns:p14="http://schemas.microsoft.com/office/powerpoint/2010/main" val="3806926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Linked Data Example</a:t>
            </a:r>
            <a:br>
              <a:rPr lang="en-GB" sz="2800" dirty="0"/>
            </a:br>
            <a:r>
              <a:rPr lang="en-GB" sz="2800" dirty="0"/>
              <a:t>- The Linking Open Data project</a:t>
            </a:r>
          </a:p>
        </p:txBody>
      </p:sp>
      <p:sp>
        <p:nvSpPr>
          <p:cNvPr id="3" name="Content Placeholder 2"/>
          <p:cNvSpPr>
            <a:spLocks noGrp="1"/>
          </p:cNvSpPr>
          <p:nvPr>
            <p:ph idx="1"/>
          </p:nvPr>
        </p:nvSpPr>
        <p:spPr>
          <a:xfrm>
            <a:off x="100013" y="1008063"/>
            <a:ext cx="5168899" cy="3228974"/>
          </a:xfrm>
        </p:spPr>
        <p:txBody>
          <a:bodyPr>
            <a:normAutofit fontScale="92500" lnSpcReduction="20000"/>
          </a:bodyPr>
          <a:lstStyle/>
          <a:p>
            <a:pPr marL="457200" indent="-457200">
              <a:buFont typeface="Arial" panose="020B0604020202020204" pitchFamily="34" charset="0"/>
              <a:buChar char="•"/>
            </a:pPr>
            <a:r>
              <a:rPr lang="en-GB" sz="3000" dirty="0"/>
              <a:t>Links data from open-content projects such as </a:t>
            </a:r>
          </a:p>
          <a:p>
            <a:pPr marL="614363" lvl="1" indent="-457200">
              <a:buFont typeface="Arial" panose="020B0604020202020204" pitchFamily="34" charset="0"/>
              <a:buChar char="•"/>
            </a:pPr>
            <a:r>
              <a:rPr lang="en-GB" dirty="0" smtClean="0"/>
              <a:t>encyclopaedias </a:t>
            </a:r>
            <a:r>
              <a:rPr lang="en-GB" dirty="0"/>
              <a:t>and dictionaries</a:t>
            </a:r>
          </a:p>
          <a:p>
            <a:pPr marL="614363" lvl="1" indent="-457200">
              <a:buFont typeface="Arial" panose="020B0604020202020204" pitchFamily="34" charset="0"/>
              <a:buChar char="•"/>
            </a:pPr>
            <a:r>
              <a:rPr lang="en-GB" dirty="0"/>
              <a:t>government statistics</a:t>
            </a:r>
          </a:p>
          <a:p>
            <a:pPr marL="614363" lvl="1" indent="-457200">
              <a:buFont typeface="Arial" panose="020B0604020202020204" pitchFamily="34" charset="0"/>
              <a:buChar char="•"/>
            </a:pPr>
            <a:r>
              <a:rPr lang="en-GB" dirty="0"/>
              <a:t>bibliographic </a:t>
            </a:r>
            <a:r>
              <a:rPr lang="en-GB" dirty="0" smtClean="0"/>
              <a:t>data</a:t>
            </a:r>
          </a:p>
          <a:p>
            <a:pPr marL="614363" lvl="1" indent="-457200">
              <a:buFont typeface="Arial" panose="020B0604020202020204" pitchFamily="34" charset="0"/>
              <a:buChar char="•"/>
            </a:pPr>
            <a:r>
              <a:rPr lang="en-GB" dirty="0" smtClean="0"/>
              <a:t>music</a:t>
            </a:r>
            <a:endParaRPr lang="en-GB" dirty="0"/>
          </a:p>
          <a:p>
            <a:pPr marL="614363" lvl="1" indent="-457200">
              <a:buFont typeface="Arial" panose="020B0604020202020204" pitchFamily="34" charset="0"/>
              <a:buChar char="•"/>
            </a:pPr>
            <a:r>
              <a:rPr lang="en-GB" dirty="0"/>
              <a:t>research papers </a:t>
            </a:r>
          </a:p>
          <a:p>
            <a:pPr marL="614363" lvl="1" indent="-457200">
              <a:buFont typeface="Arial" panose="020B0604020202020204" pitchFamily="34" charset="0"/>
              <a:buChar char="•"/>
            </a:pPr>
            <a:r>
              <a:rPr lang="en-GB" dirty="0" smtClean="0"/>
              <a:t>…</a:t>
            </a:r>
            <a:endParaRPr lang="en-GB" dirty="0"/>
          </a:p>
        </p:txBody>
      </p:sp>
      <p:pic>
        <p:nvPicPr>
          <p:cNvPr id="4" name="Picture 2" descr="C:\Users\jad\Desktop\Cap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l="7087" r="2146"/>
          <a:stretch/>
        </p:blipFill>
        <p:spPr bwMode="auto">
          <a:xfrm>
            <a:off x="5116512" y="884237"/>
            <a:ext cx="4926843" cy="594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39144" y="6990417"/>
            <a:ext cx="4572000" cy="523220"/>
          </a:xfrm>
          <a:prstGeom prst="rect">
            <a:avLst/>
          </a:prstGeom>
          <a:noFill/>
        </p:spPr>
        <p:txBody>
          <a:bodyPr wrap="square" rtlCol="0">
            <a:spAutoFit/>
          </a:bodyPr>
          <a:lstStyle/>
          <a:p>
            <a:r>
              <a:rPr lang="en-GB" sz="1400" dirty="0"/>
              <a:t>Linked Data - Structured Data on the Web; by David Wood, Marsha </a:t>
            </a:r>
            <a:r>
              <a:rPr lang="en-GB" sz="1400" dirty="0" err="1"/>
              <a:t>Zaidman</a:t>
            </a:r>
            <a:r>
              <a:rPr lang="en-GB" sz="1400" dirty="0"/>
              <a:t>, and Luke Ruth; Fig </a:t>
            </a:r>
            <a:r>
              <a:rPr lang="en-GB" sz="1400" dirty="0" smtClean="0"/>
              <a:t>1.5</a:t>
            </a:r>
            <a:endParaRPr lang="en-GB" sz="1400" dirty="0"/>
          </a:p>
        </p:txBody>
      </p:sp>
      <p:sp>
        <p:nvSpPr>
          <p:cNvPr id="6" name="Content Placeholder 2"/>
          <p:cNvSpPr txBox="1">
            <a:spLocks/>
          </p:cNvSpPr>
          <p:nvPr/>
        </p:nvSpPr>
        <p:spPr bwMode="auto">
          <a:xfrm>
            <a:off x="87312" y="4313237"/>
            <a:ext cx="5486400" cy="295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4" tIns="50397" rIns="100794" bIns="50397" numCol="1" anchor="t" anchorCtr="0" compatLnSpc="1">
            <a:prstTxWarp prst="textNoShape">
              <a:avLst/>
            </a:prstTxWarp>
            <a:normAutofit/>
          </a:bodyPr>
          <a:lstStyle>
            <a:lvl1pPr marL="342900" indent="-342900" algn="l" rtl="0" eaLnBrk="0" fontAlgn="base" hangingPunct="0">
              <a:spcBef>
                <a:spcPct val="20000"/>
              </a:spcBef>
              <a:spcAft>
                <a:spcPct val="0"/>
              </a:spcAft>
              <a:buClr>
                <a:srgbClr val="000000"/>
              </a:buClr>
              <a:buFont typeface="Wingdings" pitchFamily="2" charset="2"/>
              <a:defRPr sz="3100">
                <a:solidFill>
                  <a:schemeClr val="tx1"/>
                </a:solidFill>
                <a:latin typeface="+mn-lt"/>
                <a:ea typeface="+mn-ea"/>
                <a:cs typeface="+mn-cs"/>
              </a:defRPr>
            </a:lvl1pPr>
            <a:lvl2pPr marL="500063" indent="-246063" algn="l" rtl="0" eaLnBrk="0" fontAlgn="base" hangingPunct="0">
              <a:spcBef>
                <a:spcPct val="20000"/>
              </a:spcBef>
              <a:spcAft>
                <a:spcPct val="0"/>
              </a:spcAft>
              <a:buClr>
                <a:schemeClr val="tx1"/>
              </a:buClr>
              <a:buFont typeface="Wingdings" pitchFamily="2" charset="2"/>
              <a:buChar char="§"/>
              <a:defRPr sz="2600">
                <a:solidFill>
                  <a:schemeClr val="tx1"/>
                </a:solidFill>
                <a:latin typeface="+mn-lt"/>
                <a:cs typeface="+mn-cs"/>
              </a:defRPr>
            </a:lvl2pPr>
            <a:lvl3pPr marL="874713" indent="-247650" algn="l" rtl="0" eaLnBrk="0" fontAlgn="base" hangingPunct="0">
              <a:spcBef>
                <a:spcPct val="20000"/>
              </a:spcBef>
              <a:spcAft>
                <a:spcPct val="0"/>
              </a:spcAft>
              <a:buFont typeface="Times New Roman" pitchFamily="18" charset="0"/>
              <a:buChar char="–"/>
              <a:defRPr sz="2600">
                <a:solidFill>
                  <a:schemeClr val="tx1"/>
                </a:solidFill>
                <a:latin typeface="+mn-lt"/>
                <a:cs typeface="+mn-cs"/>
              </a:defRPr>
            </a:lvl3pPr>
            <a:lvl4pPr marL="1257300" indent="-257175" algn="l" rtl="0" eaLnBrk="0" fontAlgn="base" hangingPunct="0">
              <a:spcBef>
                <a:spcPct val="20000"/>
              </a:spcBef>
              <a:spcAft>
                <a:spcPct val="0"/>
              </a:spcAft>
              <a:buChar char="•"/>
              <a:defRPr sz="2200">
                <a:solidFill>
                  <a:schemeClr val="tx1"/>
                </a:solidFill>
                <a:latin typeface="+mn-lt"/>
                <a:cs typeface="+mn-cs"/>
              </a:defRPr>
            </a:lvl4pPr>
            <a:lvl5pPr marL="1638300" indent="-254000" algn="l" rtl="0" eaLnBrk="0" fontAlgn="base" hangingPunct="0">
              <a:spcBef>
                <a:spcPct val="20000"/>
              </a:spcBef>
              <a:spcAft>
                <a:spcPct val="0"/>
              </a:spcAft>
              <a:buSzPct val="80000"/>
              <a:buFont typeface="Arial" pitchFamily="34" charset="0"/>
              <a:buChar char="▫"/>
              <a:defRPr sz="2200">
                <a:solidFill>
                  <a:schemeClr val="tx1"/>
                </a:solidFill>
                <a:latin typeface="+mn-lt"/>
                <a:cs typeface="+mn-cs"/>
              </a:defRPr>
            </a:lvl5pPr>
            <a:lvl6pPr marL="2143630"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6pPr>
            <a:lvl7pPr marL="2647601"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7pPr>
            <a:lvl8pPr marL="3151573"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8pPr>
            <a:lvl9pPr marL="3655544"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9pPr>
          </a:lstStyle>
          <a:p>
            <a:pPr marL="457200" indent="-457200" defTabSz="914400">
              <a:buFont typeface="Wingdings"/>
              <a:buChar char="à"/>
            </a:pPr>
            <a:r>
              <a:rPr lang="en-GB" sz="2800" kern="0" dirty="0" smtClean="0"/>
              <a:t>Access to data &amp; its semantics</a:t>
            </a:r>
          </a:p>
          <a:p>
            <a:pPr marL="457200" indent="-457200" defTabSz="914400">
              <a:buFont typeface="Wingdings"/>
              <a:buChar char="à"/>
            </a:pPr>
            <a:r>
              <a:rPr lang="en-GB" sz="2800" kern="0" dirty="0" smtClean="0"/>
              <a:t>No longer Data Silos</a:t>
            </a:r>
          </a:p>
          <a:p>
            <a:pPr marL="457200" indent="-457200" defTabSz="914400">
              <a:buFont typeface="Wingdings"/>
              <a:buChar char="à"/>
            </a:pPr>
            <a:r>
              <a:rPr lang="en-GB" sz="2800" kern="0" dirty="0" smtClean="0"/>
              <a:t>Discoverability</a:t>
            </a:r>
          </a:p>
          <a:p>
            <a:pPr marL="614363" lvl="1" indent="-457200" defTabSz="914400">
              <a:buFont typeface="Wingdings"/>
              <a:buChar char="à"/>
            </a:pPr>
            <a:r>
              <a:rPr lang="en-GB" sz="2400" kern="0" dirty="0" smtClean="0"/>
              <a:t>Data discovered and used in unpredictable ways </a:t>
            </a:r>
          </a:p>
          <a:p>
            <a:pPr marL="457200" indent="-457200" defTabSz="914400">
              <a:buFont typeface="Arial" panose="020B0604020202020204" pitchFamily="34" charset="0"/>
              <a:buChar char="•"/>
            </a:pPr>
            <a:endParaRPr lang="en-GB" sz="2800" kern="0" dirty="0"/>
          </a:p>
        </p:txBody>
      </p:sp>
    </p:spTree>
    <p:extLst>
      <p:ext uri="{BB962C8B-B14F-4D97-AF65-F5344CB8AC3E}">
        <p14:creationId xmlns:p14="http://schemas.microsoft.com/office/powerpoint/2010/main" val="2618851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Linked Data Example</a:t>
            </a:r>
            <a:br>
              <a:rPr lang="en-GB" sz="2800" dirty="0"/>
            </a:br>
            <a:r>
              <a:rPr lang="en-GB" sz="2800" dirty="0"/>
              <a:t>- Open Data in Government</a:t>
            </a:r>
          </a:p>
        </p:txBody>
      </p:sp>
      <p:sp>
        <p:nvSpPr>
          <p:cNvPr id="4" name="Content Placeholder 3"/>
          <p:cNvSpPr>
            <a:spLocks noGrp="1"/>
          </p:cNvSpPr>
          <p:nvPr>
            <p:ph sz="half" idx="1"/>
          </p:nvPr>
        </p:nvSpPr>
        <p:spPr>
          <a:xfrm>
            <a:off x="99756" y="855714"/>
            <a:ext cx="9283955" cy="6196483"/>
          </a:xfrm>
        </p:spPr>
        <p:txBody>
          <a:bodyPr/>
          <a:lstStyle/>
          <a:p>
            <a:r>
              <a:rPr lang="en-GB" sz="2800" b="1" dirty="0" smtClean="0"/>
              <a:t>EU Open </a:t>
            </a:r>
            <a:r>
              <a:rPr lang="en-GB" sz="2800" b="1" dirty="0"/>
              <a:t>Data Portals </a:t>
            </a:r>
          </a:p>
          <a:p>
            <a:pPr lvl="1"/>
            <a:r>
              <a:rPr lang="en-GB" sz="2400" dirty="0"/>
              <a:t>Web-based interfaces designed to make it easier to find re-usable information.</a:t>
            </a:r>
          </a:p>
          <a:p>
            <a:pPr lvl="1"/>
            <a:r>
              <a:rPr lang="en-GB" sz="2400" dirty="0"/>
              <a:t>Provides search functionalities, &amp; Application Programming Interfaces (APIs) for direct and automated access to data for software applications.</a:t>
            </a:r>
          </a:p>
          <a:p>
            <a:pPr lvl="1"/>
            <a:endParaRPr lang="en-GB" sz="2400" dirty="0"/>
          </a:p>
          <a:p>
            <a:endParaRPr lang="en-GB" sz="2800" dirty="0"/>
          </a:p>
        </p:txBody>
      </p:sp>
      <p:pic>
        <p:nvPicPr>
          <p:cNvPr id="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33937" y="3137106"/>
            <a:ext cx="4854575" cy="4300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4800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Linked Data Example</a:t>
            </a:r>
            <a:br>
              <a:rPr lang="en-GB" sz="2800" dirty="0"/>
            </a:br>
            <a:r>
              <a:rPr lang="en-GB" sz="2800" dirty="0"/>
              <a:t>- Open Data in Government</a:t>
            </a:r>
          </a:p>
        </p:txBody>
      </p:sp>
      <p:sp>
        <p:nvSpPr>
          <p:cNvPr id="4" name="Content Placeholder 3"/>
          <p:cNvSpPr>
            <a:spLocks noGrp="1"/>
          </p:cNvSpPr>
          <p:nvPr>
            <p:ph sz="half" idx="1"/>
          </p:nvPr>
        </p:nvSpPr>
        <p:spPr>
          <a:xfrm>
            <a:off x="99756" y="855714"/>
            <a:ext cx="9283955" cy="6196483"/>
          </a:xfrm>
        </p:spPr>
        <p:txBody>
          <a:bodyPr>
            <a:normAutofit/>
          </a:bodyPr>
          <a:lstStyle/>
          <a:p>
            <a:r>
              <a:rPr lang="en-GB" b="1" dirty="0"/>
              <a:t>Data.gov</a:t>
            </a:r>
            <a:r>
              <a:rPr lang="en-GB" dirty="0"/>
              <a:t> - A U.S. government portal </a:t>
            </a:r>
          </a:p>
          <a:p>
            <a:pPr marL="457200" indent="-457200">
              <a:buFont typeface="Arial" panose="020B0604020202020204" pitchFamily="34" charset="0"/>
              <a:buChar char="•"/>
            </a:pPr>
            <a:r>
              <a:rPr lang="en-GB" dirty="0" smtClean="0"/>
              <a:t>Powered </a:t>
            </a:r>
            <a:r>
              <a:rPr lang="en-GB" dirty="0"/>
              <a:t>by two open source applications:</a:t>
            </a:r>
          </a:p>
          <a:p>
            <a:pPr marL="711200" lvl="1" indent="-457200">
              <a:buFont typeface="Arial" panose="020B0604020202020204" pitchFamily="34" charset="0"/>
              <a:buChar char="•"/>
            </a:pPr>
            <a:r>
              <a:rPr lang="en-GB" dirty="0" smtClean="0"/>
              <a:t>CKAN </a:t>
            </a:r>
            <a:r>
              <a:rPr lang="en-GB" dirty="0" smtClean="0">
                <a:hlinkClick r:id="rId3"/>
              </a:rPr>
              <a:t>http</a:t>
            </a:r>
            <a:r>
              <a:rPr lang="en-GB" dirty="0">
                <a:hlinkClick r:id="rId3"/>
              </a:rPr>
              <a:t>://ckan.org/</a:t>
            </a:r>
            <a:r>
              <a:rPr lang="en-GB" dirty="0"/>
              <a:t> </a:t>
            </a:r>
          </a:p>
          <a:p>
            <a:pPr marL="1084263" lvl="2" indent="-457200">
              <a:buFont typeface="Arial" panose="020B0604020202020204" pitchFamily="34" charset="0"/>
              <a:buChar char="•"/>
            </a:pPr>
            <a:r>
              <a:rPr lang="en-GB" dirty="0"/>
              <a:t>open-source data portal </a:t>
            </a:r>
            <a:r>
              <a:rPr lang="en-GB" dirty="0" smtClean="0"/>
              <a:t>platform</a:t>
            </a:r>
          </a:p>
          <a:p>
            <a:pPr marL="1084263" lvl="2" indent="-457200">
              <a:buFont typeface="Arial" panose="020B0604020202020204" pitchFamily="34" charset="0"/>
              <a:buChar char="•"/>
            </a:pPr>
            <a:r>
              <a:rPr lang="en-GB" dirty="0" smtClean="0"/>
              <a:t>Makes </a:t>
            </a:r>
            <a:r>
              <a:rPr lang="en-GB" dirty="0"/>
              <a:t>data accessible – by providing tools to streamline publishing, sharing, finding and using data. </a:t>
            </a:r>
          </a:p>
          <a:p>
            <a:pPr marL="711200" lvl="1" indent="-457200">
              <a:buFont typeface="Arial" panose="020B0604020202020204" pitchFamily="34" charset="0"/>
              <a:buChar char="•"/>
            </a:pPr>
            <a:r>
              <a:rPr lang="en-GB" dirty="0" smtClean="0"/>
              <a:t>WordPress</a:t>
            </a:r>
            <a:endParaRPr lang="en-GB" dirty="0"/>
          </a:p>
          <a:p>
            <a:pPr lvl="1"/>
            <a:endParaRPr lang="en-GB" dirty="0"/>
          </a:p>
          <a:p>
            <a:endParaRPr lang="en-GB" sz="2800"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175" y="3627437"/>
            <a:ext cx="4638337" cy="3876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73112" y="6459864"/>
            <a:ext cx="3965188" cy="461665"/>
          </a:xfrm>
          <a:prstGeom prst="rect">
            <a:avLst/>
          </a:prstGeom>
          <a:noFill/>
        </p:spPr>
        <p:txBody>
          <a:bodyPr wrap="none" rtlCol="0">
            <a:spAutoFit/>
          </a:bodyPr>
          <a:lstStyle/>
          <a:p>
            <a:r>
              <a:rPr lang="en-GB" dirty="0">
                <a:hlinkClick r:id="rId5"/>
              </a:rPr>
              <a:t>https://</a:t>
            </a:r>
            <a:r>
              <a:rPr lang="en-GB" dirty="0" smtClean="0">
                <a:hlinkClick r:id="rId5"/>
              </a:rPr>
              <a:t>www.data.gov/about</a:t>
            </a:r>
            <a:r>
              <a:rPr lang="en-GB" dirty="0" smtClean="0"/>
              <a:t> </a:t>
            </a:r>
            <a:endParaRPr lang="en-GB" dirty="0"/>
          </a:p>
        </p:txBody>
      </p:sp>
    </p:spTree>
    <p:extLst>
      <p:ext uri="{BB962C8B-B14F-4D97-AF65-F5344CB8AC3E}">
        <p14:creationId xmlns:p14="http://schemas.microsoft.com/office/powerpoint/2010/main" val="145185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600" dirty="0" smtClean="0"/>
              <a:t>What</a:t>
            </a:r>
            <a:r>
              <a:rPr lang="ja-JP" altLang="en-US" sz="3600" dirty="0" smtClean="0">
                <a:ea typeface="MS PGothic" pitchFamily="34" charset="-128"/>
              </a:rPr>
              <a:t>’</a:t>
            </a:r>
            <a:r>
              <a:rPr lang="en-US" altLang="ja-JP" sz="3600" dirty="0" smtClean="0">
                <a:ea typeface="MS PGothic" pitchFamily="34" charset="-128"/>
              </a:rPr>
              <a:t>s </a:t>
            </a:r>
            <a:r>
              <a:rPr lang="en-US" altLang="ja-JP" sz="3600" dirty="0">
                <a:ea typeface="MS PGothic" pitchFamily="34" charset="-128"/>
              </a:rPr>
              <a:t>next</a:t>
            </a:r>
            <a:endParaRPr lang="en-US" altLang="en-US" dirty="0" smtClean="0"/>
          </a:p>
        </p:txBody>
      </p:sp>
      <p:sp>
        <p:nvSpPr>
          <p:cNvPr id="16387" name="Rectangle 3"/>
          <p:cNvSpPr>
            <a:spLocks noGrp="1" noChangeArrowheads="1"/>
          </p:cNvSpPr>
          <p:nvPr>
            <p:ph idx="1"/>
          </p:nvPr>
        </p:nvSpPr>
        <p:spPr/>
        <p:txBody>
          <a:bodyPr/>
          <a:lstStyle/>
          <a:p>
            <a:pPr marL="457200" indent="-457200">
              <a:buFont typeface="Arial" panose="020B0604020202020204" pitchFamily="34" charset="0"/>
              <a:buChar char="•"/>
            </a:pPr>
            <a:r>
              <a:rPr lang="en-US" altLang="en-US" dirty="0" smtClean="0"/>
              <a:t>The Integration Problem</a:t>
            </a:r>
          </a:p>
          <a:p>
            <a:pPr marL="614363" lvl="1" indent="-457200">
              <a:buFont typeface="Arial" panose="020B0604020202020204" pitchFamily="34" charset="0"/>
              <a:buChar char="•"/>
            </a:pPr>
            <a:r>
              <a:rPr lang="en-US" altLang="en-US" dirty="0" smtClean="0"/>
              <a:t>The OSLC approach</a:t>
            </a:r>
          </a:p>
          <a:p>
            <a:pPr marL="457200" indent="-457200">
              <a:buFont typeface="Arial" panose="020B0604020202020204" pitchFamily="34" charset="0"/>
              <a:buChar char="•"/>
            </a:pPr>
            <a:r>
              <a:rPr lang="en-US" altLang="en-US" dirty="0" smtClean="0"/>
              <a:t>Linked Data and RDF</a:t>
            </a:r>
          </a:p>
          <a:p>
            <a:pPr marL="457200" indent="-457200">
              <a:buFont typeface="Arial" panose="020B0604020202020204" pitchFamily="34" charset="0"/>
              <a:buChar char="•"/>
            </a:pPr>
            <a:r>
              <a:rPr lang="en-US" altLang="en-US" dirty="0" smtClean="0"/>
              <a:t>The OSLC standard</a:t>
            </a:r>
          </a:p>
          <a:p>
            <a:pPr marL="614363" lvl="1" indent="-457200">
              <a:buFont typeface="Arial" panose="020B0604020202020204" pitchFamily="34" charset="0"/>
              <a:buChar char="•"/>
            </a:pPr>
            <a:r>
              <a:rPr lang="en-US" altLang="en-US" dirty="0" smtClean="0"/>
              <a:t>Core specification</a:t>
            </a:r>
          </a:p>
          <a:p>
            <a:pPr marL="614363" lvl="1" indent="-457200">
              <a:buFont typeface="Arial" panose="020B0604020202020204" pitchFamily="34" charset="0"/>
              <a:buChar char="•"/>
            </a:pPr>
            <a:r>
              <a:rPr lang="en-US" altLang="en-US" dirty="0" smtClean="0"/>
              <a:t>domain specification(s)</a:t>
            </a:r>
          </a:p>
          <a:p>
            <a:pPr marL="989013" lvl="2" indent="-457200">
              <a:buFont typeface="Arial" panose="020B0604020202020204" pitchFamily="34" charset="0"/>
              <a:buChar char="•"/>
            </a:pPr>
            <a:r>
              <a:rPr lang="en-US" altLang="en-US" dirty="0" smtClean="0"/>
              <a:t>Requirement Management – an example</a:t>
            </a:r>
          </a:p>
          <a:p>
            <a:pPr marL="989013" lvl="2" indent="-457200">
              <a:buFont typeface="Arial" panose="020B0604020202020204" pitchFamily="34" charset="0"/>
              <a:buChar char="•"/>
            </a:pPr>
            <a:endParaRPr lang="en-US" altLang="en-US" dirty="0" smtClean="0"/>
          </a:p>
          <a:p>
            <a:pPr marL="989013" lvl="2" indent="-457200">
              <a:buFont typeface="Arial" panose="020B0604020202020204" pitchFamily="34" charset="0"/>
              <a:buChar char="•"/>
            </a:pPr>
            <a:endParaRPr lang="en-US" altLang="en-US" dirty="0"/>
          </a:p>
          <a:p>
            <a:pPr marL="0" indent="0"/>
            <a:r>
              <a:rPr lang="en-GB" sz="3300" dirty="0">
                <a:solidFill>
                  <a:schemeClr val="accent2"/>
                </a:solidFill>
              </a:rPr>
              <a:t>… Followed by the Linked Data Tutorial</a:t>
            </a:r>
            <a:endParaRPr lang="en-US" altLang="en-US" dirty="0">
              <a:solidFill>
                <a:schemeClr val="accent2"/>
              </a:solidFill>
            </a:endParaRPr>
          </a:p>
          <a:p>
            <a:pPr marL="989013" lvl="2" indent="-457200">
              <a:buFont typeface="Arial" panose="020B0604020202020204" pitchFamily="34" charset="0"/>
              <a:buChar char="•"/>
            </a:pPr>
            <a:endParaRPr lang="en-US" altLang="en-US" dirty="0" smtClean="0"/>
          </a:p>
        </p:txBody>
      </p:sp>
      <p:sp>
        <p:nvSpPr>
          <p:cNvPr id="4" name="AutoShape 4"/>
          <p:cNvSpPr>
            <a:spLocks noChangeArrowheads="1"/>
          </p:cNvSpPr>
          <p:nvPr/>
        </p:nvSpPr>
        <p:spPr bwMode="auto">
          <a:xfrm>
            <a:off x="147638" y="2484437"/>
            <a:ext cx="6330950" cy="609600"/>
          </a:xfrm>
          <a:prstGeom prst="roundRect">
            <a:avLst>
              <a:gd name="adj" fmla="val 16667"/>
            </a:avLst>
          </a:prstGeom>
          <a:noFill/>
          <a:ln w="24765">
            <a:solidFill>
              <a:srgbClr val="FF99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lIns="118981" tIns="59491" rIns="118981" bIns="59491" anchor="ctr"/>
          <a:lstStyle/>
          <a:p>
            <a:pPr defTabSz="1007943">
              <a:spcBef>
                <a:spcPct val="25000"/>
              </a:spcBef>
              <a:buFont typeface="Times New Roman" pitchFamily="18" charset="0"/>
              <a:buNone/>
              <a:defRPr/>
            </a:pPr>
            <a:endParaRPr lang="en-US" sz="1100" b="1">
              <a:latin typeface="Arial" charset="0"/>
              <a:ea typeface="ＭＳ Ｐゴシック" charset="0"/>
              <a:cs typeface="Arial"/>
            </a:endParaRPr>
          </a:p>
        </p:txBody>
      </p:sp>
    </p:spTree>
    <p:extLst>
      <p:ext uri="{BB962C8B-B14F-4D97-AF65-F5344CB8AC3E}">
        <p14:creationId xmlns:p14="http://schemas.microsoft.com/office/powerpoint/2010/main" val="142347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OSLC’s Simple Solution</a:t>
            </a:r>
          </a:p>
        </p:txBody>
      </p:sp>
      <p:grpSp>
        <p:nvGrpSpPr>
          <p:cNvPr id="20483" name="Group 1"/>
          <p:cNvGrpSpPr>
            <a:grpSpLocks noChangeAspect="1"/>
          </p:cNvGrpSpPr>
          <p:nvPr/>
        </p:nvGrpSpPr>
        <p:grpSpPr bwMode="auto">
          <a:xfrm>
            <a:off x="2030413" y="2068513"/>
            <a:ext cx="5762625" cy="3932237"/>
            <a:chOff x="5230813" y="2749550"/>
            <a:chExt cx="3436938" cy="2344738"/>
          </a:xfrm>
        </p:grpSpPr>
        <p:pic>
          <p:nvPicPr>
            <p:cNvPr id="20496"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813" y="2749550"/>
              <a:ext cx="3436938"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7" name="Rectangle 1"/>
            <p:cNvSpPr>
              <a:spLocks noChangeArrowheads="1"/>
            </p:cNvSpPr>
            <p:nvPr/>
          </p:nvSpPr>
          <p:spPr bwMode="auto">
            <a:xfrm>
              <a:off x="7666038" y="3240088"/>
              <a:ext cx="492125" cy="1508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200"/>
                <a:t>Automation</a:t>
              </a:r>
            </a:p>
          </p:txBody>
        </p:sp>
        <p:sp>
          <p:nvSpPr>
            <p:cNvPr id="20498" name="Rectangle 25"/>
            <p:cNvSpPr>
              <a:spLocks noChangeArrowheads="1"/>
            </p:cNvSpPr>
            <p:nvPr/>
          </p:nvSpPr>
          <p:spPr bwMode="auto">
            <a:xfrm>
              <a:off x="7748588" y="4292600"/>
              <a:ext cx="493713" cy="1508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200"/>
                <a:t>Monitoring</a:t>
              </a:r>
            </a:p>
          </p:txBody>
        </p:sp>
      </p:grpSp>
      <p:sp>
        <p:nvSpPr>
          <p:cNvPr id="8" name="TextBox 41"/>
          <p:cNvSpPr txBox="1">
            <a:spLocks noChangeArrowheads="1"/>
          </p:cNvSpPr>
          <p:nvPr/>
        </p:nvSpPr>
        <p:spPr bwMode="auto">
          <a:xfrm>
            <a:off x="7045325" y="4238625"/>
            <a:ext cx="24368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a:cs typeface="Arial" pitchFamily="34" charset="0"/>
              </a:rPr>
              <a:t>Increased traceability</a:t>
            </a:r>
          </a:p>
        </p:txBody>
      </p:sp>
      <p:sp>
        <p:nvSpPr>
          <p:cNvPr id="9" name="TextBox 6"/>
          <p:cNvSpPr txBox="1">
            <a:spLocks noChangeArrowheads="1"/>
          </p:cNvSpPr>
          <p:nvPr/>
        </p:nvSpPr>
        <p:spPr bwMode="auto">
          <a:xfrm>
            <a:off x="522288" y="2392363"/>
            <a:ext cx="30210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b="1" dirty="0">
                <a:cs typeface="Arial" pitchFamily="34" charset="0"/>
              </a:rPr>
              <a:t>Architecture of the Web</a:t>
            </a:r>
          </a:p>
        </p:txBody>
      </p:sp>
      <p:sp>
        <p:nvSpPr>
          <p:cNvPr id="10" name="TextBox 9"/>
          <p:cNvSpPr txBox="1">
            <a:spLocks noChangeArrowheads="1"/>
          </p:cNvSpPr>
          <p:nvPr/>
        </p:nvSpPr>
        <p:spPr bwMode="auto">
          <a:xfrm>
            <a:off x="949325" y="3314700"/>
            <a:ext cx="17637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b="1" dirty="0">
                <a:solidFill>
                  <a:schemeClr val="tx2"/>
                </a:solidFill>
                <a:cs typeface="Arial" pitchFamily="34" charset="0"/>
              </a:rPr>
              <a:t>Linked Data </a:t>
            </a:r>
          </a:p>
        </p:txBody>
      </p:sp>
      <p:sp>
        <p:nvSpPr>
          <p:cNvPr id="12" name="TextBox 39"/>
          <p:cNvSpPr txBox="1">
            <a:spLocks noChangeArrowheads="1"/>
          </p:cNvSpPr>
          <p:nvPr/>
        </p:nvSpPr>
        <p:spPr bwMode="auto">
          <a:xfrm>
            <a:off x="444500" y="4238625"/>
            <a:ext cx="22685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a:cs typeface="Arial" pitchFamily="34" charset="0"/>
              </a:rPr>
              <a:t>Increased reuse  </a:t>
            </a:r>
          </a:p>
        </p:txBody>
      </p:sp>
      <p:sp>
        <p:nvSpPr>
          <p:cNvPr id="13" name="TextBox 40"/>
          <p:cNvSpPr txBox="1">
            <a:spLocks noChangeArrowheads="1"/>
          </p:cNvSpPr>
          <p:nvPr/>
        </p:nvSpPr>
        <p:spPr bwMode="auto">
          <a:xfrm>
            <a:off x="6727825" y="2392363"/>
            <a:ext cx="24352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b="1" dirty="0">
                <a:solidFill>
                  <a:schemeClr val="tx2"/>
                </a:solidFill>
                <a:cs typeface="Arial" pitchFamily="34" charset="0"/>
              </a:rPr>
              <a:t>Standard Interfaces</a:t>
            </a:r>
          </a:p>
        </p:txBody>
      </p:sp>
      <p:sp>
        <p:nvSpPr>
          <p:cNvPr id="14" name="TextBox 42"/>
          <p:cNvSpPr txBox="1">
            <a:spLocks noChangeArrowheads="1"/>
          </p:cNvSpPr>
          <p:nvPr/>
        </p:nvSpPr>
        <p:spPr bwMode="auto">
          <a:xfrm>
            <a:off x="6251575" y="5160963"/>
            <a:ext cx="24352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a:cs typeface="Arial" pitchFamily="34" charset="0"/>
              </a:rPr>
              <a:t>Better visibility</a:t>
            </a:r>
          </a:p>
        </p:txBody>
      </p:sp>
      <p:sp>
        <p:nvSpPr>
          <p:cNvPr id="15" name="TextBox 43"/>
          <p:cNvSpPr txBox="1">
            <a:spLocks noChangeArrowheads="1"/>
          </p:cNvSpPr>
          <p:nvPr/>
        </p:nvSpPr>
        <p:spPr bwMode="auto">
          <a:xfrm>
            <a:off x="6794499" y="3314700"/>
            <a:ext cx="3106125" cy="35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b="1" dirty="0">
                <a:cs typeface="Arial" pitchFamily="34" charset="0"/>
              </a:rPr>
              <a:t>“Just Enough” integration</a:t>
            </a:r>
          </a:p>
        </p:txBody>
      </p:sp>
      <p:sp>
        <p:nvSpPr>
          <p:cNvPr id="16" name="TextBox 39"/>
          <p:cNvSpPr txBox="1">
            <a:spLocks noChangeArrowheads="1"/>
          </p:cNvSpPr>
          <p:nvPr/>
        </p:nvSpPr>
        <p:spPr bwMode="auto">
          <a:xfrm>
            <a:off x="646113" y="5160963"/>
            <a:ext cx="32861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a:cs typeface="Arial" pitchFamily="34" charset="0"/>
              </a:rPr>
              <a:t>Decreased maintenance costs</a:t>
            </a:r>
          </a:p>
        </p:txBody>
      </p:sp>
      <p:sp>
        <p:nvSpPr>
          <p:cNvPr id="17" name="TextBox 1"/>
          <p:cNvSpPr txBox="1">
            <a:spLocks noChangeArrowheads="1"/>
          </p:cNvSpPr>
          <p:nvPr/>
        </p:nvSpPr>
        <p:spPr bwMode="auto">
          <a:xfrm>
            <a:off x="1008063" y="1036638"/>
            <a:ext cx="79803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2800">
                <a:solidFill>
                  <a:srgbClr val="00B050"/>
                </a:solidFill>
                <a:cs typeface="Arial" pitchFamily="34" charset="0"/>
              </a:rPr>
              <a:t>Users can work seamlessly across their tools</a:t>
            </a:r>
          </a:p>
        </p:txBody>
      </p:sp>
      <p:pic>
        <p:nvPicPr>
          <p:cNvPr id="2049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37088" y="1758950"/>
            <a:ext cx="5492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Horizontal Scroll 19"/>
          <p:cNvSpPr>
            <a:spLocks noChangeArrowheads="1"/>
          </p:cNvSpPr>
          <p:nvPr/>
        </p:nvSpPr>
        <p:spPr bwMode="auto">
          <a:xfrm>
            <a:off x="962025" y="6215063"/>
            <a:ext cx="8189913" cy="889000"/>
          </a:xfrm>
          <a:prstGeom prst="horizontalScroll">
            <a:avLst>
              <a:gd name="adj" fmla="val 12500"/>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100794" tIns="50397" rIns="100794" bIns="50397" anchor="ctr"/>
          <a:lstStyle/>
          <a:p>
            <a:pPr defTabSz="503972" hangingPunct="0">
              <a:lnSpc>
                <a:spcPct val="90000"/>
              </a:lnSpc>
              <a:buClr>
                <a:srgbClr val="000000"/>
              </a:buClr>
              <a:buSzPct val="100000"/>
              <a:buFont typeface="Times New Roman" pitchFamily="18" charset="0"/>
              <a:buNone/>
              <a:defRPr/>
            </a:pPr>
            <a:endParaRPr lang="en-US">
              <a:solidFill>
                <a:prstClr val="white"/>
              </a:solidFill>
            </a:endParaRPr>
          </a:p>
        </p:txBody>
      </p:sp>
      <p:sp>
        <p:nvSpPr>
          <p:cNvPr id="21" name="TextBox 7"/>
          <p:cNvSpPr txBox="1">
            <a:spLocks noChangeArrowheads="1"/>
          </p:cNvSpPr>
          <p:nvPr/>
        </p:nvSpPr>
        <p:spPr bwMode="auto">
          <a:xfrm>
            <a:off x="962025" y="6348413"/>
            <a:ext cx="8189913" cy="600075"/>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lIns="100794" tIns="50397" rIns="100794" bIns="50397">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defTabSz="503972" eaLnBrk="1" hangingPunct="1">
              <a:lnSpc>
                <a:spcPct val="90000"/>
              </a:lnSpc>
              <a:buClr>
                <a:srgbClr val="000000"/>
              </a:buClr>
              <a:buSzPct val="100000"/>
              <a:buFont typeface="Times New Roman" pitchFamily="18" charset="0"/>
              <a:buNone/>
              <a:defRPr/>
            </a:pPr>
            <a:r>
              <a:rPr lang="en-US" sz="1800" b="1" i="1" dirty="0">
                <a:solidFill>
                  <a:prstClr val="white"/>
                </a:solidFill>
              </a:rPr>
              <a:t>OSLC is an </a:t>
            </a:r>
            <a:r>
              <a:rPr lang="en-US" sz="1800" b="1" i="1" u="sng" dirty="0">
                <a:solidFill>
                  <a:prstClr val="white"/>
                </a:solidFill>
              </a:rPr>
              <a:t>open</a:t>
            </a:r>
            <a:r>
              <a:rPr lang="en-US" sz="1800" b="1" i="1" dirty="0">
                <a:solidFill>
                  <a:prstClr val="white"/>
                </a:solidFill>
              </a:rPr>
              <a:t> and </a:t>
            </a:r>
            <a:r>
              <a:rPr lang="en-US" sz="1800" b="1" i="1" u="sng" dirty="0">
                <a:solidFill>
                  <a:prstClr val="white"/>
                </a:solidFill>
              </a:rPr>
              <a:t>scalable</a:t>
            </a:r>
            <a:r>
              <a:rPr lang="en-US" sz="1800" b="1" i="1" dirty="0">
                <a:solidFill>
                  <a:prstClr val="white"/>
                </a:solidFill>
              </a:rPr>
              <a:t> approach to lifecycle integration.</a:t>
            </a:r>
          </a:p>
          <a:p>
            <a:pPr algn="ctr" defTabSz="503972" eaLnBrk="1" hangingPunct="1">
              <a:lnSpc>
                <a:spcPct val="90000"/>
              </a:lnSpc>
              <a:buClr>
                <a:srgbClr val="000000"/>
              </a:buClr>
              <a:buSzPct val="100000"/>
              <a:buFont typeface="Times New Roman" pitchFamily="18" charset="0"/>
              <a:buNone/>
              <a:defRPr/>
            </a:pPr>
            <a:r>
              <a:rPr lang="en-US" sz="1800" b="1" i="1" dirty="0">
                <a:solidFill>
                  <a:prstClr val="white"/>
                </a:solidFill>
              </a:rPr>
              <a:t>It </a:t>
            </a:r>
            <a:r>
              <a:rPr lang="en-US" sz="1800" b="1" i="1" u="sng" dirty="0">
                <a:solidFill>
                  <a:prstClr val="white"/>
                </a:solidFill>
              </a:rPr>
              <a:t>simplifies</a:t>
            </a:r>
            <a:r>
              <a:rPr lang="en-US" sz="1800" b="1" i="1" dirty="0">
                <a:solidFill>
                  <a:prstClr val="white"/>
                </a:solidFill>
              </a:rPr>
              <a:t> key integration scenarios across </a:t>
            </a:r>
            <a:r>
              <a:rPr lang="en-US" sz="1800" b="1" i="1" u="sng" dirty="0">
                <a:solidFill>
                  <a:prstClr val="white"/>
                </a:solidFill>
              </a:rPr>
              <a:t>heterogeneous</a:t>
            </a:r>
            <a:r>
              <a:rPr lang="en-US" sz="1800" b="1" i="1" dirty="0">
                <a:solidFill>
                  <a:prstClr val="white"/>
                </a:solidFill>
              </a:rPr>
              <a:t> tools</a:t>
            </a:r>
          </a:p>
        </p:txBody>
      </p:sp>
      <p:sp>
        <p:nvSpPr>
          <p:cNvPr id="22" name="TextBox 21"/>
          <p:cNvSpPr txBox="1"/>
          <p:nvPr/>
        </p:nvSpPr>
        <p:spPr>
          <a:xfrm>
            <a:off x="8182397" y="7141031"/>
            <a:ext cx="1718227" cy="338554"/>
          </a:xfrm>
          <a:prstGeom prst="rect">
            <a:avLst/>
          </a:prstGeom>
          <a:noFill/>
        </p:spPr>
        <p:txBody>
          <a:bodyPr wrap="none" rtlCol="0">
            <a:spAutoFit/>
          </a:bodyPr>
          <a:lstStyle/>
          <a:p>
            <a:r>
              <a:rPr lang="en-GB" sz="1600" u="sng" dirty="0" smtClean="0"/>
              <a:t>* </a:t>
            </a:r>
            <a:r>
              <a:rPr lang="en-GB" sz="1600" u="sng" dirty="0" err="1" smtClean="0"/>
              <a:t>Jad’s</a:t>
            </a:r>
            <a:r>
              <a:rPr lang="en-GB" sz="1600" u="sng" dirty="0" smtClean="0"/>
              <a:t> highlights</a:t>
            </a:r>
            <a:endParaRPr lang="en-GB" sz="1600" dirty="0" smtClean="0"/>
          </a:p>
        </p:txBody>
      </p:sp>
      <p:sp>
        <p:nvSpPr>
          <p:cNvPr id="23" name="TextBox 22"/>
          <p:cNvSpPr txBox="1"/>
          <p:nvPr/>
        </p:nvSpPr>
        <p:spPr>
          <a:xfrm>
            <a:off x="8926512" y="2236727"/>
            <a:ext cx="284052" cy="400110"/>
          </a:xfrm>
          <a:prstGeom prst="rect">
            <a:avLst/>
          </a:prstGeom>
          <a:noFill/>
        </p:spPr>
        <p:txBody>
          <a:bodyPr wrap="none" rtlCol="0">
            <a:spAutoFit/>
          </a:bodyPr>
          <a:lstStyle/>
          <a:p>
            <a:r>
              <a:rPr lang="en-GB" sz="2000" b="1" dirty="0" smtClean="0"/>
              <a:t>*</a:t>
            </a:r>
          </a:p>
        </p:txBody>
      </p:sp>
      <p:sp>
        <p:nvSpPr>
          <p:cNvPr id="24" name="TextBox 23"/>
          <p:cNvSpPr txBox="1"/>
          <p:nvPr/>
        </p:nvSpPr>
        <p:spPr>
          <a:xfrm>
            <a:off x="9578599" y="3074927"/>
            <a:ext cx="284052" cy="400110"/>
          </a:xfrm>
          <a:prstGeom prst="rect">
            <a:avLst/>
          </a:prstGeom>
          <a:noFill/>
        </p:spPr>
        <p:txBody>
          <a:bodyPr wrap="none" rtlCol="0">
            <a:spAutoFit/>
          </a:bodyPr>
          <a:lstStyle/>
          <a:p>
            <a:r>
              <a:rPr lang="en-GB" sz="2000" b="1" dirty="0" smtClean="0"/>
              <a:t>*</a:t>
            </a:r>
          </a:p>
        </p:txBody>
      </p:sp>
      <p:sp>
        <p:nvSpPr>
          <p:cNvPr id="25" name="TextBox 24"/>
          <p:cNvSpPr txBox="1"/>
          <p:nvPr/>
        </p:nvSpPr>
        <p:spPr>
          <a:xfrm>
            <a:off x="665273" y="2160527"/>
            <a:ext cx="284052" cy="400110"/>
          </a:xfrm>
          <a:prstGeom prst="rect">
            <a:avLst/>
          </a:prstGeom>
          <a:noFill/>
        </p:spPr>
        <p:txBody>
          <a:bodyPr wrap="none" rtlCol="0">
            <a:spAutoFit/>
          </a:bodyPr>
          <a:lstStyle/>
          <a:p>
            <a:r>
              <a:rPr lang="en-GB" sz="2000" b="1" dirty="0" smtClean="0"/>
              <a:t>*</a:t>
            </a:r>
          </a:p>
        </p:txBody>
      </p:sp>
      <p:sp>
        <p:nvSpPr>
          <p:cNvPr id="26" name="TextBox 25"/>
          <p:cNvSpPr txBox="1"/>
          <p:nvPr/>
        </p:nvSpPr>
        <p:spPr>
          <a:xfrm>
            <a:off x="946260" y="3170237"/>
            <a:ext cx="284052" cy="400110"/>
          </a:xfrm>
          <a:prstGeom prst="rect">
            <a:avLst/>
          </a:prstGeom>
          <a:noFill/>
        </p:spPr>
        <p:txBody>
          <a:bodyPr wrap="none" rtlCol="0">
            <a:spAutoFit/>
          </a:bodyPr>
          <a:lstStyle/>
          <a:p>
            <a:r>
              <a:rPr lang="en-GB" sz="2000" b="1" dirty="0" smtClean="0"/>
              <a:t>*</a:t>
            </a:r>
          </a:p>
        </p:txBody>
      </p:sp>
    </p:spTree>
    <p:extLst>
      <p:ext uri="{BB962C8B-B14F-4D97-AF65-F5344CB8AC3E}">
        <p14:creationId xmlns:p14="http://schemas.microsoft.com/office/powerpoint/2010/main" val="3248733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normAutofit fontScale="90000"/>
          </a:bodyPr>
          <a:lstStyle/>
          <a:p>
            <a:r>
              <a:rPr lang="en-US" altLang="en-US" dirty="0" smtClean="0"/>
              <a:t>OSLC – </a:t>
            </a:r>
            <a:r>
              <a:rPr lang="en-US" altLang="en-US" dirty="0"/>
              <a:t>r</a:t>
            </a:r>
            <a:r>
              <a:rPr lang="en-US" altLang="en-US" dirty="0" smtClean="0"/>
              <a:t>elation to </a:t>
            </a:r>
            <a:r>
              <a:rPr lang="en-US" altLang="en-US" dirty="0"/>
              <a:t>Linked </a:t>
            </a:r>
            <a:r>
              <a:rPr lang="en-US" altLang="en-US" dirty="0" smtClean="0"/>
              <a:t>Data?</a:t>
            </a:r>
          </a:p>
        </p:txBody>
      </p:sp>
      <p:sp>
        <p:nvSpPr>
          <p:cNvPr id="2" name="Content Placeholder 1"/>
          <p:cNvSpPr>
            <a:spLocks noGrp="1"/>
          </p:cNvSpPr>
          <p:nvPr>
            <p:ph idx="1"/>
          </p:nvPr>
        </p:nvSpPr>
        <p:spPr>
          <a:xfrm>
            <a:off x="100013" y="855663"/>
            <a:ext cx="4993345" cy="6353174"/>
          </a:xfrm>
        </p:spPr>
        <p:txBody>
          <a:bodyPr>
            <a:normAutofit fontScale="70000" lnSpcReduction="20000"/>
          </a:bodyPr>
          <a:lstStyle/>
          <a:p>
            <a:pPr marL="457200" indent="-457200">
              <a:buFont typeface="Arial" panose="020B0604020202020204" pitchFamily="34" charset="0"/>
              <a:buChar char="•"/>
            </a:pPr>
            <a:r>
              <a:rPr lang="en-US" altLang="en-US" dirty="0" smtClean="0"/>
              <a:t>OSLC adopts the Linked Data principles</a:t>
            </a:r>
          </a:p>
          <a:p>
            <a:pPr marL="614363" lvl="1" indent="-457200">
              <a:buFont typeface="Arial" panose="020B0604020202020204" pitchFamily="34" charset="0"/>
              <a:buChar char="•"/>
            </a:pPr>
            <a:r>
              <a:rPr lang="en-US" altLang="en-US" dirty="0" smtClean="0"/>
              <a:t>OSLC links </a:t>
            </a:r>
            <a:r>
              <a:rPr lang="en-US" altLang="en-US" u="sng" dirty="0" smtClean="0"/>
              <a:t>lifecycle data</a:t>
            </a:r>
          </a:p>
          <a:p>
            <a:pPr lvl="1"/>
            <a:endParaRPr lang="en-US" altLang="en-US" dirty="0" smtClean="0"/>
          </a:p>
          <a:p>
            <a:pPr lvl="1"/>
            <a:endParaRPr lang="en-US" altLang="en-US" dirty="0" smtClean="0"/>
          </a:p>
          <a:p>
            <a:pPr marL="457200" indent="-457200">
              <a:buFont typeface="Arial" panose="020B0604020202020204" pitchFamily="34" charset="0"/>
              <a:buChar char="•"/>
            </a:pPr>
            <a:r>
              <a:rPr lang="en-US" altLang="en-US" dirty="0" smtClean="0"/>
              <a:t>OSLC adopts the RDF standards and its key concepts</a:t>
            </a:r>
          </a:p>
          <a:p>
            <a:pPr marL="768350" lvl="1" indent="-514350">
              <a:buFont typeface="+mj-lt"/>
              <a:buAutoNum type="arabicPeriod"/>
            </a:pPr>
            <a:r>
              <a:rPr lang="en-GB" altLang="en-US" dirty="0" smtClean="0">
                <a:sym typeface="Wingdings" panose="05000000000000000000" pitchFamily="2" charset="2"/>
              </a:rPr>
              <a:t>Graph data model</a:t>
            </a:r>
          </a:p>
          <a:p>
            <a:pPr marL="768350" lvl="1" indent="-514350">
              <a:buFont typeface="+mj-lt"/>
              <a:buAutoNum type="arabicPeriod"/>
            </a:pPr>
            <a:r>
              <a:rPr lang="en-GB" altLang="en-US" dirty="0" smtClean="0">
                <a:sym typeface="Wingdings" panose="05000000000000000000" pitchFamily="2" charset="2"/>
              </a:rPr>
              <a:t>URI-based vocabulary</a:t>
            </a:r>
          </a:p>
          <a:p>
            <a:pPr marL="768350" lvl="1" indent="-514350">
              <a:buFont typeface="+mj-lt"/>
              <a:buAutoNum type="arabicPeriod"/>
            </a:pPr>
            <a:r>
              <a:rPr lang="en-GB" altLang="en-US" dirty="0" smtClean="0">
                <a:sym typeface="Wingdings" panose="05000000000000000000" pitchFamily="2" charset="2"/>
              </a:rPr>
              <a:t>Serialization syntaxes</a:t>
            </a:r>
          </a:p>
          <a:p>
            <a:pPr marL="768350" lvl="1" indent="-514350">
              <a:buFont typeface="+mj-lt"/>
              <a:buAutoNum type="arabicPeriod"/>
            </a:pPr>
            <a:r>
              <a:rPr lang="en-GB" altLang="en-US" dirty="0" smtClean="0">
                <a:sym typeface="Wingdings" panose="05000000000000000000" pitchFamily="2" charset="2"/>
              </a:rPr>
              <a:t>…</a:t>
            </a:r>
          </a:p>
          <a:p>
            <a:pPr marL="457200" indent="-457200">
              <a:buFont typeface="Arial" panose="020B0604020202020204" pitchFamily="34" charset="0"/>
              <a:buChar char="•"/>
            </a:pPr>
            <a:endParaRPr lang="en-US" altLang="en-US" dirty="0" smtClean="0"/>
          </a:p>
          <a:p>
            <a:pPr marL="457200" indent="-457200">
              <a:buFont typeface="Arial" panose="020B0604020202020204" pitchFamily="34" charset="0"/>
              <a:buChar char="•"/>
            </a:pPr>
            <a:r>
              <a:rPr lang="en-US" altLang="en-US" dirty="0" smtClean="0"/>
              <a:t>OSLC </a:t>
            </a:r>
            <a:r>
              <a:rPr lang="en-US" altLang="en-US" dirty="0"/>
              <a:t>Contributes </a:t>
            </a:r>
            <a:r>
              <a:rPr lang="en-US" altLang="en-US" dirty="0" smtClean="0"/>
              <a:t>with</a:t>
            </a:r>
          </a:p>
          <a:p>
            <a:pPr marL="614363" lvl="1" indent="-457200">
              <a:buFont typeface="Arial" panose="020B0604020202020204" pitchFamily="34" charset="0"/>
              <a:buChar char="•"/>
            </a:pPr>
            <a:r>
              <a:rPr lang="en-GB" dirty="0" smtClean="0"/>
              <a:t>The </a:t>
            </a:r>
            <a:r>
              <a:rPr lang="en-GB" dirty="0"/>
              <a:t>standard rules and patterns for integrating lifecycle tools</a:t>
            </a:r>
            <a:r>
              <a:rPr lang="en-GB" altLang="en-US" dirty="0" smtClean="0"/>
              <a:t>.</a:t>
            </a:r>
          </a:p>
          <a:p>
            <a:pPr marL="614363" lvl="1" indent="-457200">
              <a:buFont typeface="Arial" panose="020B0604020202020204" pitchFamily="34" charset="0"/>
              <a:buChar char="•"/>
            </a:pPr>
            <a:r>
              <a:rPr lang="en-GB" altLang="en-US" dirty="0" smtClean="0"/>
              <a:t>Common </a:t>
            </a:r>
            <a:r>
              <a:rPr lang="en-GB" altLang="en-US" dirty="0"/>
              <a:t>approach to perform </a:t>
            </a:r>
            <a:r>
              <a:rPr lang="en-GB" altLang="en-US" dirty="0" smtClean="0"/>
              <a:t>resource creation</a:t>
            </a:r>
            <a:r>
              <a:rPr lang="en-GB" altLang="en-US" dirty="0"/>
              <a:t>, queries, …</a:t>
            </a:r>
          </a:p>
          <a:p>
            <a:pPr marL="614363" lvl="1" indent="-457200">
              <a:buFont typeface="Arial" panose="020B0604020202020204" pitchFamily="34" charset="0"/>
              <a:buChar char="•"/>
            </a:pPr>
            <a:r>
              <a:rPr lang="en-GB" altLang="en-US" dirty="0"/>
              <a:t>Common resource properties</a:t>
            </a:r>
          </a:p>
          <a:p>
            <a:pPr marL="614363" lvl="1" indent="-457200">
              <a:buFont typeface="Arial" panose="020B0604020202020204" pitchFamily="34" charset="0"/>
              <a:buChar char="•"/>
            </a:pPr>
            <a:r>
              <a:rPr lang="en-GB" altLang="en-US" dirty="0" smtClean="0"/>
              <a:t>Domain specifications (vocabularies)</a:t>
            </a:r>
          </a:p>
          <a:p>
            <a:pPr marL="989013" lvl="2" indent="-457200">
              <a:buFont typeface="Arial" panose="020B0604020202020204" pitchFamily="34" charset="0"/>
              <a:buChar char="•"/>
            </a:pPr>
            <a:r>
              <a:rPr lang="en-GB" altLang="en-US" dirty="0"/>
              <a:t>resource definitions for Lifecycle tools</a:t>
            </a:r>
          </a:p>
        </p:txBody>
      </p:sp>
      <p:pic>
        <p:nvPicPr>
          <p:cNvPr id="276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665" y="808037"/>
            <a:ext cx="3123960" cy="235442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3032" y="3757904"/>
            <a:ext cx="4960280" cy="367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6763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100013" y="855663"/>
            <a:ext cx="9875837" cy="6532562"/>
          </a:xfrm>
        </p:spPr>
        <p:txBody>
          <a:bodyPr/>
          <a:lstStyle/>
          <a:p>
            <a:pPr marL="587375" indent="-587375" eaLnBrk="1" hangingPunct="1">
              <a:lnSpc>
                <a:spcPct val="90000"/>
              </a:lnSpc>
            </a:pPr>
            <a:r>
              <a:rPr lang="en-US" altLang="en-US" sz="2600" dirty="0" smtClean="0"/>
              <a:t>Tim Berners-Lee’s four principles applied to OSLC:</a:t>
            </a:r>
          </a:p>
          <a:p>
            <a:pPr marL="757238" lvl="1" indent="-503238" eaLnBrk="1" hangingPunct="1">
              <a:lnSpc>
                <a:spcPct val="90000"/>
              </a:lnSpc>
            </a:pPr>
            <a:r>
              <a:rPr lang="en-US" altLang="en-US" sz="2200" dirty="0" smtClean="0"/>
              <a:t>Use URIs as names for things </a:t>
            </a:r>
          </a:p>
          <a:p>
            <a:pPr marL="1130300" lvl="2" indent="-503238" eaLnBrk="1" hangingPunct="1">
              <a:lnSpc>
                <a:spcPct val="90000"/>
              </a:lnSpc>
            </a:pPr>
            <a:r>
              <a:rPr lang="en-US" altLang="en-US" sz="2200" dirty="0" smtClean="0">
                <a:solidFill>
                  <a:schemeClr val="accent2"/>
                </a:solidFill>
              </a:rPr>
              <a:t>In OSLC, each artifact in the lifecycle (for example, requirements, change requests, test cases...) is identified by a URI.</a:t>
            </a:r>
          </a:p>
          <a:p>
            <a:pPr marL="757238" lvl="1" indent="-503238" eaLnBrk="1" hangingPunct="1">
              <a:lnSpc>
                <a:spcPct val="90000"/>
              </a:lnSpc>
            </a:pPr>
            <a:r>
              <a:rPr lang="en-US" altLang="en-US" sz="2200" dirty="0" smtClean="0"/>
              <a:t>Use HTTP URIs so that people can look up those names. </a:t>
            </a:r>
          </a:p>
          <a:p>
            <a:pPr marL="1130300" lvl="2" indent="-503238" eaLnBrk="1" hangingPunct="1">
              <a:lnSpc>
                <a:spcPct val="90000"/>
              </a:lnSpc>
            </a:pPr>
            <a:r>
              <a:rPr lang="en-US" altLang="en-US" sz="2200" dirty="0" smtClean="0">
                <a:solidFill>
                  <a:schemeClr val="accent2"/>
                </a:solidFill>
              </a:rPr>
              <a:t>In OSLC, each artifact in the lifecycle is an HTTP resource.  Standard HTTP methods (GET, PUT, POST, DELETE) are used to interact with them.</a:t>
            </a:r>
          </a:p>
          <a:p>
            <a:pPr marL="757238" lvl="1" indent="-503238" eaLnBrk="1" hangingPunct="1">
              <a:lnSpc>
                <a:spcPct val="90000"/>
              </a:lnSpc>
            </a:pPr>
            <a:r>
              <a:rPr lang="en-US" altLang="en-US" sz="2200" dirty="0" smtClean="0"/>
              <a:t>When someone looks up a URI, provide useful information using the standards (RDF*, SPARQL) </a:t>
            </a:r>
          </a:p>
          <a:p>
            <a:pPr marL="1130300" lvl="2" indent="-503238" eaLnBrk="1" hangingPunct="1">
              <a:lnSpc>
                <a:spcPct val="90000"/>
              </a:lnSpc>
            </a:pPr>
            <a:r>
              <a:rPr lang="en-US" altLang="en-US" sz="2200" dirty="0" smtClean="0">
                <a:solidFill>
                  <a:schemeClr val="accent2"/>
                </a:solidFill>
              </a:rPr>
              <a:t>Each OSLC resource has an RDF representation.  OSLC resources can be queried using SPARQL.</a:t>
            </a:r>
          </a:p>
          <a:p>
            <a:pPr marL="757238" lvl="1" indent="-503238" eaLnBrk="1" hangingPunct="1">
              <a:lnSpc>
                <a:spcPct val="90000"/>
              </a:lnSpc>
            </a:pPr>
            <a:r>
              <a:rPr lang="en-US" altLang="en-US" sz="2200" dirty="0" smtClean="0"/>
              <a:t>Include links to other URIs so that they can discover more things.</a:t>
            </a:r>
          </a:p>
          <a:p>
            <a:pPr marL="1130300" lvl="2" indent="-503238" eaLnBrk="1" hangingPunct="1">
              <a:lnSpc>
                <a:spcPct val="90000"/>
              </a:lnSpc>
            </a:pPr>
            <a:r>
              <a:rPr lang="en-US" altLang="en-US" sz="2200" dirty="0" smtClean="0">
                <a:solidFill>
                  <a:schemeClr val="accent2"/>
                </a:solidFill>
              </a:rPr>
              <a:t>OSLC lifecycle artifacts are linked by relationships (for example, </a:t>
            </a:r>
            <a:r>
              <a:rPr lang="en-US" altLang="en-US" sz="2200" dirty="0" err="1" smtClean="0">
                <a:solidFill>
                  <a:schemeClr val="accent2"/>
                </a:solidFill>
              </a:rPr>
              <a:t>validatesRequirement</a:t>
            </a:r>
            <a:r>
              <a:rPr lang="en-US" altLang="en-US" sz="2200" dirty="0" smtClean="0">
                <a:solidFill>
                  <a:schemeClr val="accent2"/>
                </a:solidFill>
              </a:rPr>
              <a:t> or </a:t>
            </a:r>
            <a:r>
              <a:rPr lang="en-US" altLang="en-US" sz="2200" dirty="0" err="1" smtClean="0">
                <a:solidFill>
                  <a:schemeClr val="accent2"/>
                </a:solidFill>
              </a:rPr>
              <a:t>testedByTestCase</a:t>
            </a:r>
            <a:r>
              <a:rPr lang="en-US" altLang="en-US" sz="2200" dirty="0" smtClean="0">
                <a:solidFill>
                  <a:schemeClr val="accent2"/>
                </a:solidFill>
              </a:rPr>
              <a:t>) which are defined by URIs.</a:t>
            </a:r>
          </a:p>
          <a:p>
            <a:pPr marL="587375" indent="-587375" eaLnBrk="1" hangingPunct="1">
              <a:lnSpc>
                <a:spcPct val="90000"/>
              </a:lnSpc>
              <a:buClrTx/>
              <a:buFont typeface="Times New Roman" pitchFamily="18" charset="0"/>
              <a:buChar char="–"/>
            </a:pPr>
            <a:endParaRPr lang="en-US" altLang="en-US" sz="2200" dirty="0" smtClean="0">
              <a:solidFill>
                <a:schemeClr val="accent2"/>
              </a:solidFill>
            </a:endParaRPr>
          </a:p>
        </p:txBody>
      </p:sp>
      <p:sp>
        <p:nvSpPr>
          <p:cNvPr id="46083" name="Rectangle 4"/>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494" tIns="50748" rIns="101494" bIns="50748" numCol="1" anchor="ctr" anchorCtr="0" compatLnSpc="1">
            <a:prstTxWarp prst="textNoShape">
              <a:avLst/>
            </a:prstTxWarp>
            <a:normAutofit fontScale="90000"/>
          </a:bodyPr>
          <a:lstStyle/>
          <a:p>
            <a:r>
              <a:rPr lang="en-US" altLang="en-US" dirty="0"/>
              <a:t>OSLC – relation to Linked Data?</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OSLC – relation to Linked Data?</a:t>
            </a:r>
            <a:endParaRPr lang="en-GB" dirty="0"/>
          </a:p>
        </p:txBody>
      </p:sp>
      <p:pic>
        <p:nvPicPr>
          <p:cNvPr id="6" name="Content Placeholder 11"/>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258564" y="2389806"/>
            <a:ext cx="8290896" cy="3523631"/>
          </a:xfrm>
          <a:prstGeom prst="rect">
            <a:avLst/>
          </a:prstGeom>
        </p:spPr>
      </p:pic>
      <p:sp>
        <p:nvSpPr>
          <p:cNvPr id="7" name="Right Brace 6"/>
          <p:cNvSpPr/>
          <p:nvPr/>
        </p:nvSpPr>
        <p:spPr bwMode="auto">
          <a:xfrm>
            <a:off x="8621712" y="4562001"/>
            <a:ext cx="152400" cy="1275236"/>
          </a:xfrm>
          <a:prstGeom prst="rightBrac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txBody>
          <a:bodyPr rot="10800000" vert="horz" wrap="none" lIns="107950" tIns="53975" rIns="107950" bIns="53975" numCol="1" rtlCol="0" anchor="t" anchorCtr="0" compatLnSpc="1">
            <a:prstTxWarp prst="textNoShape">
              <a:avLst/>
            </a:prstTxWarp>
          </a:bodyPr>
          <a:lstStyle/>
          <a:p>
            <a:pPr marL="0" marR="0" indent="0" algn="l" defTabSz="914400" rtl="0" eaLnBrk="1" fontAlgn="base" latinLnBrk="0" hangingPunct="1">
              <a:lnSpc>
                <a:spcPct val="100000"/>
              </a:lnSpc>
              <a:spcBef>
                <a:spcPct val="25000"/>
              </a:spcBef>
              <a:spcAft>
                <a:spcPct val="0"/>
              </a:spcAft>
              <a:buClrTx/>
              <a:buSzTx/>
              <a:buFont typeface="Wingdings" pitchFamily="2" charset="2"/>
              <a:buNone/>
              <a:tabLst/>
            </a:pPr>
            <a:endParaRPr kumimoji="0" lang="en-GB" sz="10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8892934" y="4845676"/>
            <a:ext cx="1020230" cy="707886"/>
          </a:xfrm>
          <a:prstGeom prst="rect">
            <a:avLst/>
          </a:prstGeom>
          <a:noFill/>
        </p:spPr>
        <p:txBody>
          <a:bodyPr wrap="square" rtlCol="0">
            <a:spAutoFit/>
          </a:bodyPr>
          <a:lstStyle/>
          <a:p>
            <a:r>
              <a:rPr lang="en-GB" sz="2000" dirty="0" smtClean="0"/>
              <a:t>Linked Data</a:t>
            </a:r>
            <a:endParaRPr lang="en-GB" sz="2000" dirty="0"/>
          </a:p>
        </p:txBody>
      </p:sp>
    </p:spTree>
    <p:extLst>
      <p:ext uri="{BB962C8B-B14F-4D97-AF65-F5344CB8AC3E}">
        <p14:creationId xmlns:p14="http://schemas.microsoft.com/office/powerpoint/2010/main" val="255801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smtClean="0"/>
              <a:t>Linked Data Technology </a:t>
            </a:r>
            <a:r>
              <a:rPr lang="en-GB" dirty="0"/>
              <a:t>Stack</a:t>
            </a:r>
          </a:p>
        </p:txBody>
      </p:sp>
      <p:sp>
        <p:nvSpPr>
          <p:cNvPr id="3" name="Content Placeholder 2"/>
          <p:cNvSpPr>
            <a:spLocks noGrp="1"/>
          </p:cNvSpPr>
          <p:nvPr>
            <p:ph idx="1"/>
          </p:nvPr>
        </p:nvSpPr>
        <p:spPr>
          <a:xfrm>
            <a:off x="5116512" y="2103437"/>
            <a:ext cx="4859338" cy="4948238"/>
          </a:xfrm>
        </p:spPr>
        <p:txBody>
          <a:bodyPr/>
          <a:lstStyle/>
          <a:p>
            <a:r>
              <a:rPr lang="en-GB" sz="2400" dirty="0"/>
              <a:t>Plus …</a:t>
            </a:r>
          </a:p>
          <a:p>
            <a:endParaRPr lang="en-GB" sz="2400" dirty="0"/>
          </a:p>
          <a:p>
            <a:pPr>
              <a:buFont typeface="Arial" panose="020B0604020202020204" pitchFamily="34" charset="0"/>
              <a:buChar char="•"/>
            </a:pPr>
            <a:r>
              <a:rPr lang="en-GB" sz="2400" dirty="0"/>
              <a:t>Serialization syntaxes</a:t>
            </a:r>
          </a:p>
          <a:p>
            <a:pPr lvl="1">
              <a:buFont typeface="Arial" panose="020B0604020202020204" pitchFamily="34" charset="0"/>
              <a:buChar char="•"/>
            </a:pPr>
            <a:r>
              <a:rPr lang="en-GB" sz="1600" dirty="0"/>
              <a:t>Turtle, JSON-LD, RDF/XML</a:t>
            </a:r>
          </a:p>
          <a:p>
            <a:pPr>
              <a:buFont typeface="Arial" panose="020B0604020202020204" pitchFamily="34" charset="0"/>
              <a:buChar char="•"/>
            </a:pPr>
            <a:endParaRPr lang="en-GB" sz="2400" dirty="0"/>
          </a:p>
          <a:p>
            <a:pPr>
              <a:buFont typeface="Arial" panose="020B0604020202020204" pitchFamily="34" charset="0"/>
              <a:buChar char="•"/>
            </a:pPr>
            <a:r>
              <a:rPr lang="en-GB" sz="2400" dirty="0"/>
              <a:t>Vocabularies</a:t>
            </a:r>
          </a:p>
          <a:p>
            <a:pPr>
              <a:buFont typeface="Arial" panose="020B0604020202020204" pitchFamily="34" charset="0"/>
              <a:buChar char="•"/>
            </a:pPr>
            <a:endParaRPr lang="en-GB" sz="2400" dirty="0"/>
          </a:p>
          <a:p>
            <a:pPr>
              <a:buFont typeface="Arial" panose="020B0604020202020204" pitchFamily="34" charset="0"/>
              <a:buChar char="•"/>
            </a:pPr>
            <a:r>
              <a:rPr lang="en-GB" sz="2400" dirty="0"/>
              <a:t>Validation languages</a:t>
            </a:r>
          </a:p>
          <a:p>
            <a:pPr lvl="1">
              <a:buFont typeface="Arial" panose="020B0604020202020204" pitchFamily="34" charset="0"/>
              <a:buChar char="•"/>
            </a:pPr>
            <a:r>
              <a:rPr lang="en-GB" sz="1600" dirty="0"/>
              <a:t>SHACL, </a:t>
            </a:r>
            <a:r>
              <a:rPr lang="en-GB" sz="1600" dirty="0" err="1"/>
              <a:t>Shex</a:t>
            </a:r>
            <a:endParaRPr lang="en-GB" sz="1600" dirty="0"/>
          </a:p>
          <a:p>
            <a:endParaRPr lang="en-GB" sz="2400" dirty="0"/>
          </a:p>
          <a:p>
            <a:endParaRPr lang="en-GB" sz="2400" dirty="0"/>
          </a:p>
          <a:p>
            <a:endParaRPr lang="en-GB" sz="2400" dirty="0"/>
          </a:p>
          <a:p>
            <a:endParaRPr lang="en-GB" sz="2400" dirty="0"/>
          </a:p>
        </p:txBody>
      </p:sp>
      <p:sp>
        <p:nvSpPr>
          <p:cNvPr id="8" name="TextBox 7"/>
          <p:cNvSpPr txBox="1"/>
          <p:nvPr/>
        </p:nvSpPr>
        <p:spPr>
          <a:xfrm>
            <a:off x="6239914" y="7139334"/>
            <a:ext cx="3640292" cy="276999"/>
          </a:xfrm>
          <a:prstGeom prst="rect">
            <a:avLst/>
          </a:prstGeom>
          <a:noFill/>
        </p:spPr>
        <p:txBody>
          <a:bodyPr wrap="none" rtlCol="0">
            <a:spAutoFit/>
          </a:bodyPr>
          <a:lstStyle/>
          <a:p>
            <a:r>
              <a:rPr lang="en-GB" sz="1200" dirty="0" smtClean="0"/>
              <a:t>Source: </a:t>
            </a:r>
            <a:r>
              <a:rPr lang="en-GB" sz="1200" dirty="0">
                <a:hlinkClick r:id="rId3"/>
              </a:rPr>
              <a:t>http://</a:t>
            </a:r>
            <a:r>
              <a:rPr lang="en-GB" sz="1200" dirty="0" smtClean="0">
                <a:hlinkClick r:id="rId3"/>
              </a:rPr>
              <a:t>www.w3.org/2007/03/layerCake.png</a:t>
            </a:r>
            <a:r>
              <a:rPr lang="en-GB" sz="1200" dirty="0" smtClean="0"/>
              <a:t> </a:t>
            </a:r>
          </a:p>
        </p:txBody>
      </p:sp>
      <p:pic>
        <p:nvPicPr>
          <p:cNvPr id="2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11" y="2103437"/>
            <a:ext cx="4144131" cy="4351338"/>
          </a:xfrm>
          <a:prstGeom prst="rect">
            <a:avLst/>
          </a:prstGeom>
        </p:spPr>
      </p:pic>
    </p:spTree>
    <p:extLst>
      <p:ext uri="{BB962C8B-B14F-4D97-AF65-F5344CB8AC3E}">
        <p14:creationId xmlns:p14="http://schemas.microsoft.com/office/powerpoint/2010/main" val="32446148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Linked Data Platform (LDP)</a:t>
            </a:r>
            <a:endParaRPr lang="en-GB" dirty="0"/>
          </a:p>
        </p:txBody>
      </p:sp>
      <p:sp>
        <p:nvSpPr>
          <p:cNvPr id="3" name="Content Placeholder 2"/>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smtClean="0"/>
              <a:t>A W3C Recommendation </a:t>
            </a:r>
          </a:p>
          <a:p>
            <a:endParaRPr lang="en-US" dirty="0" smtClean="0"/>
          </a:p>
          <a:p>
            <a:pPr marL="457200" indent="-457200">
              <a:buFont typeface="Arial" panose="020B0604020202020204" pitchFamily="34" charset="0"/>
              <a:buChar char="•"/>
            </a:pPr>
            <a:r>
              <a:rPr lang="en-US" dirty="0" smtClean="0"/>
              <a:t>Provides clarifications and extensions of the 4 rules of Linked Data.</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Defines a set of rules for HTTP operations on web resources</a:t>
            </a:r>
          </a:p>
          <a:p>
            <a:pPr lvl="1"/>
            <a:r>
              <a:rPr lang="en-US" dirty="0" smtClean="0"/>
              <a:t>to provide an architecture for accessing, updating, creating and deleting Linked Data resources from servers. </a:t>
            </a:r>
          </a:p>
          <a:p>
            <a:endParaRPr lang="en-US" dirty="0" smtClean="0"/>
          </a:p>
          <a:p>
            <a:endParaRPr lang="en-US" dirty="0" smtClean="0"/>
          </a:p>
          <a:p>
            <a:endParaRPr lang="en-US" dirty="0" smtClean="0"/>
          </a:p>
          <a:p>
            <a:pPr marL="457200" indent="-457200">
              <a:buFont typeface="Arial" panose="020B0604020202020204" pitchFamily="34" charset="0"/>
              <a:buChar char="•"/>
            </a:pPr>
            <a:r>
              <a:rPr lang="en-US" dirty="0" smtClean="0"/>
              <a:t>Main concept – LDP Container </a:t>
            </a:r>
          </a:p>
          <a:p>
            <a:pPr lvl="1"/>
            <a:r>
              <a:rPr lang="en-US" dirty="0" smtClean="0"/>
              <a:t>Responds to client requests for creation, modification, and/or enumeration of its linked members and documents.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9494"/>
          <a:stretch/>
        </p:blipFill>
        <p:spPr>
          <a:xfrm>
            <a:off x="6869112" y="4344034"/>
            <a:ext cx="2334776" cy="1481331"/>
          </a:xfrm>
          <a:prstGeom prst="rect">
            <a:avLst/>
          </a:prstGeom>
        </p:spPr>
      </p:pic>
    </p:spTree>
    <p:extLst>
      <p:ext uri="{BB962C8B-B14F-4D97-AF65-F5344CB8AC3E}">
        <p14:creationId xmlns:p14="http://schemas.microsoft.com/office/powerpoint/2010/main" val="2930117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smtClean="0"/>
              <a:t>Anatomy of OSLC</a:t>
            </a:r>
          </a:p>
        </p:txBody>
      </p:sp>
      <p:pic>
        <p:nvPicPr>
          <p:cNvPr id="48131" name="Picture 4" descr="80px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038225"/>
            <a:ext cx="6143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5"/>
          <p:cNvSpPr>
            <a:spLocks noChangeArrowheads="1"/>
          </p:cNvSpPr>
          <p:nvPr/>
        </p:nvSpPr>
        <p:spPr bwMode="auto">
          <a:xfrm>
            <a:off x="1014413" y="1122363"/>
            <a:ext cx="4238625" cy="590550"/>
          </a:xfrm>
          <a:prstGeom prst="rect">
            <a:avLst/>
          </a:prstGeom>
          <a:solidFill>
            <a:srgbClr val="FFF7C2"/>
          </a:solidFill>
          <a:ln w="1524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a:latin typeface="Verdana" pitchFamily="34" charset="0"/>
                <a:cs typeface="Arial" pitchFamily="34" charset="0"/>
              </a:rPr>
              <a:t>OSLC Core Specification</a:t>
            </a:r>
          </a:p>
        </p:txBody>
      </p:sp>
      <p:pic>
        <p:nvPicPr>
          <p:cNvPr id="48133" name="Picture 8" descr="80px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2882900"/>
            <a:ext cx="51593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AutoShape 14"/>
          <p:cNvSpPr>
            <a:spLocks noChangeArrowheads="1"/>
          </p:cNvSpPr>
          <p:nvPr/>
        </p:nvSpPr>
        <p:spPr bwMode="auto">
          <a:xfrm rot="5400000">
            <a:off x="742951" y="2513012"/>
            <a:ext cx="812800" cy="860425"/>
          </a:xfrm>
          <a:custGeom>
            <a:avLst/>
            <a:gdLst>
              <a:gd name="T0" fmla="*/ 21824847 w 21600"/>
              <a:gd name="T1" fmla="*/ 0 h 21600"/>
              <a:gd name="T2" fmla="*/ 13094359 w 21600"/>
              <a:gd name="T3" fmla="*/ 11433216 h 21600"/>
              <a:gd name="T4" fmla="*/ 0 w 21600"/>
              <a:gd name="T5" fmla="*/ 28584593 h 21600"/>
              <a:gd name="T6" fmla="*/ 13094359 w 21600"/>
              <a:gd name="T7" fmla="*/ 34299608 h 21600"/>
              <a:gd name="T8" fmla="*/ 26188679 w 21600"/>
              <a:gd name="T9" fmla="*/ 23819153 h 21600"/>
              <a:gd name="T10" fmla="*/ 30553942 w 21600"/>
              <a:gd name="T11" fmla="*/ 1143321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7C2"/>
          </a:solidFill>
          <a:ln w="2540"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p>
            <a:endParaRPr lang="en-GB"/>
          </a:p>
        </p:txBody>
      </p:sp>
      <p:pic>
        <p:nvPicPr>
          <p:cNvPr id="48135" name="Picture 10" descr="80px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3749676"/>
            <a:ext cx="517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12" descr="80px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513" y="4618037"/>
            <a:ext cx="5159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8" name="AutoShape 27"/>
          <p:cNvSpPr>
            <a:spLocks noChangeArrowheads="1"/>
          </p:cNvSpPr>
          <p:nvPr/>
        </p:nvSpPr>
        <p:spPr bwMode="auto">
          <a:xfrm>
            <a:off x="2420938" y="2908300"/>
            <a:ext cx="2836862" cy="552450"/>
          </a:xfrm>
          <a:prstGeom prst="roundRect">
            <a:avLst>
              <a:gd name="adj" fmla="val 16667"/>
            </a:avLst>
          </a:prstGeom>
          <a:solidFill>
            <a:srgbClr val="FFF7C2"/>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nchor="ctr" anchorCtr="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endParaRPr lang="en-US" altLang="en-US" sz="1500">
              <a:latin typeface="Verdana" pitchFamily="34" charset="0"/>
              <a:cs typeface="Arial" pitchFamily="34" charset="0"/>
            </a:endParaRPr>
          </a:p>
          <a:p>
            <a:pPr algn="ctr" eaLnBrk="1" hangingPunct="1">
              <a:spcBef>
                <a:spcPct val="25000"/>
              </a:spcBef>
              <a:buFont typeface="Times New Roman" pitchFamily="18" charset="0"/>
              <a:buNone/>
            </a:pPr>
            <a:r>
              <a:rPr lang="en-US" altLang="en-US" sz="1500">
                <a:latin typeface="Verdana" pitchFamily="34" charset="0"/>
                <a:cs typeface="Arial" pitchFamily="34" charset="0"/>
              </a:rPr>
              <a:t>OSLC Change Mgt Specification</a:t>
            </a:r>
          </a:p>
          <a:p>
            <a:pPr algn="ctr" eaLnBrk="1" hangingPunct="1">
              <a:spcBef>
                <a:spcPct val="25000"/>
              </a:spcBef>
              <a:buFont typeface="Times New Roman" pitchFamily="18" charset="0"/>
              <a:buNone/>
            </a:pPr>
            <a:endParaRPr lang="en-US" altLang="en-US" sz="1500">
              <a:latin typeface="Verdana" pitchFamily="34" charset="0"/>
              <a:cs typeface="Arial" pitchFamily="34" charset="0"/>
            </a:endParaRPr>
          </a:p>
        </p:txBody>
      </p:sp>
      <p:sp>
        <p:nvSpPr>
          <p:cNvPr id="48139" name="AutoShape 28"/>
          <p:cNvSpPr>
            <a:spLocks noChangeArrowheads="1"/>
          </p:cNvSpPr>
          <p:nvPr/>
        </p:nvSpPr>
        <p:spPr bwMode="auto">
          <a:xfrm>
            <a:off x="2420938" y="3746501"/>
            <a:ext cx="2836862" cy="552450"/>
          </a:xfrm>
          <a:prstGeom prst="roundRect">
            <a:avLst>
              <a:gd name="adj" fmla="val 16667"/>
            </a:avLst>
          </a:prstGeom>
          <a:solidFill>
            <a:srgbClr val="FFF7C2"/>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nchor="ctr" anchorCtr="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endParaRPr lang="en-US" altLang="en-US" sz="1500" dirty="0">
              <a:latin typeface="Verdana" pitchFamily="34" charset="0"/>
              <a:cs typeface="Arial" pitchFamily="34" charset="0"/>
            </a:endParaRPr>
          </a:p>
          <a:p>
            <a:pPr algn="ctr" eaLnBrk="1" hangingPunct="1">
              <a:spcBef>
                <a:spcPct val="25000"/>
              </a:spcBef>
              <a:buFont typeface="Times New Roman" pitchFamily="18" charset="0"/>
              <a:buNone/>
            </a:pPr>
            <a:r>
              <a:rPr lang="en-US" altLang="en-US" sz="1500" dirty="0">
                <a:latin typeface="Verdana" pitchFamily="34" charset="0"/>
                <a:cs typeface="Arial" pitchFamily="34" charset="0"/>
              </a:rPr>
              <a:t>OSLC Requirements Specification</a:t>
            </a:r>
          </a:p>
          <a:p>
            <a:pPr algn="ctr" eaLnBrk="1" hangingPunct="1">
              <a:spcBef>
                <a:spcPct val="25000"/>
              </a:spcBef>
              <a:buFont typeface="Times New Roman" pitchFamily="18" charset="0"/>
              <a:buNone/>
            </a:pPr>
            <a:endParaRPr lang="en-US" altLang="en-US" sz="1500" dirty="0">
              <a:latin typeface="Verdana" pitchFamily="34" charset="0"/>
              <a:cs typeface="Arial" pitchFamily="34" charset="0"/>
            </a:endParaRPr>
          </a:p>
        </p:txBody>
      </p:sp>
      <p:sp>
        <p:nvSpPr>
          <p:cNvPr id="48140" name="AutoShape 29"/>
          <p:cNvSpPr>
            <a:spLocks noChangeArrowheads="1"/>
          </p:cNvSpPr>
          <p:nvPr/>
        </p:nvSpPr>
        <p:spPr bwMode="auto">
          <a:xfrm>
            <a:off x="2441575" y="4633912"/>
            <a:ext cx="2836863" cy="552450"/>
          </a:xfrm>
          <a:prstGeom prst="roundRect">
            <a:avLst>
              <a:gd name="adj" fmla="val 16667"/>
            </a:avLst>
          </a:prstGeom>
          <a:solidFill>
            <a:srgbClr val="FFF7C2"/>
          </a:solidFill>
          <a:ln w="2540"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nchor="ctr" anchorCtr="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endParaRPr lang="en-US" altLang="en-US" sz="1500" dirty="0">
              <a:latin typeface="Verdana" pitchFamily="34" charset="0"/>
              <a:cs typeface="Arial" pitchFamily="34" charset="0"/>
            </a:endParaRPr>
          </a:p>
          <a:p>
            <a:pPr algn="ctr" eaLnBrk="1" hangingPunct="1">
              <a:spcBef>
                <a:spcPct val="25000"/>
              </a:spcBef>
              <a:buFont typeface="Times New Roman" pitchFamily="18" charset="0"/>
              <a:buNone/>
            </a:pPr>
            <a:r>
              <a:rPr lang="en-US" altLang="en-US" sz="1500" dirty="0">
                <a:latin typeface="Verdana" pitchFamily="34" charset="0"/>
                <a:cs typeface="Arial" pitchFamily="34" charset="0"/>
              </a:rPr>
              <a:t>OSLC Domain X Specification</a:t>
            </a:r>
          </a:p>
          <a:p>
            <a:pPr algn="ctr" eaLnBrk="1" hangingPunct="1">
              <a:spcBef>
                <a:spcPct val="25000"/>
              </a:spcBef>
              <a:buFont typeface="Times New Roman" pitchFamily="18" charset="0"/>
              <a:buNone/>
            </a:pPr>
            <a:endParaRPr lang="en-US" altLang="en-US" sz="1500" dirty="0">
              <a:latin typeface="Verdana" pitchFamily="34" charset="0"/>
              <a:cs typeface="Arial" pitchFamily="34" charset="0"/>
            </a:endParaRPr>
          </a:p>
        </p:txBody>
      </p:sp>
      <p:sp>
        <p:nvSpPr>
          <p:cNvPr id="48141" name="AutoShape 32"/>
          <p:cNvSpPr>
            <a:spLocks/>
          </p:cNvSpPr>
          <p:nvPr/>
        </p:nvSpPr>
        <p:spPr bwMode="auto">
          <a:xfrm>
            <a:off x="5307013" y="1020763"/>
            <a:ext cx="196850" cy="985837"/>
          </a:xfrm>
          <a:prstGeom prst="rightBrace">
            <a:avLst>
              <a:gd name="adj1" fmla="val 41734"/>
              <a:gd name="adj2" fmla="val 50000"/>
            </a:avLst>
          </a:prstGeom>
          <a:noFill/>
          <a:ln w="2540">
            <a:solidFill>
              <a:srgbClr val="3333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48142" name="AutoShape 33"/>
          <p:cNvSpPr>
            <a:spLocks/>
          </p:cNvSpPr>
          <p:nvPr/>
        </p:nvSpPr>
        <p:spPr bwMode="auto">
          <a:xfrm>
            <a:off x="5308600" y="2708275"/>
            <a:ext cx="282575" cy="2519362"/>
          </a:xfrm>
          <a:prstGeom prst="rightBrace">
            <a:avLst>
              <a:gd name="adj1" fmla="val 105103"/>
              <a:gd name="adj2" fmla="val 50000"/>
            </a:avLst>
          </a:prstGeom>
          <a:noFill/>
          <a:ln w="2540">
            <a:solidFill>
              <a:srgbClr val="3333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48143" name="Text Box 34"/>
          <p:cNvSpPr txBox="1">
            <a:spLocks noChangeArrowheads="1"/>
          </p:cNvSpPr>
          <p:nvPr/>
        </p:nvSpPr>
        <p:spPr bwMode="auto">
          <a:xfrm>
            <a:off x="5541963" y="952500"/>
            <a:ext cx="4400550" cy="1781175"/>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800" b="1" dirty="0">
                <a:cs typeface="Arial" pitchFamily="34" charset="0"/>
              </a:rPr>
              <a:t>Core</a:t>
            </a:r>
            <a:r>
              <a:rPr lang="en-US" altLang="en-US" sz="1800" dirty="0">
                <a:cs typeface="Arial" pitchFamily="34" charset="0"/>
              </a:rPr>
              <a:t>: Specifies the primary integration techniques for integrating lifecycle tools – the standard rules and patterns for using HTTP and RDF that all the domain workgroups must adopt in their specifications</a:t>
            </a:r>
          </a:p>
        </p:txBody>
      </p:sp>
      <p:sp>
        <p:nvSpPr>
          <p:cNvPr id="48144" name="Text Box 35"/>
          <p:cNvSpPr txBox="1">
            <a:spLocks noChangeArrowheads="1"/>
          </p:cNvSpPr>
          <p:nvPr/>
        </p:nvSpPr>
        <p:spPr bwMode="auto">
          <a:xfrm>
            <a:off x="5541963" y="2963863"/>
            <a:ext cx="4403725" cy="2059136"/>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800" b="1" dirty="0">
                <a:cs typeface="Arial" pitchFamily="34" charset="0"/>
              </a:rPr>
              <a:t>Domain</a:t>
            </a:r>
            <a:r>
              <a:rPr lang="en-US" altLang="en-US" sz="1800" dirty="0">
                <a:cs typeface="Arial" pitchFamily="34" charset="0"/>
              </a:rPr>
              <a:t>: </a:t>
            </a:r>
            <a:endParaRPr lang="en-US" altLang="en-US" sz="1800" dirty="0" smtClean="0">
              <a:cs typeface="Arial" pitchFamily="34" charset="0"/>
            </a:endParaRPr>
          </a:p>
          <a:p>
            <a:pPr marL="342900" indent="-342900" eaLnBrk="1" hangingPunct="1">
              <a:spcBef>
                <a:spcPct val="50000"/>
              </a:spcBef>
              <a:buFont typeface="+mj-lt"/>
              <a:buAutoNum type="arabicPeriod"/>
            </a:pPr>
            <a:r>
              <a:rPr lang="en-US" altLang="en-US" sz="1800" dirty="0" smtClean="0">
                <a:cs typeface="Arial" pitchFamily="34" charset="0"/>
              </a:rPr>
              <a:t>Defines </a:t>
            </a:r>
            <a:r>
              <a:rPr lang="en-US" altLang="en-US" sz="1800" dirty="0">
                <a:cs typeface="Arial" pitchFamily="34" charset="0"/>
              </a:rPr>
              <a:t>integration </a:t>
            </a:r>
            <a:r>
              <a:rPr lang="en-US" altLang="en-US" sz="1800" b="1" dirty="0">
                <a:cs typeface="Arial" pitchFamily="34" charset="0"/>
              </a:rPr>
              <a:t>scenarios</a:t>
            </a:r>
            <a:r>
              <a:rPr lang="en-US" altLang="en-US" sz="1800" dirty="0">
                <a:cs typeface="Arial" pitchFamily="34" charset="0"/>
              </a:rPr>
              <a:t> for a given lifecycle topic </a:t>
            </a:r>
            <a:endParaRPr lang="en-US" altLang="en-US" sz="1800" dirty="0" smtClean="0">
              <a:cs typeface="Arial" pitchFamily="34" charset="0"/>
            </a:endParaRPr>
          </a:p>
          <a:p>
            <a:pPr marL="342900" indent="-342900" eaLnBrk="1" hangingPunct="1">
              <a:spcBef>
                <a:spcPct val="50000"/>
              </a:spcBef>
              <a:buFont typeface="+mj-lt"/>
              <a:buAutoNum type="arabicPeriod"/>
            </a:pPr>
            <a:r>
              <a:rPr lang="en-US" altLang="en-US" sz="1800" dirty="0" smtClean="0">
                <a:cs typeface="Arial" pitchFamily="34" charset="0"/>
              </a:rPr>
              <a:t>Specifies </a:t>
            </a:r>
            <a:r>
              <a:rPr lang="en-US" altLang="en-US" sz="1800" dirty="0">
                <a:cs typeface="Arial" pitchFamily="34" charset="0"/>
              </a:rPr>
              <a:t>a </a:t>
            </a:r>
            <a:r>
              <a:rPr lang="en-US" altLang="en-US" sz="1800" b="1" dirty="0">
                <a:cs typeface="Arial" pitchFamily="34" charset="0"/>
              </a:rPr>
              <a:t>common vocabulary </a:t>
            </a:r>
            <a:r>
              <a:rPr lang="en-US" altLang="en-US" sz="1800" dirty="0">
                <a:cs typeface="Arial" pitchFamily="34" charset="0"/>
              </a:rPr>
              <a:t>for the lifecycle artifacts needed to support the scenarios</a:t>
            </a:r>
            <a:r>
              <a:rPr lang="en-US" altLang="en-US" sz="1800" dirty="0" smtClean="0">
                <a:cs typeface="Arial" pitchFamily="34" charset="0"/>
              </a:rPr>
              <a:t>.</a:t>
            </a:r>
            <a:endParaRPr lang="en-US" altLang="en-US" sz="1800" dirty="0">
              <a:cs typeface="Arial" pitchFamily="34" charset="0"/>
            </a:endParaRPr>
          </a:p>
        </p:txBody>
      </p:sp>
      <p:sp>
        <p:nvSpPr>
          <p:cNvPr id="48145" name="AutoShape 36"/>
          <p:cNvSpPr>
            <a:spLocks noChangeArrowheads="1"/>
          </p:cNvSpPr>
          <p:nvPr/>
        </p:nvSpPr>
        <p:spPr bwMode="auto">
          <a:xfrm rot="5400000">
            <a:off x="742951" y="3451225"/>
            <a:ext cx="812800" cy="860425"/>
          </a:xfrm>
          <a:custGeom>
            <a:avLst/>
            <a:gdLst>
              <a:gd name="T0" fmla="*/ 21824847 w 21600"/>
              <a:gd name="T1" fmla="*/ 0 h 21600"/>
              <a:gd name="T2" fmla="*/ 13094359 w 21600"/>
              <a:gd name="T3" fmla="*/ 11433216 h 21600"/>
              <a:gd name="T4" fmla="*/ 0 w 21600"/>
              <a:gd name="T5" fmla="*/ 28584593 h 21600"/>
              <a:gd name="T6" fmla="*/ 13094359 w 21600"/>
              <a:gd name="T7" fmla="*/ 34299608 h 21600"/>
              <a:gd name="T8" fmla="*/ 26188679 w 21600"/>
              <a:gd name="T9" fmla="*/ 23819153 h 21600"/>
              <a:gd name="T10" fmla="*/ 30553942 w 21600"/>
              <a:gd name="T11" fmla="*/ 1143321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7C2"/>
          </a:solidFill>
          <a:ln w="2540"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p>
            <a:endParaRPr lang="en-GB"/>
          </a:p>
        </p:txBody>
      </p:sp>
      <p:sp>
        <p:nvSpPr>
          <p:cNvPr id="48146" name="AutoShape 37"/>
          <p:cNvSpPr>
            <a:spLocks noChangeArrowheads="1"/>
          </p:cNvSpPr>
          <p:nvPr/>
        </p:nvSpPr>
        <p:spPr bwMode="auto">
          <a:xfrm rot="5400000">
            <a:off x="742951" y="4362449"/>
            <a:ext cx="812800" cy="860425"/>
          </a:xfrm>
          <a:custGeom>
            <a:avLst/>
            <a:gdLst>
              <a:gd name="T0" fmla="*/ 21824847 w 21600"/>
              <a:gd name="T1" fmla="*/ 0 h 21600"/>
              <a:gd name="T2" fmla="*/ 13094359 w 21600"/>
              <a:gd name="T3" fmla="*/ 11433216 h 21600"/>
              <a:gd name="T4" fmla="*/ 0 w 21600"/>
              <a:gd name="T5" fmla="*/ 28584593 h 21600"/>
              <a:gd name="T6" fmla="*/ 13094359 w 21600"/>
              <a:gd name="T7" fmla="*/ 34299608 h 21600"/>
              <a:gd name="T8" fmla="*/ 26188679 w 21600"/>
              <a:gd name="T9" fmla="*/ 23819153 h 21600"/>
              <a:gd name="T10" fmla="*/ 30553942 w 21600"/>
              <a:gd name="T11" fmla="*/ 1143321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7C2"/>
          </a:solidFill>
          <a:ln w="2540"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p>
            <a:endParaRPr lang="en-GB"/>
          </a:p>
        </p:txBody>
      </p:sp>
      <p:sp>
        <p:nvSpPr>
          <p:cNvPr id="8" name="Oval Callout 7"/>
          <p:cNvSpPr/>
          <p:nvPr/>
        </p:nvSpPr>
        <p:spPr bwMode="auto">
          <a:xfrm>
            <a:off x="3444875" y="1812925"/>
            <a:ext cx="1600200" cy="920750"/>
          </a:xfrm>
          <a:prstGeom prst="wedgeEllipseCallout">
            <a:avLst>
              <a:gd name="adj1" fmla="val -97268"/>
              <a:gd name="adj2" fmla="val -67329"/>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118981" tIns="59491" rIns="118981" bIns="59491" anchor="ctr"/>
          <a:lstStyle/>
          <a:p>
            <a:pPr algn="ctr" defTabSz="1007943">
              <a:spcBef>
                <a:spcPct val="25000"/>
              </a:spcBef>
              <a:buFont typeface="Times New Roman" pitchFamily="18" charset="0"/>
              <a:buNone/>
              <a:defRPr/>
            </a:pPr>
            <a:r>
              <a:rPr lang="en-US" sz="2200" dirty="0">
                <a:latin typeface="Verdana" pitchFamily="34" charset="0"/>
              </a:rPr>
              <a:t>How</a:t>
            </a:r>
          </a:p>
        </p:txBody>
      </p:sp>
      <p:sp>
        <p:nvSpPr>
          <p:cNvPr id="9" name="Up-Down Arrow 8"/>
          <p:cNvSpPr/>
          <p:nvPr/>
        </p:nvSpPr>
        <p:spPr bwMode="auto">
          <a:xfrm>
            <a:off x="180261" y="2537390"/>
            <a:ext cx="969560" cy="2690247"/>
          </a:xfrm>
          <a:prstGeom prst="upDownArrow">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vert="vert270" lIns="118981" tIns="59491" rIns="118981" bIns="59491" anchor="ctr"/>
          <a:lstStyle/>
          <a:p>
            <a:pPr algn="ctr" defTabSz="1007943">
              <a:spcBef>
                <a:spcPct val="25000"/>
              </a:spcBef>
              <a:buFont typeface="Times New Roman" pitchFamily="18" charset="0"/>
              <a:buNone/>
              <a:defRPr/>
            </a:pPr>
            <a:r>
              <a:rPr lang="en-US" sz="2200" dirty="0">
                <a:latin typeface="Verdana" pitchFamily="34" charset="0"/>
              </a:rPr>
              <a:t>What</a:t>
            </a:r>
          </a:p>
        </p:txBody>
      </p:sp>
      <p:sp>
        <p:nvSpPr>
          <p:cNvPr id="21" name="Text Box 35"/>
          <p:cNvSpPr txBox="1">
            <a:spLocks noChangeArrowheads="1"/>
          </p:cNvSpPr>
          <p:nvPr/>
        </p:nvSpPr>
        <p:spPr bwMode="auto">
          <a:xfrm>
            <a:off x="665041" y="5655300"/>
            <a:ext cx="8032871" cy="17821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800" b="1" dirty="0" smtClean="0">
                <a:cs typeface="Arial" pitchFamily="34" charset="0"/>
              </a:rPr>
              <a:t>Example</a:t>
            </a:r>
            <a:r>
              <a:rPr lang="en-US" altLang="en-US" sz="1800" dirty="0">
                <a:cs typeface="Arial" pitchFamily="34" charset="0"/>
              </a:rPr>
              <a:t>: </a:t>
            </a:r>
            <a:endParaRPr lang="en-US" altLang="en-US" sz="1800" dirty="0" smtClean="0">
              <a:cs typeface="Arial" pitchFamily="34" charset="0"/>
            </a:endParaRPr>
          </a:p>
          <a:p>
            <a:pPr marL="285750" indent="-285750" eaLnBrk="1" hangingPunct="1">
              <a:spcBef>
                <a:spcPct val="50000"/>
              </a:spcBef>
              <a:buFont typeface="Arial" panose="020B0604020202020204" pitchFamily="34" charset="0"/>
              <a:buChar char="•"/>
            </a:pPr>
            <a:r>
              <a:rPr lang="en-US" altLang="en-US" sz="1800" dirty="0" smtClean="0">
                <a:cs typeface="Arial" pitchFamily="34" charset="0"/>
              </a:rPr>
              <a:t>The </a:t>
            </a:r>
            <a:r>
              <a:rPr lang="en-US" altLang="en-US" sz="1800" dirty="0">
                <a:cs typeface="Arial" pitchFamily="34" charset="0"/>
              </a:rPr>
              <a:t>Core specification describes Delegated UIs and Creation Factories and states that OSLC service providers MAY provide them.   </a:t>
            </a:r>
            <a:endParaRPr lang="en-US" altLang="en-US" sz="1800" dirty="0" smtClean="0">
              <a:cs typeface="Arial" pitchFamily="34" charset="0"/>
            </a:endParaRPr>
          </a:p>
          <a:p>
            <a:pPr marL="285750" indent="-285750" eaLnBrk="1" hangingPunct="1">
              <a:spcBef>
                <a:spcPct val="50000"/>
              </a:spcBef>
              <a:buFont typeface="Arial" panose="020B0604020202020204" pitchFamily="34" charset="0"/>
              <a:buChar char="•"/>
            </a:pPr>
            <a:r>
              <a:rPr lang="en-US" altLang="en-US" sz="1800" dirty="0" smtClean="0">
                <a:cs typeface="Arial" pitchFamily="34" charset="0"/>
              </a:rPr>
              <a:t>The </a:t>
            </a:r>
            <a:r>
              <a:rPr lang="en-US" altLang="en-US" sz="1800" dirty="0">
                <a:cs typeface="Arial" pitchFamily="34" charset="0"/>
              </a:rPr>
              <a:t>Change Management specification states that CM service providers MUST provide them.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nodeType="afterGroup">
                            <p:stCondLst>
                              <p:cond delay="1000"/>
                            </p:stCondLst>
                            <p:childTnLst>
                              <p:par>
                                <p:cTn id="9" presetID="16" presetClass="entr" presetSubtype="4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Horizontal)">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600" dirty="0" smtClean="0"/>
              <a:t>What</a:t>
            </a:r>
            <a:r>
              <a:rPr lang="ja-JP" altLang="en-US" sz="3600" dirty="0" smtClean="0">
                <a:ea typeface="MS PGothic" pitchFamily="34" charset="-128"/>
              </a:rPr>
              <a:t>’</a:t>
            </a:r>
            <a:r>
              <a:rPr lang="en-US" altLang="ja-JP" sz="3600" dirty="0" smtClean="0">
                <a:ea typeface="MS PGothic" pitchFamily="34" charset="-128"/>
              </a:rPr>
              <a:t>s </a:t>
            </a:r>
            <a:r>
              <a:rPr lang="en-US" altLang="ja-JP" sz="3600" dirty="0">
                <a:ea typeface="MS PGothic" pitchFamily="34" charset="-128"/>
              </a:rPr>
              <a:t>next</a:t>
            </a:r>
            <a:endParaRPr lang="en-US" altLang="en-US" dirty="0" smtClean="0"/>
          </a:p>
        </p:txBody>
      </p:sp>
      <p:sp>
        <p:nvSpPr>
          <p:cNvPr id="16387" name="Rectangle 3"/>
          <p:cNvSpPr>
            <a:spLocks noGrp="1" noChangeArrowheads="1"/>
          </p:cNvSpPr>
          <p:nvPr>
            <p:ph idx="1"/>
          </p:nvPr>
        </p:nvSpPr>
        <p:spPr/>
        <p:txBody>
          <a:bodyPr/>
          <a:lstStyle/>
          <a:p>
            <a:pPr marL="457200" indent="-457200">
              <a:buFont typeface="Arial" panose="020B0604020202020204" pitchFamily="34" charset="0"/>
              <a:buChar char="•"/>
            </a:pPr>
            <a:r>
              <a:rPr lang="en-US" altLang="en-US" dirty="0" smtClean="0"/>
              <a:t>The Integration Problem</a:t>
            </a:r>
          </a:p>
          <a:p>
            <a:pPr marL="614363" lvl="1" indent="-457200">
              <a:buFont typeface="Arial" panose="020B0604020202020204" pitchFamily="34" charset="0"/>
              <a:buChar char="•"/>
            </a:pPr>
            <a:r>
              <a:rPr lang="en-US" altLang="en-US" dirty="0" smtClean="0"/>
              <a:t>The OSLC approach</a:t>
            </a:r>
          </a:p>
          <a:p>
            <a:pPr marL="457200" indent="-457200">
              <a:buFont typeface="Arial" panose="020B0604020202020204" pitchFamily="34" charset="0"/>
              <a:buChar char="•"/>
            </a:pPr>
            <a:r>
              <a:rPr lang="en-US" altLang="en-US" dirty="0" smtClean="0"/>
              <a:t>Linked Data and RDF</a:t>
            </a:r>
          </a:p>
          <a:p>
            <a:pPr marL="457200" indent="-457200">
              <a:buFont typeface="Arial" panose="020B0604020202020204" pitchFamily="34" charset="0"/>
              <a:buChar char="•"/>
            </a:pPr>
            <a:r>
              <a:rPr lang="en-US" altLang="en-US" dirty="0" smtClean="0"/>
              <a:t>The OSLC standard</a:t>
            </a:r>
          </a:p>
          <a:p>
            <a:pPr marL="614363" lvl="1" indent="-457200">
              <a:buFont typeface="Arial" panose="020B0604020202020204" pitchFamily="34" charset="0"/>
              <a:buChar char="•"/>
            </a:pPr>
            <a:r>
              <a:rPr lang="en-US" altLang="en-US" dirty="0" smtClean="0"/>
              <a:t>Core specification</a:t>
            </a:r>
          </a:p>
          <a:p>
            <a:pPr marL="614363" lvl="1" indent="-457200">
              <a:buFont typeface="Arial" panose="020B0604020202020204" pitchFamily="34" charset="0"/>
              <a:buChar char="•"/>
            </a:pPr>
            <a:r>
              <a:rPr lang="en-US" altLang="en-US" dirty="0" smtClean="0"/>
              <a:t>domain specification(s)</a:t>
            </a:r>
          </a:p>
          <a:p>
            <a:pPr marL="989013" lvl="2" indent="-457200">
              <a:buFont typeface="Arial" panose="020B0604020202020204" pitchFamily="34" charset="0"/>
              <a:buChar char="•"/>
            </a:pPr>
            <a:r>
              <a:rPr lang="en-US" altLang="en-US" dirty="0" smtClean="0"/>
              <a:t>Requirement Management – an example</a:t>
            </a:r>
          </a:p>
          <a:p>
            <a:pPr marL="989013" lvl="2" indent="-457200">
              <a:buFont typeface="Arial" panose="020B0604020202020204" pitchFamily="34" charset="0"/>
              <a:buChar char="•"/>
            </a:pPr>
            <a:endParaRPr lang="en-US" altLang="en-US" dirty="0" smtClean="0"/>
          </a:p>
          <a:p>
            <a:pPr marL="989013" lvl="2" indent="-457200">
              <a:buFont typeface="Arial" panose="020B0604020202020204" pitchFamily="34" charset="0"/>
              <a:buChar char="•"/>
            </a:pPr>
            <a:endParaRPr lang="en-US" altLang="en-US" dirty="0"/>
          </a:p>
          <a:p>
            <a:pPr marL="0" indent="0"/>
            <a:r>
              <a:rPr lang="en-GB" sz="3300" dirty="0">
                <a:solidFill>
                  <a:schemeClr val="accent2"/>
                </a:solidFill>
              </a:rPr>
              <a:t>… Followed by the Linked Data Tutorial</a:t>
            </a:r>
            <a:endParaRPr lang="en-US" altLang="en-US" dirty="0">
              <a:solidFill>
                <a:schemeClr val="accent2"/>
              </a:solidFill>
            </a:endParaRPr>
          </a:p>
          <a:p>
            <a:pPr marL="989013" lvl="2" indent="-457200">
              <a:buFont typeface="Arial" panose="020B0604020202020204" pitchFamily="34" charset="0"/>
              <a:buChar char="•"/>
            </a:pPr>
            <a:endParaRPr lang="en-US" altLang="en-US" dirty="0" smtClean="0"/>
          </a:p>
        </p:txBody>
      </p:sp>
      <p:sp>
        <p:nvSpPr>
          <p:cNvPr id="4" name="AutoShape 4"/>
          <p:cNvSpPr>
            <a:spLocks noChangeArrowheads="1"/>
          </p:cNvSpPr>
          <p:nvPr/>
        </p:nvSpPr>
        <p:spPr bwMode="auto">
          <a:xfrm>
            <a:off x="147638" y="2941637"/>
            <a:ext cx="6330950" cy="609600"/>
          </a:xfrm>
          <a:prstGeom prst="roundRect">
            <a:avLst>
              <a:gd name="adj" fmla="val 16667"/>
            </a:avLst>
          </a:prstGeom>
          <a:noFill/>
          <a:ln w="24765">
            <a:solidFill>
              <a:srgbClr val="FF99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lIns="118981" tIns="59491" rIns="118981" bIns="59491" anchor="ctr"/>
          <a:lstStyle/>
          <a:p>
            <a:pPr defTabSz="1007943">
              <a:spcBef>
                <a:spcPct val="25000"/>
              </a:spcBef>
              <a:buFont typeface="Times New Roman" pitchFamily="18" charset="0"/>
              <a:buNone/>
              <a:defRPr/>
            </a:pPr>
            <a:endParaRPr lang="en-US" sz="1100" b="1">
              <a:latin typeface="Arial" charset="0"/>
              <a:ea typeface="ＭＳ Ｐゴシック" charset="0"/>
              <a:cs typeface="Arial"/>
            </a:endParaRPr>
          </a:p>
        </p:txBody>
      </p:sp>
    </p:spTree>
    <p:extLst>
      <p:ext uri="{BB962C8B-B14F-4D97-AF65-F5344CB8AC3E}">
        <p14:creationId xmlns:p14="http://schemas.microsoft.com/office/powerpoint/2010/main" val="4322505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dirty="0" smtClean="0"/>
              <a:t>First, </a:t>
            </a:r>
            <a:r>
              <a:rPr lang="en-GB" altLang="en-US" dirty="0"/>
              <a:t>What is a </a:t>
            </a:r>
            <a:r>
              <a:rPr lang="en-GB" altLang="en-US" dirty="0" smtClean="0"/>
              <a:t>tool? (from </a:t>
            </a:r>
            <a:r>
              <a:rPr lang="en-GB" altLang="en-US" dirty="0"/>
              <a:t>an integration </a:t>
            </a:r>
            <a:r>
              <a:rPr lang="en-GB" altLang="en-US" dirty="0" smtClean="0"/>
              <a:t>perspective)</a:t>
            </a:r>
            <a:endParaRPr lang="en-US" altLang="en-US" dirty="0" smtClean="0"/>
          </a:p>
        </p:txBody>
      </p:sp>
      <p:sp>
        <p:nvSpPr>
          <p:cNvPr id="50179" name="Text Box 4"/>
          <p:cNvSpPr txBox="1">
            <a:spLocks noChangeArrowheads="1"/>
          </p:cNvSpPr>
          <p:nvPr/>
        </p:nvSpPr>
        <p:spPr bwMode="auto">
          <a:xfrm>
            <a:off x="212725" y="6513513"/>
            <a:ext cx="2016125" cy="603250"/>
          </a:xfrm>
          <a:prstGeom prst="rect">
            <a:avLst/>
          </a:prstGeom>
          <a:noFill/>
          <a:ln w="2540" algn="ctr">
            <a:solidFill>
              <a:schemeClr val="tx2"/>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63500" dir="8587806" algn="ctr" rotWithShape="0">
                    <a:schemeClr val="bg2">
                      <a:alpha val="50000"/>
                    </a:schemeClr>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500" b="1">
                <a:cs typeface="Arial" pitchFamily="34" charset="0"/>
              </a:rPr>
              <a:t>OSLC Resource</a:t>
            </a:r>
          </a:p>
        </p:txBody>
      </p:sp>
      <p:sp>
        <p:nvSpPr>
          <p:cNvPr id="50180" name="Text Box 5"/>
          <p:cNvSpPr txBox="1">
            <a:spLocks noChangeArrowheads="1"/>
          </p:cNvSpPr>
          <p:nvPr/>
        </p:nvSpPr>
        <p:spPr bwMode="auto">
          <a:xfrm>
            <a:off x="212725" y="4852987"/>
            <a:ext cx="2016125" cy="603250"/>
          </a:xfrm>
          <a:prstGeom prst="rect">
            <a:avLst/>
          </a:prstGeom>
          <a:noFill/>
          <a:ln w="2540" algn="ctr">
            <a:solidFill>
              <a:schemeClr val="tx2"/>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63500" dir="8587806" algn="ctr" rotWithShape="0">
                    <a:schemeClr val="bg2">
                      <a:alpha val="50000"/>
                    </a:schemeClr>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500" b="1">
                <a:cs typeface="Arial" pitchFamily="34" charset="0"/>
              </a:rPr>
              <a:t>OSLC Service</a:t>
            </a:r>
          </a:p>
        </p:txBody>
      </p:sp>
      <p:sp>
        <p:nvSpPr>
          <p:cNvPr id="50181" name="Line 6"/>
          <p:cNvSpPr>
            <a:spLocks noChangeShapeType="1"/>
          </p:cNvSpPr>
          <p:nvPr/>
        </p:nvSpPr>
        <p:spPr bwMode="auto">
          <a:xfrm>
            <a:off x="1198563" y="5459412"/>
            <a:ext cx="19050" cy="1063625"/>
          </a:xfrm>
          <a:prstGeom prst="line">
            <a:avLst/>
          </a:prstGeom>
          <a:noFill/>
          <a:ln w="2540">
            <a:solidFill>
              <a:srgbClr val="33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a:p>
        </p:txBody>
      </p:sp>
      <p:sp>
        <p:nvSpPr>
          <p:cNvPr id="50182" name="Text Box 7"/>
          <p:cNvSpPr txBox="1">
            <a:spLocks noChangeArrowheads="1"/>
          </p:cNvSpPr>
          <p:nvPr/>
        </p:nvSpPr>
        <p:spPr bwMode="auto">
          <a:xfrm>
            <a:off x="338138" y="5665787"/>
            <a:ext cx="1314450" cy="32385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300" dirty="0">
                <a:cs typeface="Arial" pitchFamily="34" charset="0"/>
              </a:rPr>
              <a:t>manages</a:t>
            </a:r>
          </a:p>
        </p:txBody>
      </p:sp>
      <p:sp>
        <p:nvSpPr>
          <p:cNvPr id="50183" name="Text Box 12"/>
          <p:cNvSpPr txBox="1">
            <a:spLocks noChangeArrowheads="1"/>
          </p:cNvSpPr>
          <p:nvPr/>
        </p:nvSpPr>
        <p:spPr bwMode="auto">
          <a:xfrm>
            <a:off x="212725" y="2525713"/>
            <a:ext cx="2016125" cy="603250"/>
          </a:xfrm>
          <a:prstGeom prst="rect">
            <a:avLst/>
          </a:prstGeom>
          <a:noFill/>
          <a:ln w="2540" algn="ctr">
            <a:solidFill>
              <a:schemeClr val="tx2"/>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63500" dir="8587806" algn="ctr" rotWithShape="0">
                    <a:schemeClr val="bg2">
                      <a:alpha val="50000"/>
                    </a:schemeClr>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500" b="1">
                <a:cs typeface="Arial" pitchFamily="34" charset="0"/>
              </a:rPr>
              <a:t>OSLC Service Provider</a:t>
            </a:r>
          </a:p>
        </p:txBody>
      </p:sp>
      <p:pic>
        <p:nvPicPr>
          <p:cNvPr id="5018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863" y="1025525"/>
            <a:ext cx="785812" cy="758825"/>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5" name="Text Box 15"/>
          <p:cNvSpPr txBox="1">
            <a:spLocks noChangeArrowheads="1"/>
          </p:cNvSpPr>
          <p:nvPr/>
        </p:nvSpPr>
        <p:spPr bwMode="auto">
          <a:xfrm>
            <a:off x="6973888" y="3311525"/>
            <a:ext cx="2886075" cy="320199"/>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300" dirty="0">
                <a:latin typeface="Verdana" pitchFamily="34" charset="0"/>
                <a:cs typeface="Arial" pitchFamily="34" charset="0"/>
              </a:rPr>
              <a:t>example: </a:t>
            </a:r>
            <a:r>
              <a:rPr lang="en-US" altLang="en-US" sz="1300" dirty="0" smtClean="0">
                <a:latin typeface="Verdana" pitchFamily="34" charset="0"/>
                <a:cs typeface="Arial" pitchFamily="34" charset="0"/>
              </a:rPr>
              <a:t>project, module, …</a:t>
            </a:r>
            <a:endParaRPr lang="en-US" altLang="en-US" sz="1300" dirty="0">
              <a:latin typeface="Verdana" pitchFamily="34" charset="0"/>
              <a:cs typeface="Arial" pitchFamily="34" charset="0"/>
            </a:endParaRPr>
          </a:p>
        </p:txBody>
      </p:sp>
      <p:sp>
        <p:nvSpPr>
          <p:cNvPr id="50186" name="Text Box 17"/>
          <p:cNvSpPr txBox="1">
            <a:spLocks noChangeArrowheads="1"/>
          </p:cNvSpPr>
          <p:nvPr/>
        </p:nvSpPr>
        <p:spPr bwMode="auto">
          <a:xfrm>
            <a:off x="6961188" y="5076825"/>
            <a:ext cx="2886075" cy="52705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300">
                <a:latin typeface="Verdana" pitchFamily="34" charset="0"/>
                <a:cs typeface="Arial" pitchFamily="34" charset="0"/>
              </a:rPr>
              <a:t>example: Change Management capability </a:t>
            </a:r>
          </a:p>
        </p:txBody>
      </p:sp>
      <p:sp>
        <p:nvSpPr>
          <p:cNvPr id="50187" name="Text Box 18"/>
          <p:cNvSpPr txBox="1">
            <a:spLocks noChangeArrowheads="1"/>
          </p:cNvSpPr>
          <p:nvPr/>
        </p:nvSpPr>
        <p:spPr bwMode="auto">
          <a:xfrm>
            <a:off x="6973888" y="6604000"/>
            <a:ext cx="2886075" cy="52705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300">
                <a:latin typeface="Verdana" pitchFamily="34" charset="0"/>
                <a:cs typeface="Arial" pitchFamily="34" charset="0"/>
              </a:rPr>
              <a:t>example: work item (bug, defect, enhancement request)</a:t>
            </a:r>
          </a:p>
        </p:txBody>
      </p:sp>
      <p:sp>
        <p:nvSpPr>
          <p:cNvPr id="50188" name="Line 19"/>
          <p:cNvSpPr>
            <a:spLocks noChangeShapeType="1"/>
          </p:cNvSpPr>
          <p:nvPr/>
        </p:nvSpPr>
        <p:spPr bwMode="auto">
          <a:xfrm>
            <a:off x="1196975" y="3125787"/>
            <a:ext cx="20638" cy="1727199"/>
          </a:xfrm>
          <a:prstGeom prst="line">
            <a:avLst/>
          </a:prstGeom>
          <a:noFill/>
          <a:ln w="2540">
            <a:solidFill>
              <a:srgbClr val="33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a:p>
        </p:txBody>
      </p:sp>
      <p:sp>
        <p:nvSpPr>
          <p:cNvPr id="50189" name="Text Box 20"/>
          <p:cNvSpPr txBox="1">
            <a:spLocks noChangeArrowheads="1"/>
          </p:cNvSpPr>
          <p:nvPr/>
        </p:nvSpPr>
        <p:spPr bwMode="auto">
          <a:xfrm>
            <a:off x="280988" y="3481387"/>
            <a:ext cx="1957387" cy="52705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300" dirty="0">
                <a:cs typeface="Arial" pitchFamily="34" charset="0"/>
              </a:rPr>
              <a:t>provides an implementation of</a:t>
            </a:r>
          </a:p>
        </p:txBody>
      </p:sp>
      <p:pic>
        <p:nvPicPr>
          <p:cNvPr id="5019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2563" y="4208463"/>
            <a:ext cx="889000" cy="722312"/>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91" name="AutoShape 25"/>
          <p:cNvSpPr>
            <a:spLocks noChangeArrowheads="1"/>
          </p:cNvSpPr>
          <p:nvPr/>
        </p:nvSpPr>
        <p:spPr bwMode="auto">
          <a:xfrm>
            <a:off x="2528888" y="2549525"/>
            <a:ext cx="4344987" cy="1839912"/>
          </a:xfrm>
          <a:prstGeom prst="roundRect">
            <a:avLst>
              <a:gd name="adj" fmla="val 16667"/>
            </a:avLst>
          </a:prstGeom>
          <a:solidFill>
            <a:srgbClr val="FFF7C2"/>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GB" altLang="en-US" sz="1500" b="1" u="sng" dirty="0" smtClean="0">
                <a:cs typeface="Arial" pitchFamily="34" charset="0"/>
              </a:rPr>
              <a:t>The </a:t>
            </a:r>
            <a:r>
              <a:rPr lang="en-GB" altLang="en-US" sz="1500" b="1" u="sng" dirty="0">
                <a:cs typeface="Arial" pitchFamily="34" charset="0"/>
              </a:rPr>
              <a:t>central organizing concept of </a:t>
            </a:r>
            <a:r>
              <a:rPr lang="en-GB" altLang="en-US" sz="1500" b="1" u="sng" dirty="0" smtClean="0">
                <a:cs typeface="Arial" pitchFamily="34" charset="0"/>
              </a:rPr>
              <a:t>OSLC.</a:t>
            </a:r>
          </a:p>
          <a:p>
            <a:pPr marL="285750" indent="-285750" algn="ctr" eaLnBrk="1" hangingPunct="1">
              <a:spcBef>
                <a:spcPct val="25000"/>
              </a:spcBef>
              <a:buFont typeface="Arial" panose="020B0604020202020204" pitchFamily="34" charset="0"/>
              <a:buChar char="•"/>
            </a:pPr>
            <a:r>
              <a:rPr lang="en-US" altLang="en-US" sz="1500" dirty="0">
                <a:cs typeface="Arial" pitchFamily="34" charset="0"/>
              </a:rPr>
              <a:t>Reflects the tool’s containers  or partitions</a:t>
            </a:r>
            <a:endParaRPr lang="en-GB" altLang="en-US" sz="1500" dirty="0" smtClean="0">
              <a:cs typeface="Arial" pitchFamily="34" charset="0"/>
            </a:endParaRPr>
          </a:p>
          <a:p>
            <a:pPr marL="285750" indent="-285750" algn="ctr" eaLnBrk="1" hangingPunct="1">
              <a:spcBef>
                <a:spcPct val="25000"/>
              </a:spcBef>
              <a:buFont typeface="Arial" panose="020B0604020202020204" pitchFamily="34" charset="0"/>
              <a:buChar char="•"/>
            </a:pPr>
            <a:r>
              <a:rPr lang="en-GB" altLang="en-US" sz="1500" dirty="0" smtClean="0">
                <a:cs typeface="Arial" pitchFamily="34" charset="0"/>
              </a:rPr>
              <a:t>Enables </a:t>
            </a:r>
            <a:r>
              <a:rPr lang="en-GB" altLang="en-US" sz="1500" dirty="0">
                <a:cs typeface="Arial" pitchFamily="34" charset="0"/>
              </a:rPr>
              <a:t>tools to expose </a:t>
            </a:r>
            <a:r>
              <a:rPr lang="en-GB" altLang="en-US" sz="1500" dirty="0" smtClean="0">
                <a:cs typeface="Arial" pitchFamily="34" charset="0"/>
              </a:rPr>
              <a:t>resources </a:t>
            </a:r>
          </a:p>
          <a:p>
            <a:pPr marL="285750" indent="-285750" algn="ctr" eaLnBrk="1" hangingPunct="1">
              <a:spcBef>
                <a:spcPct val="25000"/>
              </a:spcBef>
              <a:buFont typeface="Arial" panose="020B0604020202020204" pitchFamily="34" charset="0"/>
              <a:buChar char="•"/>
            </a:pPr>
            <a:r>
              <a:rPr lang="en-GB" altLang="en-US" sz="1500" dirty="0" smtClean="0">
                <a:cs typeface="Arial" pitchFamily="34" charset="0"/>
              </a:rPr>
              <a:t>Provides </a:t>
            </a:r>
            <a:r>
              <a:rPr lang="en-GB" altLang="en-US" sz="1500" dirty="0">
                <a:cs typeface="Arial" pitchFamily="34" charset="0"/>
              </a:rPr>
              <a:t>access to </a:t>
            </a:r>
            <a:r>
              <a:rPr lang="en-GB" altLang="en-US" sz="1500" dirty="0" smtClean="0">
                <a:cs typeface="Arial" pitchFamily="34" charset="0"/>
              </a:rPr>
              <a:t>services (enabling consumers </a:t>
            </a:r>
            <a:r>
              <a:rPr lang="en-GB" altLang="en-US" sz="1500" dirty="0">
                <a:cs typeface="Arial" pitchFamily="34" charset="0"/>
              </a:rPr>
              <a:t>to navigate </a:t>
            </a:r>
            <a:r>
              <a:rPr lang="en-GB" altLang="en-US" sz="1500" dirty="0" smtClean="0">
                <a:cs typeface="Arial" pitchFamily="34" charset="0"/>
              </a:rPr>
              <a:t>resources</a:t>
            </a:r>
            <a:r>
              <a:rPr lang="en-GB" altLang="en-US" sz="1500" dirty="0">
                <a:cs typeface="Arial" pitchFamily="34" charset="0"/>
              </a:rPr>
              <a:t>, and create new </a:t>
            </a:r>
            <a:r>
              <a:rPr lang="en-GB" altLang="en-US" sz="1500" dirty="0" smtClean="0">
                <a:cs typeface="Arial" pitchFamily="34" charset="0"/>
              </a:rPr>
              <a:t>ones)</a:t>
            </a:r>
          </a:p>
        </p:txBody>
      </p:sp>
      <p:sp>
        <p:nvSpPr>
          <p:cNvPr id="50192" name="AutoShape 26"/>
          <p:cNvSpPr>
            <a:spLocks noChangeArrowheads="1"/>
          </p:cNvSpPr>
          <p:nvPr/>
        </p:nvSpPr>
        <p:spPr bwMode="auto">
          <a:xfrm>
            <a:off x="2528888" y="4694237"/>
            <a:ext cx="4344987" cy="968376"/>
          </a:xfrm>
          <a:prstGeom prst="roundRect">
            <a:avLst>
              <a:gd name="adj" fmla="val 16667"/>
            </a:avLst>
          </a:prstGeom>
          <a:solidFill>
            <a:srgbClr val="FFF7C2"/>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dirty="0">
                <a:cs typeface="Arial" pitchFamily="34" charset="0"/>
              </a:rPr>
              <a:t>Set of capabilities that enable a web client to create, retrieve, update and delete </a:t>
            </a:r>
            <a:r>
              <a:rPr lang="en-US" altLang="en-US" sz="1500" dirty="0" smtClean="0">
                <a:cs typeface="Arial" pitchFamily="34" charset="0"/>
              </a:rPr>
              <a:t>resources</a:t>
            </a:r>
            <a:endParaRPr lang="en-US" altLang="en-US" sz="1500" dirty="0">
              <a:cs typeface="Arial" pitchFamily="34" charset="0"/>
            </a:endParaRPr>
          </a:p>
        </p:txBody>
      </p:sp>
      <p:sp>
        <p:nvSpPr>
          <p:cNvPr id="50193" name="AutoShape 27"/>
          <p:cNvSpPr>
            <a:spLocks noChangeArrowheads="1"/>
          </p:cNvSpPr>
          <p:nvPr/>
        </p:nvSpPr>
        <p:spPr bwMode="auto">
          <a:xfrm>
            <a:off x="2528888" y="5989637"/>
            <a:ext cx="4344987" cy="1328738"/>
          </a:xfrm>
          <a:prstGeom prst="roundRect">
            <a:avLst>
              <a:gd name="adj" fmla="val 16667"/>
            </a:avLst>
          </a:prstGeom>
          <a:solidFill>
            <a:srgbClr val="FFF7C2"/>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500" dirty="0">
                <a:cs typeface="Arial" pitchFamily="34" charset="0"/>
              </a:rPr>
              <a:t>Managed by an OSLC Service, may have properties and may link to other resources including those provided by other OSLC Services. </a:t>
            </a:r>
          </a:p>
        </p:txBody>
      </p:sp>
      <p:sp>
        <p:nvSpPr>
          <p:cNvPr id="50194" name="Text Box 28"/>
          <p:cNvSpPr txBox="1">
            <a:spLocks noChangeArrowheads="1"/>
          </p:cNvSpPr>
          <p:nvPr/>
        </p:nvSpPr>
        <p:spPr bwMode="auto">
          <a:xfrm>
            <a:off x="223838" y="977900"/>
            <a:ext cx="2016125" cy="603250"/>
          </a:xfrm>
          <a:prstGeom prst="rect">
            <a:avLst/>
          </a:prstGeom>
          <a:noFill/>
          <a:ln w="2540" algn="ctr">
            <a:solidFill>
              <a:schemeClr val="tx2"/>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63500" dir="8587806" algn="ctr" rotWithShape="0">
                    <a:schemeClr val="bg2">
                      <a:alpha val="50000"/>
                    </a:schemeClr>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500" b="1">
                <a:cs typeface="Arial" pitchFamily="34" charset="0"/>
              </a:rPr>
              <a:t>OSLC Service Provider catalog</a:t>
            </a:r>
          </a:p>
        </p:txBody>
      </p:sp>
      <p:sp>
        <p:nvSpPr>
          <p:cNvPr id="50195" name="AutoShape 29"/>
          <p:cNvSpPr>
            <a:spLocks noChangeArrowheads="1"/>
          </p:cNvSpPr>
          <p:nvPr/>
        </p:nvSpPr>
        <p:spPr bwMode="auto">
          <a:xfrm>
            <a:off x="2540000" y="895350"/>
            <a:ext cx="4344988" cy="1458913"/>
          </a:xfrm>
          <a:prstGeom prst="roundRect">
            <a:avLst>
              <a:gd name="adj" fmla="val 16667"/>
            </a:avLst>
          </a:prstGeom>
          <a:solidFill>
            <a:srgbClr val="FFF7C2"/>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marL="285750" indent="-285750" algn="ctr" eaLnBrk="1" hangingPunct="1">
              <a:spcBef>
                <a:spcPct val="25000"/>
              </a:spcBef>
              <a:buFont typeface="Arial" panose="020B0604020202020204" pitchFamily="34" charset="0"/>
              <a:buChar char="•"/>
            </a:pPr>
            <a:r>
              <a:rPr lang="en-US" altLang="en-US" sz="1500" dirty="0">
                <a:cs typeface="Arial" pitchFamily="34" charset="0"/>
              </a:rPr>
              <a:t>Allows for the discovery of the service provider set(s). </a:t>
            </a:r>
          </a:p>
          <a:p>
            <a:pPr marL="285750" indent="-285750" algn="ctr" eaLnBrk="1" hangingPunct="1">
              <a:spcBef>
                <a:spcPct val="25000"/>
              </a:spcBef>
              <a:buFont typeface="Arial" panose="020B0604020202020204" pitchFamily="34" charset="0"/>
              <a:buChar char="•"/>
            </a:pPr>
            <a:r>
              <a:rPr lang="en-US" altLang="en-US" sz="1500" dirty="0">
                <a:cs typeface="Arial" pitchFamily="34" charset="0"/>
              </a:rPr>
              <a:t>They help to simplify the configuration of </a:t>
            </a:r>
            <a:r>
              <a:rPr lang="en-US" altLang="en-US" sz="1500" dirty="0" smtClean="0">
                <a:cs typeface="Arial" pitchFamily="34" charset="0"/>
              </a:rPr>
              <a:t>tools (ex. </a:t>
            </a:r>
            <a:r>
              <a:rPr lang="en-US" altLang="en-US" sz="1500" dirty="0" err="1" smtClean="0">
                <a:cs typeface="Arial" pitchFamily="34" charset="0"/>
              </a:rPr>
              <a:t>OAuthConfiguration</a:t>
            </a:r>
            <a:r>
              <a:rPr lang="en-US" altLang="en-US" sz="1500" dirty="0" smtClean="0">
                <a:cs typeface="Arial" pitchFamily="34" charset="0"/>
              </a:rPr>
              <a:t>). </a:t>
            </a:r>
            <a:endParaRPr lang="en-US" altLang="en-US" sz="1500" dirty="0">
              <a:cs typeface="Arial" pitchFamily="34" charset="0"/>
            </a:endParaRPr>
          </a:p>
        </p:txBody>
      </p:sp>
      <p:sp>
        <p:nvSpPr>
          <p:cNvPr id="50196" name="Text Box 31"/>
          <p:cNvSpPr txBox="1">
            <a:spLocks noChangeArrowheads="1"/>
          </p:cNvSpPr>
          <p:nvPr/>
        </p:nvSpPr>
        <p:spPr bwMode="auto">
          <a:xfrm>
            <a:off x="6997700" y="1911350"/>
            <a:ext cx="2884488" cy="52705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300">
                <a:latin typeface="Verdana" pitchFamily="34" charset="0"/>
                <a:cs typeface="Arial" pitchFamily="34" charset="0"/>
              </a:rPr>
              <a:t>example: IBM Rational Team Concert</a:t>
            </a:r>
          </a:p>
        </p:txBody>
      </p:sp>
      <p:pic>
        <p:nvPicPr>
          <p:cNvPr id="50197"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9725" y="5856288"/>
            <a:ext cx="690563" cy="720725"/>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98"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4788" y="2503488"/>
            <a:ext cx="874712" cy="639762"/>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99" name="Line 35"/>
          <p:cNvSpPr>
            <a:spLocks noChangeShapeType="1"/>
          </p:cNvSpPr>
          <p:nvPr/>
        </p:nvSpPr>
        <p:spPr bwMode="auto">
          <a:xfrm>
            <a:off x="1193800" y="1585913"/>
            <a:ext cx="1588" cy="933450"/>
          </a:xfrm>
          <a:prstGeom prst="line">
            <a:avLst/>
          </a:prstGeom>
          <a:noFill/>
          <a:ln w="2540">
            <a:solidFill>
              <a:srgbClr val="33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a:p>
        </p:txBody>
      </p:sp>
      <p:sp>
        <p:nvSpPr>
          <p:cNvPr id="50200" name="Text Box 36"/>
          <p:cNvSpPr txBox="1">
            <a:spLocks noChangeArrowheads="1"/>
          </p:cNvSpPr>
          <p:nvPr/>
        </p:nvSpPr>
        <p:spPr bwMode="auto">
          <a:xfrm>
            <a:off x="365125" y="1728788"/>
            <a:ext cx="1957388" cy="323850"/>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50000"/>
              </a:spcBef>
              <a:buFont typeface="Times New Roman" pitchFamily="18" charset="0"/>
              <a:buNone/>
            </a:pPr>
            <a:r>
              <a:rPr lang="en-US" altLang="en-US" sz="1300">
                <a:cs typeface="Arial" pitchFamily="34" charset="0"/>
              </a:rPr>
              <a:t>provides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z="3300" smtClean="0"/>
              <a:t>OSLC defines the following technical areas:</a:t>
            </a:r>
          </a:p>
        </p:txBody>
      </p:sp>
      <p:sp>
        <p:nvSpPr>
          <p:cNvPr id="49155" name="Rectangle 3"/>
          <p:cNvSpPr>
            <a:spLocks noChangeArrowheads="1"/>
          </p:cNvSpPr>
          <p:nvPr/>
        </p:nvSpPr>
        <p:spPr bwMode="auto">
          <a:xfrm>
            <a:off x="1438275" y="1216025"/>
            <a:ext cx="3022600" cy="1260475"/>
          </a:xfrm>
          <a:prstGeom prst="rect">
            <a:avLst/>
          </a:prstGeom>
          <a:solidFill>
            <a:srgbClr val="9DC3ED"/>
          </a:solidFill>
          <a:ln w="21590">
            <a:solidFill>
              <a:srgbClr val="808080"/>
            </a:solidFill>
            <a:round/>
            <a:headEnd/>
            <a:tailEnd/>
          </a:ln>
          <a:effectLst>
            <a:outerShdw dist="25965" dir="2700000" algn="ctr" rotWithShape="0">
              <a:srgbClr val="999999">
                <a:alpha val="74997"/>
              </a:srgbClr>
            </a:outerShdw>
          </a:effectLst>
        </p:spPr>
        <p:txBody>
          <a:bodyPr lIns="99197" tIns="49599" rIns="99197" bIns="49599" anchor="ctr"/>
          <a:lstStyle>
            <a:lvl1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1pPr>
            <a:lvl2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2pPr>
            <a:lvl3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3pPr>
            <a:lvl4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4pPr>
            <a:lvl5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a:ea typeface="MS Gothic" pitchFamily="49" charset="-128"/>
                <a:cs typeface="Arial" pitchFamily="34" charset="0"/>
              </a:rPr>
              <a:t>1. Discovery of capabilities</a:t>
            </a:r>
          </a:p>
        </p:txBody>
      </p:sp>
      <p:sp>
        <p:nvSpPr>
          <p:cNvPr id="49156" name="Rectangle 4"/>
          <p:cNvSpPr>
            <a:spLocks noChangeArrowheads="1"/>
          </p:cNvSpPr>
          <p:nvPr/>
        </p:nvSpPr>
        <p:spPr bwMode="auto">
          <a:xfrm>
            <a:off x="1438275" y="5640388"/>
            <a:ext cx="3022600" cy="1258887"/>
          </a:xfrm>
          <a:prstGeom prst="rect">
            <a:avLst/>
          </a:prstGeom>
          <a:solidFill>
            <a:srgbClr val="9DC3ED"/>
          </a:solidFill>
          <a:ln w="21590">
            <a:solidFill>
              <a:srgbClr val="808080"/>
            </a:solidFill>
            <a:round/>
            <a:headEnd/>
            <a:tailEnd/>
          </a:ln>
          <a:effectLst>
            <a:outerShdw dist="25965" dir="2700000" algn="ctr" rotWithShape="0">
              <a:srgbClr val="999999">
                <a:alpha val="74997"/>
              </a:srgbClr>
            </a:outerShdw>
          </a:effectLst>
        </p:spPr>
        <p:txBody>
          <a:bodyPr lIns="99197" tIns="49599" rIns="99197" bIns="49599" anchor="ctr"/>
          <a:lstStyle>
            <a:lvl1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1pPr>
            <a:lvl2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2pPr>
            <a:lvl3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3pPr>
            <a:lvl4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4pPr>
            <a:lvl5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dirty="0">
                <a:ea typeface="MS Gothic" pitchFamily="49" charset="-128"/>
                <a:cs typeface="Arial" pitchFamily="34" charset="0"/>
              </a:rPr>
              <a:t>5. Delegated UI for Create and Select</a:t>
            </a:r>
          </a:p>
        </p:txBody>
      </p:sp>
      <p:sp>
        <p:nvSpPr>
          <p:cNvPr id="49157" name="Rectangle 5"/>
          <p:cNvSpPr>
            <a:spLocks noChangeArrowheads="1"/>
          </p:cNvSpPr>
          <p:nvPr/>
        </p:nvSpPr>
        <p:spPr bwMode="auto">
          <a:xfrm>
            <a:off x="5494338" y="1216025"/>
            <a:ext cx="3021012" cy="1260475"/>
          </a:xfrm>
          <a:prstGeom prst="rect">
            <a:avLst/>
          </a:prstGeom>
          <a:solidFill>
            <a:srgbClr val="9DC3ED"/>
          </a:solidFill>
          <a:ln w="21590">
            <a:solidFill>
              <a:srgbClr val="808080"/>
            </a:solidFill>
            <a:round/>
            <a:headEnd/>
            <a:tailEnd/>
          </a:ln>
          <a:effectLst>
            <a:outerShdw dist="25965" dir="2700000" algn="ctr" rotWithShape="0">
              <a:srgbClr val="999999">
                <a:alpha val="74997"/>
              </a:srgbClr>
            </a:outerShdw>
          </a:effectLst>
        </p:spPr>
        <p:txBody>
          <a:bodyPr lIns="99197" tIns="49599" rIns="99197" bIns="49599" anchor="ctr"/>
          <a:lstStyle>
            <a:lvl1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1pPr>
            <a:lvl2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2pPr>
            <a:lvl3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3pPr>
            <a:lvl4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4pPr>
            <a:lvl5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a:ea typeface="MS Gothic" pitchFamily="49" charset="-128"/>
                <a:cs typeface="Arial" pitchFamily="34" charset="0"/>
              </a:rPr>
              <a:t>2. HTTP C.R.U.D. for resources</a:t>
            </a:r>
          </a:p>
        </p:txBody>
      </p:sp>
      <p:sp>
        <p:nvSpPr>
          <p:cNvPr id="49158" name="Rectangle 6"/>
          <p:cNvSpPr>
            <a:spLocks noChangeArrowheads="1"/>
          </p:cNvSpPr>
          <p:nvPr/>
        </p:nvSpPr>
        <p:spPr bwMode="auto">
          <a:xfrm>
            <a:off x="5494338" y="5595938"/>
            <a:ext cx="3021012" cy="1260475"/>
          </a:xfrm>
          <a:prstGeom prst="rect">
            <a:avLst/>
          </a:prstGeom>
          <a:solidFill>
            <a:srgbClr val="9DC3ED"/>
          </a:solidFill>
          <a:ln w="21590">
            <a:solidFill>
              <a:srgbClr val="808080"/>
            </a:solidFill>
            <a:round/>
            <a:headEnd/>
            <a:tailEnd/>
          </a:ln>
          <a:effectLst>
            <a:outerShdw dist="25965" dir="2700000" algn="ctr" rotWithShape="0">
              <a:srgbClr val="999999">
                <a:alpha val="74997"/>
              </a:srgbClr>
            </a:outerShdw>
          </a:effectLst>
        </p:spPr>
        <p:txBody>
          <a:bodyPr lIns="99197" tIns="49599" rIns="99197" bIns="49599" anchor="ctr"/>
          <a:lstStyle>
            <a:lvl1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1pPr>
            <a:lvl2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2pPr>
            <a:lvl3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3pPr>
            <a:lvl4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4pPr>
            <a:lvl5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a:ea typeface="MS Gothic" pitchFamily="49" charset="-128"/>
                <a:cs typeface="Arial" pitchFamily="34" charset="0"/>
              </a:rPr>
              <a:t>4. Querying for resources</a:t>
            </a:r>
          </a:p>
        </p:txBody>
      </p:sp>
      <p:sp>
        <p:nvSpPr>
          <p:cNvPr id="49159" name="Rectangle 7"/>
          <p:cNvSpPr>
            <a:spLocks noChangeArrowheads="1"/>
          </p:cNvSpPr>
          <p:nvPr/>
        </p:nvSpPr>
        <p:spPr bwMode="auto">
          <a:xfrm>
            <a:off x="625475" y="3529013"/>
            <a:ext cx="3021013" cy="1260475"/>
          </a:xfrm>
          <a:prstGeom prst="rect">
            <a:avLst/>
          </a:prstGeom>
          <a:solidFill>
            <a:srgbClr val="9DC3ED"/>
          </a:solidFill>
          <a:ln w="21590">
            <a:solidFill>
              <a:srgbClr val="808080"/>
            </a:solidFill>
            <a:round/>
            <a:headEnd/>
            <a:tailEnd/>
          </a:ln>
          <a:effectLst>
            <a:outerShdw dist="25965" dir="2700000" algn="ctr" rotWithShape="0">
              <a:srgbClr val="999999">
                <a:alpha val="74997"/>
              </a:srgbClr>
            </a:outerShdw>
          </a:effectLst>
        </p:spPr>
        <p:txBody>
          <a:bodyPr lIns="99197" tIns="49599" rIns="99197" bIns="49599" anchor="ctr"/>
          <a:lstStyle>
            <a:lvl1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1pPr>
            <a:lvl2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2pPr>
            <a:lvl3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3pPr>
            <a:lvl4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4pPr>
            <a:lvl5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a:ea typeface="MS Gothic" pitchFamily="49" charset="-128"/>
                <a:cs typeface="Arial" pitchFamily="34" charset="0"/>
              </a:rPr>
              <a:t>6. UI Previews for Resource Links</a:t>
            </a:r>
          </a:p>
        </p:txBody>
      </p:sp>
      <p:sp>
        <p:nvSpPr>
          <p:cNvPr id="273419" name="Line 11"/>
          <p:cNvSpPr>
            <a:spLocks noChangeShapeType="1"/>
          </p:cNvSpPr>
          <p:nvPr/>
        </p:nvSpPr>
        <p:spPr bwMode="auto">
          <a:xfrm flipH="1">
            <a:off x="5038725" y="4283075"/>
            <a:ext cx="758825" cy="3175"/>
          </a:xfrm>
          <a:prstGeom prst="line">
            <a:avLst/>
          </a:prstGeom>
          <a:noFill/>
          <a:ln w="216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00783" tIns="50392" rIns="100783" bIns="50392"/>
          <a:lstStyle/>
          <a:p>
            <a:pPr defTabSz="1007943">
              <a:spcBef>
                <a:spcPct val="25000"/>
              </a:spcBef>
              <a:buFont typeface="Times New Roman" pitchFamily="18" charset="0"/>
              <a:buNone/>
              <a:defRPr/>
            </a:pPr>
            <a:endParaRPr lang="en-US" sz="1100">
              <a:latin typeface="Arial" charset="0"/>
              <a:ea typeface="ＭＳ Ｐゴシック" charset="0"/>
              <a:cs typeface="Arial" charset="0"/>
            </a:endParaRPr>
          </a:p>
        </p:txBody>
      </p:sp>
      <p:sp>
        <p:nvSpPr>
          <p:cNvPr id="49161" name="Rectangle 14"/>
          <p:cNvSpPr>
            <a:spLocks noChangeArrowheads="1"/>
          </p:cNvSpPr>
          <p:nvPr/>
        </p:nvSpPr>
        <p:spPr bwMode="auto">
          <a:xfrm>
            <a:off x="6508750" y="3540125"/>
            <a:ext cx="3022600" cy="1260475"/>
          </a:xfrm>
          <a:prstGeom prst="rect">
            <a:avLst/>
          </a:prstGeom>
          <a:solidFill>
            <a:srgbClr val="9DC3ED"/>
          </a:solidFill>
          <a:ln w="21590">
            <a:solidFill>
              <a:srgbClr val="808080"/>
            </a:solidFill>
            <a:round/>
            <a:headEnd/>
            <a:tailEnd/>
          </a:ln>
          <a:effectLst>
            <a:outerShdw dist="25965" dir="2700000" algn="ctr" rotWithShape="0">
              <a:srgbClr val="999999">
                <a:alpha val="74997"/>
              </a:srgbClr>
            </a:outerShdw>
          </a:effectLst>
        </p:spPr>
        <p:txBody>
          <a:bodyPr lIns="99197" tIns="49599" rIns="99197" bIns="49599" anchor="ctr"/>
          <a:lstStyle>
            <a:lvl1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1pPr>
            <a:lvl2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2pPr>
            <a:lvl3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3pPr>
            <a:lvl4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4pPr>
            <a:lvl5pPr defTabSz="503238" eaLnBrk="0" hangingPunct="0">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200">
                <a:ea typeface="MS Gothic" pitchFamily="49" charset="-128"/>
                <a:cs typeface="Arial" pitchFamily="34" charset="0"/>
              </a:rPr>
              <a:t>3. Standard resource representations</a:t>
            </a:r>
          </a:p>
        </p:txBody>
      </p:sp>
      <p:pic>
        <p:nvPicPr>
          <p:cNvPr id="49162" name="Picture 18" descr="200px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638" y="2730500"/>
            <a:ext cx="1911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7507" name="Picture 3"/>
          <p:cNvPicPr>
            <a:picLocks noChangeAspect="1" noChangeArrowheads="1"/>
          </p:cNvPicPr>
          <p:nvPr/>
        </p:nvPicPr>
        <p:blipFill>
          <a:blip r:embed="rId3"/>
          <a:srcRect/>
          <a:stretch>
            <a:fillRect/>
          </a:stretch>
        </p:blipFill>
        <p:spPr bwMode="auto">
          <a:xfrm>
            <a:off x="1316038" y="930275"/>
            <a:ext cx="8453437" cy="5503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1203" name="Oval 15"/>
          <p:cNvSpPr>
            <a:spLocks noChangeArrowheads="1"/>
          </p:cNvSpPr>
          <p:nvPr/>
        </p:nvSpPr>
        <p:spPr bwMode="auto">
          <a:xfrm>
            <a:off x="3797300" y="3425825"/>
            <a:ext cx="5835650" cy="1871663"/>
          </a:xfrm>
          <a:prstGeom prst="ellipse">
            <a:avLst/>
          </a:prstGeom>
          <a:noFill/>
          <a:ln w="27940" algn="ctr">
            <a:solidFill>
              <a:srgbClr val="FF99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51204" name="Rectangle 18"/>
          <p:cNvSpPr>
            <a:spLocks noChangeArrowheads="1"/>
          </p:cNvSpPr>
          <p:nvPr/>
        </p:nvSpPr>
        <p:spPr bwMode="auto">
          <a:xfrm>
            <a:off x="169863" y="3046413"/>
            <a:ext cx="3438525" cy="4141787"/>
          </a:xfrm>
          <a:prstGeom prst="rect">
            <a:avLst/>
          </a:prstGeom>
          <a:solidFill>
            <a:srgbClr val="FFF7C2"/>
          </a:solidFill>
          <a:ln w="2540" algn="ctr">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1800">
                <a:cs typeface="Arial" pitchFamily="34" charset="0"/>
              </a:rPr>
              <a:t>Starting from the catalog you can discover services and their capabilities. This is a common pattern in OSLC.</a:t>
            </a:r>
          </a:p>
          <a:p>
            <a:pPr eaLnBrk="1" hangingPunct="1">
              <a:spcBef>
                <a:spcPct val="25000"/>
              </a:spcBef>
              <a:buFont typeface="Times New Roman" pitchFamily="18" charset="0"/>
              <a:buNone/>
            </a:pPr>
            <a:endParaRPr lang="en-US" altLang="en-US" sz="1800">
              <a:cs typeface="Arial" pitchFamily="34" charset="0"/>
            </a:endParaRPr>
          </a:p>
          <a:p>
            <a:pPr eaLnBrk="1" hangingPunct="1">
              <a:spcBef>
                <a:spcPct val="25000"/>
              </a:spcBef>
              <a:buFont typeface="Times New Roman" pitchFamily="18" charset="0"/>
              <a:buNone/>
            </a:pPr>
            <a:r>
              <a:rPr lang="en-US" altLang="en-US" sz="1800">
                <a:cs typeface="Arial" pitchFamily="34" charset="0"/>
              </a:rPr>
              <a:t>OSLC capabilities:</a:t>
            </a:r>
          </a:p>
          <a:p>
            <a:pPr eaLnBrk="1" hangingPunct="1">
              <a:spcBef>
                <a:spcPct val="25000"/>
              </a:spcBef>
              <a:buFont typeface="Wingdings" pitchFamily="2" charset="2"/>
              <a:buChar char="§"/>
            </a:pPr>
            <a:r>
              <a:rPr lang="en-US" altLang="en-US" sz="1500" b="1">
                <a:cs typeface="Arial" pitchFamily="34" charset="0"/>
              </a:rPr>
              <a:t>Delegated UI Dialog</a:t>
            </a:r>
            <a:r>
              <a:rPr lang="en-US" altLang="en-US" sz="1500">
                <a:cs typeface="Arial" pitchFamily="34" charset="0"/>
              </a:rPr>
              <a:t> allows you to create or find resources using a UI provided by the OSLC tool</a:t>
            </a:r>
          </a:p>
          <a:p>
            <a:pPr eaLnBrk="1" hangingPunct="1">
              <a:spcBef>
                <a:spcPct val="25000"/>
              </a:spcBef>
              <a:buFont typeface="Wingdings" pitchFamily="2" charset="2"/>
              <a:buChar char="§"/>
            </a:pPr>
            <a:r>
              <a:rPr lang="en-US" altLang="en-US" sz="1500" b="1">
                <a:cs typeface="Arial" pitchFamily="34" charset="0"/>
              </a:rPr>
              <a:t>Creation Factory</a:t>
            </a:r>
            <a:r>
              <a:rPr lang="en-US" altLang="en-US" sz="1500">
                <a:cs typeface="Arial" pitchFamily="34" charset="0"/>
              </a:rPr>
              <a:t> allows you to create resources programmatically</a:t>
            </a:r>
          </a:p>
          <a:p>
            <a:pPr eaLnBrk="1" hangingPunct="1">
              <a:spcBef>
                <a:spcPct val="25000"/>
              </a:spcBef>
              <a:buFont typeface="Wingdings" pitchFamily="2" charset="2"/>
              <a:buChar char="§"/>
            </a:pPr>
            <a:r>
              <a:rPr lang="en-US" altLang="en-US" sz="1500" b="1">
                <a:cs typeface="Arial" pitchFamily="34" charset="0"/>
              </a:rPr>
              <a:t>Query Capability</a:t>
            </a:r>
            <a:r>
              <a:rPr lang="en-US" altLang="en-US" sz="1500">
                <a:cs typeface="Arial" pitchFamily="34" charset="0"/>
              </a:rPr>
              <a:t> allows you to query for resources</a:t>
            </a:r>
          </a:p>
        </p:txBody>
      </p:sp>
      <p:sp>
        <p:nvSpPr>
          <p:cNvPr id="51205" name="Rectangle 30"/>
          <p:cNvSpPr>
            <a:spLocks noGrp="1" noChangeArrowheads="1"/>
          </p:cNvSpPr>
          <p:nvPr>
            <p:ph type="title"/>
          </p:nvPr>
        </p:nvSpPr>
        <p:spPr/>
        <p:txBody>
          <a:bodyPr/>
          <a:lstStyle/>
          <a:p>
            <a:pPr eaLnBrk="1" hangingPunct="1"/>
            <a:r>
              <a:rPr lang="en-US" altLang="en-US" sz="3300" smtClean="0"/>
              <a:t>1. Discovery of capabilities</a:t>
            </a:r>
          </a:p>
        </p:txBody>
      </p:sp>
      <p:pic>
        <p:nvPicPr>
          <p:cNvPr id="51206"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988" y="806450"/>
            <a:ext cx="444500" cy="360363"/>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7"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4513" y="792163"/>
            <a:ext cx="533400" cy="3889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8" name="Picture 2" descr="https://jazz.net/jazz/web/com.ibm.team.rtc.web/ui/graphics/UICustomizations/RTC_24.png?etag=X6x3ZL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3" y="806450"/>
            <a:ext cx="40798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9"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2775" y="5608638"/>
            <a:ext cx="533400" cy="554037"/>
          </a:xfrm>
          <a:prstGeom prst="rect">
            <a:avLst/>
          </a:prstGeom>
          <a:noFill/>
          <a:ln>
            <a:noFill/>
          </a:ln>
          <a:effectLst/>
          <a:extLst>
            <a:ext uri="{909E8E84-426E-40DD-AFC4-6F175D3DCCD1}">
              <a14:hiddenFill xmlns:a14="http://schemas.microsoft.com/office/drawing/2010/main">
                <a:solidFill>
                  <a:srgbClr val="FFF7C2"/>
                </a:solidFill>
              </a14:hiddenFill>
            </a:ext>
            <a:ext uri="{91240B29-F687-4F45-9708-019B960494DF}">
              <a14:hiddenLine xmlns:a14="http://schemas.microsoft.com/office/drawing/2010/main" w="2540" algn="ctr">
                <a:solidFill>
                  <a:srgbClr val="33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z="3300" dirty="0" smtClean="0"/>
              <a:t>2. HTTP C.R.U.D</a:t>
            </a:r>
          </a:p>
        </p:txBody>
      </p:sp>
      <p:sp>
        <p:nvSpPr>
          <p:cNvPr id="52227" name="Rectangle 3"/>
          <p:cNvSpPr>
            <a:spLocks noGrp="1" noChangeArrowheads="1"/>
          </p:cNvSpPr>
          <p:nvPr>
            <p:ph type="body" idx="1"/>
          </p:nvPr>
        </p:nvSpPr>
        <p:spPr/>
        <p:txBody>
          <a:bodyPr/>
          <a:lstStyle/>
          <a:p>
            <a:pPr marL="0" indent="0" eaLnBrk="1" hangingPunct="1"/>
            <a:r>
              <a:rPr lang="en-US" altLang="en-US" dirty="0" smtClean="0"/>
              <a:t>OSLC allows manipulation of resources using standard HTTP C.R.U.D</a:t>
            </a:r>
          </a:p>
          <a:p>
            <a:pPr marL="0" indent="0" eaLnBrk="1" hangingPunct="1"/>
            <a:endParaRPr lang="en-US" altLang="en-US" dirty="0" smtClean="0"/>
          </a:p>
          <a:p>
            <a:pPr lvl="2" eaLnBrk="1" hangingPunct="1">
              <a:buFont typeface="Times New Roman" pitchFamily="18" charset="0"/>
              <a:buNone/>
            </a:pPr>
            <a:r>
              <a:rPr lang="en-US" altLang="en-US" sz="3500" dirty="0" smtClean="0">
                <a:latin typeface="Verdana" pitchFamily="34" charset="0"/>
                <a:ea typeface="KaiTi" pitchFamily="49" charset="-122"/>
              </a:rPr>
              <a:t>Create = POST</a:t>
            </a:r>
          </a:p>
          <a:p>
            <a:pPr lvl="2" eaLnBrk="1" hangingPunct="1">
              <a:buFont typeface="Times New Roman" pitchFamily="18" charset="0"/>
              <a:buNone/>
            </a:pPr>
            <a:r>
              <a:rPr lang="en-US" altLang="en-US" sz="3500" dirty="0" smtClean="0">
                <a:latin typeface="Verdana" pitchFamily="34" charset="0"/>
                <a:ea typeface="KaiTi" pitchFamily="49" charset="-122"/>
              </a:rPr>
              <a:t>Request = GET</a:t>
            </a:r>
          </a:p>
          <a:p>
            <a:pPr lvl="2" eaLnBrk="1" hangingPunct="1">
              <a:buFont typeface="Times New Roman" pitchFamily="18" charset="0"/>
              <a:buNone/>
            </a:pPr>
            <a:r>
              <a:rPr lang="en-US" altLang="en-US" sz="3500" dirty="0" smtClean="0">
                <a:latin typeface="Verdana" pitchFamily="34" charset="0"/>
                <a:ea typeface="KaiTi" pitchFamily="49" charset="-122"/>
              </a:rPr>
              <a:t>Update = PUT</a:t>
            </a:r>
          </a:p>
          <a:p>
            <a:pPr lvl="2" eaLnBrk="1" hangingPunct="1">
              <a:buFont typeface="Times New Roman" pitchFamily="18" charset="0"/>
              <a:buNone/>
            </a:pPr>
            <a:r>
              <a:rPr lang="en-US" altLang="en-US" sz="3500" dirty="0" smtClean="0">
                <a:latin typeface="Verdana" pitchFamily="34" charset="0"/>
                <a:ea typeface="KaiTi" pitchFamily="49" charset="-122"/>
              </a:rPr>
              <a:t>Delete = DELETE</a:t>
            </a:r>
          </a:p>
          <a:p>
            <a:pPr marL="0" indent="0" eaLnBrk="1" hangingPunct="1"/>
            <a:endParaRPr lang="en-US" altLang="en-US" sz="3500" dirty="0" smtClean="0">
              <a:latin typeface="Verdana" pitchFamily="34" charset="0"/>
              <a:ea typeface="KaiTi" pitchFamily="49" charset="-122"/>
            </a:endParaRPr>
          </a:p>
          <a:p>
            <a:pPr marL="0" indent="0" eaLnBrk="1" hangingPunct="1"/>
            <a:r>
              <a:rPr lang="en-GB" altLang="en-US" sz="2800" dirty="0" smtClean="0">
                <a:solidFill>
                  <a:schemeClr val="accent2"/>
                </a:solidFill>
                <a:latin typeface="Verdana" pitchFamily="34" charset="0"/>
                <a:ea typeface="KaiTi" pitchFamily="49" charset="-122"/>
                <a:sym typeface="Wingdings" panose="05000000000000000000" pitchFamily="2" charset="2"/>
              </a:rPr>
              <a:t> </a:t>
            </a:r>
            <a:r>
              <a:rPr lang="en-GB" altLang="en-US" sz="2800" dirty="0" smtClean="0">
                <a:solidFill>
                  <a:schemeClr val="accent2"/>
                </a:solidFill>
                <a:latin typeface="Verdana" pitchFamily="34" charset="0"/>
                <a:ea typeface="KaiTi" pitchFamily="49" charset="-122"/>
              </a:rPr>
              <a:t>OSLC follows </a:t>
            </a:r>
            <a:r>
              <a:rPr lang="en-GB" altLang="en-US" sz="2800" dirty="0">
                <a:solidFill>
                  <a:schemeClr val="accent2"/>
                </a:solidFill>
                <a:latin typeface="Verdana" pitchFamily="34" charset="0"/>
                <a:ea typeface="KaiTi" pitchFamily="49" charset="-122"/>
              </a:rPr>
              <a:t>the REST architectural pattern.</a:t>
            </a:r>
            <a:endParaRPr lang="en-US" altLang="en-US" sz="2800" dirty="0" smtClean="0">
              <a:solidFill>
                <a:schemeClr val="accent2"/>
              </a:solidFill>
              <a:latin typeface="Verdana" pitchFamily="34" charset="0"/>
              <a:ea typeface="KaiTi" pitchFamily="49" charset="-122"/>
            </a:endParaRPr>
          </a:p>
        </p:txBody>
      </p:sp>
      <p:sp>
        <p:nvSpPr>
          <p:cNvPr id="52228" name="Rectangle 5"/>
          <p:cNvSpPr>
            <a:spLocks noChangeArrowheads="1"/>
          </p:cNvSpPr>
          <p:nvPr/>
        </p:nvSpPr>
        <p:spPr bwMode="auto">
          <a:xfrm>
            <a:off x="822325" y="2554288"/>
            <a:ext cx="315913" cy="2490787"/>
          </a:xfrm>
          <a:prstGeom prst="rect">
            <a:avLst/>
          </a:prstGeom>
          <a:noFill/>
          <a:ln w="27940" algn="ctr">
            <a:solidFill>
              <a:srgbClr val="FF9900"/>
            </a:solidFill>
            <a:miter lim="800000"/>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REST Architectural Pattern</a:t>
            </a:r>
            <a:endParaRPr lang="en-GB" dirty="0"/>
          </a:p>
        </p:txBody>
      </p:sp>
      <p:sp>
        <p:nvSpPr>
          <p:cNvPr id="6" name="Content Placeholder 5"/>
          <p:cNvSpPr>
            <a:spLocks noGrp="1"/>
          </p:cNvSpPr>
          <p:nvPr>
            <p:ph idx="1"/>
          </p:nvPr>
        </p:nvSpPr>
        <p:spPr>
          <a:xfrm>
            <a:off x="100013" y="855662"/>
            <a:ext cx="9875837" cy="6336297"/>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457200" indent="-457200">
              <a:buFont typeface="Arial" panose="020B0604020202020204" pitchFamily="34" charset="0"/>
              <a:buChar char="•"/>
            </a:pPr>
            <a:r>
              <a:rPr lang="en-GB" sz="2000" dirty="0"/>
              <a:t>I</a:t>
            </a:r>
            <a:r>
              <a:rPr lang="en-GB" sz="2000" dirty="0" smtClean="0"/>
              <a:t>s </a:t>
            </a:r>
            <a:r>
              <a:rPr lang="en-GB" sz="2000" dirty="0"/>
              <a:t>a software architecture style </a:t>
            </a:r>
            <a:r>
              <a:rPr lang="en-GB" sz="2000" dirty="0" smtClean="0"/>
              <a:t>for web </a:t>
            </a:r>
            <a:r>
              <a:rPr lang="en-GB" sz="2000" dirty="0"/>
              <a:t>services</a:t>
            </a:r>
            <a:r>
              <a:rPr lang="en-GB" sz="2000" dirty="0" smtClean="0"/>
              <a:t>.</a:t>
            </a:r>
          </a:p>
          <a:p>
            <a:pPr marL="614363" lvl="1" indent="-457200">
              <a:buFont typeface="Arial" panose="020B0604020202020204" pitchFamily="34" charset="0"/>
              <a:buChar char="•"/>
            </a:pPr>
            <a:r>
              <a:rPr lang="en-GB" sz="1600" dirty="0"/>
              <a:t>a simpler alternative to SOAP and WSDL-based Web </a:t>
            </a:r>
            <a:r>
              <a:rPr lang="en-GB" sz="1600" dirty="0" smtClean="0"/>
              <a:t>services</a:t>
            </a:r>
          </a:p>
          <a:p>
            <a:pPr marL="614363" lvl="1" indent="-457200">
              <a:buFont typeface="Arial" panose="020B0604020202020204" pitchFamily="34" charset="0"/>
              <a:buChar char="•"/>
            </a:pPr>
            <a:endParaRPr lang="en-GB" sz="1500" dirty="0"/>
          </a:p>
          <a:p>
            <a:pPr marL="457200" indent="-457200">
              <a:buFont typeface="Arial" panose="020B0604020202020204" pitchFamily="34" charset="0"/>
              <a:buChar char="•"/>
            </a:pPr>
            <a:r>
              <a:rPr lang="en-GB" sz="2000" dirty="0"/>
              <a:t>T</a:t>
            </a:r>
            <a:r>
              <a:rPr lang="en-GB" sz="2000" dirty="0" smtClean="0"/>
              <a:t>he </a:t>
            </a:r>
            <a:r>
              <a:rPr lang="en-GB" sz="2000" dirty="0"/>
              <a:t>primary purpose of </a:t>
            </a:r>
            <a:r>
              <a:rPr lang="en-GB" sz="2000" dirty="0" smtClean="0"/>
              <a:t>a RESTful service </a:t>
            </a:r>
            <a:r>
              <a:rPr lang="en-GB" sz="2000" dirty="0"/>
              <a:t>is to manipulate representations of Web resources using a uniform set of stateless operations</a:t>
            </a:r>
            <a:r>
              <a:rPr lang="en-GB" sz="2000" dirty="0" smtClean="0"/>
              <a:t>.</a:t>
            </a:r>
          </a:p>
          <a:p>
            <a:pPr marL="614363" lvl="1" indent="-457200">
              <a:buFont typeface="Arial" panose="020B0604020202020204" pitchFamily="34" charset="0"/>
              <a:buChar char="•"/>
            </a:pPr>
            <a:endParaRPr lang="en-GB" sz="1500" dirty="0"/>
          </a:p>
          <a:p>
            <a:pPr marL="457200" indent="-457200">
              <a:buFont typeface="Arial" panose="020B0604020202020204" pitchFamily="34" charset="0"/>
              <a:buChar char="•"/>
            </a:pPr>
            <a:r>
              <a:rPr lang="en-GB" sz="2000" dirty="0" smtClean="0"/>
              <a:t>The design </a:t>
            </a:r>
            <a:r>
              <a:rPr lang="en-GB" sz="2000" dirty="0"/>
              <a:t>pattern for REST interfaces </a:t>
            </a:r>
            <a:endParaRPr lang="en-GB" sz="2000" dirty="0" smtClean="0"/>
          </a:p>
          <a:p>
            <a:pPr marL="614363" lvl="1" indent="-457200">
              <a:buFont typeface="Arial" panose="020B0604020202020204" pitchFamily="34" charset="0"/>
              <a:buChar char="•"/>
            </a:pPr>
            <a:r>
              <a:rPr lang="en-GB" sz="1800" dirty="0" smtClean="0"/>
              <a:t>Interface </a:t>
            </a:r>
            <a:r>
              <a:rPr lang="en-GB" sz="1800" dirty="0"/>
              <a:t>with external systems using resources identified by </a:t>
            </a:r>
            <a:r>
              <a:rPr lang="en-GB" sz="1800" dirty="0" smtClean="0"/>
              <a:t>URIs, </a:t>
            </a:r>
            <a:r>
              <a:rPr lang="en-GB" sz="1800" dirty="0"/>
              <a:t>for example </a:t>
            </a:r>
            <a:r>
              <a:rPr lang="en-GB" sz="1800" dirty="0" smtClean="0"/>
              <a:t>‘/person/</a:t>
            </a:r>
            <a:r>
              <a:rPr lang="en-GB" sz="1800" dirty="0" err="1" smtClean="0"/>
              <a:t>paul</a:t>
            </a:r>
            <a:r>
              <a:rPr lang="en-GB" sz="1800" dirty="0" smtClean="0"/>
              <a:t>’</a:t>
            </a:r>
            <a:endParaRPr lang="en-GB" sz="1800" dirty="0"/>
          </a:p>
          <a:p>
            <a:pPr marL="614363" lvl="1" indent="-457200">
              <a:buFont typeface="Arial" panose="020B0604020202020204" pitchFamily="34" charset="0"/>
              <a:buChar char="•"/>
            </a:pPr>
            <a:r>
              <a:rPr lang="en-GB" sz="1800" dirty="0" smtClean="0"/>
              <a:t>A resource can </a:t>
            </a:r>
            <a:r>
              <a:rPr lang="en-GB" sz="1800" dirty="0"/>
              <a:t>be operated upon </a:t>
            </a:r>
            <a:r>
              <a:rPr lang="en-GB" sz="1800" dirty="0" smtClean="0"/>
              <a:t>using standard HTTP </a:t>
            </a:r>
            <a:r>
              <a:rPr lang="en-GB" sz="1800" dirty="0"/>
              <a:t>verbs (GET, POST, PUT, DELETE</a:t>
            </a:r>
            <a:r>
              <a:rPr lang="en-GB" sz="1800" dirty="0" smtClean="0"/>
              <a:t>).</a:t>
            </a:r>
          </a:p>
          <a:p>
            <a:pPr marL="614363" lvl="1" indent="-457200">
              <a:buFont typeface="Arial" panose="020B0604020202020204" pitchFamily="34" charset="0"/>
              <a:buChar char="•"/>
            </a:pPr>
            <a:endParaRPr lang="en-GB" sz="1800" dirty="0" smtClean="0"/>
          </a:p>
          <a:p>
            <a:pPr marL="614363" lvl="1" indent="-457200">
              <a:buFont typeface="Arial" panose="020B0604020202020204" pitchFamily="34" charset="0"/>
              <a:buChar char="•"/>
            </a:pPr>
            <a:endParaRPr lang="en-GB" sz="1800" dirty="0"/>
          </a:p>
          <a:p>
            <a:pPr marL="614363" lvl="1" indent="-457200">
              <a:buFont typeface="Arial" panose="020B0604020202020204" pitchFamily="34" charset="0"/>
              <a:buChar char="•"/>
            </a:pPr>
            <a:endParaRPr lang="en-GB" sz="1800" dirty="0" smtClean="0"/>
          </a:p>
          <a:p>
            <a:pPr marL="457200" indent="-457200">
              <a:buFont typeface="Arial" panose="020B0604020202020204" pitchFamily="34" charset="0"/>
              <a:buChar char="•"/>
            </a:pPr>
            <a:r>
              <a:rPr lang="en-GB" sz="2000" dirty="0" smtClean="0"/>
              <a:t>Architectural constraints</a:t>
            </a:r>
          </a:p>
          <a:p>
            <a:pPr marL="614363" lvl="1" indent="-457200">
              <a:buFont typeface="Arial" panose="020B0604020202020204" pitchFamily="34" charset="0"/>
              <a:buChar char="•"/>
            </a:pPr>
            <a:r>
              <a:rPr lang="en-GB" sz="1800" dirty="0" smtClean="0"/>
              <a:t>Client-server </a:t>
            </a:r>
          </a:p>
          <a:p>
            <a:pPr marL="989013" lvl="2" indent="-457200">
              <a:buFont typeface="Arial" panose="020B0604020202020204" pitchFamily="34" charset="0"/>
              <a:buChar char="•"/>
            </a:pPr>
            <a:r>
              <a:rPr lang="en-GB" sz="1800" dirty="0"/>
              <a:t>Servers and clients may </a:t>
            </a:r>
            <a:r>
              <a:rPr lang="en-GB" sz="1800" dirty="0" smtClean="0"/>
              <a:t>be replaced/developed independently.</a:t>
            </a:r>
          </a:p>
          <a:p>
            <a:pPr marL="614363" lvl="1" indent="-457200">
              <a:buFont typeface="Arial" panose="020B0604020202020204" pitchFamily="34" charset="0"/>
              <a:buChar char="•"/>
            </a:pPr>
            <a:r>
              <a:rPr lang="en-GB" sz="1800" dirty="0" smtClean="0"/>
              <a:t>Stateless</a:t>
            </a:r>
          </a:p>
          <a:p>
            <a:pPr marL="989013" lvl="2" indent="-457200">
              <a:buFont typeface="Arial" panose="020B0604020202020204" pitchFamily="34" charset="0"/>
              <a:buChar char="•"/>
            </a:pPr>
            <a:r>
              <a:rPr lang="en-GB" sz="1800" dirty="0"/>
              <a:t>no client context being stored on the server between requests</a:t>
            </a:r>
            <a:r>
              <a:rPr lang="en-GB" sz="1800" dirty="0" smtClean="0"/>
              <a:t>.</a:t>
            </a:r>
          </a:p>
          <a:p>
            <a:pPr marL="989013" lvl="2" indent="-457200">
              <a:buFont typeface="Arial" panose="020B0604020202020204" pitchFamily="34" charset="0"/>
              <a:buChar char="•"/>
            </a:pPr>
            <a:r>
              <a:rPr lang="en-GB" sz="1800" dirty="0"/>
              <a:t>session state is held in the </a:t>
            </a:r>
            <a:r>
              <a:rPr lang="en-GB" sz="1800" dirty="0" smtClean="0"/>
              <a:t>client</a:t>
            </a:r>
          </a:p>
          <a:p>
            <a:pPr marL="614363" lvl="1" indent="-457200">
              <a:buFont typeface="Arial" panose="020B0604020202020204" pitchFamily="34" charset="0"/>
              <a:buChar char="•"/>
            </a:pPr>
            <a:r>
              <a:rPr lang="en-GB" sz="1800" dirty="0" smtClean="0"/>
              <a:t>…</a:t>
            </a:r>
            <a:endParaRPr lang="en-GB" sz="1800" dirty="0"/>
          </a:p>
        </p:txBody>
      </p:sp>
      <p:sp>
        <p:nvSpPr>
          <p:cNvPr id="7" name="TextBox 6"/>
          <p:cNvSpPr txBox="1"/>
          <p:nvPr/>
        </p:nvSpPr>
        <p:spPr>
          <a:xfrm>
            <a:off x="3742808" y="7191960"/>
            <a:ext cx="6319359" cy="338554"/>
          </a:xfrm>
          <a:prstGeom prst="rect">
            <a:avLst/>
          </a:prstGeom>
          <a:noFill/>
        </p:spPr>
        <p:txBody>
          <a:bodyPr wrap="none" rtlCol="0">
            <a:spAutoFit/>
          </a:bodyPr>
          <a:lstStyle/>
          <a:p>
            <a:r>
              <a:rPr lang="en-GB" sz="1600" dirty="0"/>
              <a:t>Source</a:t>
            </a:r>
            <a:r>
              <a:rPr lang="en-GB" sz="1600" dirty="0" smtClean="0"/>
              <a:t>: </a:t>
            </a:r>
            <a:r>
              <a:rPr lang="en-GB" sz="1600" dirty="0" smtClean="0">
                <a:hlinkClick r:id="rId3"/>
              </a:rPr>
              <a:t>http</a:t>
            </a:r>
            <a:r>
              <a:rPr lang="en-GB" sz="1600" dirty="0">
                <a:hlinkClick r:id="rId3"/>
              </a:rPr>
              <a:t>://</a:t>
            </a:r>
            <a:r>
              <a:rPr lang="en-GB" sz="1600" dirty="0" smtClean="0">
                <a:hlinkClick r:id="rId3"/>
              </a:rPr>
              <a:t>en.wikipedia.org/wiki/Representational_state_transfer</a:t>
            </a:r>
            <a:endParaRPr lang="en-GB" sz="1600" dirty="0"/>
          </a:p>
        </p:txBody>
      </p:sp>
      <p:pic>
        <p:nvPicPr>
          <p:cNvPr id="1026" name="Picture 2" descr="C:\Users\jad\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2512" y="3779837"/>
            <a:ext cx="6294438" cy="179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4540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round/>
                <a:headEnd/>
                <a:tailEnd/>
              </a14:hiddenLine>
            </a:ext>
          </a:extLst>
        </p:spPr>
        <p:txBody>
          <a:bodyPr lIns="99197" tIns="51582" rIns="99197" bIns="51582">
            <a:noAutofit/>
          </a:bodyPr>
          <a:lstStyle/>
          <a:p>
            <a:pPr defTabSz="503238" eaLnBrk="1" hangingPunct="1">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pPr>
            <a:r>
              <a:rPr lang="en-US" altLang="en-US" sz="2400" dirty="0"/>
              <a:t>2. HTTP C.R.U.D</a:t>
            </a:r>
            <a:br>
              <a:rPr lang="en-US" altLang="en-US" sz="2400" dirty="0"/>
            </a:br>
            <a:r>
              <a:rPr lang="en-US" altLang="en-US" sz="2400" dirty="0"/>
              <a:t>- </a:t>
            </a:r>
            <a:r>
              <a:rPr lang="en-US" altLang="en-US" sz="2400" dirty="0" smtClean="0"/>
              <a:t>Resource Retrieval (Request)</a:t>
            </a:r>
          </a:p>
        </p:txBody>
      </p:sp>
      <p:sp>
        <p:nvSpPr>
          <p:cNvPr id="54275" name="Rectangle 7"/>
          <p:cNvSpPr>
            <a:spLocks noGrp="1" noChangeArrowheads="1"/>
          </p:cNvSpPr>
          <p:nvPr>
            <p:ph type="body" idx="1"/>
          </p:nvPr>
        </p:nvSpPr>
        <p:spPr/>
        <p:txBody>
          <a:bodyPr/>
          <a:lstStyle/>
          <a:p>
            <a:pPr marL="0" indent="0" eaLnBrk="1" hangingPunct="1">
              <a:buFont typeface="Wingdings" pitchFamily="2" charset="2"/>
              <a:buChar char="§"/>
            </a:pPr>
            <a:r>
              <a:rPr lang="en-US" altLang="en-US" sz="2200" dirty="0" smtClean="0"/>
              <a:t>Use HTTP GET and standard HTTP content negotiation</a:t>
            </a:r>
          </a:p>
          <a:p>
            <a:pPr lvl="1" eaLnBrk="1" hangingPunct="1"/>
            <a:r>
              <a:rPr lang="en-US" altLang="en-US" sz="2000" dirty="0" smtClean="0"/>
              <a:t>Client uses HTTP Accept request header to specify desired resource formats</a:t>
            </a:r>
          </a:p>
          <a:p>
            <a:pPr lvl="1" eaLnBrk="1" hangingPunct="1"/>
            <a:endParaRPr lang="en-US" altLang="en-US" sz="2000" dirty="0" smtClean="0"/>
          </a:p>
          <a:p>
            <a:pPr marL="0" indent="0" eaLnBrk="1" hangingPunct="1">
              <a:buFont typeface="Wingdings" pitchFamily="2" charset="2"/>
              <a:buChar char="§"/>
            </a:pPr>
            <a:r>
              <a:rPr lang="en-US" altLang="en-US" sz="2200" dirty="0" smtClean="0"/>
              <a:t>Use standard content(MIME) types</a:t>
            </a:r>
          </a:p>
          <a:p>
            <a:pPr marL="0" indent="0" eaLnBrk="1" hangingPunct="1"/>
            <a:endParaRPr lang="en-US" altLang="en-US" sz="2200" dirty="0" smtClean="0"/>
          </a:p>
          <a:p>
            <a:pPr marL="0" indent="0" eaLnBrk="1" hangingPunct="1">
              <a:buFont typeface="Wingdings" pitchFamily="2" charset="2"/>
              <a:buChar char="§"/>
            </a:pPr>
            <a:r>
              <a:rPr lang="en-US" altLang="en-US" sz="2200" dirty="0" smtClean="0"/>
              <a:t>Partial representations can be requested via HTTP URL key=value pair as </a:t>
            </a:r>
            <a:r>
              <a:rPr lang="en-US" altLang="en-US" sz="2200" dirty="0" smtClean="0">
                <a:latin typeface="Courier New" pitchFamily="49" charset="0"/>
              </a:rPr>
              <a:t>?</a:t>
            </a:r>
            <a:r>
              <a:rPr lang="en-US" altLang="en-US" sz="2200" dirty="0" err="1" smtClean="0">
                <a:latin typeface="Courier New" pitchFamily="49" charset="0"/>
              </a:rPr>
              <a:t>oslc.properties</a:t>
            </a:r>
            <a:r>
              <a:rPr lang="en-US" altLang="en-US" sz="2200" dirty="0" smtClean="0">
                <a:latin typeface="Courier New" pitchFamily="49" charset="0"/>
              </a:rPr>
              <a:t>=</a:t>
            </a:r>
          </a:p>
          <a:p>
            <a:pPr lvl="1" eaLnBrk="1" hangingPunct="1"/>
            <a:r>
              <a:rPr lang="en-US" altLang="en-US" sz="2000" dirty="0" smtClean="0"/>
              <a:t>Allows for minimal retrieval of properties</a:t>
            </a:r>
          </a:p>
          <a:p>
            <a:pPr lvl="1" eaLnBrk="1" hangingPunct="1"/>
            <a:r>
              <a:rPr lang="en-US" altLang="en-US" sz="2000" dirty="0" smtClean="0"/>
              <a:t>Get Defect 123 (all properties)</a:t>
            </a:r>
            <a:endParaRPr lang="en-US" altLang="en-US" sz="2000" dirty="0" smtClean="0">
              <a:hlinkClick r:id="rId3"/>
            </a:endParaRPr>
          </a:p>
          <a:p>
            <a:pPr lvl="1" eaLnBrk="1" hangingPunct="1"/>
            <a:endParaRPr lang="en-US" altLang="en-US" sz="2000" dirty="0" smtClean="0"/>
          </a:p>
          <a:p>
            <a:pPr lvl="1" eaLnBrk="1" hangingPunct="1"/>
            <a:r>
              <a:rPr lang="en-US" altLang="en-US" sz="2000" dirty="0" smtClean="0"/>
              <a:t>Get Defect 123 (just title and status)</a:t>
            </a:r>
          </a:p>
          <a:p>
            <a:pPr marL="0" indent="0" eaLnBrk="1" hangingPunct="1"/>
            <a:endParaRPr lang="en-US" altLang="en-US" dirty="0" smtClean="0"/>
          </a:p>
        </p:txBody>
      </p:sp>
      <p:sp>
        <p:nvSpPr>
          <p:cNvPr id="283652" name="Text Box 4"/>
          <p:cNvSpPr txBox="1">
            <a:spLocks noChangeArrowheads="1"/>
          </p:cNvSpPr>
          <p:nvPr/>
        </p:nvSpPr>
        <p:spPr bwMode="auto">
          <a:xfrm>
            <a:off x="700088" y="1646238"/>
            <a:ext cx="4676775" cy="319087"/>
          </a:xfrm>
          <a:prstGeom prst="rect">
            <a:avLst/>
          </a:prstGeom>
          <a:solidFill>
            <a:srgbClr val="CCCCCC">
              <a:alpha val="70000"/>
            </a:srgbClr>
          </a:solidFill>
          <a:ln>
            <a:noFill/>
          </a:ln>
          <a:effectLst/>
          <a:extLst>
            <a:ext uri="{91240B29-F687-4F45-9708-019B960494DF}">
              <a14:hiddenLine xmlns:a14="http://schemas.microsoft.com/office/drawing/2010/main" w="21600">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9197" tIns="49599" rIns="99197" bIns="49599"/>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5pPr>
            <a:lvl6pPr marL="25146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6pPr>
            <a:lvl7pPr marL="29718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7pPr>
            <a:lvl8pPr marL="34290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8pPr>
            <a:lvl9pPr marL="38862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9pPr>
          </a:lstStyle>
          <a:p>
            <a:pPr>
              <a:spcBef>
                <a:spcPct val="25000"/>
              </a:spcBef>
              <a:buFont typeface="Times New Roman" charset="0"/>
              <a:buNone/>
              <a:defRPr/>
            </a:pPr>
            <a:r>
              <a:rPr lang="en-US" sz="1400" dirty="0">
                <a:latin typeface="Courier New" charset="0"/>
                <a:ea typeface="MS Gothic" charset="0"/>
                <a:cs typeface="MS Gothic" charset="0"/>
              </a:rPr>
              <a:t>Accept: application/</a:t>
            </a:r>
            <a:r>
              <a:rPr lang="en-US" sz="1400" dirty="0" err="1">
                <a:latin typeface="Courier New" charset="0"/>
                <a:ea typeface="MS Gothic" charset="0"/>
                <a:cs typeface="MS Gothic" charset="0"/>
              </a:rPr>
              <a:t>json</a:t>
            </a:r>
            <a:r>
              <a:rPr lang="en-US" sz="1400" dirty="0">
                <a:latin typeface="Courier New" charset="0"/>
                <a:ea typeface="MS Gothic" charset="0"/>
                <a:cs typeface="MS Gothic" charset="0"/>
              </a:rPr>
              <a:t>, application/xml</a:t>
            </a:r>
          </a:p>
        </p:txBody>
      </p:sp>
      <p:sp>
        <p:nvSpPr>
          <p:cNvPr id="283653" name="Text Box 5"/>
          <p:cNvSpPr txBox="1">
            <a:spLocks noChangeArrowheads="1"/>
          </p:cNvSpPr>
          <p:nvPr/>
        </p:nvSpPr>
        <p:spPr bwMode="auto">
          <a:xfrm>
            <a:off x="700088" y="4308475"/>
            <a:ext cx="2352675" cy="319088"/>
          </a:xfrm>
          <a:prstGeom prst="rect">
            <a:avLst/>
          </a:prstGeom>
          <a:solidFill>
            <a:srgbClr val="CCCCCC">
              <a:alpha val="70000"/>
            </a:srgbClr>
          </a:solidFill>
          <a:ln>
            <a:noFill/>
          </a:ln>
          <a:effectLst/>
          <a:extLst>
            <a:ext uri="{91240B29-F687-4F45-9708-019B960494DF}">
              <a14:hiddenLine xmlns:a14="http://schemas.microsoft.com/office/drawing/2010/main" w="21600">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9197" tIns="49599" rIns="99197" bIns="49599"/>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5pPr>
            <a:lvl6pPr marL="25146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6pPr>
            <a:lvl7pPr marL="29718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7pPr>
            <a:lvl8pPr marL="34290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8pPr>
            <a:lvl9pPr marL="38862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9pPr>
          </a:lstStyle>
          <a:p>
            <a:pPr>
              <a:spcBef>
                <a:spcPct val="25000"/>
              </a:spcBef>
              <a:buFont typeface="Times New Roman" charset="0"/>
              <a:buNone/>
              <a:defRPr/>
            </a:pPr>
            <a:r>
              <a:rPr lang="en-US" sz="1400" dirty="0">
                <a:latin typeface="Courier New" charset="0"/>
                <a:ea typeface="MS Gothic" charset="0"/>
                <a:cs typeface="MS Gothic" charset="0"/>
              </a:rPr>
              <a:t>GET http://bugs/123</a:t>
            </a:r>
          </a:p>
        </p:txBody>
      </p:sp>
      <p:sp>
        <p:nvSpPr>
          <p:cNvPr id="283654" name="Text Box 6"/>
          <p:cNvSpPr txBox="1">
            <a:spLocks noChangeArrowheads="1"/>
          </p:cNvSpPr>
          <p:nvPr/>
        </p:nvSpPr>
        <p:spPr bwMode="auto">
          <a:xfrm>
            <a:off x="700088" y="5043488"/>
            <a:ext cx="7224712" cy="336550"/>
          </a:xfrm>
          <a:prstGeom prst="rect">
            <a:avLst/>
          </a:prstGeom>
          <a:solidFill>
            <a:srgbClr val="CCCCCC">
              <a:alpha val="70000"/>
            </a:srgbClr>
          </a:solidFill>
          <a:ln>
            <a:noFill/>
          </a:ln>
          <a:effectLst/>
          <a:extLst>
            <a:ext uri="{91240B29-F687-4F45-9708-019B960494DF}">
              <a14:hiddenLine xmlns:a14="http://schemas.microsoft.com/office/drawing/2010/main" w="21600">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9197" tIns="49599" rIns="99197" bIns="49599"/>
          <a:lstStyle>
            <a:lvl1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charset="0"/>
              </a:defRPr>
            </a:lvl1pPr>
            <a:lvl2pPr marL="742950" indent="-28575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2pPr>
            <a:lvl3pPr marL="11430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3pPr>
            <a:lvl4pPr marL="16002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4pPr>
            <a:lvl5pPr marL="2057400" indent="-228600"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5pPr>
            <a:lvl6pPr marL="25146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6pPr>
            <a:lvl7pPr marL="29718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7pPr>
            <a:lvl8pPr marL="34290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8pPr>
            <a:lvl9pPr marL="3886200" indent="-2286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Arial" charset="0"/>
                <a:cs typeface="Arial" charset="0"/>
              </a:defRPr>
            </a:lvl9pPr>
          </a:lstStyle>
          <a:p>
            <a:pPr>
              <a:spcBef>
                <a:spcPct val="25000"/>
              </a:spcBef>
              <a:buFont typeface="Times New Roman" charset="0"/>
              <a:buNone/>
              <a:defRPr/>
            </a:pPr>
            <a:r>
              <a:rPr lang="en-US" sz="1400" dirty="0">
                <a:latin typeface="Courier New" charset="0"/>
                <a:ea typeface="MS Gothic" charset="0"/>
                <a:cs typeface="MS Gothic" charset="0"/>
              </a:rPr>
              <a:t>GET http://bugs/123?oslc.properties=dcterms:title,oslc_cm:status</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a:xfrm>
            <a:off x="-12700" y="122238"/>
            <a:ext cx="9921875" cy="587375"/>
          </a:xfrm>
        </p:spPr>
        <p:txBody>
          <a:bodyPr>
            <a:noAutofit/>
          </a:bodyPr>
          <a:lstStyle/>
          <a:p>
            <a:pPr eaLnBrk="1" hangingPunct="1"/>
            <a:r>
              <a:rPr lang="en-US" altLang="en-US" sz="2400" dirty="0"/>
              <a:t>2. HTTP </a:t>
            </a:r>
            <a:r>
              <a:rPr lang="en-US" altLang="en-US" sz="2400" dirty="0" smtClean="0"/>
              <a:t>C.R.U.D</a:t>
            </a:r>
            <a:br>
              <a:rPr lang="en-US" altLang="en-US" sz="2400" dirty="0" smtClean="0"/>
            </a:br>
            <a:r>
              <a:rPr lang="en-US" altLang="en-US" sz="2400" dirty="0" smtClean="0"/>
              <a:t>- Resource Creation (Create)</a:t>
            </a:r>
          </a:p>
        </p:txBody>
      </p:sp>
      <p:sp>
        <p:nvSpPr>
          <p:cNvPr id="53251" name="Rectangle 5"/>
          <p:cNvSpPr>
            <a:spLocks noGrp="1" noChangeArrowheads="1"/>
          </p:cNvSpPr>
          <p:nvPr>
            <p:ph idx="1"/>
          </p:nvPr>
        </p:nvSpPr>
        <p:spPr/>
        <p:txBody>
          <a:bodyPr/>
          <a:lstStyle/>
          <a:p>
            <a:pPr marL="0" indent="0" eaLnBrk="1" hangingPunct="1">
              <a:lnSpc>
                <a:spcPct val="80000"/>
              </a:lnSpc>
            </a:pPr>
            <a:r>
              <a:rPr lang="en-US" altLang="en-US" sz="2400" smtClean="0"/>
              <a:t>Create a resource using HTTP POST, with the resource body in format of choice</a:t>
            </a:r>
          </a:p>
          <a:p>
            <a:pPr lvl="1" eaLnBrk="1" hangingPunct="1">
              <a:lnSpc>
                <a:spcPct val="80000"/>
              </a:lnSpc>
            </a:pPr>
            <a:r>
              <a:rPr lang="en-US" altLang="en-US" sz="2200" smtClean="0"/>
              <a:t>URI for doing the POST is defined in the </a:t>
            </a:r>
            <a:r>
              <a:rPr lang="en-US" altLang="en-US" sz="2200" smtClean="0">
                <a:latin typeface="Courier New" pitchFamily="49" charset="0"/>
              </a:rPr>
              <a:t>oslc:ServiceProvider</a:t>
            </a:r>
            <a:r>
              <a:rPr lang="en-US" altLang="en-US" sz="2200" smtClean="0"/>
              <a:t> in the </a:t>
            </a:r>
            <a:r>
              <a:rPr lang="en-US" altLang="en-US" sz="2200" smtClean="0">
                <a:latin typeface="Courier New" pitchFamily="49" charset="0"/>
              </a:rPr>
              <a:t>oslc:creationFactory</a:t>
            </a:r>
            <a:r>
              <a:rPr lang="en-US" altLang="en-US" sz="2200" smtClean="0"/>
              <a:t> service</a:t>
            </a:r>
          </a:p>
          <a:p>
            <a:pPr marL="0" indent="0" eaLnBrk="1" hangingPunct="1">
              <a:lnSpc>
                <a:spcPct val="80000"/>
              </a:lnSpc>
            </a:pPr>
            <a:endParaRPr lang="en-US" altLang="en-US" sz="2400" smtClean="0"/>
          </a:p>
          <a:p>
            <a:pPr marL="0" indent="0" eaLnBrk="1" hangingPunct="1">
              <a:lnSpc>
                <a:spcPct val="80000"/>
              </a:lnSpc>
            </a:pPr>
            <a:r>
              <a:rPr lang="en-US" altLang="en-US" sz="2400" smtClean="0"/>
              <a:t>Response is a </a:t>
            </a:r>
            <a:r>
              <a:rPr lang="en-US" altLang="en-US" sz="2400" smtClean="0">
                <a:latin typeface="Courier New" pitchFamily="49" charset="0"/>
              </a:rPr>
              <a:t>201-Created</a:t>
            </a:r>
            <a:r>
              <a:rPr lang="en-US" altLang="en-US" sz="2400" smtClean="0"/>
              <a:t> with </a:t>
            </a:r>
            <a:r>
              <a:rPr lang="en-US" altLang="en-US" sz="2400" smtClean="0">
                <a:latin typeface="Courier New" pitchFamily="49" charset="0"/>
              </a:rPr>
              <a:t>Location</a:t>
            </a:r>
            <a:r>
              <a:rPr lang="en-US" altLang="en-US" sz="2400" smtClean="0"/>
              <a:t> HTTP header indicating URI for resource</a:t>
            </a:r>
          </a:p>
          <a:p>
            <a:pPr marL="0" indent="0" eaLnBrk="1" hangingPunct="1">
              <a:lnSpc>
                <a:spcPct val="80000"/>
              </a:lnSpc>
            </a:pPr>
            <a:r>
              <a:rPr lang="en-US" altLang="en-US" sz="2400" smtClean="0"/>
              <a:t>Request may be rejected for any number of reasons</a:t>
            </a:r>
          </a:p>
          <a:p>
            <a:pPr lvl="1" eaLnBrk="1" hangingPunct="1">
              <a:lnSpc>
                <a:spcPct val="80000"/>
              </a:lnSpc>
            </a:pPr>
            <a:r>
              <a:rPr lang="en-US" altLang="en-US" sz="2200" smtClean="0"/>
              <a:t>Insufficient permissions</a:t>
            </a:r>
          </a:p>
          <a:p>
            <a:pPr lvl="1" eaLnBrk="1" hangingPunct="1">
              <a:lnSpc>
                <a:spcPct val="80000"/>
              </a:lnSpc>
            </a:pPr>
            <a:r>
              <a:rPr lang="en-US" altLang="en-US" sz="2200" smtClean="0"/>
              <a:t>Missing required values</a:t>
            </a:r>
          </a:p>
          <a:p>
            <a:pPr lvl="1" eaLnBrk="1" hangingPunct="1">
              <a:lnSpc>
                <a:spcPct val="80000"/>
              </a:lnSpc>
            </a:pPr>
            <a:r>
              <a:rPr lang="en-US" altLang="en-US" sz="2200" smtClean="0"/>
              <a:t>Invalid data choices</a:t>
            </a:r>
          </a:p>
          <a:p>
            <a:pPr lvl="1" eaLnBrk="1" hangingPunct="1">
              <a:lnSpc>
                <a:spcPct val="80000"/>
              </a:lnSpc>
            </a:pPr>
            <a:r>
              <a:rPr lang="en-US" altLang="en-US" sz="2200" smtClean="0"/>
              <a:t>...and … and ...</a:t>
            </a:r>
          </a:p>
          <a:p>
            <a:pPr marL="0" indent="0" eaLnBrk="1" hangingPunct="1">
              <a:lnSpc>
                <a:spcPct val="80000"/>
              </a:lnSpc>
            </a:pPr>
            <a:endParaRPr lang="en-US" altLang="en-US" sz="2200" smtClean="0"/>
          </a:p>
          <a:p>
            <a:pPr marL="0" indent="0" eaLnBrk="1" hangingPunct="1">
              <a:lnSpc>
                <a:spcPct val="80000"/>
              </a:lnSpc>
            </a:pPr>
            <a:r>
              <a:rPr lang="en-US" altLang="en-US" sz="2400" smtClean="0"/>
              <a:t>Valid resource formats for creation are defined by:</a:t>
            </a:r>
          </a:p>
          <a:p>
            <a:pPr lvl="1" eaLnBrk="1" hangingPunct="1">
              <a:lnSpc>
                <a:spcPct val="80000"/>
              </a:lnSpc>
            </a:pPr>
            <a:r>
              <a:rPr lang="en-US" altLang="en-US" sz="2200" smtClean="0"/>
              <a:t>domain specifications</a:t>
            </a:r>
          </a:p>
          <a:p>
            <a:pPr lvl="1" eaLnBrk="1" hangingPunct="1">
              <a:lnSpc>
                <a:spcPct val="80000"/>
              </a:lnSpc>
            </a:pPr>
            <a:r>
              <a:rPr lang="en-US" altLang="en-US" sz="2200" smtClean="0"/>
              <a:t>service provider may define its own resources and formats</a:t>
            </a:r>
          </a:p>
          <a:p>
            <a:pPr lvl="1" eaLnBrk="1" hangingPunct="1">
              <a:lnSpc>
                <a:spcPct val="80000"/>
              </a:lnSpc>
            </a:pPr>
            <a:r>
              <a:rPr lang="en-US" altLang="en-US" sz="2200" smtClean="0"/>
              <a:t>optionally, by resource shape associated with creation factory</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sv-SE" altLang="en-US" sz="3600" dirty="0" smtClean="0"/>
              <a:t>Agenda</a:t>
            </a:r>
            <a:endParaRPr lang="en-US" altLang="en-US" dirty="0" smtClean="0"/>
          </a:p>
        </p:txBody>
      </p:sp>
      <p:sp>
        <p:nvSpPr>
          <p:cNvPr id="16387" name="Rectangle 3"/>
          <p:cNvSpPr>
            <a:spLocks noGrp="1" noChangeArrowheads="1"/>
          </p:cNvSpPr>
          <p:nvPr>
            <p:ph idx="1"/>
          </p:nvPr>
        </p:nvSpPr>
        <p:spPr/>
        <p:txBody>
          <a:bodyPr/>
          <a:lstStyle/>
          <a:p>
            <a:pPr marL="457200" indent="-457200">
              <a:buFont typeface="Arial" panose="020B0604020202020204" pitchFamily="34" charset="0"/>
              <a:buChar char="•"/>
            </a:pPr>
            <a:r>
              <a:rPr lang="en-US" altLang="en-US" dirty="0" smtClean="0"/>
              <a:t>The Integration Problem</a:t>
            </a:r>
          </a:p>
          <a:p>
            <a:pPr marL="614363" lvl="1" indent="-457200">
              <a:buFont typeface="Arial" panose="020B0604020202020204" pitchFamily="34" charset="0"/>
              <a:buChar char="•"/>
            </a:pPr>
            <a:r>
              <a:rPr lang="en-US" altLang="en-US" dirty="0" smtClean="0"/>
              <a:t>The OSLC approach</a:t>
            </a:r>
          </a:p>
          <a:p>
            <a:pPr marL="457200" indent="-457200">
              <a:buFont typeface="Arial" panose="020B0604020202020204" pitchFamily="34" charset="0"/>
              <a:buChar char="•"/>
            </a:pPr>
            <a:r>
              <a:rPr lang="en-US" altLang="en-US" dirty="0" smtClean="0"/>
              <a:t>Linked Data and RDF</a:t>
            </a:r>
          </a:p>
          <a:p>
            <a:pPr marL="457200" indent="-457200">
              <a:buFont typeface="Arial" panose="020B0604020202020204" pitchFamily="34" charset="0"/>
              <a:buChar char="•"/>
            </a:pPr>
            <a:r>
              <a:rPr lang="en-US" altLang="en-US" dirty="0" smtClean="0"/>
              <a:t>The OSLC standard</a:t>
            </a:r>
          </a:p>
          <a:p>
            <a:pPr marL="614363" lvl="1" indent="-457200">
              <a:buFont typeface="Arial" panose="020B0604020202020204" pitchFamily="34" charset="0"/>
              <a:buChar char="•"/>
            </a:pPr>
            <a:r>
              <a:rPr lang="en-US" altLang="en-US" dirty="0" smtClean="0"/>
              <a:t>Core specification</a:t>
            </a:r>
          </a:p>
          <a:p>
            <a:pPr marL="614363" lvl="1" indent="-457200">
              <a:buFont typeface="Arial" panose="020B0604020202020204" pitchFamily="34" charset="0"/>
              <a:buChar char="•"/>
            </a:pPr>
            <a:r>
              <a:rPr lang="en-US" altLang="en-US" dirty="0" smtClean="0"/>
              <a:t>domain specification(s)</a:t>
            </a:r>
          </a:p>
          <a:p>
            <a:pPr marL="989013" lvl="2" indent="-457200">
              <a:buFont typeface="Arial" panose="020B0604020202020204" pitchFamily="34" charset="0"/>
              <a:buChar char="•"/>
            </a:pPr>
            <a:r>
              <a:rPr lang="en-US" altLang="en-US" dirty="0" smtClean="0"/>
              <a:t>Requirement Management – an example</a:t>
            </a:r>
          </a:p>
          <a:p>
            <a:pPr marL="989013" lvl="2" indent="-457200">
              <a:buFont typeface="Arial" panose="020B0604020202020204" pitchFamily="34" charset="0"/>
              <a:buChar char="•"/>
            </a:pPr>
            <a:endParaRPr lang="en-US" altLang="en-US" dirty="0" smtClean="0"/>
          </a:p>
          <a:p>
            <a:pPr marL="989013" lvl="2" indent="-457200">
              <a:buFont typeface="Arial" panose="020B0604020202020204" pitchFamily="34" charset="0"/>
              <a:buChar char="•"/>
            </a:pPr>
            <a:endParaRPr lang="en-US" altLang="en-US" dirty="0"/>
          </a:p>
          <a:p>
            <a:pPr marL="0" indent="0"/>
            <a:r>
              <a:rPr lang="en-GB" sz="3300" dirty="0">
                <a:solidFill>
                  <a:schemeClr val="accent2"/>
                </a:solidFill>
              </a:rPr>
              <a:t>… Followed by the </a:t>
            </a:r>
            <a:r>
              <a:rPr lang="en-GB" sz="3300" dirty="0" smtClean="0">
                <a:solidFill>
                  <a:schemeClr val="accent2"/>
                </a:solidFill>
              </a:rPr>
              <a:t>Linked Data Tutorial</a:t>
            </a:r>
            <a:endParaRPr lang="en-US" altLang="en-US" dirty="0">
              <a:solidFill>
                <a:schemeClr val="accent2"/>
              </a:solidFill>
            </a:endParaRPr>
          </a:p>
          <a:p>
            <a:pPr marL="989013" lvl="2" indent="-457200">
              <a:buFont typeface="Arial" panose="020B0604020202020204" pitchFamily="34" charset="0"/>
              <a:buChar char="•"/>
            </a:pPr>
            <a:endParaRPr lang="en-US" altLang="en-US" dirty="0" smtClean="0"/>
          </a:p>
        </p:txBody>
      </p:sp>
    </p:spTree>
    <p:extLst>
      <p:ext uri="{BB962C8B-B14F-4D97-AF65-F5344CB8AC3E}">
        <p14:creationId xmlns:p14="http://schemas.microsoft.com/office/powerpoint/2010/main" val="3061008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round/>
                <a:headEnd/>
                <a:tailEnd/>
              </a14:hiddenLine>
            </a:ext>
          </a:extLst>
        </p:spPr>
        <p:txBody>
          <a:bodyPr lIns="99197" tIns="51582" rIns="99197" bIns="51582"/>
          <a:lstStyle/>
          <a:p>
            <a:pPr defTabSz="503238" eaLnBrk="1" hangingPunct="1">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pPr>
            <a:r>
              <a:rPr lang="en-US" altLang="en-US" sz="2400" dirty="0"/>
              <a:t>2. HTTP C.R.U.D</a:t>
            </a:r>
            <a:br>
              <a:rPr lang="en-US" altLang="en-US" sz="2400" dirty="0"/>
            </a:br>
            <a:r>
              <a:rPr lang="en-US" altLang="en-US" sz="2400" dirty="0"/>
              <a:t>- Resource </a:t>
            </a:r>
            <a:r>
              <a:rPr lang="en-US" altLang="en-US" sz="2400" dirty="0" smtClean="0"/>
              <a:t>Modification (Update)</a:t>
            </a:r>
          </a:p>
        </p:txBody>
      </p:sp>
      <p:sp>
        <p:nvSpPr>
          <p:cNvPr id="55299" name="Rectangle 4"/>
          <p:cNvSpPr>
            <a:spLocks noGrp="1" noChangeArrowheads="1"/>
          </p:cNvSpPr>
          <p:nvPr>
            <p:ph type="body" idx="1"/>
          </p:nvPr>
        </p:nvSpPr>
        <p:spPr/>
        <p:txBody>
          <a:bodyPr/>
          <a:lstStyle/>
          <a:p>
            <a:pPr marL="514350" indent="-514350" eaLnBrk="1" hangingPunct="1">
              <a:lnSpc>
                <a:spcPct val="90000"/>
              </a:lnSpc>
              <a:buFont typeface="+mj-lt"/>
              <a:buAutoNum type="arabicPeriod"/>
            </a:pPr>
            <a:r>
              <a:rPr lang="en-US" altLang="en-US" sz="2900" dirty="0" smtClean="0"/>
              <a:t>Use HTTP GET to get resource properties to be updated</a:t>
            </a:r>
          </a:p>
          <a:p>
            <a:pPr lvl="1" eaLnBrk="1" hangingPunct="1">
              <a:lnSpc>
                <a:spcPct val="90000"/>
              </a:lnSpc>
            </a:pPr>
            <a:r>
              <a:rPr lang="en-US" altLang="en-US" sz="2400" dirty="0" smtClean="0"/>
              <a:t>You’ll get an </a:t>
            </a:r>
            <a:r>
              <a:rPr lang="en-US" altLang="en-US" sz="2400" dirty="0" err="1" smtClean="0"/>
              <a:t>ETag</a:t>
            </a:r>
            <a:r>
              <a:rPr lang="en-US" altLang="en-US" sz="2400" dirty="0" smtClean="0"/>
              <a:t> back</a:t>
            </a:r>
          </a:p>
          <a:p>
            <a:pPr lvl="1" eaLnBrk="1" hangingPunct="1">
              <a:lnSpc>
                <a:spcPct val="90000"/>
              </a:lnSpc>
            </a:pPr>
            <a:endParaRPr lang="en-US" altLang="en-US" sz="2400" dirty="0" smtClean="0"/>
          </a:p>
          <a:p>
            <a:pPr marL="514350" indent="-514350" eaLnBrk="1" hangingPunct="1">
              <a:lnSpc>
                <a:spcPct val="90000"/>
              </a:lnSpc>
              <a:buFont typeface="+mj-lt"/>
              <a:buAutoNum type="arabicPeriod"/>
            </a:pPr>
            <a:r>
              <a:rPr lang="en-US" altLang="en-US" sz="2900" dirty="0" smtClean="0"/>
              <a:t>Change only the property values you need to change</a:t>
            </a:r>
          </a:p>
          <a:p>
            <a:pPr lvl="1" eaLnBrk="1" hangingPunct="1">
              <a:lnSpc>
                <a:spcPct val="90000"/>
              </a:lnSpc>
            </a:pPr>
            <a:r>
              <a:rPr lang="en-US" altLang="en-US" sz="2400" dirty="0" smtClean="0"/>
              <a:t>Clients must preserve unknown content</a:t>
            </a:r>
          </a:p>
          <a:p>
            <a:pPr lvl="1" eaLnBrk="1" hangingPunct="1">
              <a:lnSpc>
                <a:spcPct val="90000"/>
              </a:lnSpc>
            </a:pPr>
            <a:endParaRPr lang="en-US" altLang="en-US" sz="2400" dirty="0" smtClean="0"/>
          </a:p>
          <a:p>
            <a:pPr marL="514350" indent="-514350" eaLnBrk="1" hangingPunct="1">
              <a:lnSpc>
                <a:spcPct val="90000"/>
              </a:lnSpc>
              <a:buFont typeface="+mj-lt"/>
              <a:buAutoNum type="arabicPeriod"/>
            </a:pPr>
            <a:r>
              <a:rPr lang="en-US" altLang="en-US" sz="2900" dirty="0" smtClean="0"/>
              <a:t>Use HTTP PUT to send updated resource</a:t>
            </a:r>
          </a:p>
          <a:p>
            <a:pPr lvl="1" eaLnBrk="1" hangingPunct="1">
              <a:lnSpc>
                <a:spcPct val="90000"/>
              </a:lnSpc>
            </a:pPr>
            <a:r>
              <a:rPr lang="en-US" altLang="en-US" sz="2400" dirty="0" smtClean="0"/>
              <a:t>Use If-Match HTTP request header with </a:t>
            </a:r>
            <a:r>
              <a:rPr lang="en-US" altLang="en-US" sz="2400" dirty="0" err="1" smtClean="0"/>
              <a:t>ETag</a:t>
            </a:r>
            <a:r>
              <a:rPr lang="en-US" altLang="en-US" sz="2400" dirty="0" smtClean="0"/>
              <a:t>, services may reject your request without it</a:t>
            </a:r>
          </a:p>
          <a:p>
            <a:pPr lvl="1" eaLnBrk="1" hangingPunct="1">
              <a:lnSpc>
                <a:spcPct val="90000"/>
              </a:lnSpc>
            </a:pPr>
            <a:r>
              <a:rPr lang="en-US" altLang="en-US" sz="2400" dirty="0" smtClean="0"/>
              <a:t>HTTP PUT will completely replace the resource representation</a:t>
            </a:r>
          </a:p>
          <a:p>
            <a:pPr lvl="1" eaLnBrk="1" hangingPunct="1">
              <a:lnSpc>
                <a:spcPct val="90000"/>
              </a:lnSpc>
            </a:pPr>
            <a:r>
              <a:rPr lang="en-US" altLang="en-US" sz="2400" dirty="0" smtClean="0"/>
              <a:t>We are moving towards PATCH – new HTTP verb http://tools.ietf.org/html/rfc5789</a:t>
            </a:r>
          </a:p>
          <a:p>
            <a:pPr marL="0" indent="0" eaLnBrk="1" hangingPunct="1">
              <a:lnSpc>
                <a:spcPct val="90000"/>
              </a:lnSpc>
              <a:buFont typeface="Wingdings" pitchFamily="2" charset="2"/>
              <a:buChar char="§"/>
            </a:pPr>
            <a:endParaRPr lang="en-US" altLang="en-US" sz="2900" dirty="0" smtClean="0"/>
          </a:p>
          <a:p>
            <a:pPr marL="0" indent="0" eaLnBrk="1" hangingPunct="1">
              <a:lnSpc>
                <a:spcPct val="90000"/>
              </a:lnSpc>
              <a:buFont typeface="Wingdings" pitchFamily="2" charset="2"/>
              <a:buChar char="§"/>
            </a:pPr>
            <a:r>
              <a:rPr lang="en-US" altLang="en-US" sz="2900" dirty="0" smtClean="0"/>
              <a:t>It is possible to update only selected properties</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sz="2400" dirty="0"/>
              <a:t>2. HTTP C.R.U.D</a:t>
            </a:r>
            <a:br>
              <a:rPr lang="en-US" altLang="en-US" sz="2400" dirty="0"/>
            </a:br>
            <a:r>
              <a:rPr lang="en-US" altLang="en-US" sz="2400" dirty="0"/>
              <a:t>- Resource </a:t>
            </a:r>
            <a:r>
              <a:rPr lang="en-US" altLang="en-US" sz="2400" dirty="0" smtClean="0"/>
              <a:t>Deletion (Delete)</a:t>
            </a:r>
          </a:p>
        </p:txBody>
      </p:sp>
      <p:sp>
        <p:nvSpPr>
          <p:cNvPr id="56323" name="Content Placeholder 2"/>
          <p:cNvSpPr>
            <a:spLocks noGrp="1"/>
          </p:cNvSpPr>
          <p:nvPr>
            <p:ph idx="1"/>
          </p:nvPr>
        </p:nvSpPr>
        <p:spPr/>
        <p:txBody>
          <a:bodyPr/>
          <a:lstStyle/>
          <a:p>
            <a:pPr marL="0" indent="0" eaLnBrk="1" hangingPunct="1"/>
            <a:r>
              <a:rPr lang="en-US" altLang="en-US" smtClean="0"/>
              <a:t>Use HTTP DELETE on the resource identifier</a:t>
            </a:r>
          </a:p>
          <a:p>
            <a:pPr marL="0" indent="0" eaLnBrk="1" hangingPunct="1"/>
            <a:endParaRPr lang="en-US" altLang="en-US" smtClean="0"/>
          </a:p>
          <a:p>
            <a:pPr marL="0" indent="0" eaLnBrk="1" hangingPunct="1"/>
            <a:r>
              <a:rPr lang="en-US" altLang="en-US" smtClean="0"/>
              <a:t>May not be allowed</a:t>
            </a:r>
          </a:p>
          <a:p>
            <a:pPr marL="0" indent="0" eaLnBrk="1" hangingPunct="1"/>
            <a:endParaRPr lang="en-US" altLang="en-US" smtClean="0"/>
          </a:p>
          <a:p>
            <a:pPr marL="0" indent="0" eaLnBrk="1" hangingPunct="1"/>
            <a:r>
              <a:rPr lang="en-US" altLang="en-US" smtClean="0"/>
              <a:t>Response usually:</a:t>
            </a:r>
          </a:p>
          <a:p>
            <a:pPr marL="957263" lvl="1" indent="-457200" eaLnBrk="1" hangingPunct="1">
              <a:buFont typeface="Arial" pitchFamily="34" charset="0"/>
              <a:buChar char="•"/>
            </a:pPr>
            <a:r>
              <a:rPr lang="en-US" altLang="en-US" sz="2700" smtClean="0">
                <a:latin typeface="Courier New" pitchFamily="49" charset="0"/>
              </a:rPr>
              <a:t>200-OK</a:t>
            </a:r>
          </a:p>
          <a:p>
            <a:pPr marL="957263" lvl="1" indent="-457200" eaLnBrk="1" hangingPunct="1">
              <a:buFont typeface="Arial" pitchFamily="34" charset="0"/>
              <a:buChar char="•"/>
            </a:pPr>
            <a:r>
              <a:rPr lang="en-US" altLang="en-US" sz="2700" smtClean="0">
                <a:latin typeface="Courier New" pitchFamily="49" charset="0"/>
              </a:rPr>
              <a:t>204-No-Content</a:t>
            </a:r>
          </a:p>
          <a:p>
            <a:pPr marL="957263" lvl="1" indent="-457200" eaLnBrk="1" hangingPunct="1">
              <a:buFont typeface="Arial" pitchFamily="34" charset="0"/>
              <a:buChar char="•"/>
            </a:pPr>
            <a:r>
              <a:rPr lang="en-US" altLang="en-US" sz="2700" smtClean="0">
                <a:latin typeface="Courier New" pitchFamily="49" charset="0"/>
              </a:rPr>
              <a:t>400-Bad-Request</a:t>
            </a:r>
          </a:p>
          <a:p>
            <a:pPr marL="957263" lvl="1" indent="-457200" eaLnBrk="1" hangingPunct="1">
              <a:buFont typeface="Arial" pitchFamily="34" charset="0"/>
              <a:buChar char="•"/>
            </a:pPr>
            <a:r>
              <a:rPr lang="en-US" altLang="en-US" sz="2700" smtClean="0">
                <a:latin typeface="Courier New" pitchFamily="49" charset="0"/>
              </a:rPr>
              <a:t>403-Forbidden</a:t>
            </a:r>
            <a:endParaRPr lang="en-US" altLang="en-US" smtClean="0"/>
          </a:p>
          <a:p>
            <a:pPr marL="0" indent="0" eaLnBrk="1" hangingPunct="1"/>
            <a:endParaRPr lang="en-US"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round/>
                <a:headEnd/>
                <a:tailEnd/>
              </a14:hiddenLine>
            </a:ext>
          </a:extLst>
        </p:spPr>
        <p:txBody>
          <a:bodyPr lIns="99197" tIns="51582" rIns="99197" bIns="51582"/>
          <a:lstStyle/>
          <a:p>
            <a:pPr defTabSz="503238" eaLnBrk="1" hangingPunct="1">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pPr>
            <a:r>
              <a:rPr lang="en-US" altLang="en-US" dirty="0" smtClean="0"/>
              <a:t>3. Resource representations</a:t>
            </a:r>
          </a:p>
        </p:txBody>
      </p:sp>
      <p:sp>
        <p:nvSpPr>
          <p:cNvPr id="57347" name="Rectangle 3"/>
          <p:cNvSpPr>
            <a:spLocks noGrp="1" noChangeArrowheads="1"/>
          </p:cNvSpPr>
          <p:nvPr>
            <p:ph idx="4294967295"/>
          </p:nvPr>
        </p:nvSpPr>
        <p:spPr>
          <a:extLst>
            <a:ext uri="{91240B29-F687-4F45-9708-019B960494DF}">
              <a14:hiddenLine xmlns:a14="http://schemas.microsoft.com/office/drawing/2010/main" w="9525">
                <a:solidFill>
                  <a:srgbClr val="000000"/>
                </a:solidFill>
                <a:round/>
                <a:headEnd/>
                <a:tailEnd/>
              </a14:hiddenLine>
            </a:ext>
          </a:extLst>
        </p:spPr>
        <p:txBody>
          <a:bodyPr lIns="99197" tIns="51582" rIns="99197" bIns="51582"/>
          <a:lstStyle/>
          <a:p>
            <a:pPr marL="185738" indent="-185738"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900" dirty="0" smtClean="0"/>
              <a:t>OSLC services should handle any type of resource</a:t>
            </a:r>
          </a:p>
          <a:p>
            <a:pPr marL="557213" lvl="1" indent="-177800"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400" dirty="0" smtClean="0"/>
              <a:t>Not just those defined by OSLC</a:t>
            </a:r>
          </a:p>
          <a:p>
            <a:pPr marL="185738" indent="-185738"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900" dirty="0" smtClean="0"/>
              <a:t>Resources defined by OSLC use RDF data model</a:t>
            </a:r>
          </a:p>
          <a:p>
            <a:pPr marL="557213" lvl="1" indent="-177800"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400" dirty="0" smtClean="0"/>
              <a:t>therefore are simply defined by their set of properties</a:t>
            </a:r>
          </a:p>
          <a:p>
            <a:pPr marL="185738" indent="-185738"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900" dirty="0" smtClean="0"/>
              <a:t>OSLC services MUST produce and consume RDF/XML representations</a:t>
            </a:r>
          </a:p>
          <a:p>
            <a:pPr marL="557213" lvl="1" indent="-177800"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400" dirty="0" smtClean="0"/>
              <a:t>Clients and services MUST NOT assume any subset of RDF/XML</a:t>
            </a:r>
          </a:p>
          <a:p>
            <a:pPr marL="185738" indent="-185738"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900" dirty="0" smtClean="0"/>
              <a:t>Other representations are allowed such as:</a:t>
            </a:r>
          </a:p>
          <a:p>
            <a:pPr marL="557213" lvl="1" indent="-177800"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400" dirty="0" smtClean="0"/>
              <a:t>XML: OSLC defined format that allows for consistent formats and is RDF/XML valid</a:t>
            </a:r>
          </a:p>
          <a:p>
            <a:pPr marL="557213" lvl="1" indent="-177800"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400" dirty="0" smtClean="0"/>
              <a:t>JSON: Rules for representing namespaces and </a:t>
            </a:r>
            <a:r>
              <a:rPr lang="en-US" altLang="en-US" sz="2400" dirty="0" err="1" smtClean="0"/>
              <a:t>QName</a:t>
            </a:r>
            <a:r>
              <a:rPr lang="en-US" altLang="en-US" sz="2400" dirty="0" smtClean="0"/>
              <a:t> properties</a:t>
            </a:r>
          </a:p>
          <a:p>
            <a:pPr marL="557213" lvl="1" indent="-177800"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400" dirty="0" smtClean="0"/>
              <a:t>Turtle: No constraints, use as is (may be preferred by future specs)</a:t>
            </a:r>
          </a:p>
          <a:p>
            <a:pPr marL="557213" lvl="1" indent="-177800"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400" dirty="0" smtClean="0"/>
              <a:t>Atom Syndication Format: &lt;</a:t>
            </a:r>
            <a:r>
              <a:rPr lang="en-US" altLang="en-US" sz="2400" dirty="0" err="1" smtClean="0"/>
              <a:t>atom:content</a:t>
            </a:r>
            <a:r>
              <a:rPr lang="en-US" altLang="en-US" sz="2400" dirty="0" smtClean="0"/>
              <a:t>&gt; SHOULD be RDF/XML</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p:txBody>
          <a:bodyPr>
            <a:noAutofit/>
          </a:bodyPr>
          <a:lstStyle/>
          <a:p>
            <a:pPr eaLnBrk="1" hangingPunct="1"/>
            <a:r>
              <a:rPr lang="en-US" altLang="en-US" sz="2400" dirty="0"/>
              <a:t>3. Resource representations</a:t>
            </a:r>
            <a:r>
              <a:rPr lang="en-US" altLang="en-US" sz="2400" dirty="0" smtClean="0"/>
              <a:t/>
            </a:r>
            <a:br>
              <a:rPr lang="en-US" altLang="en-US" sz="2400" dirty="0" smtClean="0"/>
            </a:br>
            <a:r>
              <a:rPr lang="en-US" altLang="en-US" sz="2400" dirty="0" smtClean="0"/>
              <a:t>- A few words on link properties</a:t>
            </a:r>
          </a:p>
        </p:txBody>
      </p:sp>
      <p:sp>
        <p:nvSpPr>
          <p:cNvPr id="58371" name="Rectangle 3"/>
          <p:cNvSpPr>
            <a:spLocks noGrp="1" noChangeArrowheads="1"/>
          </p:cNvSpPr>
          <p:nvPr>
            <p:ph idx="4294967295"/>
          </p:nvPr>
        </p:nvSpPr>
        <p:spPr>
          <a:extLst>
            <a:ext uri="{91240B29-F687-4F45-9708-019B960494DF}">
              <a14:hiddenLine xmlns:a14="http://schemas.microsoft.com/office/drawing/2010/main" w="9525">
                <a:solidFill>
                  <a:srgbClr val="000000"/>
                </a:solidFill>
                <a:round/>
                <a:headEnd/>
                <a:tailEnd/>
              </a14:hiddenLine>
            </a:ext>
          </a:extLst>
        </p:spPr>
        <p:txBody>
          <a:bodyPr lIns="99197" tIns="51582" rIns="99197" bIns="51582"/>
          <a:lstStyle/>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dirty="0" smtClean="0"/>
              <a:t>Links are properties where the property values are URIs</a:t>
            </a:r>
          </a:p>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endParaRPr lang="en-US" altLang="en-US" dirty="0" smtClean="0"/>
          </a:p>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endParaRPr lang="en-US" altLang="en-US" dirty="0" smtClean="0"/>
          </a:p>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endParaRPr lang="en-US" altLang="en-US" dirty="0" smtClean="0"/>
          </a:p>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endParaRPr lang="en-US" altLang="en-US" dirty="0" smtClean="0"/>
          </a:p>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dirty="0" smtClean="0">
                <a:solidFill>
                  <a:schemeClr val="accent2"/>
                </a:solidFill>
              </a:rPr>
              <a:t>Don't make assumptions about the target of links</a:t>
            </a:r>
          </a:p>
          <a:p>
            <a:pPr marL="557213" lvl="1" indent="-177800"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dirty="0" smtClean="0"/>
              <a:t>OSLC supports an open model</a:t>
            </a:r>
          </a:p>
          <a:p>
            <a:pPr marL="557213" lvl="1" indent="-177800"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dirty="0" smtClean="0"/>
              <a:t>Needed to achieve goal of “loosely coupled” integrations</a:t>
            </a:r>
          </a:p>
          <a:p>
            <a:pPr marL="557213" lvl="1" indent="-177800"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dirty="0" smtClean="0"/>
              <a:t>Clients need to be flexible and expect anything</a:t>
            </a:r>
          </a:p>
        </p:txBody>
      </p:sp>
      <p:sp>
        <p:nvSpPr>
          <p:cNvPr id="289796" name="Text Box 4"/>
          <p:cNvSpPr txBox="1">
            <a:spLocks noChangeArrowheads="1"/>
          </p:cNvSpPr>
          <p:nvPr/>
        </p:nvSpPr>
        <p:spPr bwMode="auto">
          <a:xfrm>
            <a:off x="1555750" y="1646238"/>
            <a:ext cx="6442075" cy="1884362"/>
          </a:xfrm>
          <a:prstGeom prst="rect">
            <a:avLst/>
          </a:prstGeom>
          <a:solidFill>
            <a:srgbClr val="CCCCCC">
              <a:alpha val="70000"/>
            </a:srgbClr>
          </a:solidFill>
          <a:ln>
            <a:noFill/>
          </a:ln>
          <a:effectLst/>
          <a:extLst>
            <a:ext uri="{91240B29-F687-4F45-9708-019B960494DF}">
              <a14:hiddenLine xmlns:a14="http://schemas.microsoft.com/office/drawing/2010/main" w="21600">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9197" tIns="49599" rIns="99197" bIns="49599"/>
          <a:lstStyle>
            <a:lvl1pPr defTabSz="4572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1pPr>
            <a:lvl2pPr marL="742950" indent="-285750" defTabSz="4572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2pPr>
            <a:lvl3pPr marL="1143000" indent="-228600" defTabSz="4572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4pPr>
            <a:lvl5pPr marL="2057400" indent="-228600" defTabSz="4572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5pPr>
            <a:lvl6pPr marL="2514600" indent="-228600" defTabSz="4572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6pPr>
            <a:lvl7pPr marL="2971800" indent="-228600" defTabSz="4572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7pPr>
            <a:lvl8pPr marL="3429000" indent="-228600" defTabSz="4572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8pPr>
            <a:lvl9pPr marL="3886200" indent="-228600" defTabSz="4572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9pPr>
          </a:lstStyle>
          <a:p>
            <a:pPr>
              <a:spcBef>
                <a:spcPct val="25000"/>
              </a:spcBef>
              <a:buFont typeface="Times New Roman" pitchFamily="18" charset="0"/>
              <a:buNone/>
              <a:defRPr/>
            </a:pPr>
            <a:r>
              <a:rPr lang="en-US" sz="2000" dirty="0">
                <a:solidFill>
                  <a:srgbClr val="000000"/>
                </a:solidFill>
                <a:latin typeface="Arial" pitchFamily="34" charset="0"/>
                <a:ea typeface="MS Gothic" pitchFamily="49" charset="-128"/>
                <a:cs typeface="Arial" pitchFamily="34" charset="0"/>
              </a:rPr>
              <a:t>Turtle format for a bug resource (abbreviated)</a:t>
            </a:r>
          </a:p>
          <a:p>
            <a:pPr>
              <a:spcBef>
                <a:spcPct val="25000"/>
              </a:spcBef>
              <a:buFont typeface="Times New Roman" pitchFamily="18" charset="0"/>
              <a:buNone/>
              <a:defRPr/>
            </a:pPr>
            <a:r>
              <a:rPr lang="en-US" sz="2000" dirty="0">
                <a:solidFill>
                  <a:srgbClr val="000000"/>
                </a:solidFill>
                <a:latin typeface="Courier New" pitchFamily="49" charset="0"/>
                <a:ea typeface="MS Gothic" pitchFamily="49" charset="-128"/>
                <a:cs typeface="Arial" pitchFamily="34" charset="0"/>
              </a:rPr>
              <a:t>&lt;http://example.com/bugs/2314&gt;</a:t>
            </a:r>
          </a:p>
          <a:p>
            <a:pPr>
              <a:spcBef>
                <a:spcPct val="25000"/>
              </a:spcBef>
              <a:buFont typeface="Times New Roman" pitchFamily="18" charset="0"/>
              <a:buNone/>
              <a:defRPr/>
            </a:pPr>
            <a:r>
              <a:rPr lang="en-US" sz="2000" dirty="0">
                <a:solidFill>
                  <a:srgbClr val="000000"/>
                </a:solidFill>
                <a:latin typeface="Courier New" pitchFamily="49" charset="0"/>
                <a:ea typeface="MS Gothic" pitchFamily="49" charset="-128"/>
                <a:cs typeface="Arial" pitchFamily="34" charset="0"/>
              </a:rPr>
              <a:t>   a </a:t>
            </a:r>
            <a:r>
              <a:rPr lang="en-US" sz="2000" dirty="0" err="1">
                <a:solidFill>
                  <a:srgbClr val="000000"/>
                </a:solidFill>
                <a:latin typeface="Courier New" pitchFamily="49" charset="0"/>
                <a:ea typeface="MS Gothic" pitchFamily="49" charset="-128"/>
                <a:cs typeface="Arial" pitchFamily="34" charset="0"/>
              </a:rPr>
              <a:t>oslc_cm:ChangeRequest</a:t>
            </a:r>
            <a:r>
              <a:rPr lang="en-US" sz="2000" dirty="0">
                <a:solidFill>
                  <a:srgbClr val="000000"/>
                </a:solidFill>
                <a:latin typeface="Courier New" pitchFamily="49" charset="0"/>
                <a:ea typeface="MS Gothic" pitchFamily="49" charset="-128"/>
                <a:cs typeface="Arial" pitchFamily="34" charset="0"/>
              </a:rPr>
              <a:t> ;</a:t>
            </a:r>
          </a:p>
          <a:p>
            <a:pPr>
              <a:spcBef>
                <a:spcPct val="25000"/>
              </a:spcBef>
              <a:buFont typeface="Times New Roman" pitchFamily="18" charset="0"/>
              <a:buNone/>
              <a:defRPr/>
            </a:pPr>
            <a:r>
              <a:rPr lang="en-US" sz="2000" dirty="0">
                <a:solidFill>
                  <a:srgbClr val="000000"/>
                </a:solidFill>
                <a:latin typeface="Courier New" pitchFamily="49" charset="0"/>
                <a:ea typeface="MS Gothic" pitchFamily="49" charset="-128"/>
                <a:cs typeface="Arial" pitchFamily="34" charset="0"/>
              </a:rPr>
              <a:t>   </a:t>
            </a:r>
            <a:r>
              <a:rPr lang="en-US" sz="2000" dirty="0" err="1">
                <a:solidFill>
                  <a:srgbClr val="000000"/>
                </a:solidFill>
                <a:latin typeface="Courier New" pitchFamily="49" charset="0"/>
                <a:ea typeface="MS Gothic" pitchFamily="49" charset="-128"/>
                <a:cs typeface="Arial" pitchFamily="34" charset="0"/>
              </a:rPr>
              <a:t>dcterms:relation</a:t>
            </a:r>
            <a:r>
              <a:rPr lang="en-US" sz="2000" dirty="0">
                <a:solidFill>
                  <a:srgbClr val="000000"/>
                </a:solidFill>
                <a:latin typeface="Courier New" pitchFamily="49" charset="0"/>
                <a:ea typeface="MS Gothic" pitchFamily="49" charset="-128"/>
                <a:cs typeface="Arial" pitchFamily="34" charset="0"/>
              </a:rPr>
              <a:t> &lt;</a:t>
            </a:r>
            <a:r>
              <a:rPr lang="en-US" sz="2000" b="1" dirty="0">
                <a:solidFill>
                  <a:srgbClr val="000000"/>
                </a:solidFill>
                <a:latin typeface="Courier New" pitchFamily="49" charset="0"/>
                <a:ea typeface="MS Gothic" pitchFamily="49" charset="-128"/>
                <a:cs typeface="Arial" pitchFamily="34" charset="0"/>
              </a:rPr>
              <a:t>http://server/app/bugs/1235</a:t>
            </a:r>
            <a:r>
              <a:rPr lang="en-US" sz="2000" dirty="0">
                <a:solidFill>
                  <a:srgbClr val="000000"/>
                </a:solidFill>
                <a:latin typeface="Courier New" pitchFamily="49" charset="0"/>
                <a:ea typeface="MS Gothic" pitchFamily="49" charset="-128"/>
                <a:cs typeface="Arial" pitchFamily="34" charset="0"/>
              </a:rPr>
              <a:t>&gt; ;</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srcRect/>
          <a:stretch>
            <a:fillRect/>
          </a:stretch>
        </p:blipFill>
        <p:spPr bwMode="auto">
          <a:xfrm>
            <a:off x="3568700" y="1112838"/>
            <a:ext cx="620395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9395" name="Rectangle 2"/>
          <p:cNvSpPr>
            <a:spLocks noGrp="1" noChangeArrowheads="1"/>
          </p:cNvSpPr>
          <p:nvPr>
            <p:ph type="title" idx="4294967295"/>
          </p:nvPr>
        </p:nvSpPr>
        <p:spPr>
          <a:xfrm>
            <a:off x="0" y="80963"/>
            <a:ext cx="9921875" cy="587375"/>
          </a:xfrm>
          <a:extLst>
            <a:ext uri="{91240B29-F687-4F45-9708-019B960494DF}">
              <a14:hiddenLine xmlns:a14="http://schemas.microsoft.com/office/drawing/2010/main" w="9525">
                <a:solidFill>
                  <a:srgbClr val="000000"/>
                </a:solidFill>
                <a:round/>
                <a:headEnd/>
                <a:tailEnd/>
              </a14:hiddenLine>
            </a:ext>
          </a:extLst>
        </p:spPr>
        <p:txBody>
          <a:bodyPr lIns="55947" tIns="55947" rIns="145620" bIns="55947"/>
          <a:lstStyle/>
          <a:p>
            <a:pPr defTabSz="503238" eaLnBrk="1" hangingPunct="1">
              <a:tabLst>
                <a:tab pos="42863" algn="l"/>
                <a:tab pos="1004888" algn="l"/>
                <a:tab pos="2012950" algn="l"/>
                <a:tab pos="3021013" algn="l"/>
                <a:tab pos="4029075" algn="l"/>
                <a:tab pos="5037138" algn="l"/>
                <a:tab pos="6045200" algn="l"/>
                <a:tab pos="7051675" algn="l"/>
                <a:tab pos="8059738" algn="l"/>
                <a:tab pos="9067800" algn="l"/>
                <a:tab pos="10075863" algn="l"/>
                <a:tab pos="11083925" algn="l"/>
              </a:tabLst>
            </a:pPr>
            <a:r>
              <a:rPr lang="en-US" altLang="en-US" smtClean="0">
                <a:ea typeface="ヒラギノ角ゴ ProN W3"/>
                <a:cs typeface="ヒラギノ角ゴ ProN W3"/>
              </a:rPr>
              <a:t>4. Querying for resources</a:t>
            </a:r>
          </a:p>
        </p:txBody>
      </p:sp>
      <p:sp>
        <p:nvSpPr>
          <p:cNvPr id="59396" name="Rectangle 3"/>
          <p:cNvSpPr>
            <a:spLocks noGrp="1" noChangeArrowheads="1"/>
          </p:cNvSpPr>
          <p:nvPr>
            <p:ph idx="4294967295"/>
          </p:nvPr>
        </p:nvSpPr>
        <p:spPr>
          <a:xfrm>
            <a:off x="0" y="4089400"/>
            <a:ext cx="9875838" cy="3119438"/>
          </a:xfrm>
          <a:extLst>
            <a:ext uri="{91240B29-F687-4F45-9708-019B960494DF}">
              <a14:hiddenLine xmlns:a14="http://schemas.microsoft.com/office/drawing/2010/main" w="9525">
                <a:solidFill>
                  <a:srgbClr val="000000"/>
                </a:solidFill>
                <a:round/>
                <a:headEnd/>
                <a:tailEnd/>
              </a14:hiddenLine>
            </a:ext>
          </a:extLst>
        </p:spPr>
        <p:txBody>
          <a:bodyPr lIns="55947" tIns="55947" rIns="145620" bIns="55947"/>
          <a:lstStyle/>
          <a:p>
            <a:pPr marL="231775" indent="-188913" defTabSz="503238" eaLnBrk="1" hangingPunct="1">
              <a:spcBef>
                <a:spcPts val="988"/>
              </a:spcBef>
              <a:tabLst>
                <a:tab pos="1003300" algn="l"/>
                <a:tab pos="2011363" algn="l"/>
                <a:tab pos="3019425" algn="l"/>
                <a:tab pos="4027488" algn="l"/>
                <a:tab pos="5035550" algn="l"/>
                <a:tab pos="6042025" algn="l"/>
                <a:tab pos="7050088" algn="l"/>
                <a:tab pos="8058150" algn="l"/>
                <a:tab pos="9066213" algn="l"/>
                <a:tab pos="10074275" algn="l"/>
                <a:tab pos="11082338" algn="l"/>
              </a:tabLst>
            </a:pPr>
            <a:r>
              <a:rPr lang="en-US" altLang="en-US" sz="2600" smtClean="0">
                <a:ea typeface="ヒラギノ角ゴ ProN W3"/>
                <a:cs typeface="ヒラギノ角ゴ ProN W3"/>
              </a:rPr>
              <a:t>Query capability has base URI</a:t>
            </a:r>
          </a:p>
          <a:p>
            <a:pPr marL="231775" indent="-188913" defTabSz="503238" eaLnBrk="1" hangingPunct="1">
              <a:spcBef>
                <a:spcPts val="988"/>
              </a:spcBef>
              <a:tabLst>
                <a:tab pos="1003300" algn="l"/>
                <a:tab pos="2011363" algn="l"/>
                <a:tab pos="3019425" algn="l"/>
                <a:tab pos="4027488" algn="l"/>
                <a:tab pos="5035550" algn="l"/>
                <a:tab pos="6042025" algn="l"/>
                <a:tab pos="7050088" algn="l"/>
                <a:tab pos="8058150" algn="l"/>
                <a:tab pos="9066213" algn="l"/>
                <a:tab pos="10074275" algn="l"/>
                <a:tab pos="11082338" algn="l"/>
              </a:tabLst>
            </a:pPr>
            <a:endParaRPr lang="en-US" altLang="en-US" sz="2600" smtClean="0">
              <a:ea typeface="ヒラギノ角ゴ ProN W3"/>
              <a:cs typeface="ヒラギノ角ゴ ProN W3"/>
            </a:endParaRPr>
          </a:p>
          <a:p>
            <a:pPr marL="231775" indent="-188913" defTabSz="503238" eaLnBrk="1" hangingPunct="1">
              <a:spcBef>
                <a:spcPts val="988"/>
              </a:spcBef>
              <a:tabLst>
                <a:tab pos="1003300" algn="l"/>
                <a:tab pos="2011363" algn="l"/>
                <a:tab pos="3019425" algn="l"/>
                <a:tab pos="4027488" algn="l"/>
                <a:tab pos="5035550" algn="l"/>
                <a:tab pos="6042025" algn="l"/>
                <a:tab pos="7050088" algn="l"/>
                <a:tab pos="8058150" algn="l"/>
                <a:tab pos="9066213" algn="l"/>
                <a:tab pos="10074275" algn="l"/>
                <a:tab pos="11082338" algn="l"/>
              </a:tabLst>
            </a:pPr>
            <a:r>
              <a:rPr lang="en-US" altLang="en-US" sz="2600" smtClean="0">
                <a:ea typeface="ヒラギノ角ゴ ProN W3"/>
                <a:cs typeface="ヒラギノ角ゴ ProN W3"/>
              </a:rPr>
              <a:t>Clients form query URI and HTTP GET the results</a:t>
            </a:r>
          </a:p>
          <a:p>
            <a:pPr marL="231775" indent="-188913" defTabSz="503238" eaLnBrk="1" hangingPunct="1">
              <a:spcBef>
                <a:spcPts val="988"/>
              </a:spcBef>
              <a:tabLst>
                <a:tab pos="1003300" algn="l"/>
                <a:tab pos="2011363" algn="l"/>
                <a:tab pos="3019425" algn="l"/>
                <a:tab pos="4027488" algn="l"/>
                <a:tab pos="5035550" algn="l"/>
                <a:tab pos="6042025" algn="l"/>
                <a:tab pos="7050088" algn="l"/>
                <a:tab pos="8058150" algn="l"/>
                <a:tab pos="9066213" algn="l"/>
                <a:tab pos="10074275" algn="l"/>
                <a:tab pos="11082338" algn="l"/>
              </a:tabLst>
            </a:pPr>
            <a:endParaRPr lang="en-US" altLang="en-US" sz="2600" smtClean="0">
              <a:ea typeface="ヒラギノ角ゴ ProN W3"/>
              <a:cs typeface="ヒラギノ角ゴ ProN W3"/>
            </a:endParaRPr>
          </a:p>
          <a:p>
            <a:pPr marL="231775" indent="-188913" defTabSz="503238" eaLnBrk="1" hangingPunct="1">
              <a:spcBef>
                <a:spcPts val="988"/>
              </a:spcBef>
              <a:tabLst>
                <a:tab pos="1003300" algn="l"/>
                <a:tab pos="2011363" algn="l"/>
                <a:tab pos="3019425" algn="l"/>
                <a:tab pos="4027488" algn="l"/>
                <a:tab pos="5035550" algn="l"/>
                <a:tab pos="6042025" algn="l"/>
                <a:tab pos="7050088" algn="l"/>
                <a:tab pos="8058150" algn="l"/>
                <a:tab pos="9066213" algn="l"/>
                <a:tab pos="10074275" algn="l"/>
                <a:tab pos="11082338" algn="l"/>
              </a:tabLst>
            </a:pPr>
            <a:r>
              <a:rPr lang="en-US" altLang="en-US" sz="2600" smtClean="0">
                <a:ea typeface="ヒラギノ角ゴ ProN W3"/>
                <a:cs typeface="ヒラギノ角ゴ ProN W3"/>
              </a:rPr>
              <a:t>OSLC services MAY support OSLC Query Syntax</a:t>
            </a:r>
          </a:p>
          <a:p>
            <a:pPr marL="546100" lvl="1" indent="-177800" defTabSz="503238" eaLnBrk="1" hangingPunct="1">
              <a:tabLst>
                <a:tab pos="1003300" algn="l"/>
                <a:tab pos="2011363" algn="l"/>
                <a:tab pos="3019425" algn="l"/>
                <a:tab pos="4027488" algn="l"/>
                <a:tab pos="5035550" algn="l"/>
                <a:tab pos="6042025" algn="l"/>
                <a:tab pos="7050088" algn="l"/>
                <a:tab pos="8058150" algn="l"/>
                <a:tab pos="9066213" algn="l"/>
                <a:tab pos="10074275" algn="l"/>
                <a:tab pos="11082338" algn="l"/>
              </a:tabLst>
            </a:pPr>
            <a:r>
              <a:rPr lang="en-US" altLang="en-US" sz="2200" u="sng" smtClean="0">
                <a:solidFill>
                  <a:srgbClr val="009999"/>
                </a:solidFill>
                <a:ea typeface="ヒラギノ角ゴ ProN W3"/>
                <a:cs typeface="ヒラギノ角ゴ ProN W3"/>
                <a:hlinkClick r:id="rId4"/>
              </a:rPr>
              <a:t>http://open-services.net/bin/view/Main/OSLCCoreSpecQuery</a:t>
            </a:r>
          </a:p>
        </p:txBody>
      </p:sp>
      <p:sp>
        <p:nvSpPr>
          <p:cNvPr id="2" name="Oval 1"/>
          <p:cNvSpPr/>
          <p:nvPr/>
        </p:nvSpPr>
        <p:spPr bwMode="auto">
          <a:xfrm>
            <a:off x="6564312" y="3246437"/>
            <a:ext cx="1600200" cy="1905000"/>
          </a:xfrm>
          <a:prstGeom prst="ellipse">
            <a:avLst/>
          </a:prstGeom>
          <a:solidFill>
            <a:schemeClr val="lt1">
              <a:alpha val="0"/>
            </a:schemeClr>
          </a:solidFill>
          <a:ln>
            <a:headEnd/>
            <a:tailEnd/>
          </a:ln>
          <a:effectLst>
            <a:glow rad="127000">
              <a:schemeClr val="accent1">
                <a:alpha val="0"/>
              </a:schemeClr>
            </a:glow>
          </a:effectLst>
          <a:extLst/>
        </p:spPr>
        <p:style>
          <a:lnRef idx="2">
            <a:schemeClr val="accent2"/>
          </a:lnRef>
          <a:fillRef idx="1">
            <a:schemeClr val="lt1"/>
          </a:fillRef>
          <a:effectRef idx="0">
            <a:schemeClr val="accent2"/>
          </a:effectRef>
          <a:fontRef idx="minor">
            <a:schemeClr val="dk1"/>
          </a:fontRef>
        </p:style>
        <p:txBody>
          <a:bodyPr lIns="118981" tIns="59491" rIns="118981" bIns="59491" anchor="ctr"/>
          <a:lstStyle/>
          <a:p>
            <a:pPr algn="ctr" defTabSz="1007943">
              <a:spcBef>
                <a:spcPct val="25000"/>
              </a:spcBef>
              <a:buFont typeface="Times New Roman" pitchFamily="18" charset="0"/>
              <a:buNone/>
              <a:defRPr/>
            </a:pPr>
            <a:endParaRPr lang="en-US" sz="2200" dirty="0">
              <a:latin typeface="Verdana" pitchFamily="34" charset="0"/>
            </a:endParaRPr>
          </a:p>
        </p:txBody>
      </p:sp>
    </p:spTree>
  </p:cSld>
  <p:clrMapOvr>
    <a:masterClrMapping/>
  </p:clrMapOvr>
  <p:transition/>
  <p:timing>
    <p:tnLst>
      <p:par>
        <p:cTn id="1" dur="indefinite" restart="never" nodeType="tmRoot">
          <p:childTnLst>
            <p:seq concurrent="1" nextAc="seek">
              <p:cTn id="2" dur="0"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title"/>
          </p:nvPr>
        </p:nvSpPr>
        <p:spPr/>
        <p:txBody>
          <a:bodyPr/>
          <a:lstStyle/>
          <a:p>
            <a:pPr eaLnBrk="1" hangingPunct="1"/>
            <a:r>
              <a:rPr lang="en-US" altLang="en-US" smtClean="0"/>
              <a:t>Query syntax overview</a:t>
            </a:r>
          </a:p>
        </p:txBody>
      </p:sp>
      <p:sp>
        <p:nvSpPr>
          <p:cNvPr id="60419" name="Rectangle 3"/>
          <p:cNvSpPr>
            <a:spLocks noGrp="1" noChangeArrowheads="1"/>
          </p:cNvSpPr>
          <p:nvPr>
            <p:ph idx="4294967295"/>
          </p:nvPr>
        </p:nvSpPr>
        <p:spPr>
          <a:xfrm>
            <a:off x="0" y="855663"/>
            <a:ext cx="10080625" cy="6196012"/>
          </a:xfrm>
          <a:extLst>
            <a:ext uri="{91240B29-F687-4F45-9708-019B960494DF}">
              <a14:hiddenLine xmlns:a14="http://schemas.microsoft.com/office/drawing/2010/main" w="9525">
                <a:solidFill>
                  <a:srgbClr val="000000"/>
                </a:solidFill>
                <a:round/>
                <a:headEnd/>
                <a:tailEnd/>
              </a14:hiddenLine>
            </a:ext>
          </a:extLst>
        </p:spPr>
        <p:txBody>
          <a:bodyPr lIns="99197" tIns="51582" rIns="99197" bIns="51582"/>
          <a:lstStyle/>
          <a:p>
            <a:pPr marL="503238" indent="-503238" defTabSz="503238" eaLnBrk="1" hangingPunct="1">
              <a:buFont typeface="Wingdings" pitchFamily="2" charset="2"/>
              <a:buChar char="§"/>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000" smtClean="0"/>
              <a:t>Filter results by appending “</a:t>
            </a:r>
            <a:r>
              <a:rPr lang="en-US" altLang="en-US" sz="2000" smtClean="0">
                <a:latin typeface="Courier New" pitchFamily="49" charset="0"/>
              </a:rPr>
              <a:t>oslc.where=</a:t>
            </a:r>
            <a:r>
              <a:rPr lang="en-US" altLang="en-US" sz="2000" smtClean="0"/>
              <a:t>” with query clause to query base URI</a:t>
            </a:r>
          </a:p>
          <a:p>
            <a:pPr marL="503238" indent="-503238" defTabSz="503238" eaLnBrk="1" hangingPunct="1">
              <a:buFont typeface="Wingdings" pitchFamily="2" charset="2"/>
              <a:buChar char="§"/>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endParaRPr lang="en-US" altLang="en-US" sz="2000" smtClean="0"/>
          </a:p>
          <a:p>
            <a:pPr marL="503238" indent="-503238" defTabSz="503238" eaLnBrk="1" hangingPunct="1">
              <a:buFont typeface="Wingdings" pitchFamily="2" charset="2"/>
              <a:buChar char="§"/>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000" smtClean="0"/>
              <a:t>Only boolean operation allowed is “</a:t>
            </a:r>
            <a:r>
              <a:rPr lang="en-US" altLang="en-US" sz="2000" smtClean="0">
                <a:latin typeface="Courier New" pitchFamily="49" charset="0"/>
              </a:rPr>
              <a:t>and</a:t>
            </a:r>
            <a:r>
              <a:rPr lang="en-US" altLang="en-US" sz="2000" smtClean="0"/>
              <a:t>” which represents conjunction</a:t>
            </a:r>
          </a:p>
          <a:p>
            <a:pPr marL="557213" lvl="1" indent="-177800" defTabSz="503238" eaLnBrk="1" hangingPunct="1">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000" smtClean="0"/>
              <a:t>“</a:t>
            </a:r>
            <a:r>
              <a:rPr lang="en-US" altLang="en-US" sz="2000" smtClean="0">
                <a:latin typeface="Courier New" pitchFamily="49" charset="0"/>
              </a:rPr>
              <a:t>or</a:t>
            </a:r>
            <a:r>
              <a:rPr lang="en-US" altLang="en-US" sz="2000" smtClean="0"/>
              <a:t>” for disjunction is not defined in the interests of keeping the syntax simple.</a:t>
            </a:r>
          </a:p>
          <a:p>
            <a:pPr marL="503238" indent="-503238" defTabSz="503238" eaLnBrk="1" hangingPunct="1">
              <a:buFont typeface="Wingdings" pitchFamily="2" charset="2"/>
              <a:buChar char="§"/>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endParaRPr lang="en-US" altLang="en-US" sz="2000" smtClean="0"/>
          </a:p>
          <a:p>
            <a:pPr marL="503238" indent="-503238" defTabSz="503238" eaLnBrk="1" hangingPunct="1">
              <a:buFont typeface="Wingdings" pitchFamily="2" charset="2"/>
              <a:buChar char="§"/>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000" smtClean="0"/>
              <a:t>Retrieve just what you want with “</a:t>
            </a:r>
            <a:r>
              <a:rPr lang="en-US" altLang="en-US" sz="2000" smtClean="0">
                <a:latin typeface="Courier New" pitchFamily="49" charset="0"/>
              </a:rPr>
              <a:t>oslc.select=</a:t>
            </a:r>
            <a:r>
              <a:rPr lang="en-US" altLang="en-US" sz="2000" smtClean="0"/>
              <a:t>”</a:t>
            </a:r>
            <a:endParaRPr lang="en-US" altLang="en-US" sz="2000" smtClean="0">
              <a:latin typeface="Courier New" pitchFamily="49" charset="0"/>
            </a:endParaRPr>
          </a:p>
          <a:p>
            <a:pPr marL="503238" indent="-503238" defTabSz="503238" eaLnBrk="1" hangingPunct="1">
              <a:buFont typeface="Wingdings" pitchFamily="2" charset="2"/>
              <a:buChar char="§"/>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000" smtClean="0"/>
              <a:t>Defined ordering using “</a:t>
            </a:r>
            <a:r>
              <a:rPr lang="en-US" altLang="en-US" sz="2000" smtClean="0">
                <a:latin typeface="Courier New" pitchFamily="49" charset="0"/>
              </a:rPr>
              <a:t>oslc.orderBy=</a:t>
            </a:r>
            <a:r>
              <a:rPr lang="en-US" altLang="en-US" sz="2000" smtClean="0"/>
              <a:t>”</a:t>
            </a:r>
            <a:endParaRPr lang="en-US" altLang="en-US" sz="2000" smtClean="0">
              <a:latin typeface="Courier New" pitchFamily="49" charset="0"/>
            </a:endParaRPr>
          </a:p>
          <a:p>
            <a:pPr marL="503238" indent="-503238" defTabSz="503238" eaLnBrk="1" hangingPunct="1">
              <a:buFont typeface="Wingdings" pitchFamily="2" charset="2"/>
              <a:buChar char="§"/>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000" smtClean="0"/>
              <a:t>Full-text search via “</a:t>
            </a:r>
            <a:r>
              <a:rPr lang="en-US" altLang="en-US" sz="2000" smtClean="0">
                <a:latin typeface="Courier New" pitchFamily="49" charset="0"/>
              </a:rPr>
              <a:t>oslc.searchTerms=</a:t>
            </a:r>
            <a:r>
              <a:rPr lang="en-US" altLang="en-US" sz="2000" smtClean="0"/>
              <a:t>”</a:t>
            </a:r>
            <a:endParaRPr lang="en-US" altLang="en-US" sz="2000" smtClean="0">
              <a:latin typeface="Courier New" pitchFamily="49" charset="0"/>
            </a:endParaRPr>
          </a:p>
          <a:p>
            <a:pPr marL="503238" indent="-503238" defTabSz="503238" eaLnBrk="1" hangingPunct="1">
              <a:buFont typeface="Wingdings" pitchFamily="2" charset="2"/>
              <a:buChar char="§"/>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endParaRPr lang="en-US" altLang="en-US" sz="2000" smtClean="0"/>
          </a:p>
          <a:p>
            <a:pPr marL="503238" indent="-503238" defTabSz="503238" eaLnBrk="1" hangingPunct="1">
              <a:buFont typeface="Arial" pitchFamily="34" charset="0"/>
              <a:buChar char="•"/>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endParaRPr lang="en-US" altLang="en-US" sz="2000" smtClean="0"/>
          </a:p>
        </p:txBody>
      </p:sp>
      <p:sp>
        <p:nvSpPr>
          <p:cNvPr id="300036" name="Text Box 4"/>
          <p:cNvSpPr txBox="1">
            <a:spLocks noChangeArrowheads="1"/>
          </p:cNvSpPr>
          <p:nvPr/>
        </p:nvSpPr>
        <p:spPr bwMode="auto">
          <a:xfrm>
            <a:off x="6032500" y="3813175"/>
            <a:ext cx="3527425" cy="3135313"/>
          </a:xfrm>
          <a:prstGeom prst="rect">
            <a:avLst/>
          </a:prstGeom>
          <a:noFill/>
          <a:ln w="21590">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txBody>
          <a:bodyPr lIns="99197" tIns="49599" rIns="99197" bIns="49599"/>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1pPr>
            <a:lvl2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2pPr>
            <a:lvl3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3pPr>
            <a:lvl4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4pPr>
            <a:lvl5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2000">
                <a:ea typeface="MS Gothic" pitchFamily="49" charset="-128"/>
              </a:rPr>
              <a:t>Comparison Operators</a:t>
            </a:r>
          </a:p>
          <a:p>
            <a:pPr eaLnBrk="1" hangingPunct="1">
              <a:spcBef>
                <a:spcPct val="25000"/>
              </a:spcBef>
              <a:buFont typeface="Times New Roman" pitchFamily="18" charset="0"/>
              <a:buNone/>
            </a:pPr>
            <a:r>
              <a:rPr lang="en-US" altLang="en-US" sz="2000">
                <a:ea typeface="MS Gothic" pitchFamily="49" charset="-128"/>
              </a:rPr>
              <a:t>= 	test for equality</a:t>
            </a:r>
          </a:p>
          <a:p>
            <a:pPr eaLnBrk="1" hangingPunct="1">
              <a:spcBef>
                <a:spcPct val="25000"/>
              </a:spcBef>
              <a:buFont typeface="Times New Roman" pitchFamily="18" charset="0"/>
              <a:buNone/>
            </a:pPr>
            <a:r>
              <a:rPr lang="en-US" altLang="en-US" sz="2000">
                <a:ea typeface="MS Gothic" pitchFamily="49" charset="-128"/>
              </a:rPr>
              <a:t>!= 	test for inequality</a:t>
            </a:r>
          </a:p>
          <a:p>
            <a:pPr eaLnBrk="1" hangingPunct="1">
              <a:spcBef>
                <a:spcPct val="25000"/>
              </a:spcBef>
              <a:buFont typeface="Times New Roman" pitchFamily="18" charset="0"/>
              <a:buNone/>
            </a:pPr>
            <a:r>
              <a:rPr lang="en-US" altLang="en-US" sz="2000">
                <a:ea typeface="MS Gothic" pitchFamily="49" charset="-128"/>
              </a:rPr>
              <a:t>&lt; 	test less-than</a:t>
            </a:r>
          </a:p>
          <a:p>
            <a:pPr eaLnBrk="1" hangingPunct="1">
              <a:spcBef>
                <a:spcPct val="25000"/>
              </a:spcBef>
              <a:buFont typeface="Times New Roman" pitchFamily="18" charset="0"/>
              <a:buNone/>
            </a:pPr>
            <a:r>
              <a:rPr lang="en-US" altLang="en-US" sz="2000">
                <a:ea typeface="MS Gothic" pitchFamily="49" charset="-128"/>
              </a:rPr>
              <a:t>&gt; 	test greater-than</a:t>
            </a:r>
          </a:p>
          <a:p>
            <a:pPr eaLnBrk="1" hangingPunct="1">
              <a:spcBef>
                <a:spcPct val="25000"/>
              </a:spcBef>
              <a:buFont typeface="Times New Roman" pitchFamily="18" charset="0"/>
              <a:buNone/>
            </a:pPr>
            <a:r>
              <a:rPr lang="en-US" altLang="en-US" sz="2000">
                <a:ea typeface="MS Gothic" pitchFamily="49" charset="-128"/>
              </a:rPr>
              <a:t>&lt;= 	test less-than or equal</a:t>
            </a:r>
          </a:p>
          <a:p>
            <a:pPr eaLnBrk="1" hangingPunct="1">
              <a:spcBef>
                <a:spcPct val="25000"/>
              </a:spcBef>
              <a:buFont typeface="Times New Roman" pitchFamily="18" charset="0"/>
              <a:buNone/>
            </a:pPr>
            <a:r>
              <a:rPr lang="en-US" altLang="en-US" sz="2000">
                <a:ea typeface="MS Gothic" pitchFamily="49" charset="-128"/>
              </a:rPr>
              <a:t>&gt;= 	test greater-than or equal </a:t>
            </a:r>
          </a:p>
        </p:txBody>
      </p:sp>
      <p:sp>
        <p:nvSpPr>
          <p:cNvPr id="300037" name="Text Box 5"/>
          <p:cNvSpPr txBox="1">
            <a:spLocks noChangeArrowheads="1"/>
          </p:cNvSpPr>
          <p:nvPr/>
        </p:nvSpPr>
        <p:spPr bwMode="auto">
          <a:xfrm>
            <a:off x="696913" y="4770438"/>
            <a:ext cx="3525837" cy="2178050"/>
          </a:xfrm>
          <a:prstGeom prst="rect">
            <a:avLst/>
          </a:prstGeom>
          <a:noFill/>
          <a:ln w="21590">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txBody>
          <a:bodyPr lIns="99197" tIns="49599" rIns="99197" bIns="49599"/>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1pPr>
            <a:lvl2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2pPr>
            <a:lvl3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3pPr>
            <a:lvl4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4pPr>
            <a:lvl5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2000">
                <a:ea typeface="MS Gothic" pitchFamily="49" charset="-128"/>
                <a:cs typeface="Arial" pitchFamily="34" charset="0"/>
              </a:rPr>
              <a:t>'</a:t>
            </a:r>
            <a:r>
              <a:rPr lang="en-US" altLang="en-US" sz="2000">
                <a:latin typeface="Courier New" pitchFamily="49" charset="0"/>
                <a:ea typeface="MS Gothic" pitchFamily="49" charset="-128"/>
                <a:cs typeface="Arial" pitchFamily="34" charset="0"/>
              </a:rPr>
              <a:t>in</a:t>
            </a:r>
            <a:r>
              <a:rPr lang="en-US" altLang="en-US" sz="2000">
                <a:ea typeface="MS Gothic" pitchFamily="49" charset="-128"/>
                <a:cs typeface="Arial" pitchFamily="34" charset="0"/>
              </a:rPr>
              <a:t>' operator:</a:t>
            </a:r>
          </a:p>
          <a:p>
            <a:pPr eaLnBrk="1" hangingPunct="1">
              <a:spcBef>
                <a:spcPct val="25000"/>
              </a:spcBef>
              <a:buFont typeface="Times New Roman" pitchFamily="18" charset="0"/>
              <a:buNone/>
            </a:pPr>
            <a:r>
              <a:rPr lang="en-US" altLang="en-US" sz="2000">
                <a:ea typeface="MS Gothic" pitchFamily="49" charset="-128"/>
                <a:cs typeface="Arial" pitchFamily="34" charset="0"/>
              </a:rPr>
              <a:t>Test for equality to any of the values in a list. The list is a comma-separated sequence of values, enclosed in square brackets: in [“high”,”critical”]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00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0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nimBg="1"/>
      <p:bldP spid="30003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round/>
                <a:headEnd/>
                <a:tailEnd/>
              </a14:hiddenLine>
            </a:ext>
          </a:extLst>
        </p:spPr>
        <p:txBody>
          <a:bodyPr lIns="55947" tIns="55947" rIns="145620" bIns="55947"/>
          <a:lstStyle/>
          <a:p>
            <a:pPr defTabSz="503238" eaLnBrk="1" hangingPunct="1">
              <a:tabLst>
                <a:tab pos="42863" algn="l"/>
                <a:tab pos="1004888" algn="l"/>
                <a:tab pos="2012950" algn="l"/>
                <a:tab pos="3021013" algn="l"/>
                <a:tab pos="4029075" algn="l"/>
                <a:tab pos="5037138" algn="l"/>
                <a:tab pos="6045200" algn="l"/>
                <a:tab pos="7051675" algn="l"/>
                <a:tab pos="8059738" algn="l"/>
                <a:tab pos="9067800" algn="l"/>
                <a:tab pos="10075863" algn="l"/>
                <a:tab pos="11083925" algn="l"/>
              </a:tabLst>
            </a:pPr>
            <a:r>
              <a:rPr lang="en-US" altLang="en-US" sz="3100" smtClean="0">
                <a:ea typeface="ヒラギノ角ゴ ProN W3"/>
                <a:cs typeface="ヒラギノ角ゴ ProN W3"/>
              </a:rPr>
              <a:t>Query syntax example</a:t>
            </a:r>
          </a:p>
        </p:txBody>
      </p:sp>
      <p:sp>
        <p:nvSpPr>
          <p:cNvPr id="61443" name="Rectangle 3"/>
          <p:cNvSpPr>
            <a:spLocks noGrp="1" noChangeArrowheads="1"/>
          </p:cNvSpPr>
          <p:nvPr>
            <p:ph idx="4294967295"/>
          </p:nvPr>
        </p:nvSpPr>
        <p:spPr>
          <a:extLst>
            <a:ext uri="{91240B29-F687-4F45-9708-019B960494DF}">
              <a14:hiddenLine xmlns:a14="http://schemas.microsoft.com/office/drawing/2010/main" w="9525">
                <a:solidFill>
                  <a:srgbClr val="000000"/>
                </a:solidFill>
                <a:round/>
                <a:headEnd/>
                <a:tailEnd/>
              </a14:hiddenLine>
            </a:ext>
          </a:extLst>
        </p:spPr>
        <p:txBody>
          <a:bodyPr lIns="55947" tIns="55947" rIns="145620" bIns="55947"/>
          <a:lstStyle/>
          <a:p>
            <a:pPr marL="231775" indent="-188913" defTabSz="503238" eaLnBrk="1" hangingPunct="1">
              <a:spcBef>
                <a:spcPts val="988"/>
              </a:spcBef>
              <a:tabLst>
                <a:tab pos="1003300" algn="l"/>
                <a:tab pos="2011363" algn="l"/>
                <a:tab pos="3019425" algn="l"/>
                <a:tab pos="4027488" algn="l"/>
                <a:tab pos="5035550" algn="l"/>
                <a:tab pos="6042025" algn="l"/>
                <a:tab pos="7050088" algn="l"/>
                <a:tab pos="8058150" algn="l"/>
                <a:tab pos="9066213" algn="l"/>
                <a:tab pos="10074275" algn="l"/>
                <a:tab pos="11082338" algn="l"/>
              </a:tabLst>
            </a:pPr>
            <a:r>
              <a:rPr lang="en-US" altLang="en-US" sz="2600" smtClean="0">
                <a:ea typeface="ヒラギノ角ゴ ProN W3"/>
                <a:cs typeface="ヒラギノ角ゴ ProN W3"/>
              </a:rPr>
              <a:t>Find high severity bugs created after April fools day</a:t>
            </a:r>
          </a:p>
          <a:p>
            <a:pPr marL="546100" lvl="1" indent="-177800" defTabSz="503238" eaLnBrk="1" hangingPunct="1">
              <a:tabLst>
                <a:tab pos="1003300" algn="l"/>
                <a:tab pos="2011363" algn="l"/>
                <a:tab pos="3019425" algn="l"/>
                <a:tab pos="4027488" algn="l"/>
                <a:tab pos="5035550" algn="l"/>
                <a:tab pos="6042025" algn="l"/>
                <a:tab pos="7050088" algn="l"/>
                <a:tab pos="8058150" algn="l"/>
                <a:tab pos="9066213" algn="l"/>
                <a:tab pos="10074275" algn="l"/>
                <a:tab pos="11082338" algn="l"/>
              </a:tabLst>
            </a:pPr>
            <a:endParaRPr lang="en-US" altLang="en-US" sz="2200" smtClean="0">
              <a:latin typeface="Courier New Bold" pitchFamily="49" charset="0"/>
            </a:endParaRPr>
          </a:p>
          <a:p>
            <a:pPr marL="546100" lvl="1" indent="-177800" defTabSz="503238" eaLnBrk="1" hangingPunct="1">
              <a:tabLst>
                <a:tab pos="1003300" algn="l"/>
                <a:tab pos="2011363" algn="l"/>
                <a:tab pos="3019425" algn="l"/>
                <a:tab pos="4027488" algn="l"/>
                <a:tab pos="5035550" algn="l"/>
                <a:tab pos="6042025" algn="l"/>
                <a:tab pos="7050088" algn="l"/>
                <a:tab pos="8058150" algn="l"/>
                <a:tab pos="9066213" algn="l"/>
                <a:tab pos="10074275" algn="l"/>
                <a:tab pos="11082338" algn="l"/>
              </a:tabLst>
            </a:pPr>
            <a:endParaRPr lang="en-US" altLang="en-US" sz="2200" smtClean="0">
              <a:latin typeface="Courier New Bold" pitchFamily="49" charset="0"/>
            </a:endParaRPr>
          </a:p>
          <a:p>
            <a:pPr marL="231775" indent="-188913" defTabSz="503238" eaLnBrk="1" hangingPunct="1">
              <a:spcBef>
                <a:spcPts val="988"/>
              </a:spcBef>
              <a:tabLst>
                <a:tab pos="1003300" algn="l"/>
                <a:tab pos="2011363" algn="l"/>
                <a:tab pos="3019425" algn="l"/>
                <a:tab pos="4027488" algn="l"/>
                <a:tab pos="5035550" algn="l"/>
                <a:tab pos="6042025" algn="l"/>
                <a:tab pos="7050088" algn="l"/>
                <a:tab pos="8058150" algn="l"/>
                <a:tab pos="9066213" algn="l"/>
                <a:tab pos="10074275" algn="l"/>
                <a:tab pos="11082338" algn="l"/>
              </a:tabLst>
            </a:pPr>
            <a:endParaRPr lang="en-US" altLang="en-US" sz="2600" smtClean="0">
              <a:ea typeface="ヒラギノ角ゴ ProN W3"/>
              <a:cs typeface="ヒラギノ角ゴ ProN W3"/>
            </a:endParaRPr>
          </a:p>
          <a:p>
            <a:pPr marL="231775" indent="-188913" defTabSz="503238" eaLnBrk="1" hangingPunct="1">
              <a:spcBef>
                <a:spcPts val="988"/>
              </a:spcBef>
              <a:tabLst>
                <a:tab pos="1003300" algn="l"/>
                <a:tab pos="2011363" algn="l"/>
                <a:tab pos="3019425" algn="l"/>
                <a:tab pos="4027488" algn="l"/>
                <a:tab pos="5035550" algn="l"/>
                <a:tab pos="6042025" algn="l"/>
                <a:tab pos="7050088" algn="l"/>
                <a:tab pos="8058150" algn="l"/>
                <a:tab pos="9066213" algn="l"/>
                <a:tab pos="10074275" algn="l"/>
                <a:tab pos="11082338" algn="l"/>
              </a:tabLst>
            </a:pPr>
            <a:r>
              <a:rPr lang="en-US" altLang="en-US" sz="2600" smtClean="0">
                <a:ea typeface="ヒラギノ角ゴ ProN W3"/>
                <a:cs typeface="ヒラギノ角ゴ ProN W3"/>
              </a:rPr>
              <a:t>Find bugs related to test case 31459</a:t>
            </a:r>
          </a:p>
          <a:p>
            <a:pPr marL="231775" indent="-188913" defTabSz="503238" eaLnBrk="1" hangingPunct="1">
              <a:spcBef>
                <a:spcPts val="988"/>
              </a:spcBef>
              <a:tabLst>
                <a:tab pos="1003300" algn="l"/>
                <a:tab pos="2011363" algn="l"/>
                <a:tab pos="3019425" algn="l"/>
                <a:tab pos="4027488" algn="l"/>
                <a:tab pos="5035550" algn="l"/>
                <a:tab pos="6042025" algn="l"/>
                <a:tab pos="7050088" algn="l"/>
                <a:tab pos="8058150" algn="l"/>
                <a:tab pos="9066213" algn="l"/>
                <a:tab pos="10074275" algn="l"/>
                <a:tab pos="11082338" algn="l"/>
              </a:tabLst>
            </a:pPr>
            <a:endParaRPr lang="en-US" altLang="en-US" sz="2600" smtClean="0">
              <a:latin typeface="Courier New Bold" pitchFamily="49" charset="0"/>
            </a:endParaRPr>
          </a:p>
          <a:p>
            <a:pPr marL="231775" indent="-188913" defTabSz="503238" eaLnBrk="1" hangingPunct="1">
              <a:spcBef>
                <a:spcPct val="0"/>
              </a:spcBef>
              <a:buClrTx/>
              <a:tabLst>
                <a:tab pos="1003300" algn="l"/>
                <a:tab pos="2011363" algn="l"/>
                <a:tab pos="3019425" algn="l"/>
                <a:tab pos="4027488" algn="l"/>
                <a:tab pos="5035550" algn="l"/>
                <a:tab pos="6042025" algn="l"/>
                <a:tab pos="7050088" algn="l"/>
                <a:tab pos="8058150" algn="l"/>
                <a:tab pos="9066213" algn="l"/>
                <a:tab pos="10074275" algn="l"/>
                <a:tab pos="11082338" algn="l"/>
              </a:tabLst>
            </a:pPr>
            <a:endParaRPr lang="en-US" altLang="en-US" smtClean="0">
              <a:latin typeface="Courier New Bold" pitchFamily="49" charset="0"/>
            </a:endParaRPr>
          </a:p>
          <a:p>
            <a:pPr marL="231775" indent="-188913" defTabSz="503238" eaLnBrk="1" hangingPunct="1">
              <a:spcBef>
                <a:spcPct val="0"/>
              </a:spcBef>
              <a:buClrTx/>
              <a:tabLst>
                <a:tab pos="1003300" algn="l"/>
                <a:tab pos="2011363" algn="l"/>
                <a:tab pos="3019425" algn="l"/>
                <a:tab pos="4027488" algn="l"/>
                <a:tab pos="5035550" algn="l"/>
                <a:tab pos="6042025" algn="l"/>
                <a:tab pos="7050088" algn="l"/>
                <a:tab pos="8058150" algn="l"/>
                <a:tab pos="9066213" algn="l"/>
                <a:tab pos="10074275" algn="l"/>
                <a:tab pos="11082338" algn="l"/>
              </a:tabLst>
            </a:pPr>
            <a:endParaRPr lang="en-US" altLang="en-US" smtClean="0">
              <a:latin typeface="Courier New Bold" pitchFamily="49" charset="0"/>
            </a:endParaRPr>
          </a:p>
          <a:p>
            <a:pPr marL="231775" indent="-188913" defTabSz="503238" eaLnBrk="1" hangingPunct="1">
              <a:spcBef>
                <a:spcPts val="988"/>
              </a:spcBef>
              <a:buSzPct val="45000"/>
              <a:tabLst>
                <a:tab pos="1003300" algn="l"/>
                <a:tab pos="2011363" algn="l"/>
                <a:tab pos="3019425" algn="l"/>
                <a:tab pos="4027488" algn="l"/>
                <a:tab pos="5035550" algn="l"/>
                <a:tab pos="6042025" algn="l"/>
                <a:tab pos="7050088" algn="l"/>
                <a:tab pos="8058150" algn="l"/>
                <a:tab pos="9066213" algn="l"/>
                <a:tab pos="10074275" algn="l"/>
                <a:tab pos="11082338" algn="l"/>
              </a:tabLst>
            </a:pPr>
            <a:r>
              <a:rPr lang="en-US" altLang="en-US" sz="2600" smtClean="0">
                <a:ea typeface="ヒラギノ角ゴ ProN W3"/>
                <a:cs typeface="ヒラギノ角ゴ ProN W3"/>
              </a:rPr>
              <a:t>Find all bugs created by John Smith</a:t>
            </a:r>
          </a:p>
          <a:p>
            <a:pPr marL="546100" lvl="1" indent="-177800" defTabSz="503238" eaLnBrk="1" hangingPunct="1">
              <a:tabLst>
                <a:tab pos="1003300" algn="l"/>
                <a:tab pos="2011363" algn="l"/>
                <a:tab pos="3019425" algn="l"/>
                <a:tab pos="4027488" algn="l"/>
                <a:tab pos="5035550" algn="l"/>
                <a:tab pos="6042025" algn="l"/>
                <a:tab pos="7050088" algn="l"/>
                <a:tab pos="8058150" algn="l"/>
                <a:tab pos="9066213" algn="l"/>
                <a:tab pos="10074275" algn="l"/>
                <a:tab pos="11082338" algn="l"/>
              </a:tabLst>
            </a:pPr>
            <a:endParaRPr lang="en-US" altLang="en-US" sz="2200" smtClean="0">
              <a:latin typeface="Courier New Bold" pitchFamily="49" charset="0"/>
            </a:endParaRPr>
          </a:p>
        </p:txBody>
      </p:sp>
      <p:sp>
        <p:nvSpPr>
          <p:cNvPr id="61444" name="Text Box 4"/>
          <p:cNvSpPr txBox="1">
            <a:spLocks noChangeArrowheads="1"/>
          </p:cNvSpPr>
          <p:nvPr/>
        </p:nvSpPr>
        <p:spPr bwMode="auto">
          <a:xfrm>
            <a:off x="447675" y="1477963"/>
            <a:ext cx="9069388" cy="974725"/>
          </a:xfrm>
          <a:prstGeom prst="rect">
            <a:avLst/>
          </a:prstGeom>
          <a:solidFill>
            <a:srgbClr val="CCCCCC">
              <a:alpha val="70195"/>
            </a:srgbClr>
          </a:solidFill>
          <a:ln>
            <a:noFill/>
          </a:ln>
          <a:effectLst/>
          <a:extLst>
            <a:ext uri="{91240B29-F687-4F45-9708-019B960494DF}">
              <a14:hiddenLine xmlns:a14="http://schemas.microsoft.com/office/drawing/2010/main" w="2159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txBody>
          <a:bodyPr wrap="none" lIns="99197" tIns="49599" rIns="99197" bIns="49599"/>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1pPr>
            <a:lvl2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2pPr>
            <a:lvl3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3pPr>
            <a:lvl4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4pPr>
            <a:lvl5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2000">
                <a:solidFill>
                  <a:srgbClr val="3333FF"/>
                </a:solidFill>
                <a:latin typeface="Courier New Bold" pitchFamily="49" charset="0"/>
                <a:ea typeface="MS Gothic" pitchFamily="49" charset="-128"/>
                <a:cs typeface="Arial" pitchFamily="34" charset="0"/>
              </a:rPr>
              <a:t>http://example.com/bugs</a:t>
            </a:r>
            <a:r>
              <a:rPr lang="en-US" altLang="en-US" sz="2000">
                <a:latin typeface="Courier New Bold" pitchFamily="49" charset="0"/>
                <a:ea typeface="MS Gothic" pitchFamily="49" charset="-128"/>
                <a:cs typeface="Arial" pitchFamily="34" charset="0"/>
              </a:rPr>
              <a:t>?oslc.where</a:t>
            </a:r>
            <a:r>
              <a:rPr lang="en-US" altLang="en-US" sz="2000">
                <a:latin typeface="Courier New Bold" pitchFamily="49" charset="0"/>
                <a:ea typeface="MS Gothic" pitchFamily="49" charset="-128"/>
                <a:cs typeface="Arial" pitchFamily="34" charset="0"/>
                <a:hlinkClick r:id="rId3"/>
              </a:rPr>
              <a:t>=</a:t>
            </a:r>
          </a:p>
          <a:p>
            <a:pPr eaLnBrk="1" hangingPunct="1">
              <a:spcBef>
                <a:spcPct val="25000"/>
              </a:spcBef>
              <a:buFont typeface="Times New Roman" pitchFamily="18" charset="0"/>
              <a:buNone/>
            </a:pPr>
            <a:r>
              <a:rPr lang="en-US" altLang="en-US" sz="2000">
                <a:latin typeface="Courier New Bold" pitchFamily="49" charset="0"/>
                <a:ea typeface="MS Gothic" pitchFamily="49" charset="-128"/>
                <a:cs typeface="Arial" pitchFamily="34" charset="0"/>
              </a:rPr>
              <a:t>  cm:severity="high" and dcterms:created&gt;"2010-04-01"</a:t>
            </a:r>
          </a:p>
        </p:txBody>
      </p:sp>
      <p:sp>
        <p:nvSpPr>
          <p:cNvPr id="61445" name="Text Box 5"/>
          <p:cNvSpPr txBox="1">
            <a:spLocks noChangeArrowheads="1"/>
          </p:cNvSpPr>
          <p:nvPr/>
        </p:nvSpPr>
        <p:spPr bwMode="auto">
          <a:xfrm>
            <a:off x="461963" y="5497513"/>
            <a:ext cx="9069387" cy="1254125"/>
          </a:xfrm>
          <a:prstGeom prst="rect">
            <a:avLst/>
          </a:prstGeom>
          <a:solidFill>
            <a:srgbClr val="CCCCCC">
              <a:alpha val="70195"/>
            </a:srgbClr>
          </a:solidFill>
          <a:ln>
            <a:noFill/>
          </a:ln>
          <a:effectLst/>
          <a:extLst>
            <a:ext uri="{91240B29-F687-4F45-9708-019B960494DF}">
              <a14:hiddenLine xmlns:a14="http://schemas.microsoft.com/office/drawing/2010/main" w="2159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txBody>
          <a:bodyPr wrap="none" lIns="99197" tIns="49599" rIns="99197" bIns="49599"/>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1pPr>
            <a:lvl2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2pPr>
            <a:lvl3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3pPr>
            <a:lvl4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4pPr>
            <a:lvl5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2000">
                <a:solidFill>
                  <a:srgbClr val="3333FF"/>
                </a:solidFill>
                <a:latin typeface="Courier New Bold" pitchFamily="49" charset="0"/>
                <a:ea typeface="MS Gothic" pitchFamily="49" charset="-128"/>
                <a:cs typeface="Arial" pitchFamily="34" charset="0"/>
              </a:rPr>
              <a:t>http://example.com/bugs</a:t>
            </a:r>
            <a:r>
              <a:rPr lang="en-US" altLang="en-US" sz="2000">
                <a:latin typeface="Courier New Bold" pitchFamily="49" charset="0"/>
                <a:ea typeface="MS Gothic" pitchFamily="49" charset="-128"/>
                <a:cs typeface="Arial" pitchFamily="34" charset="0"/>
              </a:rPr>
              <a:t>?oslc.where=</a:t>
            </a:r>
            <a:endParaRPr lang="en-US" altLang="en-US" sz="2000">
              <a:latin typeface="Courier New Bold" pitchFamily="49" charset="0"/>
              <a:ea typeface="MS Gothic" pitchFamily="49" charset="-128"/>
              <a:cs typeface="Arial" pitchFamily="34" charset="0"/>
              <a:hlinkClick r:id="rId4"/>
            </a:endParaRPr>
          </a:p>
          <a:p>
            <a:pPr eaLnBrk="1" hangingPunct="1">
              <a:spcBef>
                <a:spcPct val="25000"/>
              </a:spcBef>
              <a:buFont typeface="Times New Roman" pitchFamily="18" charset="0"/>
              <a:buNone/>
            </a:pPr>
            <a:r>
              <a:rPr lang="en-US" altLang="en-US" sz="2000">
                <a:latin typeface="Courier New Bold" pitchFamily="49" charset="0"/>
                <a:ea typeface="MS Gothic" pitchFamily="49" charset="-128"/>
                <a:cs typeface="Arial" pitchFamily="34" charset="0"/>
              </a:rPr>
              <a:t>  dcterms:creator{</a:t>
            </a:r>
          </a:p>
          <a:p>
            <a:pPr eaLnBrk="1" hangingPunct="1">
              <a:spcBef>
                <a:spcPct val="25000"/>
              </a:spcBef>
              <a:buFont typeface="Times New Roman" pitchFamily="18" charset="0"/>
              <a:buNone/>
            </a:pPr>
            <a:r>
              <a:rPr lang="en-US" altLang="en-US" sz="2000">
                <a:latin typeface="Courier New Bold" pitchFamily="49" charset="0"/>
                <a:ea typeface="MS Gothic" pitchFamily="49" charset="-128"/>
                <a:cs typeface="Arial" pitchFamily="34" charset="0"/>
              </a:rPr>
              <a:t>  foaf:givenName="John" and foaf:familyName="Smith"}</a:t>
            </a:r>
          </a:p>
        </p:txBody>
      </p:sp>
      <p:sp>
        <p:nvSpPr>
          <p:cNvPr id="61446" name="Text Box 6"/>
          <p:cNvSpPr txBox="1">
            <a:spLocks noChangeArrowheads="1"/>
          </p:cNvSpPr>
          <p:nvPr/>
        </p:nvSpPr>
        <p:spPr bwMode="auto">
          <a:xfrm>
            <a:off x="447675" y="3406775"/>
            <a:ext cx="9069388" cy="1287463"/>
          </a:xfrm>
          <a:prstGeom prst="rect">
            <a:avLst/>
          </a:prstGeom>
          <a:solidFill>
            <a:srgbClr val="CCCCCC">
              <a:alpha val="70195"/>
            </a:srgbClr>
          </a:solidFill>
          <a:ln>
            <a:noFill/>
          </a:ln>
          <a:effectLst/>
          <a:extLst>
            <a:ext uri="{91240B29-F687-4F45-9708-019B960494DF}">
              <a14:hiddenLine xmlns:a14="http://schemas.microsoft.com/office/drawing/2010/main" w="2159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txBody>
          <a:bodyPr wrap="none" lIns="99197" tIns="49599" rIns="99197" bIns="49599"/>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1pPr>
            <a:lvl2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2pPr>
            <a:lvl3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3pPr>
            <a:lvl4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4pPr>
            <a:lvl5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2000">
                <a:solidFill>
                  <a:srgbClr val="3333FF"/>
                </a:solidFill>
                <a:latin typeface="Courier New Bold" pitchFamily="49" charset="0"/>
                <a:ea typeface="MS Gothic" pitchFamily="49" charset="-128"/>
                <a:cs typeface="Arial" pitchFamily="34" charset="0"/>
              </a:rPr>
              <a:t>http://example.com/bugs</a:t>
            </a:r>
            <a:r>
              <a:rPr lang="en-US" altLang="en-US" sz="2000">
                <a:latin typeface="Courier New Bold" pitchFamily="49" charset="0"/>
                <a:ea typeface="MS Gothic" pitchFamily="49" charset="-128"/>
                <a:cs typeface="Arial" pitchFamily="34" charset="0"/>
              </a:rPr>
              <a:t>?oslc.prefix=qm=</a:t>
            </a:r>
          </a:p>
          <a:p>
            <a:pPr eaLnBrk="1" hangingPunct="1">
              <a:spcBef>
                <a:spcPct val="25000"/>
              </a:spcBef>
              <a:buFont typeface="Times New Roman" pitchFamily="18" charset="0"/>
              <a:buNone/>
            </a:pPr>
            <a:r>
              <a:rPr lang="en-US" altLang="en-US" sz="2000">
                <a:latin typeface="Courier New Bold" pitchFamily="49" charset="0"/>
                <a:ea typeface="MS Gothic" pitchFamily="49" charset="-128"/>
                <a:cs typeface="Arial" pitchFamily="34" charset="0"/>
              </a:rPr>
              <a:t>  &lt;http://qm.example.com/ns&gt;&amp;</a:t>
            </a:r>
          </a:p>
          <a:p>
            <a:pPr eaLnBrk="1" hangingPunct="1">
              <a:spcBef>
                <a:spcPct val="25000"/>
              </a:spcBef>
              <a:buFont typeface="Times New Roman" pitchFamily="18" charset="0"/>
              <a:buNone/>
            </a:pPr>
            <a:r>
              <a:rPr lang="en-US" altLang="en-US" sz="2000">
                <a:latin typeface="Courier New Bold" pitchFamily="49" charset="0"/>
                <a:ea typeface="MS Gothic" pitchFamily="49" charset="-128"/>
                <a:cs typeface="Arial" pitchFamily="34" charset="0"/>
              </a:rPr>
              <a:t>  oslc.where=qm:testcase=&lt;http://example.com/tests/31459&gt;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180" name="Picture 4"/>
          <p:cNvPicPr>
            <a:picLocks noChangeAspect="1" noChangeArrowheads="1"/>
          </p:cNvPicPr>
          <p:nvPr/>
        </p:nvPicPr>
        <p:blipFill rotWithShape="1">
          <a:blip r:embed="rId3"/>
          <a:srcRect t="14513" b="-1"/>
          <a:stretch/>
        </p:blipFill>
        <p:spPr bwMode="auto">
          <a:xfrm>
            <a:off x="431800" y="1765737"/>
            <a:ext cx="9231313" cy="56415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3" name="Group 2"/>
          <p:cNvGrpSpPr>
            <a:grpSpLocks/>
          </p:cNvGrpSpPr>
          <p:nvPr/>
        </p:nvGrpSpPr>
        <p:grpSpPr bwMode="auto">
          <a:xfrm>
            <a:off x="2373313" y="1951038"/>
            <a:ext cx="7162800" cy="5181596"/>
            <a:chOff x="2373312" y="1951625"/>
            <a:chExt cx="7162800" cy="5181012"/>
          </a:xfrm>
        </p:grpSpPr>
        <p:sp>
          <p:nvSpPr>
            <p:cNvPr id="62480" name="AutoShape 15"/>
            <p:cNvSpPr>
              <a:spLocks noChangeArrowheads="1"/>
            </p:cNvSpPr>
            <p:nvPr/>
          </p:nvSpPr>
          <p:spPr bwMode="auto">
            <a:xfrm>
              <a:off x="2373312" y="3704593"/>
              <a:ext cx="7162800" cy="3428044"/>
            </a:xfrm>
            <a:prstGeom prst="roundRect">
              <a:avLst>
                <a:gd name="adj" fmla="val 6088"/>
              </a:avLst>
            </a:prstGeom>
            <a:noFill/>
            <a:ln w="25400" algn="ctr">
              <a:solidFill>
                <a:srgbClr val="E37619"/>
              </a:solidFill>
              <a:round/>
              <a:headEnd/>
              <a:tailEnd type="none" w="lg" len="lg"/>
            </a:ln>
            <a:effectLst/>
            <a:extLst>
              <a:ext uri="{909E8E84-426E-40DD-AFC4-6F175D3DCCD1}">
                <a14:hiddenFill xmlns:a14="http://schemas.microsoft.com/office/drawing/2010/main">
                  <a:solidFill>
                    <a:srgbClr val="FFF7DE"/>
                  </a:solidFill>
                </a14:hiddenFill>
              </a:ext>
              <a:ext uri="{AF507438-7753-43E0-B8FC-AC1667EBCBE1}">
                <a14:hiddenEffects xmlns:a14="http://schemas.microsoft.com/office/drawing/2010/main">
                  <a:effectLst>
                    <a:outerShdw dist="107763" dir="13500000" algn="ctr" rotWithShape="0">
                      <a:srgbClr val="D8D8D8">
                        <a:alpha val="50000"/>
                      </a:srgbClr>
                    </a:outerShdw>
                  </a:effectLst>
                </a14:hiddenEffects>
              </a:ext>
            </a:extLst>
          </p:spPr>
          <p:txBody>
            <a:bodyPr lIns="120940" tIns="60471" rIns="120940" bIns="6047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62481" name="Rectangle 16"/>
            <p:cNvSpPr>
              <a:spLocks noChangeArrowheads="1"/>
            </p:cNvSpPr>
            <p:nvPr/>
          </p:nvSpPr>
          <p:spPr bwMode="auto">
            <a:xfrm>
              <a:off x="7600723" y="1951625"/>
              <a:ext cx="1792111" cy="1028956"/>
            </a:xfrm>
            <a:prstGeom prst="rect">
              <a:avLst/>
            </a:prstGeom>
            <a:solidFill>
              <a:srgbClr val="FFFAE1"/>
            </a:solidFill>
            <a:ln w="19050" algn="ctr">
              <a:solidFill>
                <a:srgbClr val="E3761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100783" rIns="100783" bIns="100783"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1500" b="1" dirty="0">
                  <a:cs typeface="Arial" pitchFamily="34" charset="0"/>
                </a:rPr>
                <a:t>2.</a:t>
              </a:r>
              <a:r>
                <a:rPr lang="en-US" altLang="en-US" sz="1500" dirty="0">
                  <a:cs typeface="Arial" pitchFamily="34" charset="0"/>
                </a:rPr>
                <a:t> </a:t>
              </a:r>
              <a:r>
                <a:rPr lang="en-US" altLang="en-US" sz="1500" dirty="0">
                  <a:latin typeface="Verdana" pitchFamily="34" charset="0"/>
                  <a:cs typeface="Arial" pitchFamily="34" charset="0"/>
                </a:rPr>
                <a:t>iframe's </a:t>
              </a:r>
              <a:r>
                <a:rPr lang="en-US" altLang="en-US" sz="1500" dirty="0" err="1">
                  <a:latin typeface="Verdana" pitchFamily="34" charset="0"/>
                  <a:cs typeface="Arial" pitchFamily="34" charset="0"/>
                </a:rPr>
                <a:t>src</a:t>
              </a:r>
              <a:r>
                <a:rPr lang="en-US" altLang="en-US" sz="1500" dirty="0">
                  <a:cs typeface="Arial" pitchFamily="34" charset="0"/>
                </a:rPr>
                <a:t> set to delegated UI's URL</a:t>
              </a:r>
            </a:p>
          </p:txBody>
        </p:sp>
        <p:sp>
          <p:nvSpPr>
            <p:cNvPr id="62482" name="Line 17"/>
            <p:cNvSpPr>
              <a:spLocks noChangeShapeType="1"/>
            </p:cNvSpPr>
            <p:nvPr/>
          </p:nvSpPr>
          <p:spPr bwMode="auto">
            <a:xfrm>
              <a:off x="8692791" y="2980581"/>
              <a:ext cx="0" cy="724012"/>
            </a:xfrm>
            <a:prstGeom prst="line">
              <a:avLst/>
            </a:prstGeom>
            <a:noFill/>
            <a:ln w="34925">
              <a:solidFill>
                <a:srgbClr val="E37619"/>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D8D8D8">
                        <a:alpha val="50000"/>
                      </a:srgbClr>
                    </a:outerShdw>
                  </a:effectLst>
                </a14:hiddenEffects>
              </a:ext>
            </a:extLst>
          </p:spPr>
          <p:txBody>
            <a:bodyPr wrap="square" lIns="201568" tIns="100783" rIns="201568" bIns="70548" anchor="ctr">
              <a:spAutoFit/>
            </a:bodyPr>
            <a:lstStyle/>
            <a:p>
              <a:endParaRPr lang="en-GB"/>
            </a:p>
          </p:txBody>
        </p:sp>
      </p:grpSp>
      <p:grpSp>
        <p:nvGrpSpPr>
          <p:cNvPr id="2" name="Group 1"/>
          <p:cNvGrpSpPr>
            <a:grpSpLocks/>
          </p:cNvGrpSpPr>
          <p:nvPr/>
        </p:nvGrpSpPr>
        <p:grpSpPr bwMode="auto">
          <a:xfrm>
            <a:off x="468313" y="3254494"/>
            <a:ext cx="2209799" cy="3227268"/>
            <a:chOff x="468312" y="3254862"/>
            <a:chExt cx="2209582" cy="3226861"/>
          </a:xfrm>
        </p:grpSpPr>
        <p:sp>
          <p:nvSpPr>
            <p:cNvPr id="62478" name="Line 19"/>
            <p:cNvSpPr>
              <a:spLocks noChangeShapeType="1"/>
            </p:cNvSpPr>
            <p:nvPr/>
          </p:nvSpPr>
          <p:spPr bwMode="auto">
            <a:xfrm>
              <a:off x="1102569" y="3769340"/>
              <a:ext cx="449778" cy="2712383"/>
            </a:xfrm>
            <a:prstGeom prst="line">
              <a:avLst/>
            </a:prstGeom>
            <a:noFill/>
            <a:ln w="34925">
              <a:solidFill>
                <a:srgbClr val="E37619"/>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D8D8D8">
                        <a:alpha val="50000"/>
                      </a:srgbClr>
                    </a:outerShdw>
                  </a:effectLst>
                </a14:hiddenEffects>
              </a:ext>
            </a:extLst>
          </p:spPr>
          <p:txBody>
            <a:bodyPr lIns="201568" tIns="100783" rIns="201568" bIns="70548" anchor="ctr">
              <a:spAutoFit/>
            </a:bodyPr>
            <a:lstStyle/>
            <a:p>
              <a:endParaRPr lang="en-GB"/>
            </a:p>
          </p:txBody>
        </p:sp>
        <p:sp>
          <p:nvSpPr>
            <p:cNvPr id="62479" name="Rectangle 20"/>
            <p:cNvSpPr>
              <a:spLocks noChangeArrowheads="1"/>
            </p:cNvSpPr>
            <p:nvPr/>
          </p:nvSpPr>
          <p:spPr bwMode="auto">
            <a:xfrm>
              <a:off x="468312" y="3254862"/>
              <a:ext cx="2209582" cy="1028956"/>
            </a:xfrm>
            <a:prstGeom prst="rect">
              <a:avLst/>
            </a:prstGeom>
            <a:solidFill>
              <a:srgbClr val="FFFAE1"/>
            </a:solidFill>
            <a:ln w="19050" algn="ctr">
              <a:solidFill>
                <a:srgbClr val="E3761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100783" rIns="100783" bIns="100783"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1500" b="1" dirty="0">
                  <a:cs typeface="Arial" pitchFamily="34" charset="0"/>
                </a:rPr>
                <a:t>1.</a:t>
              </a:r>
              <a:r>
                <a:rPr lang="en-US" altLang="en-US" sz="1500" dirty="0">
                  <a:cs typeface="Arial" pitchFamily="34" charset="0"/>
                </a:rPr>
                <a:t> </a:t>
              </a:r>
              <a:r>
                <a:rPr lang="en-US" altLang="en-US" sz="1500" dirty="0">
                  <a:latin typeface="Verdana" pitchFamily="34" charset="0"/>
                  <a:cs typeface="Arial" pitchFamily="34" charset="0"/>
                </a:rPr>
                <a:t>Click to launch </a:t>
              </a:r>
              <a:r>
                <a:rPr lang="en-US" altLang="en-US" sz="1500" dirty="0" smtClean="0">
                  <a:latin typeface="Verdana" pitchFamily="34" charset="0"/>
                  <a:cs typeface="Arial" pitchFamily="34" charset="0"/>
                </a:rPr>
                <a:t>Create delegated </a:t>
              </a:r>
              <a:r>
                <a:rPr lang="en-US" altLang="en-US" sz="1500" dirty="0">
                  <a:latin typeface="Verdana" pitchFamily="34" charset="0"/>
                  <a:cs typeface="Arial" pitchFamily="34" charset="0"/>
                </a:rPr>
                <a:t>UI</a:t>
              </a:r>
              <a:endParaRPr lang="en-US" altLang="en-US" sz="1500" dirty="0">
                <a:cs typeface="Arial" pitchFamily="34" charset="0"/>
              </a:endParaRPr>
            </a:p>
          </p:txBody>
        </p:sp>
      </p:grpSp>
      <p:grpSp>
        <p:nvGrpSpPr>
          <p:cNvPr id="4" name="Group 3"/>
          <p:cNvGrpSpPr>
            <a:grpSpLocks/>
          </p:cNvGrpSpPr>
          <p:nvPr/>
        </p:nvGrpSpPr>
        <p:grpSpPr bwMode="auto">
          <a:xfrm>
            <a:off x="2484438" y="4705350"/>
            <a:ext cx="6961187" cy="2062163"/>
            <a:chOff x="2485156" y="4705335"/>
            <a:chExt cx="6960180" cy="2061625"/>
          </a:xfrm>
        </p:grpSpPr>
        <p:sp>
          <p:nvSpPr>
            <p:cNvPr id="62475" name="AutoShape 18"/>
            <p:cNvSpPr>
              <a:spLocks noChangeArrowheads="1"/>
            </p:cNvSpPr>
            <p:nvPr/>
          </p:nvSpPr>
          <p:spPr bwMode="auto">
            <a:xfrm>
              <a:off x="2485156" y="4705335"/>
              <a:ext cx="6583908" cy="322414"/>
            </a:xfrm>
            <a:prstGeom prst="roundRect">
              <a:avLst>
                <a:gd name="adj" fmla="val 16667"/>
              </a:avLst>
            </a:prstGeom>
            <a:noFill/>
            <a:ln w="25400" algn="ctr">
              <a:solidFill>
                <a:srgbClr val="E37619"/>
              </a:solidFill>
              <a:round/>
              <a:headEnd/>
              <a:tailEnd type="none" w="lg" len="lg"/>
            </a:ln>
            <a:effectLst/>
            <a:extLst>
              <a:ext uri="{909E8E84-426E-40DD-AFC4-6F175D3DCCD1}">
                <a14:hiddenFill xmlns:a14="http://schemas.microsoft.com/office/drawing/2010/main">
                  <a:solidFill>
                    <a:srgbClr val="FFF7DE"/>
                  </a:solidFill>
                </a14:hiddenFill>
              </a:ext>
              <a:ext uri="{AF507438-7753-43E0-B8FC-AC1667EBCBE1}">
                <a14:hiddenEffects xmlns:a14="http://schemas.microsoft.com/office/drawing/2010/main">
                  <a:effectLst>
                    <a:outerShdw dist="107763" dir="13500000" algn="ctr" rotWithShape="0">
                      <a:srgbClr val="D8D8D8">
                        <a:alpha val="50000"/>
                      </a:srgbClr>
                    </a:outerShdw>
                  </a:effectLst>
                </a14:hiddenEffects>
              </a:ext>
            </a:extLst>
          </p:spPr>
          <p:txBody>
            <a:bodyPr lIns="120940" tIns="60471" rIns="120940" bIns="60471" anchor="ctr">
              <a:spAutoFit/>
            </a:bodyP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62476" name="Line 22"/>
            <p:cNvSpPr>
              <a:spLocks noChangeShapeType="1"/>
            </p:cNvSpPr>
            <p:nvPr/>
          </p:nvSpPr>
          <p:spPr bwMode="auto">
            <a:xfrm flipH="1" flipV="1">
              <a:off x="8743542" y="4964539"/>
              <a:ext cx="22752" cy="785716"/>
            </a:xfrm>
            <a:prstGeom prst="line">
              <a:avLst/>
            </a:prstGeom>
            <a:noFill/>
            <a:ln w="34925">
              <a:solidFill>
                <a:srgbClr val="E37619"/>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D8D8D8">
                        <a:alpha val="50000"/>
                      </a:srgbClr>
                    </a:outerShdw>
                  </a:effectLst>
                </a14:hiddenEffects>
              </a:ext>
            </a:extLst>
          </p:spPr>
          <p:txBody>
            <a:bodyPr lIns="201568" tIns="100783" rIns="201568" bIns="70548" anchor="ctr">
              <a:spAutoFit/>
            </a:bodyPr>
            <a:lstStyle/>
            <a:p>
              <a:endParaRPr lang="en-GB"/>
            </a:p>
          </p:txBody>
        </p:sp>
        <p:sp>
          <p:nvSpPr>
            <p:cNvPr id="62477" name="Rectangle 23"/>
            <p:cNvSpPr>
              <a:spLocks noChangeArrowheads="1"/>
            </p:cNvSpPr>
            <p:nvPr/>
          </p:nvSpPr>
          <p:spPr bwMode="auto">
            <a:xfrm>
              <a:off x="7653225" y="5738004"/>
              <a:ext cx="1792111" cy="1028956"/>
            </a:xfrm>
            <a:prstGeom prst="rect">
              <a:avLst/>
            </a:prstGeom>
            <a:solidFill>
              <a:srgbClr val="FFFAE1"/>
            </a:solidFill>
            <a:ln w="19050" algn="ctr">
              <a:solidFill>
                <a:srgbClr val="E3761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100783" rIns="100783" bIns="100783"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1500" b="1">
                  <a:cs typeface="Arial" pitchFamily="34" charset="0"/>
                </a:rPr>
                <a:t>3.</a:t>
              </a:r>
              <a:r>
                <a:rPr lang="en-US" altLang="en-US" sz="1500">
                  <a:cs typeface="Arial" pitchFamily="34" charset="0"/>
                </a:rPr>
                <a:t> </a:t>
              </a:r>
              <a:r>
                <a:rPr lang="en-US" altLang="en-US" sz="1500">
                  <a:latin typeface="Verdana" pitchFamily="34" charset="0"/>
                  <a:cs typeface="Arial" pitchFamily="34" charset="0"/>
                </a:rPr>
                <a:t>Selection made</a:t>
              </a:r>
              <a:endParaRPr lang="en-US" altLang="en-US" sz="1500">
                <a:cs typeface="Arial" pitchFamily="34" charset="0"/>
              </a:endParaRPr>
            </a:p>
          </p:txBody>
        </p:sp>
      </p:grpSp>
      <p:grpSp>
        <p:nvGrpSpPr>
          <p:cNvPr id="5" name="Group 4"/>
          <p:cNvGrpSpPr>
            <a:grpSpLocks/>
          </p:cNvGrpSpPr>
          <p:nvPr/>
        </p:nvGrpSpPr>
        <p:grpSpPr bwMode="auto">
          <a:xfrm>
            <a:off x="2801938" y="5737225"/>
            <a:ext cx="3003550" cy="1058863"/>
            <a:chOff x="2801926" y="5738004"/>
            <a:chExt cx="3003184" cy="1058705"/>
          </a:xfrm>
        </p:grpSpPr>
        <p:sp>
          <p:nvSpPr>
            <p:cNvPr id="62473" name="Line 24"/>
            <p:cNvSpPr>
              <a:spLocks noChangeShapeType="1"/>
            </p:cNvSpPr>
            <p:nvPr/>
          </p:nvSpPr>
          <p:spPr bwMode="auto">
            <a:xfrm flipH="1">
              <a:off x="2801926" y="5988244"/>
              <a:ext cx="1235577" cy="808465"/>
            </a:xfrm>
            <a:prstGeom prst="line">
              <a:avLst/>
            </a:prstGeom>
            <a:noFill/>
            <a:ln w="34925">
              <a:solidFill>
                <a:srgbClr val="E37619"/>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D8D8D8">
                        <a:alpha val="50000"/>
                      </a:srgbClr>
                    </a:outerShdw>
                  </a:effectLst>
                </a14:hiddenEffects>
              </a:ext>
            </a:extLst>
          </p:spPr>
          <p:txBody>
            <a:bodyPr lIns="201568" tIns="100783" rIns="201568" bIns="70548" anchor="ctr">
              <a:spAutoFit/>
            </a:bodyPr>
            <a:lstStyle/>
            <a:p>
              <a:endParaRPr lang="en-GB"/>
            </a:p>
          </p:txBody>
        </p:sp>
        <p:sp>
          <p:nvSpPr>
            <p:cNvPr id="62474" name="Rectangle 25"/>
            <p:cNvSpPr>
              <a:spLocks noChangeArrowheads="1"/>
            </p:cNvSpPr>
            <p:nvPr/>
          </p:nvSpPr>
          <p:spPr bwMode="auto">
            <a:xfrm>
              <a:off x="4012999" y="5738004"/>
              <a:ext cx="1792111" cy="1028956"/>
            </a:xfrm>
            <a:prstGeom prst="rect">
              <a:avLst/>
            </a:prstGeom>
            <a:solidFill>
              <a:srgbClr val="FFFAE1"/>
            </a:solidFill>
            <a:ln w="19050" algn="ctr">
              <a:solidFill>
                <a:srgbClr val="E3761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0783" tIns="100783" rIns="100783" bIns="100783"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r>
                <a:rPr lang="en-US" altLang="en-US" sz="1500" b="1">
                  <a:cs typeface="Arial" pitchFamily="34" charset="0"/>
                </a:rPr>
                <a:t>4.</a:t>
              </a:r>
              <a:r>
                <a:rPr lang="en-US" altLang="en-US" sz="1500">
                  <a:cs typeface="Arial" pitchFamily="34" charset="0"/>
                </a:rPr>
                <a:t> Click </a:t>
              </a:r>
              <a:r>
                <a:rPr lang="en-US" altLang="en-US" sz="1500" b="1">
                  <a:cs typeface="Arial" pitchFamily="34" charset="0"/>
                </a:rPr>
                <a:t>OK</a:t>
              </a:r>
              <a:r>
                <a:rPr lang="en-US" altLang="en-US" sz="1500">
                  <a:cs typeface="Arial" pitchFamily="34" charset="0"/>
                </a:rPr>
                <a:t>. Sends message (link+label) to parent window</a:t>
              </a:r>
            </a:p>
          </p:txBody>
        </p:sp>
      </p:grpSp>
      <p:sp>
        <p:nvSpPr>
          <p:cNvPr id="62472" name="Rectangle 28"/>
          <p:cNvSpPr>
            <a:spLocks noGrp="1" noChangeArrowheads="1"/>
          </p:cNvSpPr>
          <p:nvPr>
            <p:ph type="title"/>
          </p:nvPr>
        </p:nvSpPr>
        <p:spPr/>
        <p:txBody>
          <a:bodyPr/>
          <a:lstStyle/>
          <a:p>
            <a:pPr eaLnBrk="1" hangingPunct="1"/>
            <a:r>
              <a:rPr lang="en-US" altLang="en-US" sz="3100" dirty="0" smtClean="0">
                <a:ea typeface="ヒラギノ角ゴ ProN W3"/>
                <a:cs typeface="ヒラギノ角ゴ ProN W3"/>
              </a:rPr>
              <a:t>5. </a:t>
            </a:r>
            <a:r>
              <a:rPr lang="en-GB" altLang="en-US" sz="3100" dirty="0">
                <a:ea typeface="ヒラギノ角ゴ ProN W3"/>
                <a:cs typeface="ヒラギノ角ゴ ProN W3"/>
              </a:rPr>
              <a:t>Delegated UI for Create and Select</a:t>
            </a:r>
            <a:endParaRPr lang="en-US" altLang="en-US" sz="3100" dirty="0" smtClean="0">
              <a:ea typeface="ヒラギノ角ゴ ProN W3"/>
              <a:cs typeface="ヒラギノ角ゴ ProN W3"/>
            </a:endParaRPr>
          </a:p>
        </p:txBody>
      </p:sp>
      <p:sp>
        <p:nvSpPr>
          <p:cNvPr id="20" name="Content Placeholder 2"/>
          <p:cNvSpPr txBox="1">
            <a:spLocks/>
          </p:cNvSpPr>
          <p:nvPr/>
        </p:nvSpPr>
        <p:spPr>
          <a:xfrm>
            <a:off x="431801" y="808037"/>
            <a:ext cx="8064978" cy="910074"/>
          </a:xfrm>
          <a:prstGeom prst="rect">
            <a:avLst/>
          </a:prstGeom>
        </p:spPr>
        <p:txBody>
          <a:bodyPr>
            <a:noAutofit/>
          </a:bodyPr>
          <a:lstStyle>
            <a:lvl1pPr marL="342900" indent="-342900" algn="l" rtl="0" eaLnBrk="0" fontAlgn="base" hangingPunct="0">
              <a:spcBef>
                <a:spcPct val="20000"/>
              </a:spcBef>
              <a:spcAft>
                <a:spcPct val="0"/>
              </a:spcAft>
              <a:buClr>
                <a:srgbClr val="000000"/>
              </a:buClr>
              <a:buFont typeface="Wingdings" pitchFamily="2" charset="2"/>
              <a:defRPr sz="3100">
                <a:solidFill>
                  <a:schemeClr val="tx1"/>
                </a:solidFill>
                <a:latin typeface="+mn-lt"/>
                <a:ea typeface="+mn-ea"/>
                <a:cs typeface="+mn-cs"/>
              </a:defRPr>
            </a:lvl1pPr>
            <a:lvl2pPr marL="500063" indent="-246063" algn="l" rtl="0" eaLnBrk="0" fontAlgn="base" hangingPunct="0">
              <a:spcBef>
                <a:spcPct val="20000"/>
              </a:spcBef>
              <a:spcAft>
                <a:spcPct val="0"/>
              </a:spcAft>
              <a:buClr>
                <a:schemeClr val="tx1"/>
              </a:buClr>
              <a:buFont typeface="Wingdings" pitchFamily="2" charset="2"/>
              <a:buChar char="§"/>
              <a:defRPr sz="2600">
                <a:solidFill>
                  <a:schemeClr val="tx1"/>
                </a:solidFill>
                <a:latin typeface="+mn-lt"/>
                <a:cs typeface="+mn-cs"/>
              </a:defRPr>
            </a:lvl2pPr>
            <a:lvl3pPr marL="874713" indent="-247650" algn="l" rtl="0" eaLnBrk="0" fontAlgn="base" hangingPunct="0">
              <a:spcBef>
                <a:spcPct val="20000"/>
              </a:spcBef>
              <a:spcAft>
                <a:spcPct val="0"/>
              </a:spcAft>
              <a:buFont typeface="Times New Roman" pitchFamily="18" charset="0"/>
              <a:buChar char="–"/>
              <a:defRPr sz="2600">
                <a:solidFill>
                  <a:schemeClr val="tx1"/>
                </a:solidFill>
                <a:latin typeface="+mn-lt"/>
                <a:cs typeface="+mn-cs"/>
              </a:defRPr>
            </a:lvl3pPr>
            <a:lvl4pPr marL="1257300" indent="-257175" algn="l" rtl="0" eaLnBrk="0" fontAlgn="base" hangingPunct="0">
              <a:spcBef>
                <a:spcPct val="20000"/>
              </a:spcBef>
              <a:spcAft>
                <a:spcPct val="0"/>
              </a:spcAft>
              <a:buChar char="•"/>
              <a:defRPr sz="2200">
                <a:solidFill>
                  <a:schemeClr val="tx1"/>
                </a:solidFill>
                <a:latin typeface="+mn-lt"/>
                <a:cs typeface="+mn-cs"/>
              </a:defRPr>
            </a:lvl4pPr>
            <a:lvl5pPr marL="1638300" indent="-254000" algn="l" rtl="0" eaLnBrk="0" fontAlgn="base" hangingPunct="0">
              <a:spcBef>
                <a:spcPct val="20000"/>
              </a:spcBef>
              <a:spcAft>
                <a:spcPct val="0"/>
              </a:spcAft>
              <a:buSzPct val="80000"/>
              <a:buFont typeface="Arial" pitchFamily="34" charset="0"/>
              <a:buChar char="▫"/>
              <a:defRPr sz="2200">
                <a:solidFill>
                  <a:schemeClr val="tx1"/>
                </a:solidFill>
                <a:latin typeface="+mn-lt"/>
                <a:cs typeface="+mn-cs"/>
              </a:defRPr>
            </a:lvl5pPr>
            <a:lvl6pPr marL="2143630"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6pPr>
            <a:lvl7pPr marL="2647601"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7pPr>
            <a:lvl8pPr marL="3151573"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8pPr>
            <a:lvl9pPr marL="3655544"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9pPr>
          </a:lstStyle>
          <a:p>
            <a:pPr defTabSz="914400"/>
            <a:r>
              <a:rPr lang="en-GB" sz="2800" kern="0" dirty="0" smtClean="0">
                <a:solidFill>
                  <a:schemeClr val="accent2"/>
                </a:solidFill>
              </a:rPr>
              <a:t>Delegated UI - renders </a:t>
            </a:r>
            <a:r>
              <a:rPr lang="en-GB" sz="2800" kern="0" dirty="0">
                <a:solidFill>
                  <a:schemeClr val="accent2"/>
                </a:solidFill>
              </a:rPr>
              <a:t>the source application UI in the target application.</a:t>
            </a:r>
          </a:p>
        </p:txBody>
      </p:sp>
    </p:spTree>
  </p:cSld>
  <p:clrMapOvr>
    <a:masterClrMapping/>
  </p:clrMapOvr>
  <p:transition spd="med"/>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2"/>
                                        </p:tgtEl>
                                      </p:cBhvr>
                                    </p:animEffect>
                                    <p:animScale>
                                      <p:cBhvr>
                                        <p:cTn id="7" dur="500" autoRev="1" fill="hold"/>
                                        <p:tgtEl>
                                          <p:spTgt spid="2"/>
                                        </p:tgtEl>
                                      </p:cBhvr>
                                      <p:by x="105000" y="105000"/>
                                    </p:animScale>
                                  </p:childTnLst>
                                </p:cTn>
                              </p:par>
                            </p:childTnLst>
                          </p:cTn>
                        </p:par>
                        <p:par>
                          <p:cTn id="8" fill="hold" nodeType="afterGroup">
                            <p:stCondLst>
                              <p:cond delay="1000"/>
                            </p:stCondLst>
                            <p:childTnLst>
                              <p:par>
                                <p:cTn id="9" presetID="26" presetClass="emph" presetSubtype="0" fill="hold" nodeType="afterEffect">
                                  <p:stCondLst>
                                    <p:cond delay="1000"/>
                                  </p:stCondLst>
                                  <p:childTnLst>
                                    <p:animEffect transition="out" filter="fade">
                                      <p:cBhvr>
                                        <p:cTn id="10" dur="1000" tmFilter="0, 0; .2, .5; .8, .5; 1, 0"/>
                                        <p:tgtEl>
                                          <p:spTgt spid="3"/>
                                        </p:tgtEl>
                                      </p:cBhvr>
                                    </p:animEffect>
                                    <p:animScale>
                                      <p:cBhvr>
                                        <p:cTn id="11" dur="500" autoRev="1" fill="hold"/>
                                        <p:tgtEl>
                                          <p:spTgt spid="3"/>
                                        </p:tgtEl>
                                      </p:cBhvr>
                                      <p:by x="105000" y="105000"/>
                                    </p:animScale>
                                  </p:childTnLst>
                                </p:cTn>
                              </p:par>
                            </p:childTnLst>
                          </p:cTn>
                        </p:par>
                        <p:par>
                          <p:cTn id="12" fill="hold" nodeType="afterGroup">
                            <p:stCondLst>
                              <p:cond delay="3000"/>
                            </p:stCondLst>
                            <p:childTnLst>
                              <p:par>
                                <p:cTn id="13" presetID="26" presetClass="emph" presetSubtype="0" fill="hold" nodeType="afterEffect">
                                  <p:stCondLst>
                                    <p:cond delay="1000"/>
                                  </p:stCondLst>
                                  <p:childTnLst>
                                    <p:animEffect transition="out" filter="fade">
                                      <p:cBhvr>
                                        <p:cTn id="14" dur="1000" tmFilter="0, 0; .2, .5; .8, .5; 1, 0"/>
                                        <p:tgtEl>
                                          <p:spTgt spid="4"/>
                                        </p:tgtEl>
                                      </p:cBhvr>
                                    </p:animEffect>
                                    <p:animScale>
                                      <p:cBhvr>
                                        <p:cTn id="15" dur="500" autoRev="1" fill="hold"/>
                                        <p:tgtEl>
                                          <p:spTgt spid="4"/>
                                        </p:tgtEl>
                                      </p:cBhvr>
                                      <p:by x="105000" y="105000"/>
                                    </p:animScale>
                                  </p:childTnLst>
                                </p:cTn>
                              </p:par>
                            </p:childTnLst>
                          </p:cTn>
                        </p:par>
                        <p:par>
                          <p:cTn id="16" fill="hold" nodeType="afterGroup">
                            <p:stCondLst>
                              <p:cond delay="5000"/>
                            </p:stCondLst>
                            <p:childTnLst>
                              <p:par>
                                <p:cTn id="17" presetID="26" presetClass="emph" presetSubtype="0" fill="hold" nodeType="afterEffect">
                                  <p:stCondLst>
                                    <p:cond delay="1000"/>
                                  </p:stCondLst>
                                  <p:childTnLst>
                                    <p:animEffect transition="out" filter="fade">
                                      <p:cBhvr>
                                        <p:cTn id="18" dur="1000" tmFilter="0, 0; .2, .5; .8, .5; 1, 0"/>
                                        <p:tgtEl>
                                          <p:spTgt spid="5"/>
                                        </p:tgtEl>
                                      </p:cBhvr>
                                    </p:animEffect>
                                    <p:animScale>
                                      <p:cBhvr>
                                        <p:cTn id="19"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round/>
                <a:headEnd/>
                <a:tailEnd/>
              </a14:hiddenLine>
            </a:ext>
          </a:extLst>
        </p:spPr>
        <p:txBody>
          <a:bodyPr lIns="99197" tIns="51582" rIns="99197" bIns="51582"/>
          <a:lstStyle/>
          <a:p>
            <a:pPr defTabSz="503238" eaLnBrk="1" hangingPunct="1">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pPr>
            <a:r>
              <a:rPr lang="en-US" altLang="en-US" smtClean="0"/>
              <a:t>Delegated UI key points</a:t>
            </a:r>
          </a:p>
        </p:txBody>
      </p:sp>
      <p:sp>
        <p:nvSpPr>
          <p:cNvPr id="63491" name="Rectangle 3"/>
          <p:cNvSpPr>
            <a:spLocks noGrp="1" noChangeArrowheads="1"/>
          </p:cNvSpPr>
          <p:nvPr>
            <p:ph idx="4294967295"/>
          </p:nvPr>
        </p:nvSpPr>
        <p:spPr>
          <a:extLst>
            <a:ext uri="{91240B29-F687-4F45-9708-019B960494DF}">
              <a14:hiddenLine xmlns:a14="http://schemas.microsoft.com/office/drawing/2010/main" w="9525">
                <a:solidFill>
                  <a:srgbClr val="000000"/>
                </a:solidFill>
                <a:round/>
                <a:headEnd/>
                <a:tailEnd/>
              </a14:hiddenLine>
            </a:ext>
          </a:extLst>
        </p:spPr>
        <p:txBody>
          <a:bodyPr lIns="99197" tIns="51582" rIns="99197" bIns="51582"/>
          <a:lstStyle/>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600" smtClean="0"/>
              <a:t>Delegated UIs support both creation and selection of resources</a:t>
            </a:r>
          </a:p>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endParaRPr lang="en-US" altLang="en-US" sz="2600" smtClean="0"/>
          </a:p>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600" smtClean="0"/>
              <a:t>Two communication protocols are supported for iframes:</a:t>
            </a:r>
          </a:p>
          <a:p>
            <a:pPr marL="557213" lvl="1" indent="-177800"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200" smtClean="0"/>
              <a:t>HTML5 postMessage() ← preferred method</a:t>
            </a:r>
          </a:p>
          <a:p>
            <a:pPr marL="938213" lvl="2"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200" smtClean="0"/>
              <a:t>Supported in most modern browers</a:t>
            </a:r>
          </a:p>
          <a:p>
            <a:pPr marL="557213" lvl="1" indent="-177800"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200" smtClean="0"/>
              <a:t>Window object's window.name</a:t>
            </a:r>
          </a:p>
          <a:p>
            <a:pPr marL="938213" lvl="2"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200" smtClean="0"/>
              <a:t>Supported in older browsers and Eclipse embedded web widget</a:t>
            </a:r>
          </a:p>
          <a:p>
            <a:pPr marL="557213" lvl="1" indent="-177800"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200" smtClean="0"/>
              <a:t>Consumer selects which protocol to use, informs provider via fragment identifier</a:t>
            </a:r>
          </a:p>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600" smtClean="0"/>
              <a:t>Tremendous value for resource creation</a:t>
            </a:r>
          </a:p>
          <a:p>
            <a:pPr marL="557213" lvl="1" indent="-177800"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200" smtClean="0"/>
              <a:t>Traditionally most service logic was communicated to client and new dialog built</a:t>
            </a:r>
          </a:p>
          <a:p>
            <a:pPr marL="557213" lvl="1" indent="-177800"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200" smtClean="0"/>
              <a:t>Now the rules for creation and dialog change as needed</a:t>
            </a:r>
          </a:p>
          <a:p>
            <a:pPr marL="185738" indent="-185738"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600" smtClean="0"/>
              <a:t>Prefilling of creation dialog done by “creating” a dialog resource</a:t>
            </a:r>
          </a:p>
          <a:p>
            <a:pPr marL="557213" lvl="1" indent="-177800" defTabSz="503238" eaLnBrk="1" hangingPunct="1">
              <a:lnSpc>
                <a:spcPct val="90000"/>
              </a:lnSpc>
              <a:tabLst>
                <a:tab pos="500063" algn="l"/>
                <a:tab pos="1003300" algn="l"/>
                <a:tab pos="1508125" algn="l"/>
                <a:tab pos="2011363" algn="l"/>
                <a:tab pos="2514600" algn="l"/>
                <a:tab pos="3019425" algn="l"/>
                <a:tab pos="3522663" algn="l"/>
                <a:tab pos="4027488" algn="l"/>
                <a:tab pos="4530725" algn="l"/>
                <a:tab pos="5035550" algn="l"/>
                <a:tab pos="5538788" algn="l"/>
                <a:tab pos="6042025" algn="l"/>
                <a:tab pos="6546850" algn="l"/>
                <a:tab pos="7050088" algn="l"/>
                <a:tab pos="7554913" algn="l"/>
                <a:tab pos="8058150" algn="l"/>
                <a:tab pos="8562975" algn="l"/>
                <a:tab pos="9066213" algn="l"/>
                <a:tab pos="9569450" algn="l"/>
                <a:tab pos="10074275" algn="l"/>
              </a:tabLst>
            </a:pPr>
            <a:r>
              <a:rPr lang="en-US" altLang="en-US" sz="2200" smtClean="0"/>
              <a:t>HTTP POST of resource format to creation dialog URL, response is URL of dialog prefilled</a:t>
            </a:r>
            <a:endParaRPr lang="en-US" altLang="en-US" smtClean="0"/>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extLst>
            <a:ext uri="{91240B29-F687-4F45-9708-019B960494DF}">
              <a14:hiddenLine xmlns:a14="http://schemas.microsoft.com/office/drawing/2010/main" w="9525">
                <a:solidFill>
                  <a:srgbClr val="000000"/>
                </a:solidFill>
                <a:round/>
                <a:headEnd/>
                <a:tailEnd/>
              </a14:hiddenLine>
            </a:ext>
          </a:extLst>
        </p:spPr>
        <p:txBody>
          <a:bodyPr lIns="99197" tIns="51582" rIns="99197" bIns="51582"/>
          <a:lstStyle/>
          <a:p>
            <a:pPr defTabSz="503238" eaLnBrk="1" hangingPunct="1">
              <a:tabLst>
                <a:tab pos="0" algn="l"/>
                <a:tab pos="503238" algn="l"/>
                <a:tab pos="1006475" algn="l"/>
                <a:tab pos="1511300" algn="l"/>
                <a:tab pos="2014538" algn="l"/>
                <a:tab pos="2519363" algn="l"/>
                <a:tab pos="3022600" algn="l"/>
                <a:tab pos="3527425" algn="l"/>
                <a:tab pos="4030663" algn="l"/>
                <a:tab pos="4533900" algn="l"/>
                <a:tab pos="5038725" algn="l"/>
                <a:tab pos="5541963" algn="l"/>
                <a:tab pos="6046788" algn="l"/>
                <a:tab pos="6550025" algn="l"/>
                <a:tab pos="7054850" algn="l"/>
                <a:tab pos="7558088" algn="l"/>
                <a:tab pos="8061325" algn="l"/>
                <a:tab pos="8566150" algn="l"/>
                <a:tab pos="9069388" algn="l"/>
                <a:tab pos="9574213" algn="l"/>
                <a:tab pos="10077450" algn="l"/>
              </a:tabLst>
            </a:pPr>
            <a:r>
              <a:rPr lang="en-US" altLang="en-US" smtClean="0"/>
              <a:t>6. UI Preview</a:t>
            </a:r>
          </a:p>
        </p:txBody>
      </p:sp>
      <p:pic>
        <p:nvPicPr>
          <p:cNvPr id="312324" name="Picture 4"/>
          <p:cNvPicPr>
            <a:picLocks noChangeAspect="1" noChangeArrowheads="1"/>
          </p:cNvPicPr>
          <p:nvPr/>
        </p:nvPicPr>
        <p:blipFill>
          <a:blip r:embed="rId3"/>
          <a:srcRect/>
          <a:stretch>
            <a:fillRect/>
          </a:stretch>
        </p:blipFill>
        <p:spPr bwMode="auto">
          <a:xfrm>
            <a:off x="1014413" y="2141538"/>
            <a:ext cx="8007350" cy="5233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4517" name="AutoShape 6"/>
          <p:cNvSpPr>
            <a:spLocks noChangeArrowheads="1"/>
          </p:cNvSpPr>
          <p:nvPr/>
        </p:nvSpPr>
        <p:spPr bwMode="auto">
          <a:xfrm>
            <a:off x="7207250" y="3368675"/>
            <a:ext cx="2033588" cy="679450"/>
          </a:xfrm>
          <a:prstGeom prst="roundRect">
            <a:avLst>
              <a:gd name="adj" fmla="val 16667"/>
            </a:avLst>
          </a:prstGeom>
          <a:noFill/>
          <a:ln w="27940" algn="ctr">
            <a:solidFill>
              <a:srgbClr val="FF99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eaLnBrk="1" hangingPunct="1">
              <a:spcBef>
                <a:spcPct val="25000"/>
              </a:spcBef>
              <a:buFont typeface="Times New Roman" pitchFamily="18" charset="0"/>
              <a:buNone/>
            </a:pPr>
            <a:endParaRPr lang="en-US" altLang="en-US" sz="1100">
              <a:cs typeface="Arial" pitchFamily="34" charset="0"/>
            </a:endParaRPr>
          </a:p>
        </p:txBody>
      </p:sp>
      <p:sp>
        <p:nvSpPr>
          <p:cNvPr id="64518" name="AutoShape 7"/>
          <p:cNvSpPr>
            <a:spLocks noChangeArrowheads="1"/>
          </p:cNvSpPr>
          <p:nvPr/>
        </p:nvSpPr>
        <p:spPr bwMode="auto">
          <a:xfrm>
            <a:off x="8054975" y="4410075"/>
            <a:ext cx="1647825" cy="596900"/>
          </a:xfrm>
          <a:prstGeom prst="roundRect">
            <a:avLst>
              <a:gd name="adj" fmla="val 16667"/>
            </a:avLst>
          </a:prstGeom>
          <a:solidFill>
            <a:srgbClr val="FFF7C2"/>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8981" tIns="59491" rIns="118981" bIns="59491" anchor="ctr"/>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1800">
                <a:cs typeface="Arial" pitchFamily="34" charset="0"/>
              </a:rPr>
              <a:t>Hover over link</a:t>
            </a:r>
          </a:p>
        </p:txBody>
      </p:sp>
      <p:sp>
        <p:nvSpPr>
          <p:cNvPr id="64519" name="Line 8"/>
          <p:cNvSpPr>
            <a:spLocks noChangeShapeType="1"/>
          </p:cNvSpPr>
          <p:nvPr/>
        </p:nvSpPr>
        <p:spPr bwMode="auto">
          <a:xfrm flipH="1" flipV="1">
            <a:off x="8199438" y="4040188"/>
            <a:ext cx="201612" cy="369887"/>
          </a:xfrm>
          <a:prstGeom prst="line">
            <a:avLst/>
          </a:prstGeom>
          <a:noFill/>
          <a:ln w="15240">
            <a:solidFill>
              <a:srgbClr val="33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118981" tIns="59491" rIns="118981" bIns="59491"/>
          <a:lstStyle/>
          <a:p>
            <a:endParaRPr lang="en-GB"/>
          </a:p>
        </p:txBody>
      </p:sp>
      <p:sp>
        <p:nvSpPr>
          <p:cNvPr id="11" name="Content Placeholder 2"/>
          <p:cNvSpPr txBox="1">
            <a:spLocks/>
          </p:cNvSpPr>
          <p:nvPr/>
        </p:nvSpPr>
        <p:spPr>
          <a:xfrm>
            <a:off x="431801" y="808037"/>
            <a:ext cx="8064978" cy="910074"/>
          </a:xfrm>
          <a:prstGeom prst="rect">
            <a:avLst/>
          </a:prstGeom>
        </p:spPr>
        <p:txBody>
          <a:bodyPr>
            <a:noAutofit/>
          </a:bodyPr>
          <a:lstStyle>
            <a:lvl1pPr marL="342900" indent="-342900" algn="l" rtl="0" eaLnBrk="0" fontAlgn="base" hangingPunct="0">
              <a:spcBef>
                <a:spcPct val="20000"/>
              </a:spcBef>
              <a:spcAft>
                <a:spcPct val="0"/>
              </a:spcAft>
              <a:buClr>
                <a:srgbClr val="000000"/>
              </a:buClr>
              <a:buFont typeface="Wingdings" pitchFamily="2" charset="2"/>
              <a:defRPr sz="3100">
                <a:solidFill>
                  <a:schemeClr val="tx1"/>
                </a:solidFill>
                <a:latin typeface="+mn-lt"/>
                <a:ea typeface="+mn-ea"/>
                <a:cs typeface="+mn-cs"/>
              </a:defRPr>
            </a:lvl1pPr>
            <a:lvl2pPr marL="500063" indent="-246063" algn="l" rtl="0" eaLnBrk="0" fontAlgn="base" hangingPunct="0">
              <a:spcBef>
                <a:spcPct val="20000"/>
              </a:spcBef>
              <a:spcAft>
                <a:spcPct val="0"/>
              </a:spcAft>
              <a:buClr>
                <a:schemeClr val="tx1"/>
              </a:buClr>
              <a:buFont typeface="Wingdings" pitchFamily="2" charset="2"/>
              <a:buChar char="§"/>
              <a:defRPr sz="2600">
                <a:solidFill>
                  <a:schemeClr val="tx1"/>
                </a:solidFill>
                <a:latin typeface="+mn-lt"/>
                <a:cs typeface="+mn-cs"/>
              </a:defRPr>
            </a:lvl2pPr>
            <a:lvl3pPr marL="874713" indent="-247650" algn="l" rtl="0" eaLnBrk="0" fontAlgn="base" hangingPunct="0">
              <a:spcBef>
                <a:spcPct val="20000"/>
              </a:spcBef>
              <a:spcAft>
                <a:spcPct val="0"/>
              </a:spcAft>
              <a:buFont typeface="Times New Roman" pitchFamily="18" charset="0"/>
              <a:buChar char="–"/>
              <a:defRPr sz="2600">
                <a:solidFill>
                  <a:schemeClr val="tx1"/>
                </a:solidFill>
                <a:latin typeface="+mn-lt"/>
                <a:cs typeface="+mn-cs"/>
              </a:defRPr>
            </a:lvl3pPr>
            <a:lvl4pPr marL="1257300" indent="-257175" algn="l" rtl="0" eaLnBrk="0" fontAlgn="base" hangingPunct="0">
              <a:spcBef>
                <a:spcPct val="20000"/>
              </a:spcBef>
              <a:spcAft>
                <a:spcPct val="0"/>
              </a:spcAft>
              <a:buChar char="•"/>
              <a:defRPr sz="2200">
                <a:solidFill>
                  <a:schemeClr val="tx1"/>
                </a:solidFill>
                <a:latin typeface="+mn-lt"/>
                <a:cs typeface="+mn-cs"/>
              </a:defRPr>
            </a:lvl4pPr>
            <a:lvl5pPr marL="1638300" indent="-254000" algn="l" rtl="0" eaLnBrk="0" fontAlgn="base" hangingPunct="0">
              <a:spcBef>
                <a:spcPct val="20000"/>
              </a:spcBef>
              <a:spcAft>
                <a:spcPct val="0"/>
              </a:spcAft>
              <a:buSzPct val="80000"/>
              <a:buFont typeface="Arial" pitchFamily="34" charset="0"/>
              <a:buChar char="▫"/>
              <a:defRPr sz="2200">
                <a:solidFill>
                  <a:schemeClr val="tx1"/>
                </a:solidFill>
                <a:latin typeface="+mn-lt"/>
                <a:cs typeface="+mn-cs"/>
              </a:defRPr>
            </a:lvl5pPr>
            <a:lvl6pPr marL="2143630"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6pPr>
            <a:lvl7pPr marL="2647601"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7pPr>
            <a:lvl8pPr marL="3151573"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8pPr>
            <a:lvl9pPr marL="3655544" indent="-255486" algn="l" rtl="0" fontAlgn="base">
              <a:spcBef>
                <a:spcPct val="20000"/>
              </a:spcBef>
              <a:spcAft>
                <a:spcPct val="0"/>
              </a:spcAft>
              <a:buSzPct val="80000"/>
              <a:buFont typeface="Arial" pitchFamily="34" charset="0"/>
              <a:buChar char="▫"/>
              <a:defRPr sz="2200">
                <a:solidFill>
                  <a:schemeClr val="tx1"/>
                </a:solidFill>
                <a:latin typeface="+mn-lt"/>
                <a:cs typeface="+mn-cs"/>
              </a:defRPr>
            </a:lvl9pPr>
          </a:lstStyle>
          <a:p>
            <a:pPr defTabSz="914400"/>
            <a:r>
              <a:rPr lang="en-GB" sz="2800" kern="0" dirty="0">
                <a:solidFill>
                  <a:schemeClr val="accent2"/>
                </a:solidFill>
              </a:rPr>
              <a:t>Scenario </a:t>
            </a:r>
            <a:r>
              <a:rPr lang="en-GB" sz="2800" kern="0" dirty="0" smtClean="0">
                <a:solidFill>
                  <a:schemeClr val="accent2"/>
                </a:solidFill>
              </a:rPr>
              <a:t>supported: hover </a:t>
            </a:r>
            <a:r>
              <a:rPr lang="en-GB" sz="2800" kern="0" dirty="0">
                <a:solidFill>
                  <a:schemeClr val="accent2"/>
                </a:solidFill>
              </a:rPr>
              <a:t>over link to get in context preview of resource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I Am… (A Disclaimer)</a:t>
            </a:r>
            <a:endParaRPr lang="en-GB" dirty="0"/>
          </a:p>
        </p:txBody>
      </p:sp>
      <p:sp>
        <p:nvSpPr>
          <p:cNvPr id="4" name="Content Placeholder 3"/>
          <p:cNvSpPr>
            <a:spLocks noGrp="1"/>
          </p:cNvSpPr>
          <p:nvPr>
            <p:ph sz="half" idx="1"/>
          </p:nvPr>
        </p:nvSpPr>
        <p:spPr>
          <a:xfrm>
            <a:off x="99756" y="855714"/>
            <a:ext cx="8902956" cy="6196483"/>
          </a:xfrm>
        </p:spPr>
        <p:txBody>
          <a:bodyPr>
            <a:normAutofit/>
          </a:bodyPr>
          <a:lstStyle/>
          <a:p>
            <a:r>
              <a:rPr lang="en-GB" sz="2800" dirty="0" smtClean="0">
                <a:solidFill>
                  <a:schemeClr val="accent2"/>
                </a:solidFill>
              </a:rPr>
              <a:t>Jad </a:t>
            </a:r>
            <a:r>
              <a:rPr lang="en-GB" sz="2800" dirty="0" err="1" smtClean="0">
                <a:solidFill>
                  <a:schemeClr val="accent2"/>
                </a:solidFill>
              </a:rPr>
              <a:t>El-khoury</a:t>
            </a:r>
            <a:r>
              <a:rPr lang="en-GB" sz="2800" dirty="0" smtClean="0">
                <a:solidFill>
                  <a:schemeClr val="accent2"/>
                </a:solidFill>
              </a:rPr>
              <a:t>, PhD</a:t>
            </a:r>
          </a:p>
          <a:p>
            <a:pPr marL="457200" indent="-457200">
              <a:buFont typeface="Arial" panose="020B0604020202020204" pitchFamily="34" charset="0"/>
              <a:buChar char="•"/>
            </a:pPr>
            <a:r>
              <a:rPr lang="en-GB" sz="2800" dirty="0" smtClean="0"/>
              <a:t>@KTH @ Mechatronics</a:t>
            </a:r>
          </a:p>
          <a:p>
            <a:pPr marL="457200" indent="-457200">
              <a:buFont typeface="Arial" panose="020B0604020202020204" pitchFamily="34" charset="0"/>
              <a:buChar char="•"/>
            </a:pPr>
            <a:r>
              <a:rPr lang="en-GB" sz="2800" dirty="0" smtClean="0"/>
              <a:t>Researcher (50%)</a:t>
            </a:r>
          </a:p>
          <a:p>
            <a:pPr marL="457200" indent="-457200">
              <a:buFont typeface="Arial" panose="020B0604020202020204" pitchFamily="34" charset="0"/>
              <a:buChar char="•"/>
            </a:pPr>
            <a:r>
              <a:rPr lang="en-GB" sz="2800" dirty="0" smtClean="0"/>
              <a:t>Teacher (50%)</a:t>
            </a:r>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r>
              <a:rPr lang="en-GB" sz="2800" dirty="0" smtClean="0"/>
              <a:t>Research focus</a:t>
            </a:r>
          </a:p>
          <a:p>
            <a:pPr marL="614363" lvl="1" indent="-457200">
              <a:buFont typeface="Arial" panose="020B0604020202020204" pitchFamily="34" charset="0"/>
              <a:buChar char="•"/>
            </a:pPr>
            <a:r>
              <a:rPr lang="en-GB" sz="2400" dirty="0" smtClean="0"/>
              <a:t>Tool interoperability </a:t>
            </a:r>
          </a:p>
          <a:p>
            <a:pPr marL="614363" lvl="1" indent="-457200">
              <a:buFont typeface="Arial" panose="020B0604020202020204" pitchFamily="34" charset="0"/>
              <a:buChar char="•"/>
            </a:pPr>
            <a:r>
              <a:rPr lang="en-GB" sz="2400" dirty="0" smtClean="0"/>
              <a:t>Model-based development</a:t>
            </a:r>
          </a:p>
          <a:p>
            <a:pPr marL="614363" lvl="1" indent="-457200">
              <a:buFont typeface="Arial" panose="020B0604020202020204" pitchFamily="34" charset="0"/>
              <a:buChar char="•"/>
            </a:pPr>
            <a:r>
              <a:rPr lang="en-GB" sz="2400" dirty="0" smtClean="0"/>
              <a:t>Eclipse Committer </a:t>
            </a:r>
          </a:p>
          <a:p>
            <a:pPr marL="989013" lvl="2" indent="-457200">
              <a:buFont typeface="Arial" panose="020B0604020202020204" pitchFamily="34" charset="0"/>
              <a:buChar char="•"/>
            </a:pPr>
            <a:r>
              <a:rPr lang="en-GB" sz="2000" dirty="0" smtClean="0"/>
              <a:t>the OSLC Lyo project</a:t>
            </a:r>
          </a:p>
          <a:p>
            <a:pPr marL="614363" lvl="1" indent="-457200">
              <a:buFont typeface="Arial" panose="020B0604020202020204" pitchFamily="34" charset="0"/>
              <a:buChar char="•"/>
            </a:pPr>
            <a:r>
              <a:rPr lang="en-GB" sz="2400" dirty="0" smtClean="0"/>
              <a:t>Member of OASIS OSLC Core TC</a:t>
            </a:r>
            <a:endParaRPr lang="en-GB" sz="2400" dirty="0"/>
          </a:p>
        </p:txBody>
      </p:sp>
      <p:pic>
        <p:nvPicPr>
          <p:cNvPr id="1026" name="Picture 2" descr="C:\Users\jad\Desktop\photo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88" t="1832" r="6470" b="33478"/>
          <a:stretch/>
        </p:blipFill>
        <p:spPr bwMode="auto">
          <a:xfrm>
            <a:off x="7097712" y="4077129"/>
            <a:ext cx="2598030" cy="3126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0726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600" dirty="0" smtClean="0"/>
              <a:t>What</a:t>
            </a:r>
            <a:r>
              <a:rPr lang="ja-JP" altLang="en-US" sz="3600" dirty="0" smtClean="0">
                <a:ea typeface="MS PGothic" pitchFamily="34" charset="-128"/>
              </a:rPr>
              <a:t>’</a:t>
            </a:r>
            <a:r>
              <a:rPr lang="en-US" altLang="ja-JP" sz="3600" dirty="0" smtClean="0">
                <a:ea typeface="MS PGothic" pitchFamily="34" charset="-128"/>
              </a:rPr>
              <a:t>s </a:t>
            </a:r>
            <a:r>
              <a:rPr lang="en-US" altLang="ja-JP" sz="3600" dirty="0">
                <a:ea typeface="MS PGothic" pitchFamily="34" charset="-128"/>
              </a:rPr>
              <a:t>next</a:t>
            </a:r>
            <a:endParaRPr lang="en-US" altLang="en-US" dirty="0" smtClean="0"/>
          </a:p>
        </p:txBody>
      </p:sp>
      <p:sp>
        <p:nvSpPr>
          <p:cNvPr id="16387" name="Rectangle 3"/>
          <p:cNvSpPr>
            <a:spLocks noGrp="1" noChangeArrowheads="1"/>
          </p:cNvSpPr>
          <p:nvPr>
            <p:ph idx="1"/>
          </p:nvPr>
        </p:nvSpPr>
        <p:spPr/>
        <p:txBody>
          <a:bodyPr/>
          <a:lstStyle/>
          <a:p>
            <a:pPr marL="457200" indent="-457200">
              <a:buFont typeface="Arial" panose="020B0604020202020204" pitchFamily="34" charset="0"/>
              <a:buChar char="•"/>
            </a:pPr>
            <a:r>
              <a:rPr lang="en-US" altLang="en-US" dirty="0" smtClean="0"/>
              <a:t>The Integration Problem</a:t>
            </a:r>
          </a:p>
          <a:p>
            <a:pPr marL="614363" lvl="1" indent="-457200">
              <a:buFont typeface="Arial" panose="020B0604020202020204" pitchFamily="34" charset="0"/>
              <a:buChar char="•"/>
            </a:pPr>
            <a:r>
              <a:rPr lang="en-US" altLang="en-US" dirty="0" smtClean="0"/>
              <a:t>The OSLC approach</a:t>
            </a:r>
          </a:p>
          <a:p>
            <a:pPr marL="457200" indent="-457200">
              <a:buFont typeface="Arial" panose="020B0604020202020204" pitchFamily="34" charset="0"/>
              <a:buChar char="•"/>
            </a:pPr>
            <a:r>
              <a:rPr lang="en-US" altLang="en-US" dirty="0" smtClean="0"/>
              <a:t>Linked Data and RDF</a:t>
            </a:r>
          </a:p>
          <a:p>
            <a:pPr marL="457200" indent="-457200">
              <a:buFont typeface="Arial" panose="020B0604020202020204" pitchFamily="34" charset="0"/>
              <a:buChar char="•"/>
            </a:pPr>
            <a:r>
              <a:rPr lang="en-US" altLang="en-US" dirty="0" smtClean="0"/>
              <a:t>The OSLC standard</a:t>
            </a:r>
          </a:p>
          <a:p>
            <a:pPr marL="614363" lvl="1" indent="-457200">
              <a:buFont typeface="Arial" panose="020B0604020202020204" pitchFamily="34" charset="0"/>
              <a:buChar char="•"/>
            </a:pPr>
            <a:r>
              <a:rPr lang="en-US" altLang="en-US" dirty="0" smtClean="0"/>
              <a:t>Core specification</a:t>
            </a:r>
          </a:p>
          <a:p>
            <a:pPr marL="614363" lvl="1" indent="-457200">
              <a:buFont typeface="Arial" panose="020B0604020202020204" pitchFamily="34" charset="0"/>
              <a:buChar char="•"/>
            </a:pPr>
            <a:r>
              <a:rPr lang="en-US" altLang="en-US" dirty="0" smtClean="0"/>
              <a:t>domain specification(s)</a:t>
            </a:r>
          </a:p>
          <a:p>
            <a:pPr marL="989013" lvl="2" indent="-457200">
              <a:buFont typeface="Arial" panose="020B0604020202020204" pitchFamily="34" charset="0"/>
              <a:buChar char="•"/>
            </a:pPr>
            <a:r>
              <a:rPr lang="en-US" altLang="en-US" dirty="0" smtClean="0"/>
              <a:t>Requirement Management – an example</a:t>
            </a:r>
          </a:p>
          <a:p>
            <a:pPr marL="989013" lvl="2" indent="-457200">
              <a:buFont typeface="Arial" panose="020B0604020202020204" pitchFamily="34" charset="0"/>
              <a:buChar char="•"/>
            </a:pPr>
            <a:endParaRPr lang="en-US" altLang="en-US" dirty="0" smtClean="0"/>
          </a:p>
          <a:p>
            <a:pPr marL="989013" lvl="2" indent="-457200">
              <a:buFont typeface="Arial" panose="020B0604020202020204" pitchFamily="34" charset="0"/>
              <a:buChar char="•"/>
            </a:pPr>
            <a:endParaRPr lang="en-US" altLang="en-US" dirty="0"/>
          </a:p>
          <a:p>
            <a:pPr marL="0" indent="0"/>
            <a:r>
              <a:rPr lang="en-GB" sz="3300" dirty="0">
                <a:solidFill>
                  <a:schemeClr val="accent2"/>
                </a:solidFill>
              </a:rPr>
              <a:t>… Followed by the Linked Data Tutorial</a:t>
            </a:r>
            <a:endParaRPr lang="en-US" altLang="en-US" dirty="0">
              <a:solidFill>
                <a:schemeClr val="accent2"/>
              </a:solidFill>
            </a:endParaRPr>
          </a:p>
          <a:p>
            <a:pPr marL="989013" lvl="2" indent="-457200">
              <a:buFont typeface="Arial" panose="020B0604020202020204" pitchFamily="34" charset="0"/>
              <a:buChar char="•"/>
            </a:pPr>
            <a:endParaRPr lang="en-US" altLang="en-US" dirty="0" smtClean="0"/>
          </a:p>
        </p:txBody>
      </p:sp>
      <p:sp>
        <p:nvSpPr>
          <p:cNvPr id="4" name="AutoShape 4"/>
          <p:cNvSpPr>
            <a:spLocks noChangeArrowheads="1"/>
          </p:cNvSpPr>
          <p:nvPr/>
        </p:nvSpPr>
        <p:spPr bwMode="auto">
          <a:xfrm>
            <a:off x="147638" y="3475037"/>
            <a:ext cx="7178674" cy="990600"/>
          </a:xfrm>
          <a:prstGeom prst="roundRect">
            <a:avLst>
              <a:gd name="adj" fmla="val 16667"/>
            </a:avLst>
          </a:prstGeom>
          <a:noFill/>
          <a:ln w="24765">
            <a:solidFill>
              <a:srgbClr val="FF99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lIns="118981" tIns="59491" rIns="118981" bIns="59491" anchor="ctr"/>
          <a:lstStyle/>
          <a:p>
            <a:pPr defTabSz="1007943">
              <a:spcBef>
                <a:spcPct val="25000"/>
              </a:spcBef>
              <a:buFont typeface="Times New Roman" pitchFamily="18" charset="0"/>
              <a:buNone/>
              <a:defRPr/>
            </a:pPr>
            <a:endParaRPr lang="en-US" sz="1100" b="1">
              <a:latin typeface="Arial" charset="0"/>
              <a:ea typeface="ＭＳ Ｐゴシック" charset="0"/>
              <a:cs typeface="Arial"/>
            </a:endParaRPr>
          </a:p>
        </p:txBody>
      </p:sp>
    </p:spTree>
    <p:extLst>
      <p:ext uri="{BB962C8B-B14F-4D97-AF65-F5344CB8AC3E}">
        <p14:creationId xmlns:p14="http://schemas.microsoft.com/office/powerpoint/2010/main" val="11721523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dirty="0"/>
              <a:t>Domain specification(s)</a:t>
            </a:r>
          </a:p>
        </p:txBody>
      </p:sp>
      <p:sp>
        <p:nvSpPr>
          <p:cNvPr id="3" name="Content Placeholder 2"/>
          <p:cNvSpPr>
            <a:spLocks noGrp="1"/>
          </p:cNvSpPr>
          <p:nvPr>
            <p:ph idx="1"/>
          </p:nvPr>
        </p:nvSpPr>
        <p:spPr/>
        <p:txBody>
          <a:bodyPr>
            <a:normAutofit lnSpcReduction="10000"/>
          </a:bodyPr>
          <a:lstStyle/>
          <a:p>
            <a:pPr marL="0" indent="0"/>
            <a:r>
              <a:rPr lang="en-GB" altLang="en-US" dirty="0"/>
              <a:t>OSLC Specifications Cover Many Domains </a:t>
            </a:r>
            <a:endParaRPr lang="en-US" altLang="en-US" dirty="0" smtClean="0"/>
          </a:p>
          <a:p>
            <a:pPr marL="457200" indent="-457200">
              <a:buFont typeface="Arial" panose="020B0604020202020204" pitchFamily="34" charset="0"/>
              <a:buChar char="•"/>
            </a:pPr>
            <a:r>
              <a:rPr lang="en-US" altLang="en-US" dirty="0" smtClean="0"/>
              <a:t>Architecture Management</a:t>
            </a:r>
          </a:p>
          <a:p>
            <a:pPr marL="457200" indent="-457200">
              <a:buFont typeface="Arial" panose="020B0604020202020204" pitchFamily="34" charset="0"/>
              <a:buChar char="•"/>
            </a:pPr>
            <a:r>
              <a:rPr lang="en-US" altLang="en-US" dirty="0" smtClean="0"/>
              <a:t>Asset Management</a:t>
            </a:r>
          </a:p>
          <a:p>
            <a:pPr marL="457200" indent="-457200">
              <a:buFont typeface="Arial" panose="020B0604020202020204" pitchFamily="34" charset="0"/>
              <a:buChar char="•"/>
            </a:pPr>
            <a:r>
              <a:rPr lang="en-US" altLang="en-US" dirty="0" smtClean="0"/>
              <a:t>Automation</a:t>
            </a:r>
          </a:p>
          <a:p>
            <a:pPr marL="457200" indent="-457200">
              <a:buFont typeface="Arial" panose="020B0604020202020204" pitchFamily="34" charset="0"/>
              <a:buChar char="•"/>
            </a:pPr>
            <a:r>
              <a:rPr lang="en-US" altLang="en-US" dirty="0" smtClean="0"/>
              <a:t>Change Management</a:t>
            </a:r>
          </a:p>
          <a:p>
            <a:pPr marL="457200" indent="-457200">
              <a:buFont typeface="Arial" panose="020B0604020202020204" pitchFamily="34" charset="0"/>
              <a:buChar char="•"/>
            </a:pPr>
            <a:r>
              <a:rPr lang="en-US" altLang="en-US" dirty="0"/>
              <a:t>Configuration Management </a:t>
            </a:r>
            <a:endParaRPr lang="en-US" altLang="en-US" dirty="0" smtClean="0"/>
          </a:p>
          <a:p>
            <a:pPr marL="457200" indent="-457200">
              <a:buFont typeface="Arial" panose="020B0604020202020204" pitchFamily="34" charset="0"/>
              <a:buChar char="•"/>
            </a:pPr>
            <a:r>
              <a:rPr lang="en-US" altLang="en-US" dirty="0" smtClean="0"/>
              <a:t>Quality Management</a:t>
            </a:r>
          </a:p>
          <a:p>
            <a:pPr marL="457200" indent="-457200">
              <a:buFont typeface="Arial" panose="020B0604020202020204" pitchFamily="34" charset="0"/>
              <a:buChar char="•"/>
            </a:pPr>
            <a:r>
              <a:rPr lang="en-US" altLang="en-US" dirty="0" smtClean="0"/>
              <a:t>Requirements Management</a:t>
            </a:r>
          </a:p>
          <a:p>
            <a:pPr marL="457200" indent="-457200">
              <a:buFont typeface="Arial" panose="020B0604020202020204" pitchFamily="34" charset="0"/>
              <a:buChar char="•"/>
            </a:pPr>
            <a:r>
              <a:rPr lang="en-US" altLang="en-US" dirty="0" smtClean="0"/>
              <a:t>…</a:t>
            </a:r>
          </a:p>
          <a:p>
            <a:pPr marL="457200" indent="-457200">
              <a:buFont typeface="Arial" panose="020B0604020202020204" pitchFamily="34" charset="0"/>
              <a:buChar char="•"/>
            </a:pPr>
            <a:endParaRPr lang="en-US" altLang="en-US" dirty="0"/>
          </a:p>
          <a:p>
            <a:pPr marL="0" indent="0"/>
            <a:r>
              <a:rPr lang="en-US" altLang="en-US" dirty="0" smtClean="0">
                <a:solidFill>
                  <a:schemeClr val="accent2"/>
                </a:solidFill>
              </a:rPr>
              <a:t>See </a:t>
            </a:r>
            <a:r>
              <a:rPr lang="en-US" altLang="en-US" dirty="0">
                <a:solidFill>
                  <a:schemeClr val="accent2"/>
                </a:solidFill>
                <a:hlinkClick r:id="rId3"/>
              </a:rPr>
              <a:t>http://open-services.net/specifications</a:t>
            </a:r>
            <a:r>
              <a:rPr lang="en-US" altLang="en-US" dirty="0" smtClean="0">
                <a:solidFill>
                  <a:schemeClr val="accent2"/>
                </a:solidFill>
                <a:hlinkClick r:id="rId3"/>
              </a:rPr>
              <a:t>/</a:t>
            </a:r>
            <a:r>
              <a:rPr lang="en-US" altLang="en-US" dirty="0" smtClean="0">
                <a:solidFill>
                  <a:schemeClr val="accent2"/>
                </a:solidFill>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a:t>
            </a:r>
            <a:r>
              <a:rPr lang="en-GB" dirty="0" smtClean="0"/>
              <a:t>Management</a:t>
            </a:r>
            <a:endParaRPr lang="en-GB" dirty="0"/>
          </a:p>
        </p:txBody>
      </p:sp>
      <p:sp>
        <p:nvSpPr>
          <p:cNvPr id="3" name="Content Placeholder 2"/>
          <p:cNvSpPr>
            <a:spLocks noGrp="1"/>
          </p:cNvSpPr>
          <p:nvPr>
            <p:ph idx="1"/>
          </p:nvPr>
        </p:nvSpPr>
        <p:spPr>
          <a:xfrm>
            <a:off x="204788" y="808037"/>
            <a:ext cx="9875837" cy="6196012"/>
          </a:xfrm>
        </p:spPr>
        <p:txBody>
          <a:bodyPr/>
          <a:lstStyle/>
          <a:p>
            <a:r>
              <a:rPr lang="en-GB" sz="2800" dirty="0">
                <a:solidFill>
                  <a:schemeClr val="accent2"/>
                </a:solidFill>
                <a:hlinkClick r:id="rId3"/>
              </a:rPr>
              <a:t>http://</a:t>
            </a:r>
            <a:r>
              <a:rPr lang="en-GB" sz="2800" dirty="0" smtClean="0">
                <a:solidFill>
                  <a:schemeClr val="accent2"/>
                </a:solidFill>
                <a:hlinkClick r:id="rId3"/>
              </a:rPr>
              <a:t>open-services.net/bin/view/Main/RmSpecificationV2</a:t>
            </a:r>
            <a:endParaRPr lang="en-GB" sz="2800" dirty="0" smtClean="0">
              <a:solidFill>
                <a:schemeClr val="accent2"/>
              </a:solidFill>
            </a:endParaRPr>
          </a:p>
          <a:p>
            <a:endParaRPr lang="en-GB" sz="2800" dirty="0"/>
          </a:p>
        </p:txBody>
      </p:sp>
      <p:pic>
        <p:nvPicPr>
          <p:cNvPr id="1028" name="Picture 4" descr="C:\Users\jad\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2" y="2179637"/>
            <a:ext cx="9723504" cy="502920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27"/>
          <p:cNvSpPr>
            <a:spLocks noChangeArrowheads="1"/>
          </p:cNvSpPr>
          <p:nvPr/>
        </p:nvSpPr>
        <p:spPr bwMode="auto">
          <a:xfrm>
            <a:off x="3897312" y="1798637"/>
            <a:ext cx="3168816" cy="762000"/>
          </a:xfrm>
          <a:prstGeom prst="roundRect">
            <a:avLst>
              <a:gd name="adj" fmla="val 16667"/>
            </a:avLst>
          </a:prstGeom>
          <a:solidFill>
            <a:srgbClr val="FFF7C2"/>
          </a:solidFill>
          <a:ln w="2540" algn="ctr">
            <a:solidFill>
              <a:srgbClr val="33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8981" tIns="59491" rIns="118981" bIns="59491"/>
          <a:lstStyle>
            <a:lvl1pPr defTabSz="1006475" eaLnBrk="0" hangingPunct="0">
              <a:defRPr sz="2400">
                <a:solidFill>
                  <a:srgbClr val="000000"/>
                </a:solidFill>
                <a:latin typeface="Arial" pitchFamily="34" charset="0"/>
                <a:cs typeface="Lucida Sans Unicode" pitchFamily="34" charset="0"/>
              </a:defRPr>
            </a:lvl1pPr>
            <a:lvl2pPr defTabSz="1006475" eaLnBrk="0" hangingPunct="0">
              <a:defRPr sz="2400">
                <a:solidFill>
                  <a:srgbClr val="000000"/>
                </a:solidFill>
                <a:latin typeface="Arial" pitchFamily="34" charset="0"/>
                <a:cs typeface="Lucida Sans Unicode" pitchFamily="34" charset="0"/>
              </a:defRPr>
            </a:lvl2pPr>
            <a:lvl3pPr defTabSz="1006475" eaLnBrk="0" hangingPunct="0">
              <a:defRPr sz="2400">
                <a:solidFill>
                  <a:srgbClr val="000000"/>
                </a:solidFill>
                <a:latin typeface="Arial" pitchFamily="34" charset="0"/>
                <a:cs typeface="Lucida Sans Unicode" pitchFamily="34" charset="0"/>
              </a:defRPr>
            </a:lvl3pPr>
            <a:lvl4pPr defTabSz="1006475" eaLnBrk="0" hangingPunct="0">
              <a:defRPr sz="2400">
                <a:solidFill>
                  <a:srgbClr val="000000"/>
                </a:solidFill>
                <a:latin typeface="Arial" pitchFamily="34" charset="0"/>
                <a:cs typeface="Lucida Sans Unicode" pitchFamily="34" charset="0"/>
              </a:defRPr>
            </a:lvl4pPr>
            <a:lvl5pPr defTabSz="1006475" eaLnBrk="0" hangingPunct="0">
              <a:defRPr sz="2400">
                <a:solidFill>
                  <a:srgbClr val="000000"/>
                </a:solidFill>
                <a:latin typeface="Arial" pitchFamily="34" charset="0"/>
                <a:cs typeface="Lucida Sans Unicode" pitchFamily="34" charset="0"/>
              </a:defRPr>
            </a:lvl5pPr>
            <a:lvl6pPr marL="25146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1006475"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hangingPunct="1">
              <a:spcBef>
                <a:spcPct val="25000"/>
              </a:spcBef>
              <a:buFont typeface="Times New Roman" pitchFamily="18" charset="0"/>
              <a:buNone/>
            </a:pPr>
            <a:r>
              <a:rPr lang="en-US" altLang="en-US" sz="2000" dirty="0" smtClean="0">
                <a:solidFill>
                  <a:schemeClr val="accent2"/>
                </a:solidFill>
                <a:cs typeface="Arial" pitchFamily="34" charset="0"/>
              </a:rPr>
              <a:t>Defining a Resource &amp; its Properties</a:t>
            </a:r>
            <a:endParaRPr lang="en-US" altLang="en-US" sz="2000" dirty="0">
              <a:solidFill>
                <a:schemeClr val="accent2"/>
              </a:solidFill>
              <a:cs typeface="Arial" pitchFamily="34" charset="0"/>
            </a:endParaRPr>
          </a:p>
        </p:txBody>
      </p:sp>
    </p:spTree>
    <p:extLst>
      <p:ext uri="{BB962C8B-B14F-4D97-AF65-F5344CB8AC3E}">
        <p14:creationId xmlns:p14="http://schemas.microsoft.com/office/powerpoint/2010/main" val="15994310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600" dirty="0" smtClean="0"/>
              <a:t>What</a:t>
            </a:r>
            <a:r>
              <a:rPr lang="ja-JP" altLang="en-US" sz="3600" dirty="0" smtClean="0">
                <a:ea typeface="MS PGothic" pitchFamily="34" charset="-128"/>
              </a:rPr>
              <a:t>’</a:t>
            </a:r>
            <a:r>
              <a:rPr lang="en-US" altLang="ja-JP" sz="3600" dirty="0" smtClean="0">
                <a:ea typeface="MS PGothic" pitchFamily="34" charset="-128"/>
              </a:rPr>
              <a:t>s </a:t>
            </a:r>
            <a:r>
              <a:rPr lang="en-US" altLang="ja-JP" sz="3600" dirty="0">
                <a:ea typeface="MS PGothic" pitchFamily="34" charset="-128"/>
              </a:rPr>
              <a:t>next</a:t>
            </a:r>
            <a:endParaRPr lang="en-US" altLang="en-US" dirty="0" smtClean="0"/>
          </a:p>
        </p:txBody>
      </p:sp>
      <p:sp>
        <p:nvSpPr>
          <p:cNvPr id="16387" name="Rectangle 3"/>
          <p:cNvSpPr>
            <a:spLocks noGrp="1" noChangeArrowheads="1"/>
          </p:cNvSpPr>
          <p:nvPr>
            <p:ph idx="1"/>
          </p:nvPr>
        </p:nvSpPr>
        <p:spPr/>
        <p:txBody>
          <a:bodyPr/>
          <a:lstStyle/>
          <a:p>
            <a:pPr marL="457200" indent="-457200">
              <a:buFont typeface="Arial" panose="020B0604020202020204" pitchFamily="34" charset="0"/>
              <a:buChar char="•"/>
            </a:pPr>
            <a:r>
              <a:rPr lang="en-US" altLang="en-US" dirty="0" smtClean="0"/>
              <a:t>The Integration Problem</a:t>
            </a:r>
          </a:p>
          <a:p>
            <a:pPr marL="614363" lvl="1" indent="-457200">
              <a:buFont typeface="Arial" panose="020B0604020202020204" pitchFamily="34" charset="0"/>
              <a:buChar char="•"/>
            </a:pPr>
            <a:r>
              <a:rPr lang="en-US" altLang="en-US" dirty="0" smtClean="0"/>
              <a:t>The OSLC approach</a:t>
            </a:r>
          </a:p>
          <a:p>
            <a:pPr marL="457200" indent="-457200">
              <a:buFont typeface="Arial" panose="020B0604020202020204" pitchFamily="34" charset="0"/>
              <a:buChar char="•"/>
            </a:pPr>
            <a:r>
              <a:rPr lang="en-US" altLang="en-US" dirty="0" smtClean="0"/>
              <a:t>Linked Data and RDF</a:t>
            </a:r>
          </a:p>
          <a:p>
            <a:pPr marL="457200" indent="-457200">
              <a:buFont typeface="Arial" panose="020B0604020202020204" pitchFamily="34" charset="0"/>
              <a:buChar char="•"/>
            </a:pPr>
            <a:r>
              <a:rPr lang="en-US" altLang="en-US" dirty="0" smtClean="0"/>
              <a:t>The OSLC standard</a:t>
            </a:r>
          </a:p>
          <a:p>
            <a:pPr marL="614363" lvl="1" indent="-457200">
              <a:buFont typeface="Arial" panose="020B0604020202020204" pitchFamily="34" charset="0"/>
              <a:buChar char="•"/>
            </a:pPr>
            <a:r>
              <a:rPr lang="en-US" altLang="en-US" dirty="0" smtClean="0"/>
              <a:t>Core specification</a:t>
            </a:r>
          </a:p>
          <a:p>
            <a:pPr marL="614363" lvl="1" indent="-457200">
              <a:buFont typeface="Arial" panose="020B0604020202020204" pitchFamily="34" charset="0"/>
              <a:buChar char="•"/>
            </a:pPr>
            <a:r>
              <a:rPr lang="en-US" altLang="en-US" dirty="0" smtClean="0"/>
              <a:t>domain specification(s)</a:t>
            </a:r>
          </a:p>
          <a:p>
            <a:pPr marL="989013" lvl="2" indent="-457200">
              <a:buFont typeface="Arial" panose="020B0604020202020204" pitchFamily="34" charset="0"/>
              <a:buChar char="•"/>
            </a:pPr>
            <a:r>
              <a:rPr lang="en-US" altLang="en-US" dirty="0" smtClean="0"/>
              <a:t>Requirement Management – an example</a:t>
            </a:r>
          </a:p>
          <a:p>
            <a:pPr marL="989013" lvl="2" indent="-457200">
              <a:buFont typeface="Arial" panose="020B0604020202020204" pitchFamily="34" charset="0"/>
              <a:buChar char="•"/>
            </a:pPr>
            <a:endParaRPr lang="en-US" altLang="en-US" dirty="0" smtClean="0"/>
          </a:p>
          <a:p>
            <a:pPr marL="989013" lvl="2" indent="-457200">
              <a:buFont typeface="Arial" panose="020B0604020202020204" pitchFamily="34" charset="0"/>
              <a:buChar char="•"/>
            </a:pPr>
            <a:endParaRPr lang="en-US" altLang="en-US" dirty="0"/>
          </a:p>
          <a:p>
            <a:pPr marL="0" indent="0"/>
            <a:r>
              <a:rPr lang="en-GB" sz="3300" dirty="0">
                <a:solidFill>
                  <a:schemeClr val="accent2"/>
                </a:solidFill>
              </a:rPr>
              <a:t>… Followed by the Linked Data Tutorial</a:t>
            </a:r>
            <a:endParaRPr lang="en-US" altLang="en-US" dirty="0">
              <a:solidFill>
                <a:schemeClr val="accent2"/>
              </a:solidFill>
            </a:endParaRPr>
          </a:p>
          <a:p>
            <a:pPr marL="989013" lvl="2" indent="-457200">
              <a:buFont typeface="Arial" panose="020B0604020202020204" pitchFamily="34" charset="0"/>
              <a:buChar char="•"/>
            </a:pPr>
            <a:endParaRPr lang="en-US" altLang="en-US" dirty="0" smtClean="0"/>
          </a:p>
        </p:txBody>
      </p:sp>
      <p:sp>
        <p:nvSpPr>
          <p:cNvPr id="4" name="AutoShape 4"/>
          <p:cNvSpPr>
            <a:spLocks noChangeArrowheads="1"/>
          </p:cNvSpPr>
          <p:nvPr/>
        </p:nvSpPr>
        <p:spPr bwMode="auto">
          <a:xfrm>
            <a:off x="147638" y="5227637"/>
            <a:ext cx="8397874" cy="990600"/>
          </a:xfrm>
          <a:prstGeom prst="roundRect">
            <a:avLst>
              <a:gd name="adj" fmla="val 16667"/>
            </a:avLst>
          </a:prstGeom>
          <a:noFill/>
          <a:ln w="24765">
            <a:solidFill>
              <a:srgbClr val="FF99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lIns="118981" tIns="59491" rIns="118981" bIns="59491" anchor="ctr"/>
          <a:lstStyle/>
          <a:p>
            <a:pPr defTabSz="1007943">
              <a:spcBef>
                <a:spcPct val="25000"/>
              </a:spcBef>
              <a:buFont typeface="Times New Roman" pitchFamily="18" charset="0"/>
              <a:buNone/>
              <a:defRPr/>
            </a:pPr>
            <a:endParaRPr lang="en-US" sz="1100" b="1">
              <a:latin typeface="Arial" charset="0"/>
              <a:ea typeface="ＭＳ Ｐゴシック" charset="0"/>
              <a:cs typeface="Arial"/>
            </a:endParaRPr>
          </a:p>
        </p:txBody>
      </p:sp>
    </p:spTree>
    <p:extLst>
      <p:ext uri="{BB962C8B-B14F-4D97-AF65-F5344CB8AC3E}">
        <p14:creationId xmlns:p14="http://schemas.microsoft.com/office/powerpoint/2010/main" val="3082222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600" dirty="0" smtClean="0"/>
              <a:t>What</a:t>
            </a:r>
            <a:r>
              <a:rPr lang="ja-JP" altLang="en-US" sz="3600" dirty="0" smtClean="0">
                <a:ea typeface="MS PGothic" pitchFamily="34" charset="-128"/>
              </a:rPr>
              <a:t>’</a:t>
            </a:r>
            <a:r>
              <a:rPr lang="en-US" altLang="ja-JP" sz="3600" dirty="0" smtClean="0">
                <a:ea typeface="MS PGothic" pitchFamily="34" charset="-128"/>
              </a:rPr>
              <a:t>s </a:t>
            </a:r>
            <a:r>
              <a:rPr lang="en-US" altLang="ja-JP" sz="3600" dirty="0">
                <a:ea typeface="MS PGothic" pitchFamily="34" charset="-128"/>
              </a:rPr>
              <a:t>next</a:t>
            </a:r>
            <a:endParaRPr lang="en-US" altLang="en-US" dirty="0" smtClean="0"/>
          </a:p>
        </p:txBody>
      </p:sp>
      <p:sp>
        <p:nvSpPr>
          <p:cNvPr id="16387" name="Rectangle 3"/>
          <p:cNvSpPr>
            <a:spLocks noGrp="1" noChangeArrowheads="1"/>
          </p:cNvSpPr>
          <p:nvPr>
            <p:ph idx="1"/>
          </p:nvPr>
        </p:nvSpPr>
        <p:spPr/>
        <p:txBody>
          <a:bodyPr/>
          <a:lstStyle/>
          <a:p>
            <a:pPr marL="457200" indent="-457200">
              <a:buFont typeface="Arial" panose="020B0604020202020204" pitchFamily="34" charset="0"/>
              <a:buChar char="•"/>
            </a:pPr>
            <a:r>
              <a:rPr lang="en-US" altLang="en-US" dirty="0" smtClean="0"/>
              <a:t>The Integration Problem</a:t>
            </a:r>
          </a:p>
          <a:p>
            <a:pPr marL="614363" lvl="1" indent="-457200">
              <a:buFont typeface="Arial" panose="020B0604020202020204" pitchFamily="34" charset="0"/>
              <a:buChar char="•"/>
            </a:pPr>
            <a:r>
              <a:rPr lang="en-US" altLang="en-US" dirty="0" smtClean="0"/>
              <a:t>The OSLC approach</a:t>
            </a:r>
          </a:p>
          <a:p>
            <a:pPr marL="457200" indent="-457200">
              <a:buFont typeface="Arial" panose="020B0604020202020204" pitchFamily="34" charset="0"/>
              <a:buChar char="•"/>
            </a:pPr>
            <a:r>
              <a:rPr lang="en-US" altLang="en-US" dirty="0" smtClean="0"/>
              <a:t>Linked Data and RDF</a:t>
            </a:r>
          </a:p>
          <a:p>
            <a:pPr marL="457200" indent="-457200">
              <a:buFont typeface="Arial" panose="020B0604020202020204" pitchFamily="34" charset="0"/>
              <a:buChar char="•"/>
            </a:pPr>
            <a:r>
              <a:rPr lang="en-US" altLang="en-US" dirty="0" smtClean="0"/>
              <a:t>The OSLC standard</a:t>
            </a:r>
          </a:p>
          <a:p>
            <a:pPr marL="614363" lvl="1" indent="-457200">
              <a:buFont typeface="Arial" panose="020B0604020202020204" pitchFamily="34" charset="0"/>
              <a:buChar char="•"/>
            </a:pPr>
            <a:r>
              <a:rPr lang="en-US" altLang="en-US" dirty="0" smtClean="0"/>
              <a:t>Core specification</a:t>
            </a:r>
          </a:p>
          <a:p>
            <a:pPr marL="614363" lvl="1" indent="-457200">
              <a:buFont typeface="Arial" panose="020B0604020202020204" pitchFamily="34" charset="0"/>
              <a:buChar char="•"/>
            </a:pPr>
            <a:r>
              <a:rPr lang="en-US" altLang="en-US" dirty="0" smtClean="0"/>
              <a:t>domain specification(s)</a:t>
            </a:r>
          </a:p>
          <a:p>
            <a:pPr marL="989013" lvl="2" indent="-457200">
              <a:buFont typeface="Arial" panose="020B0604020202020204" pitchFamily="34" charset="0"/>
              <a:buChar char="•"/>
            </a:pPr>
            <a:r>
              <a:rPr lang="en-US" altLang="en-US" dirty="0" smtClean="0"/>
              <a:t>Requirement Management – an example</a:t>
            </a:r>
          </a:p>
          <a:p>
            <a:pPr marL="989013" lvl="2" indent="-457200">
              <a:buFont typeface="Arial" panose="020B0604020202020204" pitchFamily="34" charset="0"/>
              <a:buChar char="•"/>
            </a:pPr>
            <a:endParaRPr lang="en-US" altLang="en-US" dirty="0" smtClean="0"/>
          </a:p>
          <a:p>
            <a:pPr marL="989013" lvl="2" indent="-457200">
              <a:buFont typeface="Arial" panose="020B0604020202020204" pitchFamily="34" charset="0"/>
              <a:buChar char="•"/>
            </a:pPr>
            <a:endParaRPr lang="en-US" altLang="en-US" dirty="0"/>
          </a:p>
          <a:p>
            <a:pPr marL="0" indent="0"/>
            <a:r>
              <a:rPr lang="en-GB" sz="3300" dirty="0">
                <a:solidFill>
                  <a:schemeClr val="accent2"/>
                </a:solidFill>
              </a:rPr>
              <a:t>… Followed by the Linked Data </a:t>
            </a:r>
            <a:r>
              <a:rPr lang="en-GB" sz="3300" dirty="0" smtClean="0">
                <a:solidFill>
                  <a:schemeClr val="accent2"/>
                </a:solidFill>
              </a:rPr>
              <a:t>Tutorial</a:t>
            </a:r>
            <a:endParaRPr lang="en-US" altLang="en-US" sz="3600" dirty="0">
              <a:solidFill>
                <a:schemeClr val="accent2"/>
              </a:solidFill>
            </a:endParaRPr>
          </a:p>
        </p:txBody>
      </p:sp>
      <p:sp>
        <p:nvSpPr>
          <p:cNvPr id="4" name="AutoShape 4"/>
          <p:cNvSpPr>
            <a:spLocks noChangeArrowheads="1"/>
          </p:cNvSpPr>
          <p:nvPr/>
        </p:nvSpPr>
        <p:spPr bwMode="auto">
          <a:xfrm>
            <a:off x="147638" y="873125"/>
            <a:ext cx="6330950" cy="1001712"/>
          </a:xfrm>
          <a:prstGeom prst="roundRect">
            <a:avLst>
              <a:gd name="adj" fmla="val 16667"/>
            </a:avLst>
          </a:prstGeom>
          <a:noFill/>
          <a:ln w="24765">
            <a:solidFill>
              <a:srgbClr val="FF9900"/>
            </a:solidFill>
            <a:round/>
            <a:headEnd/>
            <a:tailEnd/>
          </a:ln>
          <a:effectLst/>
          <a:extLst>
            <a:ext uri="{909E8E84-426E-40DD-AFC4-6F175D3DCCD1}">
              <a14:hiddenFill xmlns:a14="http://schemas.microsoft.com/office/drawing/2010/main">
                <a:solidFill>
                  <a:srgbClr val="FFF7C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lIns="118981" tIns="59491" rIns="118981" bIns="59491" anchor="ctr"/>
          <a:lstStyle/>
          <a:p>
            <a:pPr defTabSz="1007943">
              <a:spcBef>
                <a:spcPct val="25000"/>
              </a:spcBef>
              <a:buFont typeface="Times New Roman" pitchFamily="18" charset="0"/>
              <a:buNone/>
              <a:defRPr/>
            </a:pPr>
            <a:endParaRPr lang="en-US" sz="1100" b="1">
              <a:latin typeface="Arial" charset="0"/>
              <a:ea typeface="ＭＳ Ｐゴシック" charset="0"/>
              <a:cs typeface="Arial"/>
            </a:endParaRPr>
          </a:p>
        </p:txBody>
      </p:sp>
    </p:spTree>
    <p:extLst>
      <p:ext uri="{BB962C8B-B14F-4D97-AF65-F5344CB8AC3E}">
        <p14:creationId xmlns:p14="http://schemas.microsoft.com/office/powerpoint/2010/main" val="2966576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3" y="1971675"/>
            <a:ext cx="1293812"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31" name="Rounded Rectangular Callout 24"/>
          <p:cNvSpPr>
            <a:spLocks noChangeArrowheads="1"/>
          </p:cNvSpPr>
          <p:nvPr/>
        </p:nvSpPr>
        <p:spPr bwMode="auto">
          <a:xfrm>
            <a:off x="703263" y="6307138"/>
            <a:ext cx="6164262" cy="681037"/>
          </a:xfrm>
          <a:prstGeom prst="wedgeRoundRectCallout">
            <a:avLst>
              <a:gd name="adj1" fmla="val -35616"/>
              <a:gd name="adj2" fmla="val -293676"/>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wrap="none" lIns="100794" tIns="50397" rIns="100794" bIns="50397" anchor="ctr"/>
          <a:lstStyle/>
          <a:p>
            <a:pPr algn="ctr" hangingPunct="0">
              <a:lnSpc>
                <a:spcPct val="93000"/>
              </a:lnSpc>
              <a:buClr>
                <a:srgbClr val="000000"/>
              </a:buClr>
              <a:buSzPct val="100000"/>
              <a:buFont typeface="Arial" pitchFamily="34" charset="0"/>
              <a:buNone/>
              <a:defRPr/>
            </a:pPr>
            <a:r>
              <a:rPr lang="en-US" sz="1800" dirty="0">
                <a:solidFill>
                  <a:schemeClr val="bg1"/>
                </a:solidFill>
              </a:rPr>
              <a:t>More limited ability to respond to change</a:t>
            </a:r>
          </a:p>
          <a:p>
            <a:pPr algn="ctr" hangingPunct="0">
              <a:lnSpc>
                <a:spcPct val="93000"/>
              </a:lnSpc>
              <a:buClr>
                <a:srgbClr val="000000"/>
              </a:buClr>
              <a:buSzPct val="100000"/>
              <a:buFont typeface="Arial" pitchFamily="34" charset="0"/>
              <a:buNone/>
              <a:defRPr/>
            </a:pPr>
            <a:r>
              <a:rPr lang="en-US" sz="1800" dirty="0">
                <a:solidFill>
                  <a:schemeClr val="bg1"/>
                </a:solidFill>
              </a:rPr>
              <a:t>Constrained by exhausted IT budget and lower productivity</a:t>
            </a:r>
          </a:p>
        </p:txBody>
      </p:sp>
      <p:grpSp>
        <p:nvGrpSpPr>
          <p:cNvPr id="2" name="Group 1"/>
          <p:cNvGrpSpPr>
            <a:grpSpLocks/>
          </p:cNvGrpSpPr>
          <p:nvPr/>
        </p:nvGrpSpPr>
        <p:grpSpPr bwMode="auto">
          <a:xfrm>
            <a:off x="6357938" y="1912938"/>
            <a:ext cx="3484562" cy="1030287"/>
            <a:chOff x="5002213" y="2444750"/>
            <a:chExt cx="3160712" cy="935038"/>
          </a:xfrm>
        </p:grpSpPr>
        <p:pic>
          <p:nvPicPr>
            <p:cNvPr id="17424" name="Picture 5" descr="C:\Users\IBM_ADMIN\AppData\Local\Microsoft\Windows\Temporary Internet Files\Content.IE5\ZNE838XF\MC90018573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2213" y="2444750"/>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5" name="Picture 6" descr="C:\Users\IBM_ADMIN\AppData\Local\Microsoft\Windows\Temporary Internet Files\Content.IE5\3RQUI65X\MC90018573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0607" y="2449513"/>
              <a:ext cx="9239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6" name="Picture 7" descr="C:\Users\IBM_ADMIN\AppData\Local\Microsoft\Windows\Temporary Internet Files\Content.IE5\7TLR2L3D\MC90018574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9000" y="24558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3" name="Rounded Rectangular Callout 23"/>
          <p:cNvSpPr>
            <a:spLocks noChangeArrowheads="1"/>
          </p:cNvSpPr>
          <p:nvPr/>
        </p:nvSpPr>
        <p:spPr bwMode="auto">
          <a:xfrm>
            <a:off x="5195888" y="5260975"/>
            <a:ext cx="4681537" cy="877888"/>
          </a:xfrm>
          <a:prstGeom prst="wedgeRoundRectCallout">
            <a:avLst>
              <a:gd name="adj1" fmla="val 39241"/>
              <a:gd name="adj2" fmla="val -355074"/>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wrap="none" lIns="100794" tIns="50397" rIns="100794" bIns="50397" anchor="ctr"/>
          <a:lstStyle/>
          <a:p>
            <a:pPr algn="ctr" hangingPunct="0">
              <a:lnSpc>
                <a:spcPct val="93000"/>
              </a:lnSpc>
              <a:buClr>
                <a:srgbClr val="000000"/>
              </a:buClr>
              <a:buSzPct val="100000"/>
              <a:buFont typeface="Arial" pitchFamily="34" charset="0"/>
              <a:buNone/>
              <a:defRPr/>
            </a:pPr>
            <a:r>
              <a:rPr lang="en-US" sz="1800" dirty="0">
                <a:solidFill>
                  <a:schemeClr val="bg1"/>
                </a:solidFill>
              </a:rPr>
              <a:t>Integrations consume more of the IT budget:</a:t>
            </a:r>
          </a:p>
          <a:p>
            <a:pPr algn="ctr" hangingPunct="0">
              <a:lnSpc>
                <a:spcPct val="93000"/>
              </a:lnSpc>
              <a:buClr>
                <a:srgbClr val="000000"/>
              </a:buClr>
              <a:buSzPct val="100000"/>
              <a:buFont typeface="Arial" pitchFamily="34" charset="0"/>
              <a:buNone/>
              <a:defRPr/>
            </a:pPr>
            <a:r>
              <a:rPr lang="en-US" sz="1800" dirty="0">
                <a:solidFill>
                  <a:schemeClr val="bg1"/>
                </a:solidFill>
              </a:rPr>
              <a:t>integration failures are the top 2 causes</a:t>
            </a:r>
          </a:p>
          <a:p>
            <a:pPr algn="ctr" hangingPunct="0">
              <a:lnSpc>
                <a:spcPct val="93000"/>
              </a:lnSpc>
              <a:buClr>
                <a:srgbClr val="000000"/>
              </a:buClr>
              <a:buSzPct val="100000"/>
              <a:buFont typeface="Arial" pitchFamily="34" charset="0"/>
              <a:buNone/>
              <a:defRPr/>
            </a:pPr>
            <a:r>
              <a:rPr lang="en-US" sz="1800" dirty="0">
                <a:solidFill>
                  <a:schemeClr val="bg1"/>
                </a:solidFill>
              </a:rPr>
              <a:t>of software project delays*</a:t>
            </a:r>
          </a:p>
        </p:txBody>
      </p:sp>
      <p:sp>
        <p:nvSpPr>
          <p:cNvPr id="9222" name="Title 1"/>
          <p:cNvSpPr>
            <a:spLocks noGrp="1"/>
          </p:cNvSpPr>
          <p:nvPr>
            <p:ph type="title"/>
          </p:nvPr>
        </p:nvSpPr>
        <p:spPr/>
        <p:txBody>
          <a:bodyPr>
            <a:normAutofit fontScale="90000"/>
          </a:bodyPr>
          <a:lstStyle/>
          <a:p>
            <a:pPr eaLnBrk="1" hangingPunct="1">
              <a:defRPr/>
            </a:pPr>
            <a:r>
              <a:rPr lang="en-US" dirty="0" smtClean="0"/>
              <a:t>The Integration Problem</a:t>
            </a:r>
          </a:p>
        </p:txBody>
      </p:sp>
      <p:pic>
        <p:nvPicPr>
          <p:cNvPr id="22535" name="Picture 2" descr="C:\Users\IBM_ADMIN\AppData\Local\Microsoft\Windows\Temporary Internet Files\Content.IE5\ZNE838XF\MC900240395[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70263" y="1971675"/>
            <a:ext cx="163830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Flowchart: Alternate Process 5"/>
          <p:cNvSpPr>
            <a:spLocks noChangeArrowheads="1"/>
          </p:cNvSpPr>
          <p:nvPr/>
        </p:nvSpPr>
        <p:spPr bwMode="auto">
          <a:xfrm>
            <a:off x="547688" y="923925"/>
            <a:ext cx="1606550" cy="938213"/>
          </a:xfrm>
          <a:prstGeom prst="flowChartAlternateProcess">
            <a:avLst/>
          </a:prstGeom>
          <a:solidFill>
            <a:schemeClr val="tx2"/>
          </a:solidFill>
          <a:ln w="9525" algn="ctr">
            <a:solidFill>
              <a:schemeClr val="tx1"/>
            </a:solidFill>
            <a:round/>
            <a:headEnd/>
            <a:tailEnd/>
          </a:ln>
        </p:spPr>
        <p:txBody>
          <a:bodyPr wrap="none" lIns="100794" tIns="50397" rIns="100794" bIns="50397" anchor="ctr"/>
          <a:lstStyle/>
          <a:p>
            <a:pPr algn="ctr" hangingPunct="0">
              <a:lnSpc>
                <a:spcPct val="93000"/>
              </a:lnSpc>
              <a:buClr>
                <a:srgbClr val="000000"/>
              </a:buClr>
              <a:buSzPct val="100000"/>
              <a:buFont typeface="Arial" pitchFamily="34" charset="0"/>
              <a:buNone/>
            </a:pPr>
            <a:r>
              <a:rPr lang="en-US" altLang="en-US" sz="1800">
                <a:solidFill>
                  <a:schemeClr val="bg1"/>
                </a:solidFill>
              </a:rPr>
              <a:t>Point-to-point </a:t>
            </a:r>
          </a:p>
          <a:p>
            <a:pPr algn="ctr" hangingPunct="0">
              <a:lnSpc>
                <a:spcPct val="93000"/>
              </a:lnSpc>
              <a:buClr>
                <a:srgbClr val="000000"/>
              </a:buClr>
              <a:buSzPct val="100000"/>
              <a:buFont typeface="Arial" pitchFamily="34" charset="0"/>
              <a:buNone/>
            </a:pPr>
            <a:r>
              <a:rPr lang="en-US" altLang="en-US" sz="1800">
                <a:solidFill>
                  <a:schemeClr val="bg1"/>
                </a:solidFill>
              </a:rPr>
              <a:t>Integrations</a:t>
            </a:r>
          </a:p>
          <a:p>
            <a:pPr algn="ctr" hangingPunct="0">
              <a:lnSpc>
                <a:spcPct val="93000"/>
              </a:lnSpc>
              <a:buClr>
                <a:srgbClr val="000000"/>
              </a:buClr>
              <a:buSzPct val="100000"/>
              <a:buFont typeface="Arial" pitchFamily="34" charset="0"/>
              <a:buNone/>
            </a:pPr>
            <a:r>
              <a:rPr lang="en-US" altLang="en-US" sz="1800">
                <a:solidFill>
                  <a:schemeClr val="bg1"/>
                </a:solidFill>
              </a:rPr>
              <a:t>don’t scale</a:t>
            </a:r>
          </a:p>
        </p:txBody>
      </p:sp>
      <p:sp>
        <p:nvSpPr>
          <p:cNvPr id="22537" name="Rounded Rectangle 6"/>
          <p:cNvSpPr>
            <a:spLocks noChangeArrowheads="1"/>
          </p:cNvSpPr>
          <p:nvPr/>
        </p:nvSpPr>
        <p:spPr bwMode="auto">
          <a:xfrm>
            <a:off x="3370263" y="979488"/>
            <a:ext cx="1638300" cy="823912"/>
          </a:xfrm>
          <a:prstGeom prst="roundRect">
            <a:avLst>
              <a:gd name="adj" fmla="val 16667"/>
            </a:avLst>
          </a:prstGeom>
          <a:solidFill>
            <a:schemeClr val="tx2"/>
          </a:solidFill>
          <a:ln w="9525" algn="ctr">
            <a:solidFill>
              <a:schemeClr val="tx1"/>
            </a:solidFill>
            <a:round/>
            <a:headEnd/>
            <a:tailEnd/>
          </a:ln>
        </p:spPr>
        <p:txBody>
          <a:bodyPr wrap="none" lIns="100794" tIns="50397" rIns="100794" bIns="50397" anchor="ctr"/>
          <a:lstStyle/>
          <a:p>
            <a:pPr algn="ctr" hangingPunct="0">
              <a:lnSpc>
                <a:spcPct val="93000"/>
              </a:lnSpc>
              <a:buClr>
                <a:srgbClr val="000000"/>
              </a:buClr>
              <a:buSzPct val="100000"/>
              <a:buFont typeface="Arial" pitchFamily="34" charset="0"/>
              <a:buNone/>
            </a:pPr>
            <a:r>
              <a:rPr lang="en-US" altLang="en-US" sz="1800">
                <a:solidFill>
                  <a:schemeClr val="bg1"/>
                </a:solidFill>
              </a:rPr>
              <a:t>Monocultures</a:t>
            </a:r>
          </a:p>
          <a:p>
            <a:pPr algn="ctr" hangingPunct="0">
              <a:lnSpc>
                <a:spcPct val="93000"/>
              </a:lnSpc>
              <a:buClr>
                <a:srgbClr val="000000"/>
              </a:buClr>
              <a:buSzPct val="100000"/>
              <a:buFont typeface="Arial" pitchFamily="34" charset="0"/>
              <a:buNone/>
            </a:pPr>
            <a:r>
              <a:rPr lang="en-US" altLang="en-US" sz="1800">
                <a:solidFill>
                  <a:schemeClr val="bg1"/>
                </a:solidFill>
              </a:rPr>
              <a:t>lock you in</a:t>
            </a:r>
          </a:p>
        </p:txBody>
      </p:sp>
      <p:sp>
        <p:nvSpPr>
          <p:cNvPr id="22538" name="Rounded Rectangle 7"/>
          <p:cNvSpPr>
            <a:spLocks noChangeArrowheads="1"/>
          </p:cNvSpPr>
          <p:nvPr/>
        </p:nvSpPr>
        <p:spPr bwMode="auto">
          <a:xfrm>
            <a:off x="6324600" y="1047750"/>
            <a:ext cx="3552825" cy="687388"/>
          </a:xfrm>
          <a:prstGeom prst="roundRect">
            <a:avLst>
              <a:gd name="adj" fmla="val 16667"/>
            </a:avLst>
          </a:prstGeom>
          <a:solidFill>
            <a:schemeClr val="tx2"/>
          </a:solidFill>
          <a:ln w="9525" algn="ctr">
            <a:solidFill>
              <a:schemeClr val="tx1"/>
            </a:solidFill>
            <a:round/>
            <a:headEnd/>
            <a:tailEnd/>
          </a:ln>
        </p:spPr>
        <p:txBody>
          <a:bodyPr wrap="none" lIns="100794" tIns="50397" rIns="100794" bIns="50397" anchor="ctr"/>
          <a:lstStyle/>
          <a:p>
            <a:pPr algn="ctr" hangingPunct="0">
              <a:lnSpc>
                <a:spcPct val="93000"/>
              </a:lnSpc>
              <a:buClr>
                <a:srgbClr val="000000"/>
              </a:buClr>
              <a:buSzPct val="100000"/>
              <a:buFont typeface="Arial" pitchFamily="34" charset="0"/>
              <a:buNone/>
            </a:pPr>
            <a:r>
              <a:rPr lang="en-US" altLang="en-US" sz="1800">
                <a:solidFill>
                  <a:schemeClr val="bg1"/>
                </a:solidFill>
              </a:rPr>
              <a:t>Maintenance, management,</a:t>
            </a:r>
          </a:p>
          <a:p>
            <a:pPr algn="ctr" hangingPunct="0">
              <a:lnSpc>
                <a:spcPct val="93000"/>
              </a:lnSpc>
              <a:buClr>
                <a:srgbClr val="000000"/>
              </a:buClr>
              <a:buSzPct val="100000"/>
              <a:buFont typeface="Arial" pitchFamily="34" charset="0"/>
              <a:buNone/>
            </a:pPr>
            <a:r>
              <a:rPr lang="en-US" altLang="en-US" sz="1800">
                <a:solidFill>
                  <a:schemeClr val="bg1"/>
                </a:solidFill>
              </a:rPr>
              <a:t>and change costs go up over time</a:t>
            </a:r>
          </a:p>
        </p:txBody>
      </p:sp>
      <p:sp>
        <p:nvSpPr>
          <p:cNvPr id="20" name="Flowchart: Alternate Process 19"/>
          <p:cNvSpPr>
            <a:spLocks noChangeArrowheads="1"/>
          </p:cNvSpPr>
          <p:nvPr/>
        </p:nvSpPr>
        <p:spPr bwMode="auto">
          <a:xfrm>
            <a:off x="547688" y="5062538"/>
            <a:ext cx="1606550" cy="938212"/>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wrap="none" lIns="100794" tIns="50397" rIns="100794" bIns="50397" anchor="ctr"/>
          <a:lstStyle/>
          <a:p>
            <a:pPr algn="ctr" hangingPunct="0">
              <a:lnSpc>
                <a:spcPct val="93000"/>
              </a:lnSpc>
              <a:buClr>
                <a:srgbClr val="000000"/>
              </a:buClr>
              <a:buSzPct val="100000"/>
              <a:buFont typeface="Arial" pitchFamily="34" charset="0"/>
              <a:buNone/>
              <a:defRPr/>
            </a:pPr>
            <a:r>
              <a:rPr lang="en-US" sz="1800" dirty="0">
                <a:solidFill>
                  <a:schemeClr val="tx1"/>
                </a:solidFill>
              </a:rPr>
              <a:t>Creating new</a:t>
            </a:r>
          </a:p>
          <a:p>
            <a:pPr algn="ctr" hangingPunct="0">
              <a:lnSpc>
                <a:spcPct val="93000"/>
              </a:lnSpc>
              <a:buClr>
                <a:srgbClr val="000000"/>
              </a:buClr>
              <a:buSzPct val="100000"/>
              <a:buFont typeface="Arial" pitchFamily="34" charset="0"/>
              <a:buNone/>
              <a:defRPr/>
            </a:pPr>
            <a:r>
              <a:rPr lang="en-US" sz="1800" dirty="0">
                <a:solidFill>
                  <a:schemeClr val="tx1"/>
                </a:solidFill>
              </a:rPr>
              <a:t>integrations is</a:t>
            </a:r>
          </a:p>
          <a:p>
            <a:pPr algn="ctr" hangingPunct="0">
              <a:lnSpc>
                <a:spcPct val="93000"/>
              </a:lnSpc>
              <a:buClr>
                <a:srgbClr val="000000"/>
              </a:buClr>
              <a:buSzPct val="100000"/>
              <a:buFont typeface="Arial" pitchFamily="34" charset="0"/>
              <a:buNone/>
              <a:defRPr/>
            </a:pPr>
            <a:r>
              <a:rPr lang="en-US" sz="1800" dirty="0">
                <a:solidFill>
                  <a:schemeClr val="tx1"/>
                </a:solidFill>
              </a:rPr>
              <a:t>unpredictable</a:t>
            </a:r>
          </a:p>
        </p:txBody>
      </p:sp>
      <p:sp>
        <p:nvSpPr>
          <p:cNvPr id="21" name="Rounded Rectangle 20"/>
          <p:cNvSpPr>
            <a:spLocks noChangeArrowheads="1"/>
          </p:cNvSpPr>
          <p:nvPr/>
        </p:nvSpPr>
        <p:spPr bwMode="auto">
          <a:xfrm>
            <a:off x="6392863" y="3133725"/>
            <a:ext cx="3530600" cy="557213"/>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wrap="none" lIns="100794" tIns="50397" rIns="100794" bIns="50397" anchor="ctr"/>
          <a:lstStyle/>
          <a:p>
            <a:pPr algn="ctr" hangingPunct="0">
              <a:lnSpc>
                <a:spcPct val="93000"/>
              </a:lnSpc>
              <a:buClr>
                <a:srgbClr val="000000"/>
              </a:buClr>
              <a:buSzPct val="100000"/>
              <a:buFont typeface="Arial" pitchFamily="34" charset="0"/>
              <a:buNone/>
              <a:defRPr/>
            </a:pPr>
            <a:r>
              <a:rPr lang="en-US" sz="1800" dirty="0">
                <a:solidFill>
                  <a:schemeClr val="tx1"/>
                </a:solidFill>
              </a:rPr>
              <a:t>Ongoing and unexpected</a:t>
            </a:r>
          </a:p>
          <a:p>
            <a:pPr algn="ctr" hangingPunct="0">
              <a:lnSpc>
                <a:spcPct val="93000"/>
              </a:lnSpc>
              <a:buClr>
                <a:srgbClr val="000000"/>
              </a:buClr>
              <a:buSzPct val="100000"/>
              <a:buFont typeface="Arial" pitchFamily="34" charset="0"/>
              <a:buNone/>
              <a:defRPr/>
            </a:pPr>
            <a:r>
              <a:rPr lang="en-US" sz="1800" dirty="0">
                <a:solidFill>
                  <a:schemeClr val="tx1"/>
                </a:solidFill>
              </a:rPr>
              <a:t>costs drain resources</a:t>
            </a:r>
          </a:p>
        </p:txBody>
      </p:sp>
      <p:sp>
        <p:nvSpPr>
          <p:cNvPr id="22" name="Rounded Rectangle 21"/>
          <p:cNvSpPr>
            <a:spLocks noChangeArrowheads="1"/>
          </p:cNvSpPr>
          <p:nvPr/>
        </p:nvSpPr>
        <p:spPr bwMode="auto">
          <a:xfrm>
            <a:off x="3370263" y="5062538"/>
            <a:ext cx="1638300" cy="107632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wrap="none" lIns="100794" tIns="50397" rIns="100794" bIns="50397" anchor="ctr"/>
          <a:lstStyle/>
          <a:p>
            <a:pPr algn="ctr" hangingPunct="0">
              <a:lnSpc>
                <a:spcPct val="93000"/>
              </a:lnSpc>
              <a:buClr>
                <a:srgbClr val="000000"/>
              </a:buClr>
              <a:buSzPct val="100000"/>
              <a:buFont typeface="Arial" pitchFamily="34" charset="0"/>
              <a:buNone/>
              <a:defRPr/>
            </a:pPr>
            <a:r>
              <a:rPr lang="en-US" sz="1800" dirty="0">
                <a:solidFill>
                  <a:schemeClr val="tx1"/>
                </a:solidFill>
              </a:rPr>
              <a:t>Past choices</a:t>
            </a:r>
          </a:p>
          <a:p>
            <a:pPr algn="ctr" hangingPunct="0">
              <a:lnSpc>
                <a:spcPct val="93000"/>
              </a:lnSpc>
              <a:buClr>
                <a:srgbClr val="000000"/>
              </a:buClr>
              <a:buSzPct val="100000"/>
              <a:buFont typeface="Arial" pitchFamily="34" charset="0"/>
              <a:buNone/>
              <a:defRPr/>
            </a:pPr>
            <a:r>
              <a:rPr lang="en-US" sz="1800" dirty="0">
                <a:solidFill>
                  <a:schemeClr val="tx1"/>
                </a:solidFill>
              </a:rPr>
              <a:t>restrict present</a:t>
            </a:r>
          </a:p>
          <a:p>
            <a:pPr algn="ctr" hangingPunct="0">
              <a:lnSpc>
                <a:spcPct val="93000"/>
              </a:lnSpc>
              <a:buClr>
                <a:srgbClr val="000000"/>
              </a:buClr>
              <a:buSzPct val="100000"/>
              <a:buFont typeface="Arial" pitchFamily="34" charset="0"/>
              <a:buNone/>
              <a:defRPr/>
            </a:pPr>
            <a:r>
              <a:rPr lang="en-US" sz="1800" dirty="0">
                <a:solidFill>
                  <a:schemeClr val="tx1"/>
                </a:solidFill>
              </a:rPr>
              <a:t>action and</a:t>
            </a:r>
          </a:p>
          <a:p>
            <a:pPr algn="ctr" hangingPunct="0">
              <a:lnSpc>
                <a:spcPct val="93000"/>
              </a:lnSpc>
              <a:buClr>
                <a:srgbClr val="000000"/>
              </a:buClr>
              <a:buSzPct val="100000"/>
              <a:buFont typeface="Arial" pitchFamily="34" charset="0"/>
              <a:buNone/>
              <a:defRPr/>
            </a:pPr>
            <a:r>
              <a:rPr lang="en-US" sz="1800" dirty="0">
                <a:solidFill>
                  <a:schemeClr val="tx1"/>
                </a:solidFill>
              </a:rPr>
              <a:t>future vision</a:t>
            </a:r>
          </a:p>
        </p:txBody>
      </p:sp>
      <p:sp>
        <p:nvSpPr>
          <p:cNvPr id="22542" name="Rounded Rectangular Callout 9"/>
          <p:cNvSpPr>
            <a:spLocks noChangeArrowheads="1"/>
          </p:cNvSpPr>
          <p:nvPr/>
        </p:nvSpPr>
        <p:spPr bwMode="auto">
          <a:xfrm>
            <a:off x="5195888" y="3924300"/>
            <a:ext cx="3343275" cy="1255713"/>
          </a:xfrm>
          <a:prstGeom prst="wedgeRoundRectCallout">
            <a:avLst>
              <a:gd name="adj1" fmla="val -65611"/>
              <a:gd name="adj2" fmla="val -88750"/>
              <a:gd name="adj3" fmla="val 16667"/>
            </a:avLst>
          </a:prstGeom>
          <a:ln>
            <a:headEnd/>
            <a:tailEnd/>
          </a:ln>
        </p:spPr>
        <p:style>
          <a:lnRef idx="3">
            <a:schemeClr val="lt1"/>
          </a:lnRef>
          <a:fillRef idx="1">
            <a:schemeClr val="accent2"/>
          </a:fillRef>
          <a:effectRef idx="1">
            <a:schemeClr val="accent2"/>
          </a:effectRef>
          <a:fontRef idx="minor">
            <a:schemeClr val="lt1"/>
          </a:fontRef>
        </p:style>
        <p:txBody>
          <a:bodyPr wrap="none" lIns="100794" tIns="50397" rIns="100794" bIns="50397" anchor="ctr"/>
          <a:lstStyle/>
          <a:p>
            <a:pPr algn="ctr" hangingPunct="0">
              <a:lnSpc>
                <a:spcPct val="93000"/>
              </a:lnSpc>
              <a:buClr>
                <a:srgbClr val="000000"/>
              </a:buClr>
              <a:buSzPct val="100000"/>
              <a:buFont typeface="Arial" pitchFamily="34" charset="0"/>
              <a:buNone/>
              <a:defRPr/>
            </a:pPr>
            <a:r>
              <a:rPr lang="en-US" sz="1800" dirty="0">
                <a:solidFill>
                  <a:schemeClr val="bg1"/>
                </a:solidFill>
              </a:rPr>
              <a:t>End-user productivity suffers:</a:t>
            </a:r>
          </a:p>
          <a:p>
            <a:pPr algn="ctr" hangingPunct="0">
              <a:lnSpc>
                <a:spcPct val="93000"/>
              </a:lnSpc>
              <a:buClr>
                <a:srgbClr val="000000"/>
              </a:buClr>
              <a:buSzPct val="100000"/>
              <a:buFont typeface="Arial" pitchFamily="34" charset="0"/>
              <a:buNone/>
              <a:defRPr/>
            </a:pPr>
            <a:r>
              <a:rPr lang="en-US" sz="1800" dirty="0">
                <a:solidFill>
                  <a:schemeClr val="bg1"/>
                </a:solidFill>
              </a:rPr>
              <a:t>Either stuck with the wrong tool,</a:t>
            </a:r>
          </a:p>
          <a:p>
            <a:pPr algn="ctr" hangingPunct="0">
              <a:lnSpc>
                <a:spcPct val="93000"/>
              </a:lnSpc>
              <a:buClr>
                <a:srgbClr val="000000"/>
              </a:buClr>
              <a:buSzPct val="100000"/>
              <a:buFont typeface="Arial" pitchFamily="34" charset="0"/>
              <a:buNone/>
              <a:defRPr/>
            </a:pPr>
            <a:r>
              <a:rPr lang="en-US" sz="1800" dirty="0">
                <a:solidFill>
                  <a:schemeClr val="bg1"/>
                </a:solidFill>
              </a:rPr>
              <a:t>stuck doing manual integration;</a:t>
            </a:r>
          </a:p>
          <a:p>
            <a:pPr algn="ctr" hangingPunct="0">
              <a:lnSpc>
                <a:spcPct val="93000"/>
              </a:lnSpc>
              <a:buClr>
                <a:srgbClr val="000000"/>
              </a:buClr>
              <a:buSzPct val="100000"/>
              <a:buFont typeface="Arial" pitchFamily="34" charset="0"/>
              <a:buNone/>
              <a:defRPr/>
            </a:pPr>
            <a:r>
              <a:rPr lang="en-US" sz="1800" dirty="0">
                <a:solidFill>
                  <a:schemeClr val="bg1"/>
                </a:solidFill>
              </a:rPr>
              <a:t>often stuck doing both</a:t>
            </a:r>
          </a:p>
        </p:txBody>
      </p:sp>
      <p:sp>
        <p:nvSpPr>
          <p:cNvPr id="18" name="Text Box 89"/>
          <p:cNvSpPr txBox="1">
            <a:spLocks noChangeArrowheads="1"/>
          </p:cNvSpPr>
          <p:nvPr/>
        </p:nvSpPr>
        <p:spPr bwMode="auto">
          <a:xfrm>
            <a:off x="6967538" y="6808788"/>
            <a:ext cx="264953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004" tIns="31502" rIns="63004" bIns="31502">
            <a:spAutoFit/>
          </a:bodyPr>
          <a:lstStyle>
            <a:lvl1pPr defTabSz="571500" eaLnBrk="0" hangingPunct="0">
              <a:defRPr sz="2400">
                <a:solidFill>
                  <a:srgbClr val="000000"/>
                </a:solidFill>
                <a:latin typeface="Arial" pitchFamily="34" charset="0"/>
                <a:cs typeface="Lucida Sans Unicode" pitchFamily="34" charset="0"/>
              </a:defRPr>
            </a:lvl1pPr>
            <a:lvl2pPr defTabSz="571500" eaLnBrk="0" hangingPunct="0">
              <a:defRPr sz="2400">
                <a:solidFill>
                  <a:srgbClr val="000000"/>
                </a:solidFill>
                <a:latin typeface="Arial" pitchFamily="34" charset="0"/>
                <a:cs typeface="Lucida Sans Unicode" pitchFamily="34" charset="0"/>
              </a:defRPr>
            </a:lvl2pPr>
            <a:lvl3pPr defTabSz="571500" eaLnBrk="0" hangingPunct="0">
              <a:defRPr sz="2400">
                <a:solidFill>
                  <a:srgbClr val="000000"/>
                </a:solidFill>
                <a:latin typeface="Arial" pitchFamily="34" charset="0"/>
                <a:cs typeface="Lucida Sans Unicode" pitchFamily="34" charset="0"/>
              </a:defRPr>
            </a:lvl3pPr>
            <a:lvl4pPr defTabSz="571500" eaLnBrk="0" hangingPunct="0">
              <a:defRPr sz="2400">
                <a:solidFill>
                  <a:srgbClr val="000000"/>
                </a:solidFill>
                <a:latin typeface="Arial" pitchFamily="34" charset="0"/>
                <a:cs typeface="Lucida Sans Unicode" pitchFamily="34" charset="0"/>
              </a:defRPr>
            </a:lvl4pPr>
            <a:lvl5pPr defTabSz="571500" eaLnBrk="0" hangingPunct="0">
              <a:defRPr sz="2400">
                <a:solidFill>
                  <a:srgbClr val="000000"/>
                </a:solidFill>
                <a:latin typeface="Arial" pitchFamily="34" charset="0"/>
                <a:cs typeface="Lucida Sans Unicode" pitchFamily="34" charset="0"/>
              </a:defRPr>
            </a:lvl5pPr>
            <a:lvl6pPr marL="2514600" indent="-228600" defTabSz="571500"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71500"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71500"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71500"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r" eaLnBrk="1" hangingPunct="1">
              <a:lnSpc>
                <a:spcPct val="93000"/>
              </a:lnSpc>
              <a:buClr>
                <a:srgbClr val="000000"/>
              </a:buClr>
              <a:buSzPct val="100000"/>
              <a:buFont typeface="Times New Roman" pitchFamily="18" charset="0"/>
              <a:buNone/>
            </a:pPr>
            <a:r>
              <a:rPr lang="en-US" altLang="en-US" sz="900">
                <a:solidFill>
                  <a:schemeClr val="accent2"/>
                </a:solidFill>
                <a:ea typeface="MS PGothic" pitchFamily="34" charset="-128"/>
              </a:rPr>
              <a:t>* Commissioned study conducted by</a:t>
            </a:r>
          </a:p>
          <a:p>
            <a:pPr algn="r" eaLnBrk="1" hangingPunct="1">
              <a:lnSpc>
                <a:spcPct val="93000"/>
              </a:lnSpc>
              <a:buClr>
                <a:srgbClr val="000000"/>
              </a:buClr>
              <a:buSzPct val="100000"/>
              <a:buFont typeface="Times New Roman" pitchFamily="18" charset="0"/>
              <a:buNone/>
            </a:pPr>
            <a:r>
              <a:rPr lang="en-US" altLang="en-US" sz="900">
                <a:solidFill>
                  <a:schemeClr val="accent2"/>
                </a:solidFill>
                <a:ea typeface="MS PGothic" pitchFamily="34" charset="-128"/>
              </a:rPr>
              <a:t>Forrester Consulting on behalf of IBM.</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OSLC’s Simple Solution</a:t>
            </a:r>
          </a:p>
        </p:txBody>
      </p:sp>
      <p:grpSp>
        <p:nvGrpSpPr>
          <p:cNvPr id="20483" name="Group 1"/>
          <p:cNvGrpSpPr>
            <a:grpSpLocks noChangeAspect="1"/>
          </p:cNvGrpSpPr>
          <p:nvPr/>
        </p:nvGrpSpPr>
        <p:grpSpPr bwMode="auto">
          <a:xfrm>
            <a:off x="2030413" y="2068513"/>
            <a:ext cx="5762625" cy="3932237"/>
            <a:chOff x="5230813" y="2749550"/>
            <a:chExt cx="3436938" cy="2344738"/>
          </a:xfrm>
        </p:grpSpPr>
        <p:pic>
          <p:nvPicPr>
            <p:cNvPr id="20496"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813" y="2749550"/>
              <a:ext cx="3436938"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7" name="Rectangle 1"/>
            <p:cNvSpPr>
              <a:spLocks noChangeArrowheads="1"/>
            </p:cNvSpPr>
            <p:nvPr/>
          </p:nvSpPr>
          <p:spPr bwMode="auto">
            <a:xfrm>
              <a:off x="7666038" y="3240088"/>
              <a:ext cx="492125" cy="1508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200"/>
                <a:t>Automation</a:t>
              </a:r>
            </a:p>
          </p:txBody>
        </p:sp>
        <p:sp>
          <p:nvSpPr>
            <p:cNvPr id="20498" name="Rectangle 25"/>
            <p:cNvSpPr>
              <a:spLocks noChangeArrowheads="1"/>
            </p:cNvSpPr>
            <p:nvPr/>
          </p:nvSpPr>
          <p:spPr bwMode="auto">
            <a:xfrm>
              <a:off x="7748588" y="4292600"/>
              <a:ext cx="493713" cy="1508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200"/>
                <a:t>Monitoring</a:t>
              </a:r>
            </a:p>
          </p:txBody>
        </p:sp>
      </p:grpSp>
      <p:sp>
        <p:nvSpPr>
          <p:cNvPr id="8" name="TextBox 41"/>
          <p:cNvSpPr txBox="1">
            <a:spLocks noChangeArrowheads="1"/>
          </p:cNvSpPr>
          <p:nvPr/>
        </p:nvSpPr>
        <p:spPr bwMode="auto">
          <a:xfrm>
            <a:off x="7045325" y="4238625"/>
            <a:ext cx="24368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a:cs typeface="Arial" pitchFamily="34" charset="0"/>
              </a:rPr>
              <a:t>Increased traceability</a:t>
            </a:r>
          </a:p>
        </p:txBody>
      </p:sp>
      <p:sp>
        <p:nvSpPr>
          <p:cNvPr id="9" name="TextBox 6"/>
          <p:cNvSpPr txBox="1">
            <a:spLocks noChangeArrowheads="1"/>
          </p:cNvSpPr>
          <p:nvPr/>
        </p:nvSpPr>
        <p:spPr bwMode="auto">
          <a:xfrm>
            <a:off x="522288" y="2392363"/>
            <a:ext cx="302101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b="1" dirty="0">
                <a:cs typeface="Arial" pitchFamily="34" charset="0"/>
              </a:rPr>
              <a:t>Architecture of the Web</a:t>
            </a:r>
          </a:p>
        </p:txBody>
      </p:sp>
      <p:sp>
        <p:nvSpPr>
          <p:cNvPr id="10" name="TextBox 9"/>
          <p:cNvSpPr txBox="1">
            <a:spLocks noChangeArrowheads="1"/>
          </p:cNvSpPr>
          <p:nvPr/>
        </p:nvSpPr>
        <p:spPr bwMode="auto">
          <a:xfrm>
            <a:off x="949325" y="3314700"/>
            <a:ext cx="17637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b="1" dirty="0">
                <a:solidFill>
                  <a:schemeClr val="tx2"/>
                </a:solidFill>
                <a:cs typeface="Arial" pitchFamily="34" charset="0"/>
              </a:rPr>
              <a:t>Linked Data </a:t>
            </a:r>
          </a:p>
        </p:txBody>
      </p:sp>
      <p:sp>
        <p:nvSpPr>
          <p:cNvPr id="12" name="TextBox 39"/>
          <p:cNvSpPr txBox="1">
            <a:spLocks noChangeArrowheads="1"/>
          </p:cNvSpPr>
          <p:nvPr/>
        </p:nvSpPr>
        <p:spPr bwMode="auto">
          <a:xfrm>
            <a:off x="444500" y="4238625"/>
            <a:ext cx="22685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a:cs typeface="Arial" pitchFamily="34" charset="0"/>
              </a:rPr>
              <a:t>Increased reuse  </a:t>
            </a:r>
          </a:p>
        </p:txBody>
      </p:sp>
      <p:sp>
        <p:nvSpPr>
          <p:cNvPr id="13" name="TextBox 40"/>
          <p:cNvSpPr txBox="1">
            <a:spLocks noChangeArrowheads="1"/>
          </p:cNvSpPr>
          <p:nvPr/>
        </p:nvSpPr>
        <p:spPr bwMode="auto">
          <a:xfrm>
            <a:off x="6727825" y="2392363"/>
            <a:ext cx="24352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b="1" dirty="0">
                <a:solidFill>
                  <a:schemeClr val="tx2"/>
                </a:solidFill>
                <a:cs typeface="Arial" pitchFamily="34" charset="0"/>
              </a:rPr>
              <a:t>Standard Interfaces</a:t>
            </a:r>
          </a:p>
        </p:txBody>
      </p:sp>
      <p:sp>
        <p:nvSpPr>
          <p:cNvPr id="14" name="TextBox 42"/>
          <p:cNvSpPr txBox="1">
            <a:spLocks noChangeArrowheads="1"/>
          </p:cNvSpPr>
          <p:nvPr/>
        </p:nvSpPr>
        <p:spPr bwMode="auto">
          <a:xfrm>
            <a:off x="6251575" y="5160963"/>
            <a:ext cx="24352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a:cs typeface="Arial" pitchFamily="34" charset="0"/>
              </a:rPr>
              <a:t>Better visibility</a:t>
            </a:r>
          </a:p>
        </p:txBody>
      </p:sp>
      <p:sp>
        <p:nvSpPr>
          <p:cNvPr id="15" name="TextBox 43"/>
          <p:cNvSpPr txBox="1">
            <a:spLocks noChangeArrowheads="1"/>
          </p:cNvSpPr>
          <p:nvPr/>
        </p:nvSpPr>
        <p:spPr bwMode="auto">
          <a:xfrm>
            <a:off x="6794499" y="3314700"/>
            <a:ext cx="3106125" cy="35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b="1" dirty="0">
                <a:cs typeface="Arial" pitchFamily="34" charset="0"/>
              </a:rPr>
              <a:t>“Just Enough” integration</a:t>
            </a:r>
          </a:p>
        </p:txBody>
      </p:sp>
      <p:sp>
        <p:nvSpPr>
          <p:cNvPr id="16" name="TextBox 39"/>
          <p:cNvSpPr txBox="1">
            <a:spLocks noChangeArrowheads="1"/>
          </p:cNvSpPr>
          <p:nvPr/>
        </p:nvSpPr>
        <p:spPr bwMode="auto">
          <a:xfrm>
            <a:off x="646113" y="5160963"/>
            <a:ext cx="32861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1800">
                <a:cs typeface="Arial" pitchFamily="34" charset="0"/>
              </a:rPr>
              <a:t>Decreased maintenance costs</a:t>
            </a:r>
          </a:p>
        </p:txBody>
      </p:sp>
      <p:sp>
        <p:nvSpPr>
          <p:cNvPr id="17" name="TextBox 1"/>
          <p:cNvSpPr txBox="1">
            <a:spLocks noChangeArrowheads="1"/>
          </p:cNvSpPr>
          <p:nvPr/>
        </p:nvSpPr>
        <p:spPr bwMode="auto">
          <a:xfrm>
            <a:off x="1008063" y="1036638"/>
            <a:ext cx="79803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defTabSz="503238" eaLnBrk="0" hangingPunct="0">
              <a:defRPr sz="2400">
                <a:solidFill>
                  <a:srgbClr val="000000"/>
                </a:solidFill>
                <a:latin typeface="Arial" pitchFamily="34" charset="0"/>
                <a:cs typeface="Lucida Sans Unicode" pitchFamily="34" charset="0"/>
              </a:defRPr>
            </a:lvl1pPr>
            <a:lvl2pPr defTabSz="503238" eaLnBrk="0" hangingPunct="0">
              <a:defRPr sz="2400">
                <a:solidFill>
                  <a:srgbClr val="000000"/>
                </a:solidFill>
                <a:latin typeface="Arial" pitchFamily="34" charset="0"/>
                <a:cs typeface="Lucida Sans Unicode" pitchFamily="34" charset="0"/>
              </a:defRPr>
            </a:lvl2pPr>
            <a:lvl3pPr defTabSz="503238" eaLnBrk="0" hangingPunct="0">
              <a:defRPr sz="2400">
                <a:solidFill>
                  <a:srgbClr val="000000"/>
                </a:solidFill>
                <a:latin typeface="Arial" pitchFamily="34" charset="0"/>
                <a:cs typeface="Lucida Sans Unicode" pitchFamily="34" charset="0"/>
              </a:defRPr>
            </a:lvl3pPr>
            <a:lvl4pPr defTabSz="503238" eaLnBrk="0" hangingPunct="0">
              <a:defRPr sz="2400">
                <a:solidFill>
                  <a:srgbClr val="000000"/>
                </a:solidFill>
                <a:latin typeface="Arial" pitchFamily="34" charset="0"/>
                <a:cs typeface="Lucida Sans Unicode" pitchFamily="34" charset="0"/>
              </a:defRPr>
            </a:lvl4pPr>
            <a:lvl5pPr defTabSz="503238" eaLnBrk="0" hangingPunct="0">
              <a:defRPr sz="2400">
                <a:solidFill>
                  <a:srgbClr val="000000"/>
                </a:solidFill>
                <a:latin typeface="Arial" pitchFamily="34" charset="0"/>
                <a:cs typeface="Lucida Sans Unicode" pitchFamily="34" charset="0"/>
              </a:defRPr>
            </a:lvl5pPr>
            <a:lvl6pPr marL="25146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6pPr>
            <a:lvl7pPr marL="29718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7pPr>
            <a:lvl8pPr marL="34290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8pPr>
            <a:lvl9pPr marL="3886200" indent="-228600" defTabSz="503238" eaLnBrk="0" fontAlgn="base" hangingPunct="0">
              <a:spcBef>
                <a:spcPct val="0"/>
              </a:spcBef>
              <a:spcAft>
                <a:spcPct val="0"/>
              </a:spcAft>
              <a:defRPr sz="2400">
                <a:solidFill>
                  <a:srgbClr val="000000"/>
                </a:solidFill>
                <a:latin typeface="Arial" pitchFamily="34" charset="0"/>
                <a:cs typeface="Lucida Sans Unicode" pitchFamily="34" charset="0"/>
              </a:defRPr>
            </a:lvl9pPr>
          </a:lstStyle>
          <a:p>
            <a:pPr algn="ctr" eaLnBrk="1">
              <a:lnSpc>
                <a:spcPct val="90000"/>
              </a:lnSpc>
              <a:buClr>
                <a:srgbClr val="000000"/>
              </a:buClr>
              <a:buSzPct val="100000"/>
              <a:buFont typeface="Times New Roman" pitchFamily="18" charset="0"/>
              <a:buNone/>
            </a:pPr>
            <a:r>
              <a:rPr lang="en-US" altLang="en-US" sz="2800">
                <a:solidFill>
                  <a:srgbClr val="00B050"/>
                </a:solidFill>
                <a:cs typeface="Arial" pitchFamily="34" charset="0"/>
              </a:rPr>
              <a:t>Users can work seamlessly across their tools</a:t>
            </a:r>
          </a:p>
        </p:txBody>
      </p:sp>
      <p:pic>
        <p:nvPicPr>
          <p:cNvPr id="2049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37088" y="1758950"/>
            <a:ext cx="5492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Horizontal Scroll 19"/>
          <p:cNvSpPr>
            <a:spLocks noChangeArrowheads="1"/>
          </p:cNvSpPr>
          <p:nvPr/>
        </p:nvSpPr>
        <p:spPr bwMode="auto">
          <a:xfrm>
            <a:off x="962025" y="6215063"/>
            <a:ext cx="8189913" cy="889000"/>
          </a:xfrm>
          <a:prstGeom prst="horizontalScroll">
            <a:avLst>
              <a:gd name="adj" fmla="val 12500"/>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100794" tIns="50397" rIns="100794" bIns="50397" anchor="ctr"/>
          <a:lstStyle/>
          <a:p>
            <a:pPr defTabSz="503972" hangingPunct="0">
              <a:lnSpc>
                <a:spcPct val="90000"/>
              </a:lnSpc>
              <a:buClr>
                <a:srgbClr val="000000"/>
              </a:buClr>
              <a:buSzPct val="100000"/>
              <a:buFont typeface="Times New Roman" pitchFamily="18" charset="0"/>
              <a:buNone/>
              <a:defRPr/>
            </a:pPr>
            <a:endParaRPr lang="en-US">
              <a:solidFill>
                <a:prstClr val="white"/>
              </a:solidFill>
            </a:endParaRPr>
          </a:p>
        </p:txBody>
      </p:sp>
      <p:sp>
        <p:nvSpPr>
          <p:cNvPr id="21" name="TextBox 7"/>
          <p:cNvSpPr txBox="1">
            <a:spLocks noChangeArrowheads="1"/>
          </p:cNvSpPr>
          <p:nvPr/>
        </p:nvSpPr>
        <p:spPr bwMode="auto">
          <a:xfrm>
            <a:off x="962025" y="6348413"/>
            <a:ext cx="8189913" cy="600075"/>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lIns="100794" tIns="50397" rIns="100794" bIns="50397">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defTabSz="503972" eaLnBrk="1" hangingPunct="1">
              <a:lnSpc>
                <a:spcPct val="90000"/>
              </a:lnSpc>
              <a:buClr>
                <a:srgbClr val="000000"/>
              </a:buClr>
              <a:buSzPct val="100000"/>
              <a:buFont typeface="Times New Roman" pitchFamily="18" charset="0"/>
              <a:buNone/>
              <a:defRPr/>
            </a:pPr>
            <a:r>
              <a:rPr lang="en-US" sz="1800" b="1" i="1" dirty="0">
                <a:solidFill>
                  <a:prstClr val="white"/>
                </a:solidFill>
              </a:rPr>
              <a:t>OSLC is an </a:t>
            </a:r>
            <a:r>
              <a:rPr lang="en-US" sz="1800" b="1" i="1" u="sng" dirty="0">
                <a:solidFill>
                  <a:prstClr val="white"/>
                </a:solidFill>
              </a:rPr>
              <a:t>open</a:t>
            </a:r>
            <a:r>
              <a:rPr lang="en-US" sz="1800" b="1" i="1" dirty="0">
                <a:solidFill>
                  <a:prstClr val="white"/>
                </a:solidFill>
              </a:rPr>
              <a:t> and </a:t>
            </a:r>
            <a:r>
              <a:rPr lang="en-US" sz="1800" b="1" i="1" u="sng" dirty="0">
                <a:solidFill>
                  <a:prstClr val="white"/>
                </a:solidFill>
              </a:rPr>
              <a:t>scalable</a:t>
            </a:r>
            <a:r>
              <a:rPr lang="en-US" sz="1800" b="1" i="1" dirty="0">
                <a:solidFill>
                  <a:prstClr val="white"/>
                </a:solidFill>
              </a:rPr>
              <a:t> approach to lifecycle integration.</a:t>
            </a:r>
          </a:p>
          <a:p>
            <a:pPr algn="ctr" defTabSz="503972" eaLnBrk="1" hangingPunct="1">
              <a:lnSpc>
                <a:spcPct val="90000"/>
              </a:lnSpc>
              <a:buClr>
                <a:srgbClr val="000000"/>
              </a:buClr>
              <a:buSzPct val="100000"/>
              <a:buFont typeface="Times New Roman" pitchFamily="18" charset="0"/>
              <a:buNone/>
              <a:defRPr/>
            </a:pPr>
            <a:r>
              <a:rPr lang="en-US" sz="1800" b="1" i="1" dirty="0">
                <a:solidFill>
                  <a:prstClr val="white"/>
                </a:solidFill>
              </a:rPr>
              <a:t>It </a:t>
            </a:r>
            <a:r>
              <a:rPr lang="en-US" sz="1800" b="1" i="1" u="sng" dirty="0">
                <a:solidFill>
                  <a:prstClr val="white"/>
                </a:solidFill>
              </a:rPr>
              <a:t>simplifies</a:t>
            </a:r>
            <a:r>
              <a:rPr lang="en-US" sz="1800" b="1" i="1" dirty="0">
                <a:solidFill>
                  <a:prstClr val="white"/>
                </a:solidFill>
              </a:rPr>
              <a:t> key integration scenarios across </a:t>
            </a:r>
            <a:r>
              <a:rPr lang="en-US" sz="1800" b="1" i="1" u="sng" dirty="0">
                <a:solidFill>
                  <a:prstClr val="white"/>
                </a:solidFill>
              </a:rPr>
              <a:t>heterogeneous</a:t>
            </a:r>
            <a:r>
              <a:rPr lang="en-US" sz="1800" b="1" i="1" dirty="0">
                <a:solidFill>
                  <a:prstClr val="white"/>
                </a:solidFill>
              </a:rPr>
              <a:t> tools</a:t>
            </a:r>
          </a:p>
        </p:txBody>
      </p:sp>
      <p:sp>
        <p:nvSpPr>
          <p:cNvPr id="22" name="TextBox 21"/>
          <p:cNvSpPr txBox="1"/>
          <p:nvPr/>
        </p:nvSpPr>
        <p:spPr>
          <a:xfrm>
            <a:off x="8182397" y="7141031"/>
            <a:ext cx="1718227" cy="338554"/>
          </a:xfrm>
          <a:prstGeom prst="rect">
            <a:avLst/>
          </a:prstGeom>
          <a:noFill/>
        </p:spPr>
        <p:txBody>
          <a:bodyPr wrap="none" rtlCol="0">
            <a:spAutoFit/>
          </a:bodyPr>
          <a:lstStyle/>
          <a:p>
            <a:r>
              <a:rPr lang="en-GB" sz="1600" u="sng" dirty="0" smtClean="0"/>
              <a:t>* </a:t>
            </a:r>
            <a:r>
              <a:rPr lang="en-GB" sz="1600" u="sng" dirty="0" err="1" smtClean="0"/>
              <a:t>Jad’s</a:t>
            </a:r>
            <a:r>
              <a:rPr lang="en-GB" sz="1600" u="sng" dirty="0" smtClean="0"/>
              <a:t> highlights</a:t>
            </a:r>
            <a:endParaRPr lang="en-GB" sz="1600" dirty="0" smtClean="0"/>
          </a:p>
        </p:txBody>
      </p:sp>
      <p:sp>
        <p:nvSpPr>
          <p:cNvPr id="23" name="TextBox 22"/>
          <p:cNvSpPr txBox="1"/>
          <p:nvPr/>
        </p:nvSpPr>
        <p:spPr>
          <a:xfrm>
            <a:off x="8926512" y="2236727"/>
            <a:ext cx="284052" cy="400110"/>
          </a:xfrm>
          <a:prstGeom prst="rect">
            <a:avLst/>
          </a:prstGeom>
          <a:noFill/>
        </p:spPr>
        <p:txBody>
          <a:bodyPr wrap="none" rtlCol="0">
            <a:spAutoFit/>
          </a:bodyPr>
          <a:lstStyle/>
          <a:p>
            <a:r>
              <a:rPr lang="en-GB" sz="2000" b="1" dirty="0" smtClean="0"/>
              <a:t>*</a:t>
            </a:r>
          </a:p>
        </p:txBody>
      </p:sp>
      <p:sp>
        <p:nvSpPr>
          <p:cNvPr id="24" name="TextBox 23"/>
          <p:cNvSpPr txBox="1"/>
          <p:nvPr/>
        </p:nvSpPr>
        <p:spPr>
          <a:xfrm>
            <a:off x="9578599" y="3074927"/>
            <a:ext cx="284052" cy="400110"/>
          </a:xfrm>
          <a:prstGeom prst="rect">
            <a:avLst/>
          </a:prstGeom>
          <a:noFill/>
        </p:spPr>
        <p:txBody>
          <a:bodyPr wrap="none" rtlCol="0">
            <a:spAutoFit/>
          </a:bodyPr>
          <a:lstStyle/>
          <a:p>
            <a:r>
              <a:rPr lang="en-GB" sz="2000" b="1" dirty="0" smtClean="0"/>
              <a:t>*</a:t>
            </a:r>
          </a:p>
        </p:txBody>
      </p:sp>
      <p:sp>
        <p:nvSpPr>
          <p:cNvPr id="25" name="TextBox 24"/>
          <p:cNvSpPr txBox="1"/>
          <p:nvPr/>
        </p:nvSpPr>
        <p:spPr>
          <a:xfrm>
            <a:off x="665273" y="2160527"/>
            <a:ext cx="284052" cy="400110"/>
          </a:xfrm>
          <a:prstGeom prst="rect">
            <a:avLst/>
          </a:prstGeom>
          <a:noFill/>
        </p:spPr>
        <p:txBody>
          <a:bodyPr wrap="none" rtlCol="0">
            <a:spAutoFit/>
          </a:bodyPr>
          <a:lstStyle/>
          <a:p>
            <a:r>
              <a:rPr lang="en-GB" sz="2000" b="1" dirty="0" smtClean="0"/>
              <a:t>*</a:t>
            </a:r>
          </a:p>
        </p:txBody>
      </p:sp>
      <p:sp>
        <p:nvSpPr>
          <p:cNvPr id="26" name="TextBox 25"/>
          <p:cNvSpPr txBox="1"/>
          <p:nvPr/>
        </p:nvSpPr>
        <p:spPr>
          <a:xfrm>
            <a:off x="946260" y="3170237"/>
            <a:ext cx="284052" cy="400110"/>
          </a:xfrm>
          <a:prstGeom prst="rect">
            <a:avLst/>
          </a:prstGeom>
          <a:noFill/>
        </p:spPr>
        <p:txBody>
          <a:bodyPr wrap="none" rtlCol="0">
            <a:spAutoFit/>
          </a:bodyPr>
          <a:lstStyle/>
          <a:p>
            <a:r>
              <a:rPr lang="en-GB" sz="2000" b="1"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lc_template_v2">
  <a:themeElements>
    <a:clrScheme name="oslc_template_v2 5">
      <a:dk1>
        <a:srgbClr val="000000"/>
      </a:dk1>
      <a:lt1>
        <a:srgbClr val="FFFFFF"/>
      </a:lt1>
      <a:dk2>
        <a:srgbClr val="000000"/>
      </a:dk2>
      <a:lt2>
        <a:srgbClr val="999999"/>
      </a:lt2>
      <a:accent1>
        <a:srgbClr val="FFFAE1"/>
      </a:accent1>
      <a:accent2>
        <a:srgbClr val="006699"/>
      </a:accent2>
      <a:accent3>
        <a:srgbClr val="FFFFFF"/>
      </a:accent3>
      <a:accent4>
        <a:srgbClr val="000000"/>
      </a:accent4>
      <a:accent5>
        <a:srgbClr val="FFFCEE"/>
      </a:accent5>
      <a:accent6>
        <a:srgbClr val="005C8A"/>
      </a:accent6>
      <a:hlink>
        <a:srgbClr val="666666"/>
      </a:hlink>
      <a:folHlink>
        <a:srgbClr val="CCCCCC"/>
      </a:folHlink>
    </a:clrScheme>
    <a:fontScheme name="oslc_template_v2">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7C2"/>
        </a:solidFill>
        <a:ln w="1524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118981" tIns="59491" rIns="118981" bIns="59491" anchor="ctr"/>
      <a:lstStyle>
        <a:defPPr algn="ctr" defTabSz="1007943" hangingPunct="1">
          <a:lnSpc>
            <a:spcPct val="100000"/>
          </a:lnSpc>
          <a:spcBef>
            <a:spcPct val="25000"/>
          </a:spcBef>
          <a:buClrTx/>
          <a:buSzTx/>
          <a:defRPr sz="2200" dirty="0">
            <a:latin typeface="Verdana" pitchFamily="34" charset="0"/>
            <a:cs typeface="Arial" pitchFamily="34" charset="0"/>
          </a:defRPr>
        </a:defPPr>
      </a:lstStyle>
    </a:spDef>
    <a:lnDef>
      <a:spPr bwMode="auto">
        <a:xfrm>
          <a:off x="0" y="0"/>
          <a:ext cx="1" cy="1"/>
        </a:xfrm>
        <a:custGeom>
          <a:avLst/>
          <a:gdLst/>
          <a:ahLst/>
          <a:cxnLst/>
          <a:rect l="0" t="0" r="0" b="0"/>
          <a:pathLst/>
        </a:custGeom>
        <a:solidFill>
          <a:srgbClr val="FFF7C2"/>
        </a:solidFill>
        <a:ln w="2540" cap="flat" cmpd="sng" algn="ctr">
          <a:solidFill>
            <a:srgbClr val="33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rot="10800000" vert="horz" wrap="none" lIns="107950" tIns="53975" rIns="107950" bIns="53975" numCol="1" anchor="t" anchorCtr="0" compatLnSpc="1">
        <a:prstTxWarp prst="textNoShape">
          <a:avLst/>
        </a:prstTxWarp>
      </a:bodyPr>
      <a:lstStyle>
        <a:defPPr marL="0" marR="0" indent="0" algn="l" defTabSz="914400" rtl="0" eaLnBrk="1" fontAlgn="base" latinLnBrk="0" hangingPunct="1">
          <a:lnSpc>
            <a:spcPct val="100000"/>
          </a:lnSpc>
          <a:spcBef>
            <a:spcPct val="25000"/>
          </a:spcBef>
          <a:spcAft>
            <a:spcPct val="0"/>
          </a:spcAft>
          <a:buClrTx/>
          <a:buSzTx/>
          <a:buFont typeface="Wingdings" pitchFamily="2" charset="2"/>
          <a:buNone/>
          <a:tabLst/>
          <a:defRPr kumimoji="0" lang="en-US" sz="1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oslc_template_v2 1">
        <a:dk1>
          <a:srgbClr val="000000"/>
        </a:dk1>
        <a:lt1>
          <a:srgbClr val="FFFFFF"/>
        </a:lt1>
        <a:dk2>
          <a:srgbClr val="000000"/>
        </a:dk2>
        <a:lt2>
          <a:srgbClr val="D2D2D2"/>
        </a:lt2>
        <a:accent1>
          <a:srgbClr val="FFF7DE"/>
        </a:accent1>
        <a:accent2>
          <a:srgbClr val="006699"/>
        </a:accent2>
        <a:accent3>
          <a:srgbClr val="FFFFFF"/>
        </a:accent3>
        <a:accent4>
          <a:srgbClr val="000000"/>
        </a:accent4>
        <a:accent5>
          <a:srgbClr val="FFFAEC"/>
        </a:accent5>
        <a:accent6>
          <a:srgbClr val="005C8A"/>
        </a:accent6>
        <a:hlink>
          <a:srgbClr val="666666"/>
        </a:hlink>
        <a:folHlink>
          <a:srgbClr val="CCCCCC"/>
        </a:folHlink>
      </a:clrScheme>
      <a:clrMap bg1="lt1" tx1="dk1" bg2="lt2" tx2="dk2" accent1="accent1" accent2="accent2" accent3="accent3" accent4="accent4" accent5="accent5" accent6="accent6" hlink="hlink" folHlink="folHlink"/>
    </a:extraClrScheme>
    <a:extraClrScheme>
      <a:clrScheme name="oslc_template_v2 2">
        <a:dk1>
          <a:srgbClr val="000000"/>
        </a:dk1>
        <a:lt1>
          <a:srgbClr val="FFFFFF"/>
        </a:lt1>
        <a:dk2>
          <a:srgbClr val="000000"/>
        </a:dk2>
        <a:lt2>
          <a:srgbClr val="666666"/>
        </a:lt2>
        <a:accent1>
          <a:srgbClr val="6699FF"/>
        </a:accent1>
        <a:accent2>
          <a:srgbClr val="006699"/>
        </a:accent2>
        <a:accent3>
          <a:srgbClr val="FFFFFF"/>
        </a:accent3>
        <a:accent4>
          <a:srgbClr val="000000"/>
        </a:accent4>
        <a:accent5>
          <a:srgbClr val="B8CAFF"/>
        </a:accent5>
        <a:accent6>
          <a:srgbClr val="005C8A"/>
        </a:accent6>
        <a:hlink>
          <a:srgbClr val="666666"/>
        </a:hlink>
        <a:folHlink>
          <a:srgbClr val="CCCCCC"/>
        </a:folHlink>
      </a:clrScheme>
      <a:clrMap bg1="lt1" tx1="dk1" bg2="lt2" tx2="dk2" accent1="accent1" accent2="accent2" accent3="accent3" accent4="accent4" accent5="accent5" accent6="accent6" hlink="hlink" folHlink="folHlink"/>
    </a:extraClrScheme>
    <a:extraClrScheme>
      <a:clrScheme name="oslc_template_v2 3">
        <a:dk1>
          <a:srgbClr val="000000"/>
        </a:dk1>
        <a:lt1>
          <a:srgbClr val="FFFFFF"/>
        </a:lt1>
        <a:dk2>
          <a:srgbClr val="000000"/>
        </a:dk2>
        <a:lt2>
          <a:srgbClr val="999999"/>
        </a:lt2>
        <a:accent1>
          <a:srgbClr val="6699FF"/>
        </a:accent1>
        <a:accent2>
          <a:srgbClr val="006699"/>
        </a:accent2>
        <a:accent3>
          <a:srgbClr val="FFFFFF"/>
        </a:accent3>
        <a:accent4>
          <a:srgbClr val="000000"/>
        </a:accent4>
        <a:accent5>
          <a:srgbClr val="B8CAFF"/>
        </a:accent5>
        <a:accent6>
          <a:srgbClr val="005C8A"/>
        </a:accent6>
        <a:hlink>
          <a:srgbClr val="666666"/>
        </a:hlink>
        <a:folHlink>
          <a:srgbClr val="CCCCCC"/>
        </a:folHlink>
      </a:clrScheme>
      <a:clrMap bg1="lt1" tx1="dk1" bg2="lt2" tx2="dk2" accent1="accent1" accent2="accent2" accent3="accent3" accent4="accent4" accent5="accent5" accent6="accent6" hlink="hlink" folHlink="folHlink"/>
    </a:extraClrScheme>
    <a:extraClrScheme>
      <a:clrScheme name="oslc_template_v2 4">
        <a:dk1>
          <a:srgbClr val="000000"/>
        </a:dk1>
        <a:lt1>
          <a:srgbClr val="FFFFFF"/>
        </a:lt1>
        <a:dk2>
          <a:srgbClr val="000000"/>
        </a:dk2>
        <a:lt2>
          <a:srgbClr val="999999"/>
        </a:lt2>
        <a:accent1>
          <a:srgbClr val="FFFBD2"/>
        </a:accent1>
        <a:accent2>
          <a:srgbClr val="006699"/>
        </a:accent2>
        <a:accent3>
          <a:srgbClr val="FFFFFF"/>
        </a:accent3>
        <a:accent4>
          <a:srgbClr val="000000"/>
        </a:accent4>
        <a:accent5>
          <a:srgbClr val="FFFDE5"/>
        </a:accent5>
        <a:accent6>
          <a:srgbClr val="005C8A"/>
        </a:accent6>
        <a:hlink>
          <a:srgbClr val="666666"/>
        </a:hlink>
        <a:folHlink>
          <a:srgbClr val="CCCCCC"/>
        </a:folHlink>
      </a:clrScheme>
      <a:clrMap bg1="lt1" tx1="dk1" bg2="lt2" tx2="dk2" accent1="accent1" accent2="accent2" accent3="accent3" accent4="accent4" accent5="accent5" accent6="accent6" hlink="hlink" folHlink="folHlink"/>
    </a:extraClrScheme>
    <a:extraClrScheme>
      <a:clrScheme name="oslc_template_v2 5">
        <a:dk1>
          <a:srgbClr val="000000"/>
        </a:dk1>
        <a:lt1>
          <a:srgbClr val="FFFFFF"/>
        </a:lt1>
        <a:dk2>
          <a:srgbClr val="000000"/>
        </a:dk2>
        <a:lt2>
          <a:srgbClr val="999999"/>
        </a:lt2>
        <a:accent1>
          <a:srgbClr val="FFFAE1"/>
        </a:accent1>
        <a:accent2>
          <a:srgbClr val="006699"/>
        </a:accent2>
        <a:accent3>
          <a:srgbClr val="FFFFFF"/>
        </a:accent3>
        <a:accent4>
          <a:srgbClr val="000000"/>
        </a:accent4>
        <a:accent5>
          <a:srgbClr val="FFFCEE"/>
        </a:accent5>
        <a:accent6>
          <a:srgbClr val="005C8A"/>
        </a:accent6>
        <a:hlink>
          <a:srgbClr val="666666"/>
        </a:hlink>
        <a:folHlink>
          <a:srgbClr val="CC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5092</TotalTime>
  <Words>6333</Words>
  <Application>Microsoft Office PowerPoint</Application>
  <PresentationFormat>Custom</PresentationFormat>
  <Paragraphs>1218</Paragraphs>
  <Slides>63</Slides>
  <Notes>60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oslc_template_v2</vt:lpstr>
      <vt:lpstr>An Introduction to Linked Data (and OSLC)</vt:lpstr>
      <vt:lpstr>Workshop Objectives</vt:lpstr>
      <vt:lpstr>Pre-requisites </vt:lpstr>
      <vt:lpstr>The Linked Data Technology Stack</vt:lpstr>
      <vt:lpstr>Agenda</vt:lpstr>
      <vt:lpstr>Who I Am… (A Disclaimer)</vt:lpstr>
      <vt:lpstr>What’s next</vt:lpstr>
      <vt:lpstr>The Integration Problem</vt:lpstr>
      <vt:lpstr>OSLC’s Simple Solution</vt:lpstr>
      <vt:lpstr>What’s next</vt:lpstr>
      <vt:lpstr>Linked Data</vt:lpstr>
      <vt:lpstr>Linked Data turns data into...</vt:lpstr>
      <vt:lpstr>...connected information...</vt:lpstr>
      <vt:lpstr>...that can facilitate applied knowledge</vt:lpstr>
      <vt:lpstr>Linked Data Principles</vt:lpstr>
      <vt:lpstr>Linked Data Example - The Linking Open Data project</vt:lpstr>
      <vt:lpstr>Linked Data Technologies</vt:lpstr>
      <vt:lpstr>RDF Standard(s)</vt:lpstr>
      <vt:lpstr>1. The RDF graph data model</vt:lpstr>
      <vt:lpstr>1. The RDF graph data model</vt:lpstr>
      <vt:lpstr>1. The RDF graph data model</vt:lpstr>
      <vt:lpstr>1. The RDF graph data model</vt:lpstr>
      <vt:lpstr>There is a web of URIs around a development effort</vt:lpstr>
      <vt:lpstr>1. The RDF graph data model - Compare to other data models</vt:lpstr>
      <vt:lpstr>1. The RDF graph data model - Compare to other data models</vt:lpstr>
      <vt:lpstr>2. URI-based vocabulary</vt:lpstr>
      <vt:lpstr>3. Serialization syntaxes</vt:lpstr>
      <vt:lpstr>3. Serialization syntaxes - Example</vt:lpstr>
      <vt:lpstr>4. Vocabularies</vt:lpstr>
      <vt:lpstr>4. Vocabularies - RDF Schema (RDFS)</vt:lpstr>
      <vt:lpstr>4. Vocabularies - Example application-specific classes</vt:lpstr>
      <vt:lpstr>Linked Data Example - The Linking Open Data project</vt:lpstr>
      <vt:lpstr>Linked Data Example - Open Data in Government</vt:lpstr>
      <vt:lpstr>Linked Data Example - Open Data in Government</vt:lpstr>
      <vt:lpstr>What’s next</vt:lpstr>
      <vt:lpstr>OSLC’s Simple Solution</vt:lpstr>
      <vt:lpstr>OSLC – relation to Linked Data?</vt:lpstr>
      <vt:lpstr>OSLC – relation to Linked Data?</vt:lpstr>
      <vt:lpstr>OSLC – relation to Linked Data?</vt:lpstr>
      <vt:lpstr>Linked Data Platform (LDP)</vt:lpstr>
      <vt:lpstr>Anatomy of OSLC</vt:lpstr>
      <vt:lpstr>What’s next</vt:lpstr>
      <vt:lpstr>First, What is a tool? (from an integration perspective)</vt:lpstr>
      <vt:lpstr>OSLC defines the following technical areas:</vt:lpstr>
      <vt:lpstr>1. Discovery of capabilities</vt:lpstr>
      <vt:lpstr>2. HTTP C.R.U.D</vt:lpstr>
      <vt:lpstr>The REST Architectural Pattern</vt:lpstr>
      <vt:lpstr>2. HTTP C.R.U.D - Resource Retrieval (Request)</vt:lpstr>
      <vt:lpstr>2. HTTP C.R.U.D - Resource Creation (Create)</vt:lpstr>
      <vt:lpstr>2. HTTP C.R.U.D - Resource Modification (Update)</vt:lpstr>
      <vt:lpstr>2. HTTP C.R.U.D - Resource Deletion (Delete)</vt:lpstr>
      <vt:lpstr>3. Resource representations</vt:lpstr>
      <vt:lpstr>3. Resource representations - A few words on link properties</vt:lpstr>
      <vt:lpstr>4. Querying for resources</vt:lpstr>
      <vt:lpstr>Query syntax overview</vt:lpstr>
      <vt:lpstr>Query syntax example</vt:lpstr>
      <vt:lpstr>5. Delegated UI for Create and Select</vt:lpstr>
      <vt:lpstr>Delegated UI key points</vt:lpstr>
      <vt:lpstr>6. UI Preview</vt:lpstr>
      <vt:lpstr>What’s next</vt:lpstr>
      <vt:lpstr>Domain specification(s)</vt:lpstr>
      <vt:lpstr>Requirements Management</vt:lpstr>
      <vt:lpstr>What’s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gavfung</dc:creator>
  <cp:lastModifiedBy>Jad El-khoury</cp:lastModifiedBy>
  <cp:revision>339</cp:revision>
  <cp:lastPrinted>1601-01-01T00:00:00Z</cp:lastPrinted>
  <dcterms:created xsi:type="dcterms:W3CDTF">2011-09-13T22:11:52Z</dcterms:created>
  <dcterms:modified xsi:type="dcterms:W3CDTF">2018-01-20T21:49:48Z</dcterms:modified>
</cp:coreProperties>
</file>