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82"/>
  </p:notesMasterIdLst>
  <p:handoutMasterIdLst>
    <p:handoutMasterId r:id="rId83"/>
  </p:handoutMasterIdLst>
  <p:sldIdLst>
    <p:sldId id="256" r:id="rId2"/>
    <p:sldId id="258" r:id="rId3"/>
    <p:sldId id="362" r:id="rId4"/>
    <p:sldId id="289" r:id="rId5"/>
    <p:sldId id="418" r:id="rId6"/>
    <p:sldId id="419" r:id="rId7"/>
    <p:sldId id="260" r:id="rId8"/>
    <p:sldId id="263" r:id="rId9"/>
    <p:sldId id="420" r:id="rId10"/>
    <p:sldId id="400" r:id="rId11"/>
    <p:sldId id="401" r:id="rId12"/>
    <p:sldId id="402" r:id="rId13"/>
    <p:sldId id="403" r:id="rId14"/>
    <p:sldId id="292" r:id="rId15"/>
    <p:sldId id="406" r:id="rId16"/>
    <p:sldId id="421" r:id="rId17"/>
    <p:sldId id="318" r:id="rId18"/>
    <p:sldId id="321" r:id="rId19"/>
    <p:sldId id="363" r:id="rId20"/>
    <p:sldId id="322" r:id="rId21"/>
    <p:sldId id="323" r:id="rId22"/>
    <p:sldId id="422" r:id="rId23"/>
    <p:sldId id="358" r:id="rId24"/>
    <p:sldId id="371" r:id="rId25"/>
    <p:sldId id="359" r:id="rId26"/>
    <p:sldId id="355" r:id="rId27"/>
    <p:sldId id="356" r:id="rId28"/>
    <p:sldId id="364" r:id="rId29"/>
    <p:sldId id="374" r:id="rId30"/>
    <p:sldId id="326" r:id="rId31"/>
    <p:sldId id="372" r:id="rId32"/>
    <p:sldId id="366" r:id="rId33"/>
    <p:sldId id="357" r:id="rId34"/>
    <p:sldId id="365" r:id="rId35"/>
    <p:sldId id="370" r:id="rId36"/>
    <p:sldId id="407" r:id="rId37"/>
    <p:sldId id="324" r:id="rId38"/>
    <p:sldId id="367" r:id="rId39"/>
    <p:sldId id="423" r:id="rId40"/>
    <p:sldId id="328" r:id="rId41"/>
    <p:sldId id="413" r:id="rId42"/>
    <p:sldId id="375" r:id="rId43"/>
    <p:sldId id="376" r:id="rId44"/>
    <p:sldId id="378" r:id="rId45"/>
    <p:sldId id="380" r:id="rId46"/>
    <p:sldId id="379" r:id="rId47"/>
    <p:sldId id="381" r:id="rId48"/>
    <p:sldId id="408" r:id="rId49"/>
    <p:sldId id="424" r:id="rId50"/>
    <p:sldId id="382" r:id="rId51"/>
    <p:sldId id="383" r:id="rId52"/>
    <p:sldId id="390" r:id="rId53"/>
    <p:sldId id="414" r:id="rId54"/>
    <p:sldId id="389" r:id="rId55"/>
    <p:sldId id="384" r:id="rId56"/>
    <p:sldId id="385" r:id="rId57"/>
    <p:sldId id="281" r:id="rId58"/>
    <p:sldId id="284" r:id="rId59"/>
    <p:sldId id="285" r:id="rId60"/>
    <p:sldId id="387" r:id="rId61"/>
    <p:sldId id="388" r:id="rId62"/>
    <p:sldId id="425" r:id="rId63"/>
    <p:sldId id="360" r:id="rId64"/>
    <p:sldId id="409" r:id="rId65"/>
    <p:sldId id="410" r:id="rId66"/>
    <p:sldId id="415" r:id="rId67"/>
    <p:sldId id="416" r:id="rId68"/>
    <p:sldId id="417" r:id="rId69"/>
    <p:sldId id="394" r:id="rId70"/>
    <p:sldId id="399" r:id="rId71"/>
    <p:sldId id="411" r:id="rId72"/>
    <p:sldId id="395" r:id="rId73"/>
    <p:sldId id="396" r:id="rId74"/>
    <p:sldId id="397" r:id="rId75"/>
    <p:sldId id="398" r:id="rId76"/>
    <p:sldId id="280" r:id="rId77"/>
    <p:sldId id="320" r:id="rId78"/>
    <p:sldId id="310" r:id="rId79"/>
    <p:sldId id="279" r:id="rId80"/>
    <p:sldId id="265" r:id="rId81"/>
  </p:sldIdLst>
  <p:sldSz cx="10691813" cy="7559675"/>
  <p:notesSz cx="10234613" cy="70993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11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0" autoAdjust="0"/>
    <p:restoredTop sz="70850" autoAdjust="0"/>
  </p:normalViewPr>
  <p:slideViewPr>
    <p:cSldViewPr>
      <p:cViewPr>
        <p:scale>
          <a:sx n="70" d="100"/>
          <a:sy n="70" d="100"/>
        </p:scale>
        <p:origin x="-6" y="-336"/>
      </p:cViewPr>
      <p:guideLst>
        <p:guide orient="horz" pos="2381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433941" cy="355306"/>
          </a:xfrm>
          <a:prstGeom prst="rect">
            <a:avLst/>
          </a:prstGeom>
        </p:spPr>
        <p:txBody>
          <a:bodyPr vert="horz" lIns="95492" tIns="47746" rIns="95492" bIns="47746" rtlCol="0"/>
          <a:lstStyle>
            <a:lvl1pPr algn="l">
              <a:defRPr sz="13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8236" y="1"/>
            <a:ext cx="4433941" cy="355306"/>
          </a:xfrm>
          <a:prstGeom prst="rect">
            <a:avLst/>
          </a:prstGeom>
        </p:spPr>
        <p:txBody>
          <a:bodyPr vert="horz" lIns="95492" tIns="47746" rIns="95492" bIns="47746" rtlCol="0"/>
          <a:lstStyle>
            <a:lvl1pPr algn="r">
              <a:defRPr sz="1300"/>
            </a:lvl1pPr>
          </a:lstStyle>
          <a:p>
            <a:fld id="{A6B07DE1-FE2E-45B1-858C-CC20AB358C43}" type="datetimeFigureOut">
              <a:rPr lang="sv-SE" smtClean="0"/>
              <a:t>2018-01-20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742859"/>
            <a:ext cx="4433941" cy="355306"/>
          </a:xfrm>
          <a:prstGeom prst="rect">
            <a:avLst/>
          </a:prstGeom>
        </p:spPr>
        <p:txBody>
          <a:bodyPr vert="horz" lIns="95492" tIns="47746" rIns="95492" bIns="47746" rtlCol="0" anchor="b"/>
          <a:lstStyle>
            <a:lvl1pPr algn="l">
              <a:defRPr sz="1300"/>
            </a:lvl1pPr>
          </a:lstStyle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8236" y="6742859"/>
            <a:ext cx="4433941" cy="355306"/>
          </a:xfrm>
          <a:prstGeom prst="rect">
            <a:avLst/>
          </a:prstGeom>
        </p:spPr>
        <p:txBody>
          <a:bodyPr vert="horz" lIns="95492" tIns="47746" rIns="95492" bIns="47746" rtlCol="0" anchor="b"/>
          <a:lstStyle>
            <a:lvl1pPr algn="r">
              <a:defRPr sz="1300"/>
            </a:lvl1pPr>
          </a:lstStyle>
          <a:p>
            <a:fld id="{C9EE86DE-A2C8-4A10-9799-409FE963371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14275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616" y="1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3738" y="531813"/>
            <a:ext cx="3767137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4618" y="3372169"/>
            <a:ext cx="7505383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4336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616" y="6744336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/>
              </a:defRPr>
            </a:lvl1pPr>
          </a:lstStyle>
          <a:p>
            <a:pPr>
              <a:defRPr/>
            </a:pPr>
            <a:fld id="{9851054E-4BFA-4B96-8D1F-377E78DA9BCF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687890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119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https://confluence.atlassian.com/adminjiraserver072/managing-webhooks-828787627.html </a:t>
            </a:r>
          </a:p>
          <a:p>
            <a:endParaRPr lang="en-GB" dirty="0" smtClean="0"/>
          </a:p>
          <a:p>
            <a:r>
              <a:rPr lang="en-GB" dirty="0" smtClean="0"/>
              <a:t>Of</a:t>
            </a:r>
            <a:r>
              <a:rPr lang="en-GB" baseline="0" dirty="0" smtClean="0"/>
              <a:t> course, the port number may vary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386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940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573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599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will guide you through SPC. I will explain </a:t>
            </a:r>
          </a:p>
          <a:p>
            <a:pPr marL="236921" indent="-236921">
              <a:buAutoNum type="alphaLcParenBoth"/>
            </a:pPr>
            <a:r>
              <a:rPr lang="en-GB" baseline="0" dirty="0" smtClean="0"/>
              <a:t>how to </a:t>
            </a:r>
            <a:r>
              <a:rPr lang="en-GB" baseline="0" dirty="0" err="1" smtClean="0"/>
              <a:t>debugg</a:t>
            </a:r>
            <a:r>
              <a:rPr lang="en-GB" baseline="0" dirty="0" smtClean="0"/>
              <a:t>, </a:t>
            </a:r>
          </a:p>
          <a:p>
            <a:pPr marL="236921" indent="-236921">
              <a:buAutoNum type="alphaLcParenBoth"/>
            </a:pPr>
            <a:r>
              <a:rPr lang="en-GB" baseline="0" dirty="0" smtClean="0"/>
              <a:t>how to interpret the code.</a:t>
            </a:r>
          </a:p>
          <a:p>
            <a:pPr marL="236921" indent="-236921">
              <a:buAutoNum type="alphaLcParenBoth"/>
            </a:pPr>
            <a:r>
              <a:rPr lang="en-GB" baseline="0" dirty="0" smtClean="0"/>
              <a:t>…</a:t>
            </a:r>
          </a:p>
          <a:p>
            <a:pPr marL="236921" indent="-236921">
              <a:buAutoNum type="alphaLcParenBoth"/>
            </a:pPr>
            <a:endParaRPr lang="en-GB" dirty="0" smtClean="0"/>
          </a:p>
          <a:p>
            <a:r>
              <a:rPr lang="en-GB" dirty="0" smtClean="0"/>
              <a:t>Can do the rest on</a:t>
            </a:r>
            <a:r>
              <a:rPr lang="en-GB" baseline="0" dirty="0" smtClean="0"/>
              <a:t> your own, but we take it 1 step at a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256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633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983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617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</a:t>
            </a:r>
          </a:p>
          <a:p>
            <a:r>
              <a:rPr lang="en-GB" dirty="0" smtClean="0"/>
              <a:t>	Queries</a:t>
            </a:r>
            <a:r>
              <a:rPr lang="en-GB" baseline="0" dirty="0" smtClean="0"/>
              <a:t> as HTML</a:t>
            </a:r>
          </a:p>
          <a:p>
            <a:r>
              <a:rPr lang="en-GB" baseline="0" dirty="0" smtClean="0"/>
              <a:t>	Queries as RDF</a:t>
            </a:r>
          </a:p>
          <a:p>
            <a:r>
              <a:rPr lang="en-GB" baseline="0" dirty="0" smtClean="0"/>
              <a:t>	Resource Shape as HTML</a:t>
            </a:r>
          </a:p>
          <a:p>
            <a:r>
              <a:rPr lang="en-GB" baseline="0" dirty="0" smtClean="0"/>
              <a:t>	Resource Shape as RDF</a:t>
            </a:r>
          </a:p>
          <a:p>
            <a:r>
              <a:rPr lang="en-GB" baseline="0" dirty="0" smtClean="0"/>
              <a:t>	1 Resource as HTML</a:t>
            </a:r>
          </a:p>
          <a:p>
            <a:r>
              <a:rPr lang="en-GB" baseline="0" dirty="0" smtClean="0"/>
              <a:t>	1 Resource as RDF</a:t>
            </a:r>
          </a:p>
          <a:p>
            <a:r>
              <a:rPr lang="en-GB" baseline="0" dirty="0" smtClean="0"/>
              <a:t>	1 Resource from </a:t>
            </a:r>
            <a:r>
              <a:rPr lang="en-GB" baseline="0" dirty="0" err="1" smtClean="0"/>
              <a:t>Tripplestore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080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In Eclipse, let’s browse through the packages of the </a:t>
            </a:r>
            <a:r>
              <a:rPr lang="en-GB" dirty="0" err="1"/>
              <a:t>BugzillaAdaptor</a:t>
            </a:r>
            <a:r>
              <a:rPr lang="en-GB" dirty="0"/>
              <a:t> project</a:t>
            </a:r>
          </a:p>
          <a:p>
            <a:endParaRPr lang="en-GB" dirty="0"/>
          </a:p>
          <a:p>
            <a:r>
              <a:rPr lang="en-GB" dirty="0"/>
              <a:t>1 OSLC REST service = 1 JAX-RS method</a:t>
            </a:r>
          </a:p>
          <a:p>
            <a:r>
              <a:rPr lang="en-GB" dirty="0"/>
              <a:t>we use a simple pattern to implement OSLC REST services: for each operation, a JAX-RS method will accept incoming requests, load the data necessary to render a response, perform the requested operation, and then render the resulting RDF or other representations.</a:t>
            </a:r>
          </a:p>
          <a:p>
            <a:endParaRPr lang="en-GB" dirty="0"/>
          </a:p>
          <a:p>
            <a:r>
              <a:rPr lang="en-GB" b="1" u="sng" dirty="0"/>
              <a:t>JSP templates</a:t>
            </a:r>
          </a:p>
          <a:p>
            <a:r>
              <a:rPr lang="en-GB" dirty="0"/>
              <a:t>JSP simply puts Java inside HTML pages.</a:t>
            </a:r>
          </a:p>
          <a:p>
            <a:r>
              <a:rPr lang="en-GB" dirty="0"/>
              <a:t>You can embed Java, between the sequences &lt;% and %&gt;</a:t>
            </a:r>
          </a:p>
          <a:p>
            <a:r>
              <a:rPr lang="en-GB" dirty="0"/>
              <a:t>The java is </a:t>
            </a:r>
            <a:r>
              <a:rPr lang="en-GB" dirty="0" err="1"/>
              <a:t>evalulated</a:t>
            </a:r>
            <a:r>
              <a:rPr lang="en-GB" dirty="0"/>
              <a:t> dynamically at runtime.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FF0000"/>
                </a:solidFill>
              </a:rPr>
              <a:t>CRUD methods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Create, Read, Update and Delete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The basic/primitive  functions/operations of handling a resource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63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>
                <a:sym typeface="Wingdings" panose="05000000000000000000" pitchFamily="2" charset="2"/>
              </a:rPr>
              <a:t>Aim is to g</a:t>
            </a:r>
            <a:r>
              <a:rPr lang="en-GB" baseline="0" dirty="0" smtClean="0"/>
              <a:t>et you started.</a:t>
            </a:r>
          </a:p>
          <a:p>
            <a:r>
              <a:rPr lang="en-GB" dirty="0" smtClean="0"/>
              <a:t>Tutorial cannot</a:t>
            </a:r>
            <a:r>
              <a:rPr lang="en-GB" baseline="0" dirty="0" smtClean="0"/>
              <a:t> </a:t>
            </a:r>
            <a:r>
              <a:rPr lang="en-GB" dirty="0" smtClean="0"/>
              <a:t>go through</a:t>
            </a:r>
            <a:r>
              <a:rPr lang="en-GB" baseline="0" dirty="0" smtClean="0"/>
              <a:t> all the details, but will give an overview and some pointers.</a:t>
            </a:r>
          </a:p>
          <a:p>
            <a:r>
              <a:rPr lang="en-GB" baseline="0" dirty="0" smtClean="0"/>
              <a:t>Hopefully, this makes it easier for you to go through the details offline.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803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sng" dirty="0" smtClean="0"/>
              <a:t>Analysis</a:t>
            </a:r>
            <a:r>
              <a:rPr lang="en-GB" b="1" u="sng" baseline="0" dirty="0" smtClean="0"/>
              <a:t> notes:</a:t>
            </a:r>
            <a:endParaRPr lang="en-GB" b="1" u="sng" dirty="0" smtClean="0"/>
          </a:p>
          <a:p>
            <a:r>
              <a:rPr lang="en-GB" dirty="0" smtClean="0"/>
              <a:t>1. the private variables of the </a:t>
            </a:r>
            <a:r>
              <a:rPr lang="en-GB" dirty="0" err="1" smtClean="0"/>
              <a:t>ChangeRequest</a:t>
            </a:r>
            <a:r>
              <a:rPr lang="en-GB" dirty="0" smtClean="0"/>
              <a:t> class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the attributes of an OSLC CM V2.0 Change Request.</a:t>
            </a:r>
          </a:p>
          <a:p>
            <a:r>
              <a:rPr lang="en-GB" dirty="0" smtClean="0"/>
              <a:t>* some represent relationships to</a:t>
            </a:r>
            <a:r>
              <a:rPr lang="en-GB" baseline="0" dirty="0" smtClean="0"/>
              <a:t> </a:t>
            </a:r>
            <a:r>
              <a:rPr lang="en-GB" dirty="0" smtClean="0"/>
              <a:t>other OSLC </a:t>
            </a:r>
            <a:r>
              <a:rPr lang="en-GB" dirty="0" err="1" smtClean="0"/>
              <a:t>artifacts</a:t>
            </a:r>
            <a:endParaRPr lang="en-GB" dirty="0" smtClean="0"/>
          </a:p>
          <a:p>
            <a:r>
              <a:rPr lang="en-GB" dirty="0" smtClean="0"/>
              <a:t>* Some are primitive attributes</a:t>
            </a:r>
          </a:p>
          <a:p>
            <a:endParaRPr lang="en-GB" dirty="0" smtClean="0"/>
          </a:p>
          <a:p>
            <a:r>
              <a:rPr lang="en-GB" dirty="0" smtClean="0"/>
              <a:t>2. Getters/Setters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Note the @annotations</a:t>
            </a:r>
            <a:endParaRPr lang="en-GB" dirty="0" smtClean="0"/>
          </a:p>
          <a:p>
            <a:r>
              <a:rPr lang="en-GB" dirty="0" smtClean="0"/>
              <a:t>…</a:t>
            </a:r>
          </a:p>
          <a:p>
            <a:endParaRPr lang="en-GB" dirty="0" smtClean="0"/>
          </a:p>
          <a:p>
            <a:r>
              <a:rPr lang="en-GB"/>
              <a:t>3. Bugzilla </a:t>
            </a:r>
            <a:r>
              <a:rPr lang="en-GB" dirty="0"/>
              <a:t>bugs also have attributes that do not map to any OSLC Change Management properties but that are required for Bugzilla. </a:t>
            </a:r>
          </a:p>
          <a:p>
            <a:r>
              <a:rPr lang="en-GB" dirty="0"/>
              <a:t>We should make these available in our RDF/XML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468342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will dig </a:t>
            </a:r>
            <a:r>
              <a:rPr lang="en-GB" dirty="0" err="1"/>
              <a:t>deaper</a:t>
            </a:r>
            <a:r>
              <a:rPr lang="en-GB" dirty="0"/>
              <a:t> into each of the methods in later slides.</a:t>
            </a:r>
          </a:p>
        </p:txBody>
      </p:sp>
    </p:spTree>
    <p:extLst>
      <p:ext uri="{BB962C8B-B14F-4D97-AF65-F5344CB8AC3E}">
        <p14:creationId xmlns:p14="http://schemas.microsoft.com/office/powerpoint/2010/main" val="477272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methods to GET an individual </a:t>
            </a:r>
            <a:r>
              <a:rPr lang="en-GB" dirty="0" err="1"/>
              <a:t>BugzillaChangeRequest</a:t>
            </a:r>
            <a:r>
              <a:rPr lang="en-GB" dirty="0"/>
              <a:t> in both formats.</a:t>
            </a:r>
          </a:p>
        </p:txBody>
      </p:sp>
    </p:spTree>
    <p:extLst>
      <p:ext uri="{BB962C8B-B14F-4D97-AF65-F5344CB8AC3E}">
        <p14:creationId xmlns:p14="http://schemas.microsoft.com/office/powerpoint/2010/main" val="477272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91" indent="-177691">
              <a:buFont typeface="Wingdings"/>
              <a:buChar char="à"/>
            </a:pPr>
            <a:r>
              <a:rPr lang="en-GB" dirty="0">
                <a:sym typeface="Wingdings" panose="05000000000000000000" pitchFamily="2" charset="2"/>
              </a:rPr>
              <a:t>Ask them to explore the </a:t>
            </a:r>
            <a:r>
              <a:rPr lang="en-GB" dirty="0" err="1">
                <a:sym typeface="Wingdings" panose="05000000000000000000" pitchFamily="2" charset="2"/>
              </a:rPr>
              <a:t>jsp</a:t>
            </a:r>
            <a:r>
              <a:rPr lang="en-GB" dirty="0">
                <a:sym typeface="Wingdings" panose="05000000000000000000" pitchFamily="2" charset="2"/>
              </a:rPr>
              <a:t> template.</a:t>
            </a:r>
          </a:p>
          <a:p>
            <a:pPr marL="177691" indent="-177691">
              <a:buFont typeface="Wingdings"/>
              <a:buChar char="à"/>
            </a:pPr>
            <a:endParaRPr lang="en-GB" dirty="0"/>
          </a:p>
          <a:p>
            <a:r>
              <a:rPr lang="en-GB" dirty="0" smtClean="0"/>
              <a:t>@</a:t>
            </a:r>
            <a:r>
              <a:rPr lang="en-GB" dirty="0" err="1" smtClean="0"/>
              <a:t>OslcQueryCapability</a:t>
            </a:r>
            <a:endParaRPr lang="en-GB" dirty="0" smtClean="0"/>
          </a:p>
          <a:p>
            <a:r>
              <a:rPr lang="en-GB" dirty="0" smtClean="0"/>
              <a:t>With</a:t>
            </a:r>
            <a:r>
              <a:rPr lang="en-GB" baseline="0" dirty="0" smtClean="0"/>
              <a:t> these annotations, oslc4j will register the dialog capability under the respective </a:t>
            </a:r>
            <a:r>
              <a:rPr lang="en-GB" baseline="0" dirty="0" err="1" smtClean="0"/>
              <a:t>ServiceProvider</a:t>
            </a:r>
            <a:r>
              <a:rPr lang="en-GB" baseline="0" dirty="0" smtClean="0"/>
              <a:t> Service.</a:t>
            </a:r>
          </a:p>
          <a:p>
            <a:endParaRPr lang="en-GB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77272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JSP templates:</a:t>
            </a:r>
          </a:p>
          <a:p>
            <a:r>
              <a:rPr lang="en-GB" dirty="0" smtClean="0"/>
              <a:t>You build the data for the resource and then dispatch to a JSP template to output it in the proper format.</a:t>
            </a:r>
          </a:p>
          <a:p>
            <a:endParaRPr lang="en-GB" dirty="0" smtClean="0"/>
          </a:p>
          <a:p>
            <a:r>
              <a:rPr lang="en-GB" dirty="0" smtClean="0"/>
              <a:t>OSLC4J</a:t>
            </a:r>
          </a:p>
          <a:p>
            <a:r>
              <a:rPr lang="en-GB" dirty="0"/>
              <a:t>The OSLC4J toolkit serializes the Java representation of any OSLC resource to</a:t>
            </a:r>
          </a:p>
          <a:p>
            <a:r>
              <a:rPr lang="en-GB" dirty="0"/>
              <a:t>RDF+XML, JSON, or XML. </a:t>
            </a:r>
          </a:p>
          <a:p>
            <a:r>
              <a:rPr lang="en-GB" dirty="0"/>
              <a:t>Likewise, it can convert OSLC resources in any of those formats back into Java objects. </a:t>
            </a:r>
          </a:p>
        </p:txBody>
      </p:sp>
    </p:spTree>
    <p:extLst>
      <p:ext uri="{BB962C8B-B14F-4D97-AF65-F5344CB8AC3E}">
        <p14:creationId xmlns:p14="http://schemas.microsoft.com/office/powerpoint/2010/main" val="1506702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ym typeface="Wingdings" panose="05000000000000000000" pitchFamily="2" charset="2"/>
              </a:rPr>
              <a:t>“media type” such as audio or “</a:t>
            </a:r>
            <a:r>
              <a:rPr lang="en-GB" dirty="0" smtClean="0"/>
              <a:t>text/plain” or html</a:t>
            </a:r>
            <a:endParaRPr lang="en-GB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70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616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886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 media types: "image/</a:t>
            </a:r>
            <a:r>
              <a:rPr lang="en-GB" dirty="0" err="1" smtClean="0"/>
              <a:t>png</a:t>
            </a:r>
            <a:r>
              <a:rPr lang="en-GB" dirty="0" smtClean="0"/>
              <a:t>“, “application/</a:t>
            </a:r>
            <a:r>
              <a:rPr lang="en-GB" dirty="0" err="1" smtClean="0"/>
              <a:t>json</a:t>
            </a:r>
            <a:r>
              <a:rPr lang="en-GB" dirty="0" smtClean="0"/>
              <a:t>” or “application/xml”, or "text/html"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716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Bugzilla, bugs are organized by Product. </a:t>
            </a:r>
          </a:p>
          <a:p>
            <a:r>
              <a:rPr lang="en-GB" dirty="0" smtClean="0"/>
              <a:t>Before you can use Bugzilla, you have to tell the system which Products exist in order to report bugs against them.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15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What you will learn about that today</a:t>
            </a:r>
          </a:p>
          <a:p>
            <a:r>
              <a:rPr lang="en-GB" dirty="0" smtClean="0"/>
              <a:t>1. OSLC4J</a:t>
            </a:r>
            <a:r>
              <a:rPr lang="en-GB" baseline="0" dirty="0" smtClean="0"/>
              <a:t> – a SDK/library to make it easier to develop OSLC-compliant servers/clients</a:t>
            </a:r>
          </a:p>
          <a:p>
            <a:pPr>
              <a:buFontTx/>
              <a:buNone/>
              <a:defRPr/>
            </a:pPr>
            <a:r>
              <a:rPr lang="en-US" dirty="0" smtClean="0"/>
              <a:t>NOT an Eclipse plugin – not related to the Eclipse IDE</a:t>
            </a:r>
          </a:p>
          <a:p>
            <a:pPr lvl="1">
              <a:buFontTx/>
              <a:buChar char="-"/>
              <a:defRPr/>
            </a:pPr>
            <a:r>
              <a:rPr lang="en-US" dirty="0" smtClean="0"/>
              <a:t>Standalone set of tools (SDKs, sample, test suites)</a:t>
            </a:r>
          </a:p>
          <a:p>
            <a:pPr lvl="1">
              <a:buFontTx/>
              <a:buChar char="-"/>
              <a:defRPr/>
            </a:pPr>
            <a:r>
              <a:rPr lang="en-US" dirty="0" smtClean="0"/>
              <a:t>Eclipse chosen has home for mature governance model, friendly IP policies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2. Lyo Designer </a:t>
            </a:r>
          </a:p>
          <a:p>
            <a:r>
              <a:rPr lang="en-GB" baseline="0" dirty="0" smtClean="0"/>
              <a:t>An Eclipse plugin </a:t>
            </a:r>
          </a:p>
          <a:p>
            <a:r>
              <a:rPr lang="en-GB" baseline="0" dirty="0" smtClean="0"/>
              <a:t>supports a model-based approach to OSLC4J development</a:t>
            </a:r>
          </a:p>
          <a:p>
            <a:r>
              <a:rPr lang="en-GB" baseline="0" dirty="0" smtClean="0"/>
              <a:t>Code generator…</a:t>
            </a:r>
          </a:p>
          <a:p>
            <a:endParaRPr lang="en-GB" baseline="0" dirty="0" smtClean="0"/>
          </a:p>
          <a:p>
            <a:pPr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788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>
                <a:sym typeface="Wingdings" panose="05000000000000000000" pitchFamily="2" charset="2"/>
              </a:rPr>
              <a:t>Aim is to g</a:t>
            </a:r>
            <a:r>
              <a:rPr lang="en-GB" baseline="0" dirty="0" smtClean="0"/>
              <a:t>et you started.</a:t>
            </a:r>
          </a:p>
          <a:p>
            <a:r>
              <a:rPr lang="en-GB" dirty="0" smtClean="0"/>
              <a:t>Tutorial cannot</a:t>
            </a:r>
            <a:r>
              <a:rPr lang="en-GB" baseline="0" dirty="0" smtClean="0"/>
              <a:t> </a:t>
            </a:r>
            <a:r>
              <a:rPr lang="en-GB" dirty="0" smtClean="0"/>
              <a:t>go through</a:t>
            </a:r>
            <a:r>
              <a:rPr lang="en-GB" baseline="0" dirty="0" smtClean="0"/>
              <a:t> all the details, but will give an overview and some pointers.</a:t>
            </a:r>
          </a:p>
          <a:p>
            <a:r>
              <a:rPr lang="en-GB" baseline="0" dirty="0" smtClean="0"/>
              <a:t>Hopefully, this makes it easier for you to go through the details offline.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64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Browse through the simple specs.</a:t>
            </a:r>
          </a:p>
          <a:p>
            <a:pPr marL="236921" indent="-236921">
              <a:buAutoNum type="arabicPeriod"/>
            </a:pPr>
            <a:r>
              <a:rPr lang="en-GB" dirty="0" smtClean="0"/>
              <a:t>Read the 1</a:t>
            </a:r>
            <a:r>
              <a:rPr lang="en-GB" baseline="30000" dirty="0" smtClean="0"/>
              <a:t>st</a:t>
            </a:r>
            <a:r>
              <a:rPr lang="en-GB" dirty="0" smtClean="0"/>
              <a:t> paragraphs of the “Introduction”</a:t>
            </a:r>
          </a:p>
          <a:p>
            <a:pPr marL="236921" indent="-236921">
              <a:buAutoNum type="arabicPeriod"/>
            </a:pPr>
            <a:r>
              <a:rPr lang="en-GB" dirty="0" smtClean="0"/>
              <a:t>Go</a:t>
            </a:r>
            <a:r>
              <a:rPr lang="en-GB" baseline="0" dirty="0" smtClean="0"/>
              <a:t> through the </a:t>
            </a:r>
            <a:r>
              <a:rPr lang="en-GB" baseline="0" dirty="0" err="1" smtClean="0"/>
              <a:t>ChangeRequest</a:t>
            </a:r>
            <a:r>
              <a:rPr lang="en-GB" baseline="0" dirty="0" smtClean="0"/>
              <a:t> resource definition</a:t>
            </a:r>
          </a:p>
          <a:p>
            <a:pPr marL="710763" lvl="1" indent="-236921">
              <a:buAutoNum type="arabicPeriod"/>
            </a:pPr>
            <a:r>
              <a:rPr lang="en-GB" baseline="0" dirty="0" err="1" smtClean="0"/>
              <a:t>Higlighting</a:t>
            </a:r>
            <a:r>
              <a:rPr lang="en-GB" baseline="0" dirty="0" smtClean="0"/>
              <a:t> Literals + references (Person)</a:t>
            </a:r>
          </a:p>
          <a:p>
            <a:pPr marL="236921" indent="-236921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328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20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887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 incremental versions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996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https://confluence.atlassian.com/adminjiraserver072/managing-webhooks-828787627.html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92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345510" y="2351077"/>
            <a:ext cx="7215237" cy="1120771"/>
          </a:xfrm>
          <a:noFill/>
        </p:spPr>
        <p:txBody>
          <a:bodyPr/>
          <a:lstStyle>
            <a:lvl1pPr algn="l"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345510" y="3640069"/>
            <a:ext cx="7214400" cy="93185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0" y="350838"/>
            <a:ext cx="1309331" cy="1309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03"/>
          <a:stretch/>
        </p:blipFill>
        <p:spPr>
          <a:xfrm>
            <a:off x="8874298" y="279043"/>
            <a:ext cx="1495995" cy="142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50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7"/>
          <p:cNvCxnSpPr/>
          <p:nvPr/>
        </p:nvCxnSpPr>
        <p:spPr bwMode="auto">
          <a:xfrm>
            <a:off x="342900" y="7092205"/>
            <a:ext cx="9971558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sz="quarter" idx="13"/>
          </p:nvPr>
        </p:nvSpPr>
        <p:spPr>
          <a:xfrm>
            <a:off x="1601490" y="1763613"/>
            <a:ext cx="8640960" cy="5184576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Platshållare för bildnummer 4"/>
          <p:cNvSpPr>
            <a:spLocks noGrp="1"/>
          </p:cNvSpPr>
          <p:nvPr>
            <p:ph type="sldNum" sz="quarter" idx="16"/>
          </p:nvPr>
        </p:nvSpPr>
        <p:spPr>
          <a:xfrm>
            <a:off x="9882410" y="7206024"/>
            <a:ext cx="42775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00">
                <a:latin typeface="+mj-lt"/>
              </a:defRPr>
            </a:lvl1pPr>
          </a:lstStyle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Platshållare för sidfot 3"/>
          <p:cNvSpPr txBox="1">
            <a:spLocks/>
          </p:cNvSpPr>
          <p:nvPr userDrawn="1"/>
        </p:nvSpPr>
        <p:spPr>
          <a:xfrm>
            <a:off x="4005145" y="7206024"/>
            <a:ext cx="268152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sv-S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/>
              <a:t>Linked Data Tutorial - Using OSLC Lyo</a:t>
            </a:r>
          </a:p>
        </p:txBody>
      </p:sp>
      <p:sp>
        <p:nvSpPr>
          <p:cNvPr id="10" name="Platshållare för sidfot 3"/>
          <p:cNvSpPr txBox="1">
            <a:spLocks/>
          </p:cNvSpPr>
          <p:nvPr userDrawn="1"/>
        </p:nvSpPr>
        <p:spPr>
          <a:xfrm>
            <a:off x="233338" y="7206024"/>
            <a:ext cx="1086600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sv-S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GB" dirty="0" smtClean="0"/>
              <a:t>Jad </a:t>
            </a:r>
            <a:r>
              <a:rPr lang="en-GB" dirty="0" err="1" smtClean="0"/>
              <a:t>El-khoury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7231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Platshållare för innehåll 6"/>
          <p:cNvSpPr>
            <a:spLocks noGrp="1"/>
          </p:cNvSpPr>
          <p:nvPr>
            <p:ph sz="quarter" idx="13"/>
          </p:nvPr>
        </p:nvSpPr>
        <p:spPr>
          <a:xfrm>
            <a:off x="1601490" y="1763613"/>
            <a:ext cx="8640960" cy="5472608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558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1490" y="350839"/>
            <a:ext cx="864096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bakgrundsrubriken</a:t>
            </a:r>
          </a:p>
        </p:txBody>
      </p:sp>
      <p:sp>
        <p:nvSpPr>
          <p:cNvPr id="1028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1601490" y="1763613"/>
            <a:ext cx="8640959" cy="477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9" name="AutoShape 61"/>
          <p:cNvSpPr>
            <a:spLocks noChangeAspect="1" noChangeArrowheads="1" noTextEdit="1"/>
          </p:cNvSpPr>
          <p:nvPr userDrawn="1"/>
        </p:nvSpPr>
        <p:spPr bwMode="auto">
          <a:xfrm>
            <a:off x="233338" y="5724053"/>
            <a:ext cx="2924856" cy="84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sv-SE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1" y="350839"/>
            <a:ext cx="851592" cy="8515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03"/>
          <a:stretch/>
        </p:blipFill>
        <p:spPr>
          <a:xfrm>
            <a:off x="304190" y="6139735"/>
            <a:ext cx="924453" cy="8804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9pPr>
    </p:titleStyle>
    <p:bodyStyle>
      <a:lvl1pPr marL="204788" indent="-204788" algn="l" defTabSz="1042988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04825" indent="-209550" algn="l" defTabSz="1042988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-"/>
        <a:defRPr sz="2000">
          <a:solidFill>
            <a:schemeClr val="tx1"/>
          </a:solidFill>
          <a:latin typeface="+mn-lt"/>
        </a:defRPr>
      </a:lvl2pPr>
      <a:lvl3pPr marL="754063" indent="-260350" algn="l" defTabSz="1042988" rtl="0" eaLnBrk="1" fontAlgn="base" hangingPunct="1">
        <a:spcBef>
          <a:spcPts val="600"/>
        </a:spcBef>
        <a:spcAft>
          <a:spcPct val="0"/>
        </a:spcAft>
        <a:buClr>
          <a:schemeClr val="accent2"/>
        </a:buClr>
        <a:buSzPct val="90000"/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1030288" indent="-261938" algn="l" defTabSz="1042988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281113" indent="-260350" algn="l" defTabSz="1042988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8035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607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7179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751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d@kth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questb.in/pq2hggpq" TargetMode="External"/><Relationship Id="rId2" Type="http://schemas.openxmlformats.org/officeDocument/2006/relationships/hyperlink" Target="http://requestb.i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ecure/Dashboard.jsp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parser.online.fr/" TargetMode="External"/><Relationship Id="rId2" Type="http://schemas.openxmlformats.org/officeDocument/2006/relationships/hyperlink" Target="http://requestb.in/pq2hggpq?inspec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eclipse.org/Lyo/ToolchainModellingAndCodeGenerationWorkshop#Create_modelling_projec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iki.eclipse.org/Lyo/creating_OSLC4J_projec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clipse.org/lyo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iki.eclipse.org/Lyo/St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adaptor-jira/services/jira/webhooks/issue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hyperlink" Target="http://localhost:8081/adaptor-jira/services/jira/webhooks/initIssues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1/adaptor-jira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open-services.net/bin/view/Main/CmSpecificationV2#Resource_ChangeReques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iki.eclipse.org/Lyo/creating_OSLC4J_project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-services.net/bin/view/Main/CmSpecificationV2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ervices.net/bin/view/Main/CmSpecificationV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Linked Data Tutorial</a:t>
            </a:r>
            <a:br>
              <a:rPr lang="en-GB" smtClean="0"/>
            </a:br>
            <a:r>
              <a:rPr lang="en-GB" smtClean="0"/>
              <a:t>- Using OSLC Lyo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dirty="0" smtClean="0"/>
              <a:t>Jad El-khoury </a:t>
            </a:r>
          </a:p>
          <a:p>
            <a:r>
              <a:rPr lang="en-GB" sz="2800" dirty="0" smtClean="0">
                <a:hlinkClick r:id="rId3"/>
              </a:rPr>
              <a:t>jad@kth.se</a:t>
            </a:r>
            <a:r>
              <a:rPr lang="en-GB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3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OSLC Way -</a:t>
            </a:r>
            <a:br>
              <a:rPr lang="en-GB" smtClean="0"/>
            </a:br>
            <a:r>
              <a:rPr lang="en-GB" smtClean="0"/>
              <a:t>- Federated Sources as OSLC Servers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5346" y="2043691"/>
            <a:ext cx="4708273" cy="4544458"/>
          </a:xfrm>
        </p:spPr>
        <p:txBody>
          <a:bodyPr/>
          <a:lstStyle/>
          <a:p>
            <a:endParaRPr lang="en-GB" sz="1800" dirty="0" smtClean="0"/>
          </a:p>
          <a:p>
            <a:r>
              <a:rPr lang="en-GB" sz="1800" dirty="0" smtClean="0"/>
              <a:t>Inter-tool interactions</a:t>
            </a:r>
          </a:p>
          <a:p>
            <a:pPr lvl="1"/>
            <a:r>
              <a:rPr lang="en-GB" sz="1600" dirty="0" smtClean="0"/>
              <a:t>Client-Server relationships</a:t>
            </a:r>
          </a:p>
          <a:p>
            <a:pPr lvl="1"/>
            <a:r>
              <a:rPr lang="en-GB" sz="1600" dirty="0" smtClean="0"/>
              <a:t>REST services for data access &amp; manipulation</a:t>
            </a:r>
          </a:p>
          <a:p>
            <a:pPr lvl="1"/>
            <a:r>
              <a:rPr lang="en-GB" sz="1600" dirty="0" smtClean="0"/>
              <a:t>Delegated-UI for end-user GUI integration</a:t>
            </a:r>
          </a:p>
          <a:p>
            <a:pPr lvl="1"/>
            <a:r>
              <a:rPr lang="en-GB" sz="1600" dirty="0" smtClean="0"/>
              <a:t>Traceability managed within relevant tools</a:t>
            </a:r>
          </a:p>
          <a:p>
            <a:endParaRPr lang="en-GB" sz="1800" dirty="0"/>
          </a:p>
        </p:txBody>
      </p:sp>
      <p:sp>
        <p:nvSpPr>
          <p:cNvPr id="43" name="Can 42"/>
          <p:cNvSpPr/>
          <p:nvPr/>
        </p:nvSpPr>
        <p:spPr>
          <a:xfrm>
            <a:off x="5500045" y="5885515"/>
            <a:ext cx="1347150" cy="871341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4287" tIns="52144" rIns="104287" bIns="52144" rtlCol="0" anchor="ctr"/>
          <a:lstStyle/>
          <a:p>
            <a:pPr algn="ctr"/>
            <a:r>
              <a:rPr lang="en-GB" sz="1300" dirty="0"/>
              <a:t>Source Code </a:t>
            </a:r>
          </a:p>
          <a:p>
            <a:pPr algn="ctr"/>
            <a:r>
              <a:rPr lang="en-GB" sz="1300" dirty="0"/>
              <a:t>(Perforce)</a:t>
            </a:r>
          </a:p>
        </p:txBody>
      </p:sp>
      <p:sp>
        <p:nvSpPr>
          <p:cNvPr id="44" name="Can 43"/>
          <p:cNvSpPr/>
          <p:nvPr/>
        </p:nvSpPr>
        <p:spPr>
          <a:xfrm>
            <a:off x="9018314" y="1974858"/>
            <a:ext cx="1497851" cy="12160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04287" tIns="52144" rIns="104287" bIns="52144" rtlCol="0" anchor="ctr"/>
          <a:lstStyle/>
          <a:p>
            <a:pPr algn="ctr"/>
            <a:r>
              <a:rPr lang="en-GB" sz="1300" dirty="0" smtClean="0"/>
              <a:t>Architecture Management Tool</a:t>
            </a:r>
            <a:endParaRPr lang="en-GB" sz="1300" dirty="0"/>
          </a:p>
        </p:txBody>
      </p:sp>
      <p:sp>
        <p:nvSpPr>
          <p:cNvPr id="47" name="Can 46"/>
          <p:cNvSpPr/>
          <p:nvPr/>
        </p:nvSpPr>
        <p:spPr>
          <a:xfrm>
            <a:off x="7450730" y="5949130"/>
            <a:ext cx="1811696" cy="978331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4287" tIns="52144" rIns="104287" bIns="52144" rtlCol="0" anchor="ctr"/>
          <a:lstStyle/>
          <a:p>
            <a:pPr algn="ctr"/>
            <a:r>
              <a:rPr lang="en-GB" sz="1300" dirty="0" smtClean="0"/>
              <a:t>Requirement Management</a:t>
            </a:r>
            <a:endParaRPr lang="en-GB" sz="1300" dirty="0"/>
          </a:p>
        </p:txBody>
      </p:sp>
      <p:sp>
        <p:nvSpPr>
          <p:cNvPr id="56" name="Can 55"/>
          <p:cNvSpPr/>
          <p:nvPr/>
        </p:nvSpPr>
        <p:spPr>
          <a:xfrm>
            <a:off x="7089626" y="1931093"/>
            <a:ext cx="1347150" cy="1176279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4287" tIns="52144" rIns="104287" bIns="52144" rtlCol="0" anchor="ctr"/>
          <a:lstStyle/>
          <a:p>
            <a:pPr algn="ctr"/>
            <a:r>
              <a:rPr lang="en-GB" sz="1300" dirty="0"/>
              <a:t>JIRA</a:t>
            </a:r>
          </a:p>
        </p:txBody>
      </p:sp>
      <p:grpSp>
        <p:nvGrpSpPr>
          <p:cNvPr id="59" name="Group 241"/>
          <p:cNvGrpSpPr>
            <a:grpSpLocks/>
          </p:cNvGrpSpPr>
          <p:nvPr/>
        </p:nvGrpSpPr>
        <p:grpSpPr bwMode="auto">
          <a:xfrm>
            <a:off x="7451738" y="3186748"/>
            <a:ext cx="622926" cy="473923"/>
            <a:chOff x="1898639" y="1866023"/>
            <a:chExt cx="532705" cy="429953"/>
          </a:xfrm>
        </p:grpSpPr>
        <p:pic>
          <p:nvPicPr>
            <p:cNvPr id="60" name="Picture 1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8639" y="1866023"/>
              <a:ext cx="532705" cy="318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" name="Group 169"/>
            <p:cNvGrpSpPr>
              <a:grpSpLocks/>
            </p:cNvGrpSpPr>
            <p:nvPr/>
          </p:nvGrpSpPr>
          <p:grpSpPr bwMode="auto">
            <a:xfrm rot="10800000">
              <a:off x="1958166" y="2151264"/>
              <a:ext cx="395533" cy="144712"/>
              <a:chOff x="2920402" y="3758666"/>
              <a:chExt cx="395533" cy="1447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967286" y="3743623"/>
                <a:ext cx="141277" cy="1143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145072" y="3743623"/>
                <a:ext cx="171437" cy="1143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64" name="Group 241"/>
          <p:cNvGrpSpPr>
            <a:grpSpLocks/>
          </p:cNvGrpSpPr>
          <p:nvPr/>
        </p:nvGrpSpPr>
        <p:grpSpPr bwMode="auto">
          <a:xfrm>
            <a:off x="5550870" y="3189078"/>
            <a:ext cx="875341" cy="473923"/>
            <a:chOff x="1898639" y="1866023"/>
            <a:chExt cx="532705" cy="429953"/>
          </a:xfrm>
        </p:grpSpPr>
        <p:pic>
          <p:nvPicPr>
            <p:cNvPr id="65" name="Picture 1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8639" y="1866023"/>
              <a:ext cx="532705" cy="318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6" name="Group 169"/>
            <p:cNvGrpSpPr>
              <a:grpSpLocks/>
            </p:cNvGrpSpPr>
            <p:nvPr/>
          </p:nvGrpSpPr>
          <p:grpSpPr bwMode="auto">
            <a:xfrm rot="10800000">
              <a:off x="1958166" y="2151264"/>
              <a:ext cx="395533" cy="144712"/>
              <a:chOff x="2920402" y="3758666"/>
              <a:chExt cx="395533" cy="1447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967286" y="3743623"/>
                <a:ext cx="141277" cy="1143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145072" y="3743623"/>
                <a:ext cx="171437" cy="1143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69" name="Group 241"/>
          <p:cNvGrpSpPr>
            <a:grpSpLocks/>
          </p:cNvGrpSpPr>
          <p:nvPr/>
        </p:nvGrpSpPr>
        <p:grpSpPr bwMode="auto">
          <a:xfrm>
            <a:off x="9306346" y="3237608"/>
            <a:ext cx="875341" cy="473923"/>
            <a:chOff x="1898639" y="1866023"/>
            <a:chExt cx="532705" cy="429953"/>
          </a:xfrm>
        </p:grpSpPr>
        <p:pic>
          <p:nvPicPr>
            <p:cNvPr id="70" name="Picture 1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8639" y="1866023"/>
              <a:ext cx="532705" cy="318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" name="Group 169"/>
            <p:cNvGrpSpPr>
              <a:grpSpLocks/>
            </p:cNvGrpSpPr>
            <p:nvPr/>
          </p:nvGrpSpPr>
          <p:grpSpPr bwMode="auto">
            <a:xfrm rot="10800000">
              <a:off x="1958166" y="2151264"/>
              <a:ext cx="395533" cy="144712"/>
              <a:chOff x="2920402" y="3758666"/>
              <a:chExt cx="395533" cy="1447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2967286" y="3743623"/>
                <a:ext cx="141277" cy="1143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145072" y="3743623"/>
                <a:ext cx="171437" cy="1143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79" name="Group 241"/>
          <p:cNvGrpSpPr>
            <a:grpSpLocks/>
          </p:cNvGrpSpPr>
          <p:nvPr/>
        </p:nvGrpSpPr>
        <p:grpSpPr bwMode="auto">
          <a:xfrm rot="10800000">
            <a:off x="7827010" y="5367715"/>
            <a:ext cx="1149695" cy="473923"/>
            <a:chOff x="1898639" y="1866023"/>
            <a:chExt cx="532705" cy="429953"/>
          </a:xfrm>
        </p:grpSpPr>
        <p:pic>
          <p:nvPicPr>
            <p:cNvPr id="80" name="Picture 1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8639" y="1866023"/>
              <a:ext cx="532705" cy="318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1" name="Group 169"/>
            <p:cNvGrpSpPr>
              <a:grpSpLocks/>
            </p:cNvGrpSpPr>
            <p:nvPr/>
          </p:nvGrpSpPr>
          <p:grpSpPr bwMode="auto">
            <a:xfrm rot="10800000">
              <a:off x="1958166" y="2151264"/>
              <a:ext cx="395533" cy="144712"/>
              <a:chOff x="2920402" y="3758666"/>
              <a:chExt cx="395533" cy="1447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967286" y="3743623"/>
                <a:ext cx="141277" cy="1143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145072" y="3743623"/>
                <a:ext cx="171437" cy="1143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01" name="Group 241"/>
          <p:cNvGrpSpPr>
            <a:grpSpLocks/>
          </p:cNvGrpSpPr>
          <p:nvPr/>
        </p:nvGrpSpPr>
        <p:grpSpPr bwMode="auto">
          <a:xfrm rot="10800000">
            <a:off x="5765057" y="5349134"/>
            <a:ext cx="875341" cy="473923"/>
            <a:chOff x="1898639" y="1866023"/>
            <a:chExt cx="532705" cy="429953"/>
          </a:xfrm>
        </p:grpSpPr>
        <p:pic>
          <p:nvPicPr>
            <p:cNvPr id="102" name="Picture 1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8639" y="1866023"/>
              <a:ext cx="532705" cy="318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3" name="Group 169"/>
            <p:cNvGrpSpPr>
              <a:grpSpLocks/>
            </p:cNvGrpSpPr>
            <p:nvPr/>
          </p:nvGrpSpPr>
          <p:grpSpPr bwMode="auto">
            <a:xfrm rot="10800000">
              <a:off x="1958166" y="2151264"/>
              <a:ext cx="395533" cy="144712"/>
              <a:chOff x="2920402" y="3758666"/>
              <a:chExt cx="395533" cy="144712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967286" y="3743623"/>
                <a:ext cx="141277" cy="1143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145072" y="3743623"/>
                <a:ext cx="171437" cy="1143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cxnSp>
        <p:nvCxnSpPr>
          <p:cNvPr id="112" name="Straight Arrow Connector 111"/>
          <p:cNvCxnSpPr>
            <a:cxnSpLocks noChangeShapeType="1"/>
          </p:cNvCxnSpPr>
          <p:nvPr/>
        </p:nvCxnSpPr>
        <p:spPr bwMode="auto">
          <a:xfrm>
            <a:off x="5969683" y="3684347"/>
            <a:ext cx="203937" cy="1580517"/>
          </a:xfrm>
          <a:prstGeom prst="straightConnector1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543526" y="3684348"/>
            <a:ext cx="1177622" cy="1628958"/>
          </a:xfrm>
          <a:prstGeom prst="straightConnector1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Straight Arrow Connector 115"/>
          <p:cNvCxnSpPr>
            <a:cxnSpLocks noChangeShapeType="1"/>
          </p:cNvCxnSpPr>
          <p:nvPr/>
        </p:nvCxnSpPr>
        <p:spPr bwMode="auto">
          <a:xfrm flipH="1">
            <a:off x="8479474" y="3759627"/>
            <a:ext cx="1271363" cy="1505237"/>
          </a:xfrm>
          <a:prstGeom prst="straightConnector1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Can 128"/>
          <p:cNvSpPr/>
          <p:nvPr/>
        </p:nvSpPr>
        <p:spPr>
          <a:xfrm>
            <a:off x="5134433" y="1907685"/>
            <a:ext cx="1670500" cy="122778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4287" tIns="52144" rIns="104287" bIns="52144" rtlCol="0" anchor="ctr"/>
          <a:lstStyle/>
          <a:p>
            <a:pPr algn="ctr"/>
            <a:r>
              <a:rPr lang="en-GB" sz="1300" dirty="0"/>
              <a:t>Test Management </a:t>
            </a:r>
            <a:r>
              <a:rPr lang="en-GB" sz="1300" dirty="0" smtClean="0"/>
              <a:t>System</a:t>
            </a:r>
            <a:endParaRPr lang="en-GB" sz="1300" dirty="0"/>
          </a:p>
        </p:txBody>
      </p:sp>
      <p:cxnSp>
        <p:nvCxnSpPr>
          <p:cNvPr id="131" name="Straight Arrow Connector 130"/>
          <p:cNvCxnSpPr>
            <a:cxnSpLocks noChangeShapeType="1"/>
            <a:stCxn id="62" idx="0"/>
          </p:cNvCxnSpPr>
          <p:nvPr/>
        </p:nvCxnSpPr>
        <p:spPr bwMode="auto">
          <a:xfrm>
            <a:off x="7846442" y="3677252"/>
            <a:ext cx="249329" cy="1587612"/>
          </a:xfrm>
          <a:prstGeom prst="straightConnector1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TextBox 139"/>
          <p:cNvSpPr txBox="1"/>
          <p:nvPr/>
        </p:nvSpPr>
        <p:spPr>
          <a:xfrm>
            <a:off x="5429869" y="3996503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5">
                    <a:lumMod val="75000"/>
                  </a:schemeClr>
                </a:solidFill>
              </a:rPr>
              <a:t>PUT</a:t>
            </a:r>
            <a:endParaRPr lang="en-GB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536782" y="4381158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1"/>
                </a:solidFill>
              </a:rPr>
              <a:t>GET</a:t>
            </a:r>
            <a:endParaRPr lang="en-GB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OSLC Way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- Federated Sources as OSLC </a:t>
            </a:r>
            <a:r>
              <a:rPr lang="en-GB" dirty="0" smtClean="0"/>
              <a:t>Servers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130425" y="2065338"/>
            <a:ext cx="8026400" cy="4473575"/>
          </a:xfrm>
        </p:spPr>
        <p:txBody>
          <a:bodyPr/>
          <a:lstStyle/>
          <a:p>
            <a:r>
              <a:rPr lang="en-GB" dirty="0"/>
              <a:t>Each source</a:t>
            </a:r>
          </a:p>
          <a:p>
            <a:pPr lvl="1"/>
            <a:r>
              <a:rPr lang="en-GB" dirty="0"/>
              <a:t>controls it's own schema</a:t>
            </a:r>
          </a:p>
          <a:p>
            <a:pPr lvl="1"/>
            <a:r>
              <a:rPr lang="en-GB" dirty="0"/>
              <a:t>Manages its own </a:t>
            </a:r>
            <a:r>
              <a:rPr lang="en-GB" dirty="0" smtClean="0"/>
              <a:t>data</a:t>
            </a:r>
          </a:p>
          <a:p>
            <a:pPr lvl="1"/>
            <a:r>
              <a:rPr lang="sv-SE" dirty="0" smtClean="0"/>
              <a:t>Delivers </a:t>
            </a:r>
            <a:r>
              <a:rPr lang="sv-SE" dirty="0" err="1" smtClean="0"/>
              <a:t>its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 data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196" name="Rectangle 195"/>
          <p:cNvSpPr/>
          <p:nvPr/>
        </p:nvSpPr>
        <p:spPr>
          <a:xfrm>
            <a:off x="5731836" y="5037639"/>
            <a:ext cx="3414665" cy="2224547"/>
          </a:xfrm>
          <a:prstGeom prst="rect">
            <a:avLst/>
          </a:prstGeom>
          <a:solidFill>
            <a:srgbClr val="0096EA">
              <a:lumMod val="20000"/>
              <a:lumOff val="80000"/>
            </a:srgbClr>
          </a:solidFill>
          <a:ln w="25400" cap="flat" cmpd="sng" algn="ctr">
            <a:solidFill>
              <a:srgbClr val="5BD8F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Folded Corner 53"/>
          <p:cNvSpPr>
            <a:spLocks noChangeArrowheads="1"/>
          </p:cNvSpPr>
          <p:nvPr/>
        </p:nvSpPr>
        <p:spPr bwMode="auto">
          <a:xfrm>
            <a:off x="6662812" y="5556616"/>
            <a:ext cx="2408511" cy="763894"/>
          </a:xfrm>
          <a:prstGeom prst="foldedCorner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" name="Folded Corner 52"/>
          <p:cNvSpPr>
            <a:spLocks noChangeArrowheads="1"/>
          </p:cNvSpPr>
          <p:nvPr/>
        </p:nvSpPr>
        <p:spPr bwMode="auto">
          <a:xfrm>
            <a:off x="6615981" y="5480249"/>
            <a:ext cx="2408511" cy="763894"/>
          </a:xfrm>
          <a:prstGeom prst="foldedCorner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52" name="Folded Corner 51"/>
          <p:cNvSpPr>
            <a:spLocks noChangeArrowheads="1"/>
          </p:cNvSpPr>
          <p:nvPr/>
        </p:nvSpPr>
        <p:spPr bwMode="auto">
          <a:xfrm>
            <a:off x="6553071" y="5367320"/>
            <a:ext cx="2408511" cy="763894"/>
          </a:xfrm>
          <a:prstGeom prst="foldedCorner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7" name="Folded Corner 196"/>
          <p:cNvSpPr>
            <a:spLocks noChangeArrowheads="1"/>
          </p:cNvSpPr>
          <p:nvPr/>
        </p:nvSpPr>
        <p:spPr bwMode="auto">
          <a:xfrm>
            <a:off x="6485670" y="5252204"/>
            <a:ext cx="2408511" cy="763894"/>
          </a:xfrm>
          <a:prstGeom prst="foldedCorner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075638" y="3537937"/>
            <a:ext cx="2715192" cy="1482852"/>
          </a:xfrm>
          <a:prstGeom prst="rect">
            <a:avLst/>
          </a:prstGeom>
          <a:solidFill>
            <a:srgbClr val="5BD8FF"/>
          </a:solidFill>
          <a:ln w="25400" cap="flat" cmpd="sng" algn="ctr">
            <a:solidFill>
              <a:srgbClr val="5BD8F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9" name="Rectangle 198"/>
          <p:cNvSpPr/>
          <p:nvPr/>
        </p:nvSpPr>
        <p:spPr bwMode="auto">
          <a:xfrm>
            <a:off x="6993435" y="3394146"/>
            <a:ext cx="239279" cy="20220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5BD8F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0" name="Rectangle 199"/>
          <p:cNvSpPr/>
          <p:nvPr/>
        </p:nvSpPr>
        <p:spPr bwMode="auto">
          <a:xfrm>
            <a:off x="7392231" y="3394146"/>
            <a:ext cx="239279" cy="202207"/>
          </a:xfrm>
          <a:prstGeom prst="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5BD8F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1" name="Right Brace 200"/>
          <p:cNvSpPr/>
          <p:nvPr/>
        </p:nvSpPr>
        <p:spPr>
          <a:xfrm>
            <a:off x="9163490" y="3512099"/>
            <a:ext cx="322518" cy="1508690"/>
          </a:xfrm>
          <a:prstGeom prst="rightBrace">
            <a:avLst>
              <a:gd name="adj1" fmla="val 22806"/>
              <a:gd name="adj2" fmla="val 50000"/>
            </a:avLst>
          </a:prstGeom>
          <a:noFill/>
          <a:ln w="9525" cap="flat" cmpd="sng" algn="ctr">
            <a:solidFill>
              <a:srgbClr val="5BD8FF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2" name="TextBox 129"/>
          <p:cNvSpPr txBox="1">
            <a:spLocks noChangeArrowheads="1"/>
          </p:cNvSpPr>
          <p:nvPr/>
        </p:nvSpPr>
        <p:spPr bwMode="auto">
          <a:xfrm>
            <a:off x="9526540" y="3966836"/>
            <a:ext cx="975586" cy="55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OSLC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Technological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Space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615981" y="3654768"/>
            <a:ext cx="2102954" cy="1315469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ys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4" name="TextBox 131"/>
          <p:cNvSpPr txBox="1">
            <a:spLocks noChangeArrowheads="1"/>
          </p:cNvSpPr>
          <p:nvPr/>
        </p:nvSpPr>
        <p:spPr bwMode="auto">
          <a:xfrm>
            <a:off x="6037444" y="3557034"/>
            <a:ext cx="625368" cy="39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Tool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Adapter</a:t>
            </a:r>
          </a:p>
        </p:txBody>
      </p:sp>
      <p:sp>
        <p:nvSpPr>
          <p:cNvPr id="205" name="TextBox 134"/>
          <p:cNvSpPr txBox="1">
            <a:spLocks noChangeArrowheads="1"/>
          </p:cNvSpPr>
          <p:nvPr/>
        </p:nvSpPr>
        <p:spPr bwMode="auto">
          <a:xfrm>
            <a:off x="7828852" y="3718800"/>
            <a:ext cx="792349" cy="24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Resources</a:t>
            </a:r>
          </a:p>
        </p:txBody>
      </p:sp>
      <p:sp>
        <p:nvSpPr>
          <p:cNvPr id="206" name="TextBox 137"/>
          <p:cNvSpPr txBox="1">
            <a:spLocks noChangeArrowheads="1"/>
          </p:cNvSpPr>
          <p:nvPr/>
        </p:nvSpPr>
        <p:spPr bwMode="auto">
          <a:xfrm>
            <a:off x="9526540" y="5749267"/>
            <a:ext cx="975586" cy="86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Tool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Technological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Space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(e.g., RIF,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Simulink)</a:t>
            </a:r>
          </a:p>
        </p:txBody>
      </p:sp>
      <p:sp>
        <p:nvSpPr>
          <p:cNvPr id="207" name="Oval 206"/>
          <p:cNvSpPr>
            <a:spLocks noChangeArrowheads="1"/>
          </p:cNvSpPr>
          <p:nvPr/>
        </p:nvSpPr>
        <p:spPr bwMode="auto">
          <a:xfrm>
            <a:off x="6941759" y="5275795"/>
            <a:ext cx="357232" cy="305558"/>
          </a:xfrm>
          <a:prstGeom prst="ellipse">
            <a:avLst/>
          </a:prstGeom>
          <a:solidFill>
            <a:srgbClr val="B5E9FF"/>
          </a:solidFill>
          <a:ln w="9525">
            <a:solidFill>
              <a:srgbClr val="55D5FD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</a:endParaRPr>
          </a:p>
        </p:txBody>
      </p:sp>
      <p:sp>
        <p:nvSpPr>
          <p:cNvPr id="208" name="Oval 207"/>
          <p:cNvSpPr>
            <a:spLocks noChangeArrowheads="1"/>
          </p:cNvSpPr>
          <p:nvPr/>
        </p:nvSpPr>
        <p:spPr bwMode="auto">
          <a:xfrm>
            <a:off x="7910107" y="5326346"/>
            <a:ext cx="357232" cy="306680"/>
          </a:xfrm>
          <a:prstGeom prst="ellipse">
            <a:avLst/>
          </a:prstGeom>
          <a:solidFill>
            <a:srgbClr val="B5E9FF"/>
          </a:solidFill>
          <a:ln w="9525">
            <a:solidFill>
              <a:srgbClr val="55D5FD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</a:endParaRPr>
          </a:p>
        </p:txBody>
      </p:sp>
      <p:sp>
        <p:nvSpPr>
          <p:cNvPr id="209" name="Oval 208"/>
          <p:cNvSpPr>
            <a:spLocks noChangeArrowheads="1"/>
          </p:cNvSpPr>
          <p:nvPr/>
        </p:nvSpPr>
        <p:spPr bwMode="auto">
          <a:xfrm>
            <a:off x="7400095" y="5633027"/>
            <a:ext cx="357232" cy="305558"/>
          </a:xfrm>
          <a:prstGeom prst="ellipse">
            <a:avLst/>
          </a:prstGeom>
          <a:solidFill>
            <a:srgbClr val="B5E9FF"/>
          </a:solidFill>
          <a:ln w="9525">
            <a:solidFill>
              <a:srgbClr val="55D5FD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</a:endParaRPr>
          </a:p>
        </p:txBody>
      </p:sp>
      <p:cxnSp>
        <p:nvCxnSpPr>
          <p:cNvPr id="210" name="Straight Arrow Connector 209"/>
          <p:cNvCxnSpPr>
            <a:cxnSpLocks noChangeShapeType="1"/>
            <a:stCxn id="209" idx="7"/>
            <a:endCxn id="208" idx="3"/>
          </p:cNvCxnSpPr>
          <p:nvPr/>
        </p:nvCxnSpPr>
        <p:spPr bwMode="auto">
          <a:xfrm flipV="1">
            <a:off x="7705653" y="5588092"/>
            <a:ext cx="257252" cy="89870"/>
          </a:xfrm>
          <a:prstGeom prst="straightConnector1">
            <a:avLst/>
          </a:prstGeom>
          <a:noFill/>
          <a:ln w="25400">
            <a:solidFill>
              <a:srgbClr val="5BD8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Straight Arrow Connector 210"/>
          <p:cNvCxnSpPr>
            <a:cxnSpLocks noChangeShapeType="1"/>
            <a:stCxn id="207" idx="6"/>
            <a:endCxn id="208" idx="2"/>
          </p:cNvCxnSpPr>
          <p:nvPr/>
        </p:nvCxnSpPr>
        <p:spPr bwMode="auto">
          <a:xfrm>
            <a:off x="7298992" y="5428573"/>
            <a:ext cx="611115" cy="51676"/>
          </a:xfrm>
          <a:prstGeom prst="straightConnector1">
            <a:avLst/>
          </a:prstGeom>
          <a:noFill/>
          <a:ln w="25400">
            <a:solidFill>
              <a:srgbClr val="5BD8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2" name="Up-Down Arrow 211"/>
          <p:cNvSpPr>
            <a:spLocks noChangeArrowheads="1"/>
          </p:cNvSpPr>
          <p:nvPr/>
        </p:nvSpPr>
        <p:spPr bwMode="auto">
          <a:xfrm>
            <a:off x="7337187" y="4817459"/>
            <a:ext cx="255005" cy="560563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rgbClr val="55D5FD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</a:endParaRPr>
          </a:p>
        </p:txBody>
      </p:sp>
      <p:sp>
        <p:nvSpPr>
          <p:cNvPr id="213" name="TextBox 145"/>
          <p:cNvSpPr txBox="1">
            <a:spLocks noChangeArrowheads="1"/>
          </p:cNvSpPr>
          <p:nvPr/>
        </p:nvSpPr>
        <p:spPr bwMode="auto">
          <a:xfrm>
            <a:off x="7250686" y="4970237"/>
            <a:ext cx="669699" cy="24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Mapping</a:t>
            </a:r>
          </a:p>
        </p:txBody>
      </p:sp>
      <p:sp>
        <p:nvSpPr>
          <p:cNvPr id="214" name="TextBox 146"/>
          <p:cNvSpPr txBox="1">
            <a:spLocks noChangeArrowheads="1"/>
          </p:cNvSpPr>
          <p:nvPr/>
        </p:nvSpPr>
        <p:spPr bwMode="auto">
          <a:xfrm>
            <a:off x="5836361" y="5093808"/>
            <a:ext cx="660833" cy="39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Tool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Instance</a:t>
            </a:r>
          </a:p>
        </p:txBody>
      </p:sp>
      <p:sp>
        <p:nvSpPr>
          <p:cNvPr id="215" name="TextBox 147"/>
          <p:cNvSpPr txBox="1">
            <a:spLocks noChangeArrowheads="1"/>
          </p:cNvSpPr>
          <p:nvPr/>
        </p:nvSpPr>
        <p:spPr bwMode="auto">
          <a:xfrm>
            <a:off x="6516001" y="5671221"/>
            <a:ext cx="573648" cy="24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Artifact</a:t>
            </a:r>
          </a:p>
        </p:txBody>
      </p:sp>
      <p:sp>
        <p:nvSpPr>
          <p:cNvPr id="216" name="TextBox 148"/>
          <p:cNvSpPr txBox="1">
            <a:spLocks noChangeArrowheads="1"/>
          </p:cNvSpPr>
          <p:nvPr/>
        </p:nvSpPr>
        <p:spPr bwMode="auto">
          <a:xfrm>
            <a:off x="6899072" y="5324101"/>
            <a:ext cx="517495" cy="22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ElemA</a:t>
            </a:r>
          </a:p>
        </p:txBody>
      </p:sp>
      <p:sp>
        <p:nvSpPr>
          <p:cNvPr id="217" name="TextBox 149"/>
          <p:cNvSpPr txBox="1">
            <a:spLocks noChangeArrowheads="1"/>
          </p:cNvSpPr>
          <p:nvPr/>
        </p:nvSpPr>
        <p:spPr bwMode="auto">
          <a:xfrm>
            <a:off x="7858431" y="5384762"/>
            <a:ext cx="517495" cy="22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ElemB</a:t>
            </a:r>
          </a:p>
        </p:txBody>
      </p:sp>
      <p:sp>
        <p:nvSpPr>
          <p:cNvPr id="218" name="TextBox 150"/>
          <p:cNvSpPr txBox="1">
            <a:spLocks noChangeArrowheads="1"/>
          </p:cNvSpPr>
          <p:nvPr/>
        </p:nvSpPr>
        <p:spPr bwMode="auto">
          <a:xfrm>
            <a:off x="7358530" y="5699306"/>
            <a:ext cx="524883" cy="22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ElemC</a:t>
            </a:r>
          </a:p>
        </p:txBody>
      </p:sp>
      <p:sp>
        <p:nvSpPr>
          <p:cNvPr id="219" name="Rectangle 218"/>
          <p:cNvSpPr>
            <a:spLocks noChangeArrowheads="1"/>
          </p:cNvSpPr>
          <p:nvPr/>
        </p:nvSpPr>
        <p:spPr bwMode="auto">
          <a:xfrm>
            <a:off x="7502322" y="4003013"/>
            <a:ext cx="356109" cy="305558"/>
          </a:xfrm>
          <a:prstGeom prst="rect">
            <a:avLst/>
          </a:prstGeom>
          <a:solidFill>
            <a:srgbClr val="002388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  <p:sp>
        <p:nvSpPr>
          <p:cNvPr id="220" name="Rectangle 219"/>
          <p:cNvSpPr>
            <a:spLocks noChangeArrowheads="1"/>
          </p:cNvSpPr>
          <p:nvPr/>
        </p:nvSpPr>
        <p:spPr bwMode="auto">
          <a:xfrm>
            <a:off x="8228021" y="4003013"/>
            <a:ext cx="356109" cy="305558"/>
          </a:xfrm>
          <a:prstGeom prst="rect">
            <a:avLst/>
          </a:prstGeom>
          <a:solidFill>
            <a:srgbClr val="002388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  <p:cxnSp>
        <p:nvCxnSpPr>
          <p:cNvPr id="221" name="Straight Arrow Connector 220"/>
          <p:cNvCxnSpPr>
            <a:cxnSpLocks noChangeShapeType="1"/>
            <a:stCxn id="219" idx="3"/>
            <a:endCxn id="220" idx="1"/>
          </p:cNvCxnSpPr>
          <p:nvPr/>
        </p:nvCxnSpPr>
        <p:spPr bwMode="auto">
          <a:xfrm flipV="1">
            <a:off x="7858431" y="4155792"/>
            <a:ext cx="369589" cy="0"/>
          </a:xfrm>
          <a:prstGeom prst="straightConnector1">
            <a:avLst/>
          </a:prstGeom>
          <a:noFill/>
          <a:ln w="25400">
            <a:solidFill>
              <a:srgbClr val="666666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" name="Rectangle 221"/>
          <p:cNvSpPr>
            <a:spLocks noChangeArrowheads="1"/>
          </p:cNvSpPr>
          <p:nvPr/>
        </p:nvSpPr>
        <p:spPr bwMode="auto">
          <a:xfrm>
            <a:off x="6820435" y="3922130"/>
            <a:ext cx="357232" cy="305558"/>
          </a:xfrm>
          <a:prstGeom prst="rect">
            <a:avLst/>
          </a:prstGeom>
          <a:solidFill>
            <a:srgbClr val="002388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  <p:cxnSp>
        <p:nvCxnSpPr>
          <p:cNvPr id="223" name="Curved Connector 222"/>
          <p:cNvCxnSpPr>
            <a:cxnSpLocks noChangeShapeType="1"/>
            <a:stCxn id="220" idx="2"/>
            <a:endCxn id="208" idx="0"/>
          </p:cNvCxnSpPr>
          <p:nvPr/>
        </p:nvCxnSpPr>
        <p:spPr bwMode="auto">
          <a:xfrm rot="5400000">
            <a:off x="7737669" y="4659624"/>
            <a:ext cx="1018899" cy="316791"/>
          </a:xfrm>
          <a:prstGeom prst="curvedConnector3">
            <a:avLst>
              <a:gd name="adj1" fmla="val 50000"/>
            </a:avLst>
          </a:prstGeom>
          <a:noFill/>
          <a:ln w="6350">
            <a:solidFill>
              <a:srgbClr val="000000"/>
            </a:solidFill>
            <a:prstDash val="sysDash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4" name="Curved Connector 223"/>
          <p:cNvCxnSpPr>
            <a:cxnSpLocks noChangeShapeType="1"/>
            <a:endCxn id="216" idx="0"/>
          </p:cNvCxnSpPr>
          <p:nvPr/>
        </p:nvCxnSpPr>
        <p:spPr bwMode="auto">
          <a:xfrm rot="5400000">
            <a:off x="6866680" y="4604204"/>
            <a:ext cx="1011037" cy="428758"/>
          </a:xfrm>
          <a:prstGeom prst="curvedConnector3">
            <a:avLst>
              <a:gd name="adj1" fmla="val 50000"/>
            </a:avLst>
          </a:prstGeom>
          <a:noFill/>
          <a:ln w="6350">
            <a:solidFill>
              <a:srgbClr val="000000"/>
            </a:solidFill>
            <a:prstDash val="sysDash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" name="Curved Connector 224"/>
          <p:cNvCxnSpPr>
            <a:cxnSpLocks noChangeShapeType="1"/>
          </p:cNvCxnSpPr>
          <p:nvPr/>
        </p:nvCxnSpPr>
        <p:spPr bwMode="auto">
          <a:xfrm rot="5400000">
            <a:off x="6262081" y="4783757"/>
            <a:ext cx="1425561" cy="383070"/>
          </a:xfrm>
          <a:prstGeom prst="curvedConnector3">
            <a:avLst>
              <a:gd name="adj1" fmla="val 50000"/>
            </a:avLst>
          </a:prstGeom>
          <a:noFill/>
          <a:ln w="6350">
            <a:solidFill>
              <a:srgbClr val="000000"/>
            </a:solidFill>
            <a:prstDash val="sysDash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Oval 227"/>
          <p:cNvSpPr>
            <a:spLocks noChangeArrowheads="1"/>
          </p:cNvSpPr>
          <p:nvPr/>
        </p:nvSpPr>
        <p:spPr bwMode="auto">
          <a:xfrm>
            <a:off x="7899996" y="5663359"/>
            <a:ext cx="356109" cy="305558"/>
          </a:xfrm>
          <a:prstGeom prst="ellipse">
            <a:avLst/>
          </a:prstGeom>
          <a:solidFill>
            <a:srgbClr val="B5E9FF"/>
          </a:solidFill>
          <a:ln w="9525">
            <a:solidFill>
              <a:srgbClr val="55D5FD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  <p:sp>
        <p:nvSpPr>
          <p:cNvPr id="229" name="Oval 228"/>
          <p:cNvSpPr>
            <a:spLocks noChangeArrowheads="1"/>
          </p:cNvSpPr>
          <p:nvPr/>
        </p:nvSpPr>
        <p:spPr bwMode="auto">
          <a:xfrm>
            <a:off x="8458313" y="5478002"/>
            <a:ext cx="356108" cy="305558"/>
          </a:xfrm>
          <a:prstGeom prst="ellipse">
            <a:avLst/>
          </a:prstGeom>
          <a:solidFill>
            <a:srgbClr val="B5E9FF"/>
          </a:solidFill>
          <a:ln w="9525">
            <a:solidFill>
              <a:srgbClr val="55D5FD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  <p:sp>
        <p:nvSpPr>
          <p:cNvPr id="230" name="Oval 229"/>
          <p:cNvSpPr>
            <a:spLocks noChangeArrowheads="1"/>
          </p:cNvSpPr>
          <p:nvPr/>
        </p:nvSpPr>
        <p:spPr bwMode="auto">
          <a:xfrm>
            <a:off x="8116807" y="5665606"/>
            <a:ext cx="357232" cy="305558"/>
          </a:xfrm>
          <a:prstGeom prst="ellipse">
            <a:avLst/>
          </a:prstGeom>
          <a:solidFill>
            <a:srgbClr val="B5E9FF"/>
          </a:solidFill>
          <a:ln w="9525">
            <a:solidFill>
              <a:srgbClr val="55D5FD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  <p:sp>
        <p:nvSpPr>
          <p:cNvPr id="231" name="Oval 230"/>
          <p:cNvSpPr>
            <a:spLocks noChangeArrowheads="1"/>
          </p:cNvSpPr>
          <p:nvPr/>
        </p:nvSpPr>
        <p:spPr bwMode="auto">
          <a:xfrm>
            <a:off x="8465053" y="5318483"/>
            <a:ext cx="356108" cy="305558"/>
          </a:xfrm>
          <a:prstGeom prst="ellipse">
            <a:avLst/>
          </a:prstGeom>
          <a:solidFill>
            <a:srgbClr val="B5E9FF"/>
          </a:solidFill>
          <a:ln w="9525">
            <a:solidFill>
              <a:srgbClr val="55D5FD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  <p:sp>
        <p:nvSpPr>
          <p:cNvPr id="233" name="Right Brace 232"/>
          <p:cNvSpPr/>
          <p:nvPr/>
        </p:nvSpPr>
        <p:spPr>
          <a:xfrm>
            <a:off x="9146502" y="5043256"/>
            <a:ext cx="322518" cy="2218930"/>
          </a:xfrm>
          <a:prstGeom prst="rightBrace">
            <a:avLst>
              <a:gd name="adj1" fmla="val 22806"/>
              <a:gd name="adj2" fmla="val 50000"/>
            </a:avLst>
          </a:prstGeom>
          <a:noFill/>
          <a:ln w="9525" cap="flat" cmpd="sng" algn="ctr">
            <a:solidFill>
              <a:srgbClr val="5BD8FF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55" name="Picture 154" descr="screen-capture-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874" y="5912546"/>
            <a:ext cx="1518057" cy="1273209"/>
          </a:xfrm>
          <a:prstGeom prst="rect">
            <a:avLst/>
          </a:prstGeom>
        </p:spPr>
      </p:pic>
      <p:sp>
        <p:nvSpPr>
          <p:cNvPr id="56" name="TextBox 166"/>
          <p:cNvSpPr txBox="1">
            <a:spLocks noChangeArrowheads="1"/>
          </p:cNvSpPr>
          <p:nvPr/>
        </p:nvSpPr>
        <p:spPr bwMode="auto">
          <a:xfrm>
            <a:off x="7828852" y="2801858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C.R.U.D.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961924" y="1835527"/>
            <a:ext cx="1040283" cy="900112"/>
            <a:chOff x="7730446" y="656653"/>
            <a:chExt cx="2511141" cy="1391362"/>
          </a:xfrm>
        </p:grpSpPr>
        <p:sp>
          <p:nvSpPr>
            <p:cNvPr id="58" name="Rounded Rectangle 57"/>
            <p:cNvSpPr/>
            <p:nvPr/>
          </p:nvSpPr>
          <p:spPr bwMode="auto">
            <a:xfrm>
              <a:off x="7796214" y="723295"/>
              <a:ext cx="2445373" cy="13247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730446" y="656653"/>
              <a:ext cx="2445373" cy="13247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sv-SE" sz="1050" dirty="0" smtClean="0">
                  <a:solidFill>
                    <a:schemeClr val="tx1"/>
                  </a:solidFill>
                </a:rPr>
                <a:t>OSLC </a:t>
              </a:r>
              <a:r>
                <a:rPr lang="sv-SE" sz="1050" dirty="0" err="1" smtClean="0">
                  <a:solidFill>
                    <a:schemeClr val="tx1"/>
                  </a:solidFill>
                </a:rPr>
                <a:t>Clients</a:t>
              </a:r>
              <a:endParaRPr lang="en-GB" sz="105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 bwMode="auto">
          <a:xfrm flipH="1">
            <a:off x="7558687" y="2693401"/>
            <a:ext cx="484538" cy="78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166"/>
          <p:cNvSpPr txBox="1">
            <a:spLocks noChangeArrowheads="1"/>
          </p:cNvSpPr>
          <p:nvPr/>
        </p:nvSpPr>
        <p:spPr bwMode="auto">
          <a:xfrm>
            <a:off x="7722170" y="2942163"/>
            <a:ext cx="10082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Query</a:t>
            </a:r>
          </a:p>
        </p:txBody>
      </p:sp>
      <p:sp>
        <p:nvSpPr>
          <p:cNvPr id="62" name="TextBox 166"/>
          <p:cNvSpPr txBox="1">
            <a:spLocks noChangeArrowheads="1"/>
          </p:cNvSpPr>
          <p:nvPr/>
        </p:nvSpPr>
        <p:spPr bwMode="auto">
          <a:xfrm>
            <a:off x="7650162" y="3098309"/>
            <a:ext cx="14129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rPr>
              <a:t>DelegatedUI</a:t>
            </a:r>
            <a:endParaRPr kumimoji="0" lang="en-US" altLang="en-US" sz="1100" b="0" i="1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1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OSLC Way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- Federated Sources as OSLC Servers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33338" y="1886759"/>
            <a:ext cx="4392488" cy="4473575"/>
          </a:xfrm>
        </p:spPr>
        <p:txBody>
          <a:bodyPr/>
          <a:lstStyle/>
          <a:p>
            <a:r>
              <a:rPr lang="en-GB" sz="2000" dirty="0" smtClean="0"/>
              <a:t>Limitations on complex queries</a:t>
            </a:r>
          </a:p>
          <a:p>
            <a:pPr lvl="1"/>
            <a:r>
              <a:rPr lang="en-GB" sz="1800" dirty="0" smtClean="0"/>
              <a:t>OSLC query capability has limited power</a:t>
            </a:r>
          </a:p>
          <a:p>
            <a:pPr lvl="1"/>
            <a:r>
              <a:rPr lang="en-GB" sz="1800" dirty="0" smtClean="0"/>
              <a:t>Queries can only be performed on each tool separately.</a:t>
            </a:r>
          </a:p>
          <a:p>
            <a:endParaRPr lang="en-GB" sz="2000" dirty="0" smtClean="0"/>
          </a:p>
          <a:p>
            <a:r>
              <a:rPr lang="en-GB" sz="2000" dirty="0" smtClean="0"/>
              <a:t>Solution?</a:t>
            </a:r>
            <a:endParaRPr lang="en-GB" sz="2000" dirty="0"/>
          </a:p>
          <a:p>
            <a:pPr lvl="1"/>
            <a:r>
              <a:rPr lang="en-GB" sz="1800" dirty="0" smtClean="0"/>
              <a:t>Each source implements &amp; provides a Tracked Resource Set (TRS) server interface to a central repository.</a:t>
            </a:r>
          </a:p>
          <a:p>
            <a:pPr lvl="2"/>
            <a:r>
              <a:rPr lang="en-GB" sz="1600" i="1" dirty="0" smtClean="0"/>
              <a:t>(Future Workshop)</a:t>
            </a:r>
            <a:endParaRPr lang="en-GB" sz="1600" i="1" dirty="0"/>
          </a:p>
        </p:txBody>
      </p:sp>
      <p:sp>
        <p:nvSpPr>
          <p:cNvPr id="6" name="Can 5"/>
          <p:cNvSpPr/>
          <p:nvPr/>
        </p:nvSpPr>
        <p:spPr>
          <a:xfrm>
            <a:off x="4991438" y="5896675"/>
            <a:ext cx="1347150" cy="871341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4287" tIns="52144" rIns="104287" bIns="52144" rtlCol="0" anchor="ctr"/>
          <a:lstStyle/>
          <a:p>
            <a:pPr algn="ctr"/>
            <a:r>
              <a:rPr lang="en-GB" sz="1300" dirty="0"/>
              <a:t>Source Code </a:t>
            </a:r>
          </a:p>
          <a:p>
            <a:pPr algn="ctr"/>
            <a:r>
              <a:rPr lang="en-GB" sz="1300" dirty="0"/>
              <a:t>(Perforce)</a:t>
            </a:r>
          </a:p>
        </p:txBody>
      </p:sp>
      <p:sp>
        <p:nvSpPr>
          <p:cNvPr id="9" name="Can 8"/>
          <p:cNvSpPr/>
          <p:nvPr/>
        </p:nvSpPr>
        <p:spPr>
          <a:xfrm>
            <a:off x="6581019" y="1942253"/>
            <a:ext cx="1347150" cy="1176279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4287" tIns="52144" rIns="104287" bIns="52144" rtlCol="0" anchor="ctr"/>
          <a:lstStyle/>
          <a:p>
            <a:pPr algn="ctr"/>
            <a:r>
              <a:rPr lang="en-GB" sz="1300" dirty="0"/>
              <a:t>JIRA</a:t>
            </a:r>
          </a:p>
        </p:txBody>
      </p:sp>
      <p:grpSp>
        <p:nvGrpSpPr>
          <p:cNvPr id="10" name="Group 241"/>
          <p:cNvGrpSpPr>
            <a:grpSpLocks/>
          </p:cNvGrpSpPr>
          <p:nvPr/>
        </p:nvGrpSpPr>
        <p:grpSpPr bwMode="auto">
          <a:xfrm>
            <a:off x="6943131" y="3197908"/>
            <a:ext cx="622926" cy="473923"/>
            <a:chOff x="1898639" y="1866023"/>
            <a:chExt cx="532705" cy="429953"/>
          </a:xfrm>
        </p:grpSpPr>
        <p:pic>
          <p:nvPicPr>
            <p:cNvPr id="11" name="Picture 1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8639" y="1866023"/>
              <a:ext cx="532705" cy="318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69"/>
            <p:cNvGrpSpPr>
              <a:grpSpLocks/>
            </p:cNvGrpSpPr>
            <p:nvPr/>
          </p:nvGrpSpPr>
          <p:grpSpPr bwMode="auto">
            <a:xfrm rot="10800000">
              <a:off x="1958166" y="2151264"/>
              <a:ext cx="395533" cy="144712"/>
              <a:chOff x="2920402" y="3758666"/>
              <a:chExt cx="395533" cy="14471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967286" y="3743623"/>
                <a:ext cx="141277" cy="1143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45072" y="3743623"/>
                <a:ext cx="171437" cy="1143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5" name="Group 241"/>
          <p:cNvGrpSpPr>
            <a:grpSpLocks/>
          </p:cNvGrpSpPr>
          <p:nvPr/>
        </p:nvGrpSpPr>
        <p:grpSpPr bwMode="auto">
          <a:xfrm>
            <a:off x="5042263" y="3200238"/>
            <a:ext cx="875341" cy="473923"/>
            <a:chOff x="1898639" y="1866023"/>
            <a:chExt cx="532705" cy="429953"/>
          </a:xfrm>
        </p:grpSpPr>
        <p:pic>
          <p:nvPicPr>
            <p:cNvPr id="16" name="Picture 1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8639" y="1866023"/>
              <a:ext cx="532705" cy="318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69"/>
            <p:cNvGrpSpPr>
              <a:grpSpLocks/>
            </p:cNvGrpSpPr>
            <p:nvPr/>
          </p:nvGrpSpPr>
          <p:grpSpPr bwMode="auto">
            <a:xfrm rot="10800000">
              <a:off x="1958166" y="2151264"/>
              <a:ext cx="395533" cy="144712"/>
              <a:chOff x="2920402" y="3758666"/>
              <a:chExt cx="395533" cy="14471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967286" y="3743623"/>
                <a:ext cx="141277" cy="1143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45072" y="3743623"/>
                <a:ext cx="171437" cy="1143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5" name="Group 241"/>
          <p:cNvGrpSpPr>
            <a:grpSpLocks/>
          </p:cNvGrpSpPr>
          <p:nvPr/>
        </p:nvGrpSpPr>
        <p:grpSpPr bwMode="auto">
          <a:xfrm rot="10800000">
            <a:off x="7318403" y="5378875"/>
            <a:ext cx="1149695" cy="473923"/>
            <a:chOff x="1898639" y="1866023"/>
            <a:chExt cx="532705" cy="429953"/>
          </a:xfrm>
        </p:grpSpPr>
        <p:pic>
          <p:nvPicPr>
            <p:cNvPr id="26" name="Picture 1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8639" y="1866023"/>
              <a:ext cx="532705" cy="318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Group 169"/>
            <p:cNvGrpSpPr>
              <a:grpSpLocks/>
            </p:cNvGrpSpPr>
            <p:nvPr/>
          </p:nvGrpSpPr>
          <p:grpSpPr bwMode="auto">
            <a:xfrm rot="10800000">
              <a:off x="1958166" y="2151264"/>
              <a:ext cx="395533" cy="144712"/>
              <a:chOff x="2920402" y="3758666"/>
              <a:chExt cx="395533" cy="14471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967286" y="3743623"/>
                <a:ext cx="141277" cy="1143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45072" y="3743623"/>
                <a:ext cx="171437" cy="1143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5" name="Group 241"/>
          <p:cNvGrpSpPr>
            <a:grpSpLocks/>
          </p:cNvGrpSpPr>
          <p:nvPr/>
        </p:nvGrpSpPr>
        <p:grpSpPr bwMode="auto">
          <a:xfrm rot="10800000">
            <a:off x="5256450" y="5360294"/>
            <a:ext cx="875341" cy="473923"/>
            <a:chOff x="1898639" y="1866023"/>
            <a:chExt cx="532705" cy="429953"/>
          </a:xfrm>
        </p:grpSpPr>
        <p:pic>
          <p:nvPicPr>
            <p:cNvPr id="36" name="Picture 1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8639" y="1866023"/>
              <a:ext cx="532705" cy="318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7" name="Group 169"/>
            <p:cNvGrpSpPr>
              <a:grpSpLocks/>
            </p:cNvGrpSpPr>
            <p:nvPr/>
          </p:nvGrpSpPr>
          <p:grpSpPr bwMode="auto">
            <a:xfrm rot="10800000">
              <a:off x="1958166" y="2151264"/>
              <a:ext cx="395533" cy="144712"/>
              <a:chOff x="2920402" y="3758666"/>
              <a:chExt cx="395533" cy="14471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967286" y="3743623"/>
                <a:ext cx="141277" cy="1143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145072" y="3743623"/>
                <a:ext cx="171437" cy="1143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>
            <a:off x="5461076" y="3695507"/>
            <a:ext cx="203937" cy="1580517"/>
          </a:xfrm>
          <a:prstGeom prst="straightConnector1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flipH="1">
            <a:off x="6034919" y="3695508"/>
            <a:ext cx="1177622" cy="1628958"/>
          </a:xfrm>
          <a:prstGeom prst="straightConnector1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 flipH="1">
            <a:off x="7970867" y="3770787"/>
            <a:ext cx="1271363" cy="1505237"/>
          </a:xfrm>
          <a:prstGeom prst="straightConnector1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>
            <a:off x="9559148" y="3770787"/>
            <a:ext cx="532160" cy="1553679"/>
          </a:xfrm>
          <a:prstGeom prst="straightConnector1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Can 43"/>
          <p:cNvSpPr/>
          <p:nvPr/>
        </p:nvSpPr>
        <p:spPr>
          <a:xfrm>
            <a:off x="4625826" y="1918845"/>
            <a:ext cx="1670500" cy="122778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4287" tIns="52144" rIns="104287" bIns="52144" rtlCol="0" anchor="ctr"/>
          <a:lstStyle/>
          <a:p>
            <a:pPr algn="ctr"/>
            <a:r>
              <a:rPr lang="en-GB" sz="1300" dirty="0"/>
              <a:t>Test Management </a:t>
            </a:r>
            <a:r>
              <a:rPr lang="en-GB" sz="1300" dirty="0" smtClean="0"/>
              <a:t>System</a:t>
            </a:r>
            <a:endParaRPr lang="en-GB" sz="1300" dirty="0"/>
          </a:p>
        </p:txBody>
      </p:sp>
      <p:sp>
        <p:nvSpPr>
          <p:cNvPr id="45" name="Can 44"/>
          <p:cNvSpPr/>
          <p:nvPr/>
        </p:nvSpPr>
        <p:spPr>
          <a:xfrm>
            <a:off x="9266380" y="5901416"/>
            <a:ext cx="1368152" cy="1067592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04287" tIns="52144" rIns="104287" bIns="52144" rtlCol="0" anchor="ctr"/>
          <a:lstStyle/>
          <a:p>
            <a:pPr algn="ctr"/>
            <a:r>
              <a:rPr lang="en-GB" sz="1300" dirty="0" err="1" smtClean="0"/>
              <a:t>TrippleStore</a:t>
            </a:r>
            <a:endParaRPr lang="en-GB" sz="1300" dirty="0"/>
          </a:p>
        </p:txBody>
      </p:sp>
      <p:cxnSp>
        <p:nvCxnSpPr>
          <p:cNvPr id="46" name="Straight Arrow Connector 45"/>
          <p:cNvCxnSpPr>
            <a:cxnSpLocks noChangeShapeType="1"/>
            <a:stCxn id="13" idx="0"/>
          </p:cNvCxnSpPr>
          <p:nvPr/>
        </p:nvCxnSpPr>
        <p:spPr bwMode="auto">
          <a:xfrm>
            <a:off x="7337835" y="3688412"/>
            <a:ext cx="249329" cy="1587612"/>
          </a:xfrm>
          <a:prstGeom prst="straightConnector1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>
            <a:off x="7462499" y="3770787"/>
            <a:ext cx="2545059" cy="1486148"/>
          </a:xfrm>
          <a:prstGeom prst="straightConnector1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>
            <a:off x="8468098" y="5425291"/>
            <a:ext cx="912876" cy="87060"/>
          </a:xfrm>
          <a:prstGeom prst="straightConnector1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>
            <a:off x="6034919" y="5151576"/>
            <a:ext cx="3524229" cy="210718"/>
          </a:xfrm>
          <a:prstGeom prst="straightConnector1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5917604" y="3564748"/>
            <a:ext cx="3856787" cy="1711276"/>
          </a:xfrm>
          <a:prstGeom prst="straightConnector1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9278449" y="396044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accent1"/>
                </a:solidFill>
              </a:rPr>
              <a:t>GET</a:t>
            </a:r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09568" y="44376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accent1"/>
                </a:solidFill>
              </a:rPr>
              <a:t>GET</a:t>
            </a:r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753819" y="480399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accent1"/>
                </a:solidFill>
              </a:rPr>
              <a:t>GET</a:t>
            </a:r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95059" y="518744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accent1"/>
                </a:solidFill>
              </a:rPr>
              <a:t>GET</a:t>
            </a:r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57820" y="4079645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5">
                    <a:lumMod val="75000"/>
                  </a:schemeClr>
                </a:solidFill>
              </a:rPr>
              <a:t>PUT</a:t>
            </a:r>
            <a:endParaRPr lang="en-GB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28175" y="4392318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1"/>
                </a:solidFill>
              </a:rPr>
              <a:t>GET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57" name="Can 56"/>
          <p:cNvSpPr/>
          <p:nvPr/>
        </p:nvSpPr>
        <p:spPr>
          <a:xfrm>
            <a:off x="8704766" y="1908424"/>
            <a:ext cx="1497851" cy="12160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04287" tIns="52144" rIns="104287" bIns="52144" rtlCol="0" anchor="ctr"/>
          <a:lstStyle/>
          <a:p>
            <a:pPr algn="ctr"/>
            <a:r>
              <a:rPr lang="en-GB" sz="1300" dirty="0" smtClean="0"/>
              <a:t>Architecture Management Tool</a:t>
            </a:r>
            <a:endParaRPr lang="en-GB" sz="1300" dirty="0"/>
          </a:p>
        </p:txBody>
      </p:sp>
      <p:grpSp>
        <p:nvGrpSpPr>
          <p:cNvPr id="58" name="Group 241"/>
          <p:cNvGrpSpPr>
            <a:grpSpLocks/>
          </p:cNvGrpSpPr>
          <p:nvPr/>
        </p:nvGrpSpPr>
        <p:grpSpPr bwMode="auto">
          <a:xfrm>
            <a:off x="8992798" y="3171174"/>
            <a:ext cx="875341" cy="473923"/>
            <a:chOff x="1898639" y="1866023"/>
            <a:chExt cx="532705" cy="429953"/>
          </a:xfrm>
        </p:grpSpPr>
        <p:pic>
          <p:nvPicPr>
            <p:cNvPr id="59" name="Picture 1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8639" y="1866023"/>
              <a:ext cx="532705" cy="318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0" name="Group 169"/>
            <p:cNvGrpSpPr>
              <a:grpSpLocks/>
            </p:cNvGrpSpPr>
            <p:nvPr/>
          </p:nvGrpSpPr>
          <p:grpSpPr bwMode="auto">
            <a:xfrm rot="10800000">
              <a:off x="1958166" y="2151264"/>
              <a:ext cx="395533" cy="144712"/>
              <a:chOff x="2920402" y="3758666"/>
              <a:chExt cx="395533" cy="144712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967286" y="3743623"/>
                <a:ext cx="141277" cy="1143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145072" y="3743623"/>
                <a:ext cx="171437" cy="1143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63" name="Can 62"/>
          <p:cNvSpPr/>
          <p:nvPr/>
        </p:nvSpPr>
        <p:spPr>
          <a:xfrm>
            <a:off x="7074098" y="5958423"/>
            <a:ext cx="1811696" cy="978331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4287" tIns="52144" rIns="104287" bIns="52144" rtlCol="0" anchor="ctr"/>
          <a:lstStyle/>
          <a:p>
            <a:pPr algn="ctr"/>
            <a:r>
              <a:rPr lang="en-GB" sz="1300" dirty="0" smtClean="0"/>
              <a:t>Requirement Management</a:t>
            </a:r>
            <a:endParaRPr lang="en-GB" sz="1300" dirty="0"/>
          </a:p>
        </p:txBody>
      </p:sp>
      <p:grpSp>
        <p:nvGrpSpPr>
          <p:cNvPr id="64" name="Group 241"/>
          <p:cNvGrpSpPr>
            <a:grpSpLocks/>
          </p:cNvGrpSpPr>
          <p:nvPr/>
        </p:nvGrpSpPr>
        <p:grpSpPr bwMode="auto">
          <a:xfrm rot="10800000">
            <a:off x="9474285" y="5373534"/>
            <a:ext cx="875341" cy="473923"/>
            <a:chOff x="1898639" y="1866023"/>
            <a:chExt cx="532705" cy="429953"/>
          </a:xfrm>
        </p:grpSpPr>
        <p:pic>
          <p:nvPicPr>
            <p:cNvPr id="65" name="Picture 1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8639" y="1866023"/>
              <a:ext cx="532705" cy="318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6" name="Group 169"/>
            <p:cNvGrpSpPr>
              <a:grpSpLocks/>
            </p:cNvGrpSpPr>
            <p:nvPr/>
          </p:nvGrpSpPr>
          <p:grpSpPr bwMode="auto">
            <a:xfrm rot="10800000">
              <a:off x="1958166" y="2151264"/>
              <a:ext cx="395533" cy="144712"/>
              <a:chOff x="2920402" y="3758666"/>
              <a:chExt cx="395533" cy="1447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967286" y="3743623"/>
                <a:ext cx="141277" cy="1143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145072" y="3743623"/>
                <a:ext cx="171437" cy="1143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68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Workshop Toolchain</a:t>
            </a:r>
            <a:endParaRPr lang="en-GB" dirty="0"/>
          </a:p>
        </p:txBody>
      </p:sp>
      <p:sp>
        <p:nvSpPr>
          <p:cNvPr id="77" name="Content Placeholder 4"/>
          <p:cNvSpPr>
            <a:spLocks noGrp="1"/>
          </p:cNvSpPr>
          <p:nvPr>
            <p:ph idx="4294967295"/>
          </p:nvPr>
        </p:nvSpPr>
        <p:spPr>
          <a:xfrm>
            <a:off x="2106613" y="4906512"/>
            <a:ext cx="8026400" cy="2617741"/>
          </a:xfrm>
        </p:spPr>
        <p:txBody>
          <a:bodyPr/>
          <a:lstStyle/>
          <a:p>
            <a:r>
              <a:rPr lang="en-GB" dirty="0" smtClean="0"/>
              <a:t>A JIRA adaptor</a:t>
            </a:r>
          </a:p>
          <a:p>
            <a:pPr lvl="1"/>
            <a:r>
              <a:rPr lang="en-GB" dirty="0" smtClean="0"/>
              <a:t>Queries an “Active Directory” adaptor to identify and link to Person resources. </a:t>
            </a:r>
            <a:endParaRPr lang="en-GB" dirty="0"/>
          </a:p>
          <a:p>
            <a:pPr lvl="1"/>
            <a:r>
              <a:rPr lang="en-GB" dirty="0" smtClean="0"/>
              <a:t>Internally handles its resources in a </a:t>
            </a:r>
            <a:r>
              <a:rPr lang="en-GB" dirty="0" err="1" smtClean="0"/>
              <a:t>triplestore</a:t>
            </a:r>
            <a:endParaRPr lang="en-GB" dirty="0" smtClean="0"/>
          </a:p>
          <a:p>
            <a:pPr lvl="2"/>
            <a:r>
              <a:rPr lang="en-GB" dirty="0" smtClean="0"/>
              <a:t>For better performance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5" name="Can 34"/>
          <p:cNvSpPr/>
          <p:nvPr/>
        </p:nvSpPr>
        <p:spPr>
          <a:xfrm>
            <a:off x="3808671" y="3100602"/>
            <a:ext cx="1150880" cy="57481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4287" tIns="52144" rIns="104287" bIns="52144" rtlCol="0" anchor="ctr"/>
          <a:lstStyle/>
          <a:p>
            <a:pPr algn="ctr"/>
            <a:r>
              <a:rPr lang="en-GB" sz="1300" dirty="0" err="1" smtClean="0"/>
              <a:t>TripleStore</a:t>
            </a:r>
            <a:endParaRPr lang="en-GB" sz="1300" dirty="0"/>
          </a:p>
        </p:txBody>
      </p:sp>
      <p:sp>
        <p:nvSpPr>
          <p:cNvPr id="36" name="Can 35"/>
          <p:cNvSpPr/>
          <p:nvPr/>
        </p:nvSpPr>
        <p:spPr>
          <a:xfrm>
            <a:off x="3302074" y="1889746"/>
            <a:ext cx="1347150" cy="1176279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4287" tIns="52144" rIns="104287" bIns="52144" rtlCol="0" anchor="ctr"/>
          <a:lstStyle/>
          <a:p>
            <a:pPr algn="ctr"/>
            <a:r>
              <a:rPr lang="en-GB" sz="1300" dirty="0"/>
              <a:t>JIRA</a:t>
            </a:r>
          </a:p>
        </p:txBody>
      </p:sp>
      <p:grpSp>
        <p:nvGrpSpPr>
          <p:cNvPr id="40" name="Group 241"/>
          <p:cNvGrpSpPr>
            <a:grpSpLocks/>
          </p:cNvGrpSpPr>
          <p:nvPr/>
        </p:nvGrpSpPr>
        <p:grpSpPr bwMode="auto">
          <a:xfrm>
            <a:off x="4384111" y="3587272"/>
            <a:ext cx="622926" cy="473923"/>
            <a:chOff x="1898639" y="1866023"/>
            <a:chExt cx="532705" cy="429953"/>
          </a:xfrm>
        </p:grpSpPr>
        <p:pic>
          <p:nvPicPr>
            <p:cNvPr id="46" name="Picture 1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8639" y="1866023"/>
              <a:ext cx="532705" cy="318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" name="Group 169"/>
            <p:cNvGrpSpPr>
              <a:grpSpLocks/>
            </p:cNvGrpSpPr>
            <p:nvPr/>
          </p:nvGrpSpPr>
          <p:grpSpPr bwMode="auto">
            <a:xfrm rot="10800000">
              <a:off x="1958166" y="2151264"/>
              <a:ext cx="395533" cy="144712"/>
              <a:chOff x="2920402" y="3758666"/>
              <a:chExt cx="395533" cy="14471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967286" y="3743623"/>
                <a:ext cx="141277" cy="1143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145072" y="3743623"/>
                <a:ext cx="171437" cy="1143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 flipV="1">
            <a:off x="4861417" y="4140339"/>
            <a:ext cx="2222404" cy="136825"/>
          </a:xfrm>
          <a:prstGeom prst="straightConnector1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TextBox 91"/>
          <p:cNvSpPr txBox="1"/>
          <p:nvPr/>
        </p:nvSpPr>
        <p:spPr>
          <a:xfrm>
            <a:off x="5375053" y="4230109"/>
            <a:ext cx="1056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5">
                    <a:lumMod val="75000"/>
                  </a:schemeClr>
                </a:solidFill>
              </a:rPr>
              <a:t>QUERY</a:t>
            </a:r>
            <a:endParaRPr lang="en-GB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6" name="Group 241"/>
          <p:cNvGrpSpPr>
            <a:grpSpLocks/>
          </p:cNvGrpSpPr>
          <p:nvPr/>
        </p:nvGrpSpPr>
        <p:grpSpPr bwMode="auto">
          <a:xfrm>
            <a:off x="7083822" y="3865599"/>
            <a:ext cx="875341" cy="473923"/>
            <a:chOff x="1898639" y="1866023"/>
            <a:chExt cx="532705" cy="429953"/>
          </a:xfrm>
        </p:grpSpPr>
        <p:pic>
          <p:nvPicPr>
            <p:cNvPr id="97" name="Picture 1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8639" y="1866023"/>
              <a:ext cx="532705" cy="318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" name="Group 169"/>
            <p:cNvGrpSpPr>
              <a:grpSpLocks/>
            </p:cNvGrpSpPr>
            <p:nvPr/>
          </p:nvGrpSpPr>
          <p:grpSpPr bwMode="auto">
            <a:xfrm rot="10800000">
              <a:off x="1958166" y="2151264"/>
              <a:ext cx="395533" cy="144712"/>
              <a:chOff x="2920402" y="3758666"/>
              <a:chExt cx="395533" cy="14471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2967286" y="3743623"/>
                <a:ext cx="141277" cy="1143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145072" y="3743623"/>
                <a:ext cx="171437" cy="1143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07" name="Can 106"/>
          <p:cNvSpPr/>
          <p:nvPr/>
        </p:nvSpPr>
        <p:spPr>
          <a:xfrm>
            <a:off x="6732616" y="2739350"/>
            <a:ext cx="1811696" cy="978331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4287" tIns="52144" rIns="104287" bIns="52144" rtlCol="0" anchor="ctr"/>
          <a:lstStyle/>
          <a:p>
            <a:pPr algn="ctr"/>
            <a:r>
              <a:rPr lang="en-GB" sz="1300" dirty="0" smtClean="0"/>
              <a:t>Active Directory</a:t>
            </a:r>
            <a:endParaRPr lang="en-GB" sz="1300" dirty="0"/>
          </a:p>
        </p:txBody>
      </p:sp>
      <p:cxnSp>
        <p:nvCxnSpPr>
          <p:cNvPr id="109" name="Straight Arrow Connector 108"/>
          <p:cNvCxnSpPr>
            <a:cxnSpLocks noChangeShapeType="1"/>
            <a:endCxn id="97" idx="3"/>
          </p:cNvCxnSpPr>
          <p:nvPr/>
        </p:nvCxnSpPr>
        <p:spPr bwMode="auto">
          <a:xfrm>
            <a:off x="5007037" y="3715678"/>
            <a:ext cx="2076785" cy="32531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10772" y="3490752"/>
            <a:ext cx="14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accent1"/>
                </a:solidFill>
              </a:rPr>
              <a:t>GET (Person)</a:t>
            </a:r>
            <a:endParaRPr lang="en-GB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0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JIRA Adapter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RESTful web application</a:t>
            </a:r>
          </a:p>
          <a:p>
            <a:pPr lvl="1"/>
            <a:r>
              <a:rPr lang="en-US" dirty="0" smtClean="0"/>
              <a:t>To receive REST requests/notifications from JIRA’s </a:t>
            </a:r>
            <a:r>
              <a:rPr lang="en-US" dirty="0" err="1" smtClean="0"/>
              <a:t>Webhooks</a:t>
            </a:r>
            <a:endParaRPr lang="en-US" dirty="0" smtClean="0"/>
          </a:p>
          <a:p>
            <a:pPr lvl="1"/>
            <a:r>
              <a:rPr lang="en-US" dirty="0" smtClean="0"/>
              <a:t>To store Issues as Change Requests into a </a:t>
            </a:r>
            <a:r>
              <a:rPr lang="en-US" dirty="0" err="1" smtClean="0"/>
              <a:t>Triplestore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 client to an </a:t>
            </a:r>
            <a:r>
              <a:rPr lang="en-US" dirty="0" err="1" smtClean="0"/>
              <a:t>ActiveDirectory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/adaptor</a:t>
            </a:r>
          </a:p>
          <a:p>
            <a:pPr lvl="1"/>
            <a:r>
              <a:rPr lang="en-US" dirty="0" smtClean="0"/>
              <a:t>to query for Persons </a:t>
            </a:r>
          </a:p>
          <a:p>
            <a:endParaRPr lang="en-US" dirty="0" smtClean="0"/>
          </a:p>
          <a:p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Builds on Lyo OSLC4J</a:t>
            </a:r>
          </a:p>
          <a:p>
            <a:pPr lvl="1"/>
            <a:r>
              <a:rPr lang="en-US" dirty="0" smtClean="0"/>
              <a:t>Modelled and generated using Lyo Designer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JIRA Adapter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Work through 3 incremental versions</a:t>
            </a:r>
          </a:p>
          <a:p>
            <a:pPr lvl="1"/>
            <a:r>
              <a:rPr lang="en-US" dirty="0" smtClean="0"/>
              <a:t>Lyo Designer supports incremental model changes and generation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Version1: Change Request with Literal properties (id, title, description, creator, project)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Version2: Project as a resource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Version3: Creator as a resource – managed by another adaptor.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sv-SE" smtClean="0"/>
              <a:pPr/>
              <a:t>15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970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Task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Tool[chain] Architecture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JIRA </a:t>
            </a:r>
            <a:r>
              <a:rPr lang="en-GB" sz="2400" dirty="0"/>
              <a:t>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1</a:t>
            </a:r>
          </a:p>
          <a:p>
            <a:pPr lvl="1"/>
            <a:r>
              <a:rPr lang="en-GB" sz="2400" dirty="0" smtClean="0"/>
              <a:t>Change </a:t>
            </a:r>
            <a:r>
              <a:rPr lang="en-GB" sz="2400" dirty="0"/>
              <a:t>Request with Literal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2</a:t>
            </a:r>
          </a:p>
          <a:p>
            <a:pPr lvl="1"/>
            <a:r>
              <a:rPr lang="en-GB" sz="2400" dirty="0" smtClean="0"/>
              <a:t>Project </a:t>
            </a:r>
            <a:r>
              <a:rPr lang="en-GB" sz="2400" dirty="0"/>
              <a:t>as a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i="1" dirty="0" smtClean="0"/>
              <a:t>(Adaptor </a:t>
            </a:r>
            <a:r>
              <a:rPr lang="en-GB" sz="2400" i="1" dirty="0"/>
              <a:t>Code </a:t>
            </a:r>
            <a:r>
              <a:rPr lang="en-GB" sz="2400" i="1" dirty="0" smtClean="0"/>
              <a:t>Walkthrough)</a:t>
            </a:r>
            <a:endParaRPr lang="en-GB" sz="2400" i="1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3</a:t>
            </a:r>
          </a:p>
          <a:p>
            <a:pPr lvl="1"/>
            <a:r>
              <a:rPr lang="en-GB" sz="2400" dirty="0" smtClean="0"/>
              <a:t>Creator </a:t>
            </a:r>
            <a:r>
              <a:rPr lang="en-GB" sz="2400" dirty="0"/>
              <a:t>as a resource managed by another adaptor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5-Point Star 4"/>
          <p:cNvSpPr/>
          <p:nvPr/>
        </p:nvSpPr>
        <p:spPr bwMode="auto">
          <a:xfrm>
            <a:off x="881482" y="2915813"/>
            <a:ext cx="648000" cy="6480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046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-1. Configure JIRA Webhooks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mtClean="0"/>
              <a:t>Webhooks are user-defined HTTP POST callbacks. </a:t>
            </a:r>
          </a:p>
          <a:p>
            <a:pPr lvl="1"/>
            <a:r>
              <a:rPr lang="en-GB" smtClean="0"/>
              <a:t>Lightweight mechanism for letting remote applications receive push notifications from JIRA</a:t>
            </a:r>
          </a:p>
          <a:p>
            <a:pPr lvl="1"/>
            <a:r>
              <a:rPr lang="en-GB" smtClean="0"/>
              <a:t>No polling. </a:t>
            </a:r>
          </a:p>
          <a:p>
            <a:pPr lvl="1"/>
            <a:r>
              <a:rPr lang="en-GB" smtClean="0"/>
              <a:t>For example, changes in JIRA bugs pushed to a test management system, so that they can be retested.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5" name="Picture 4" descr="C:\Users\jad\AppData\Local\Microsoft\Windows\Temporary Internet Files\Content.IE5\P0M6Y9DP\confused-clip-art-126398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354" y="57675"/>
            <a:ext cx="1273890" cy="127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987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RequestBin</a:t>
            </a:r>
            <a:r>
              <a:rPr lang="en-US" dirty="0" smtClean="0"/>
              <a:t> to receive JIRA </a:t>
            </a:r>
            <a:r>
              <a:rPr lang="en-US" dirty="0" err="1" smtClean="0"/>
              <a:t>Webhook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http://requestb.in/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”Create a </a:t>
            </a:r>
            <a:r>
              <a:rPr lang="en-US" dirty="0" err="1" smtClean="0"/>
              <a:t>RequestBin</a:t>
            </a:r>
            <a:r>
              <a:rPr lang="en-US" dirty="0" smtClean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Record the Bin URL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smtClean="0">
                <a:hlinkClick r:id="rId3"/>
              </a:rPr>
              <a:t>http://requestb.in/pq2hggpq</a:t>
            </a:r>
            <a:r>
              <a:rPr lang="en-US" dirty="0" smtClean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Create</a:t>
            </a:r>
            <a:r>
              <a:rPr lang="sv-SE" dirty="0" smtClean="0"/>
              <a:t> a JIRA </a:t>
            </a:r>
            <a:r>
              <a:rPr lang="sv-SE" dirty="0" err="1" smtClean="0"/>
              <a:t>WebHook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sz="2000" dirty="0" err="1" smtClean="0"/>
              <a:t>Browse</a:t>
            </a:r>
            <a:r>
              <a:rPr lang="sv-SE" sz="2000" dirty="0" smtClean="0"/>
              <a:t> </a:t>
            </a:r>
            <a:r>
              <a:rPr lang="sv-SE" sz="2000" dirty="0" err="1" smtClean="0"/>
              <a:t>to</a:t>
            </a:r>
            <a:r>
              <a:rPr lang="sv-SE" sz="2000" dirty="0" smtClean="0"/>
              <a:t> JIRA on </a:t>
            </a:r>
            <a:r>
              <a:rPr lang="sv-SE" sz="2000" dirty="0" smtClean="0">
                <a:hlinkClick r:id="rId3"/>
              </a:rPr>
              <a:t>http://localhost:2990/secure/Dashboard.jspa</a:t>
            </a:r>
            <a:r>
              <a:rPr lang="sv-SE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000" dirty="0" err="1" smtClean="0"/>
              <a:t>Select</a:t>
            </a:r>
            <a:r>
              <a:rPr lang="sv-SE" sz="2000" dirty="0" smtClean="0"/>
              <a:t> </a:t>
            </a:r>
            <a:r>
              <a:rPr lang="sv-SE" sz="2000" dirty="0" err="1" smtClean="0"/>
              <a:t>Settings</a:t>
            </a:r>
            <a:r>
              <a:rPr lang="sv-SE" sz="2000" dirty="0" err="1" smtClean="0">
                <a:sym typeface="Wingdings" panose="05000000000000000000" pitchFamily="2" charset="2"/>
              </a:rPr>
              <a:t>System</a:t>
            </a:r>
            <a:endParaRPr lang="sv-SE" sz="2000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dirty="0" smtClean="0">
                <a:sym typeface="Wingdings" panose="05000000000000000000" pitchFamily="2" charset="2"/>
              </a:rPr>
              <a:t>From the </a:t>
            </a:r>
            <a:r>
              <a:rPr lang="sv-SE" sz="2000" dirty="0" err="1" smtClean="0">
                <a:sym typeface="Wingdings" panose="05000000000000000000" pitchFamily="2" charset="2"/>
              </a:rPr>
              <a:t>left</a:t>
            </a:r>
            <a:r>
              <a:rPr lang="sv-SE" sz="2000" dirty="0" smtClean="0">
                <a:sym typeface="Wingdings" panose="05000000000000000000" pitchFamily="2" charset="2"/>
              </a:rPr>
              <a:t> </a:t>
            </a:r>
            <a:r>
              <a:rPr lang="sv-SE" sz="2000" dirty="0" err="1" smtClean="0">
                <a:sym typeface="Wingdings" panose="05000000000000000000" pitchFamily="2" charset="2"/>
              </a:rPr>
              <a:t>menu</a:t>
            </a:r>
            <a:r>
              <a:rPr lang="sv-SE" sz="2000" dirty="0" smtClean="0">
                <a:sym typeface="Wingdings" panose="05000000000000000000" pitchFamily="2" charset="2"/>
              </a:rPr>
              <a:t>, </a:t>
            </a:r>
            <a:r>
              <a:rPr lang="sv-SE" sz="2000" dirty="0" err="1" smtClean="0">
                <a:sym typeface="Wingdings" panose="05000000000000000000" pitchFamily="2" charset="2"/>
              </a:rPr>
              <a:t>select</a:t>
            </a:r>
            <a:r>
              <a:rPr lang="sv-SE" sz="2000" dirty="0" smtClean="0">
                <a:sym typeface="Wingdings" panose="05000000000000000000" pitchFamily="2" charset="2"/>
              </a:rPr>
              <a:t> </a:t>
            </a:r>
            <a:r>
              <a:rPr lang="sv-SE" sz="2000" dirty="0" err="1" smtClean="0">
                <a:sym typeface="Wingdings" panose="05000000000000000000" pitchFamily="2" charset="2"/>
              </a:rPr>
              <a:t>WebHooks</a:t>
            </a:r>
            <a:endParaRPr lang="sv-SE" sz="2000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dirty="0" err="1" smtClean="0">
                <a:sym typeface="Wingdings" panose="05000000000000000000" pitchFamily="2" charset="2"/>
              </a:rPr>
              <a:t>Select</a:t>
            </a:r>
            <a:r>
              <a:rPr lang="sv-SE" sz="2000" dirty="0" smtClean="0">
                <a:sym typeface="Wingdings" panose="05000000000000000000" pitchFamily="2" charset="2"/>
              </a:rPr>
              <a:t> ”</a:t>
            </a:r>
            <a:r>
              <a:rPr lang="sv-SE" sz="2000" dirty="0" err="1" smtClean="0">
                <a:sym typeface="Wingdings" panose="05000000000000000000" pitchFamily="2" charset="2"/>
              </a:rPr>
              <a:t>Create</a:t>
            </a:r>
            <a:r>
              <a:rPr lang="sv-SE" sz="2000" dirty="0" smtClean="0">
                <a:sym typeface="Wingdings" panose="05000000000000000000" pitchFamily="2" charset="2"/>
              </a:rPr>
              <a:t> a </a:t>
            </a:r>
            <a:r>
              <a:rPr lang="sv-SE" sz="2000" dirty="0" err="1" smtClean="0">
                <a:sym typeface="Wingdings" panose="05000000000000000000" pitchFamily="2" charset="2"/>
              </a:rPr>
              <a:t>WebHook</a:t>
            </a:r>
            <a:r>
              <a:rPr lang="sv-SE" sz="2000" dirty="0" smtClean="0">
                <a:sym typeface="Wingdings" panose="05000000000000000000" pitchFamily="2" charset="2"/>
              </a:rPr>
              <a:t>” 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798" y="4689010"/>
            <a:ext cx="2899683" cy="1852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7555"/>
          <a:stretch/>
        </p:blipFill>
        <p:spPr>
          <a:xfrm>
            <a:off x="7740008" y="4495966"/>
            <a:ext cx="2404464" cy="17411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b="29091"/>
          <a:stretch/>
        </p:blipFill>
        <p:spPr>
          <a:xfrm>
            <a:off x="5337392" y="4559024"/>
            <a:ext cx="1976788" cy="24555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6558" y="42273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2802" y="42273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1454" y="40443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3267958" y="6068082"/>
            <a:ext cx="1042785" cy="498181"/>
          </a:xfrm>
          <a:custGeom>
            <a:avLst/>
            <a:gdLst>
              <a:gd name="connsiteX0" fmla="*/ 1042785 w 1042785"/>
              <a:gd name="connsiteY0" fmla="*/ 289175 h 498181"/>
              <a:gd name="connsiteX1" fmla="*/ 999242 w 1042785"/>
              <a:gd name="connsiteY1" fmla="*/ 254341 h 498181"/>
              <a:gd name="connsiteX2" fmla="*/ 964408 w 1042785"/>
              <a:gd name="connsiteY2" fmla="*/ 219507 h 498181"/>
              <a:gd name="connsiteX3" fmla="*/ 894739 w 1042785"/>
              <a:gd name="connsiteY3" fmla="*/ 175964 h 498181"/>
              <a:gd name="connsiteX4" fmla="*/ 868613 w 1042785"/>
              <a:gd name="connsiteY4" fmla="*/ 158547 h 498181"/>
              <a:gd name="connsiteX5" fmla="*/ 807653 w 1042785"/>
              <a:gd name="connsiteY5" fmla="*/ 132421 h 498181"/>
              <a:gd name="connsiteX6" fmla="*/ 772819 w 1042785"/>
              <a:gd name="connsiteY6" fmla="*/ 115004 h 498181"/>
              <a:gd name="connsiteX7" fmla="*/ 694442 w 1042785"/>
              <a:gd name="connsiteY7" fmla="*/ 88878 h 498181"/>
              <a:gd name="connsiteX8" fmla="*/ 642191 w 1042785"/>
              <a:gd name="connsiteY8" fmla="*/ 71461 h 498181"/>
              <a:gd name="connsiteX9" fmla="*/ 616065 w 1042785"/>
              <a:gd name="connsiteY9" fmla="*/ 62752 h 498181"/>
              <a:gd name="connsiteX10" fmla="*/ 555105 w 1042785"/>
              <a:gd name="connsiteY10" fmla="*/ 45335 h 498181"/>
              <a:gd name="connsiteX11" fmla="*/ 520271 w 1042785"/>
              <a:gd name="connsiteY11" fmla="*/ 36627 h 498181"/>
              <a:gd name="connsiteX12" fmla="*/ 494145 w 1042785"/>
              <a:gd name="connsiteY12" fmla="*/ 27918 h 498181"/>
              <a:gd name="connsiteX13" fmla="*/ 398351 w 1042785"/>
              <a:gd name="connsiteY13" fmla="*/ 1792 h 498181"/>
              <a:gd name="connsiteX14" fmla="*/ 163219 w 1042785"/>
              <a:gd name="connsiteY14" fmla="*/ 19209 h 498181"/>
              <a:gd name="connsiteX15" fmla="*/ 128385 w 1042785"/>
              <a:gd name="connsiteY15" fmla="*/ 36627 h 498181"/>
              <a:gd name="connsiteX16" fmla="*/ 102259 w 1042785"/>
              <a:gd name="connsiteY16" fmla="*/ 54044 h 498181"/>
              <a:gd name="connsiteX17" fmla="*/ 67425 w 1042785"/>
              <a:gd name="connsiteY17" fmla="*/ 71461 h 498181"/>
              <a:gd name="connsiteX18" fmla="*/ 15173 w 1042785"/>
              <a:gd name="connsiteY18" fmla="*/ 123712 h 498181"/>
              <a:gd name="connsiteX19" fmla="*/ 15173 w 1042785"/>
              <a:gd name="connsiteY19" fmla="*/ 289175 h 498181"/>
              <a:gd name="connsiteX20" fmla="*/ 32591 w 1042785"/>
              <a:gd name="connsiteY20" fmla="*/ 315301 h 498181"/>
              <a:gd name="connsiteX21" fmla="*/ 41299 w 1042785"/>
              <a:gd name="connsiteY21" fmla="*/ 341427 h 498181"/>
              <a:gd name="connsiteX22" fmla="*/ 119676 w 1042785"/>
              <a:gd name="connsiteY22" fmla="*/ 428512 h 498181"/>
              <a:gd name="connsiteX23" fmla="*/ 171928 w 1042785"/>
              <a:gd name="connsiteY23" fmla="*/ 472055 h 498181"/>
              <a:gd name="connsiteX24" fmla="*/ 293848 w 1042785"/>
              <a:gd name="connsiteY24" fmla="*/ 498181 h 498181"/>
              <a:gd name="connsiteX25" fmla="*/ 798945 w 1042785"/>
              <a:gd name="connsiteY25" fmla="*/ 489472 h 498181"/>
              <a:gd name="connsiteX26" fmla="*/ 851196 w 1042785"/>
              <a:gd name="connsiteY26" fmla="*/ 428512 h 498181"/>
              <a:gd name="connsiteX27" fmla="*/ 920865 w 1042785"/>
              <a:gd name="connsiteY27" fmla="*/ 367552 h 498181"/>
              <a:gd name="connsiteX28" fmla="*/ 946991 w 1042785"/>
              <a:gd name="connsiteY28" fmla="*/ 315301 h 498181"/>
              <a:gd name="connsiteX29" fmla="*/ 938282 w 1042785"/>
              <a:gd name="connsiteY29" fmla="*/ 158547 h 49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42785" h="498181">
                <a:moveTo>
                  <a:pt x="1042785" y="289175"/>
                </a:moveTo>
                <a:cubicBezTo>
                  <a:pt x="1028271" y="277564"/>
                  <a:pt x="1013134" y="266690"/>
                  <a:pt x="999242" y="254341"/>
                </a:cubicBezTo>
                <a:cubicBezTo>
                  <a:pt x="986969" y="243432"/>
                  <a:pt x="976876" y="230194"/>
                  <a:pt x="964408" y="219507"/>
                </a:cubicBezTo>
                <a:cubicBezTo>
                  <a:pt x="953687" y="210318"/>
                  <a:pt x="899569" y="178983"/>
                  <a:pt x="894739" y="175964"/>
                </a:cubicBezTo>
                <a:cubicBezTo>
                  <a:pt x="885863" y="170417"/>
                  <a:pt x="877700" y="163740"/>
                  <a:pt x="868613" y="158547"/>
                </a:cubicBezTo>
                <a:cubicBezTo>
                  <a:pt x="810839" y="125533"/>
                  <a:pt x="856510" y="153359"/>
                  <a:pt x="807653" y="132421"/>
                </a:cubicBezTo>
                <a:cubicBezTo>
                  <a:pt x="795721" y="127307"/>
                  <a:pt x="784936" y="119664"/>
                  <a:pt x="772819" y="115004"/>
                </a:cubicBezTo>
                <a:cubicBezTo>
                  <a:pt x="747116" y="105118"/>
                  <a:pt x="720568" y="97587"/>
                  <a:pt x="694442" y="88878"/>
                </a:cubicBezTo>
                <a:lnTo>
                  <a:pt x="642191" y="71461"/>
                </a:lnTo>
                <a:cubicBezTo>
                  <a:pt x="633482" y="68558"/>
                  <a:pt x="624971" y="64978"/>
                  <a:pt x="616065" y="62752"/>
                </a:cubicBezTo>
                <a:cubicBezTo>
                  <a:pt x="507170" y="35530"/>
                  <a:pt x="642558" y="70321"/>
                  <a:pt x="555105" y="45335"/>
                </a:cubicBezTo>
                <a:cubicBezTo>
                  <a:pt x="543597" y="42047"/>
                  <a:pt x="531779" y="39915"/>
                  <a:pt x="520271" y="36627"/>
                </a:cubicBezTo>
                <a:cubicBezTo>
                  <a:pt x="511444" y="34105"/>
                  <a:pt x="503051" y="30145"/>
                  <a:pt x="494145" y="27918"/>
                </a:cubicBezTo>
                <a:cubicBezTo>
                  <a:pt x="395666" y="3297"/>
                  <a:pt x="510454" y="39160"/>
                  <a:pt x="398351" y="1792"/>
                </a:cubicBezTo>
                <a:cubicBezTo>
                  <a:pt x="352766" y="3691"/>
                  <a:pt x="232775" y="-10601"/>
                  <a:pt x="163219" y="19209"/>
                </a:cubicBezTo>
                <a:cubicBezTo>
                  <a:pt x="151287" y="24323"/>
                  <a:pt x="139656" y="30186"/>
                  <a:pt x="128385" y="36627"/>
                </a:cubicBezTo>
                <a:cubicBezTo>
                  <a:pt x="119298" y="41820"/>
                  <a:pt x="111346" y="48851"/>
                  <a:pt x="102259" y="54044"/>
                </a:cubicBezTo>
                <a:cubicBezTo>
                  <a:pt x="90988" y="60485"/>
                  <a:pt x="77562" y="63351"/>
                  <a:pt x="67425" y="71461"/>
                </a:cubicBezTo>
                <a:cubicBezTo>
                  <a:pt x="48191" y="86848"/>
                  <a:pt x="15173" y="123712"/>
                  <a:pt x="15173" y="123712"/>
                </a:cubicBezTo>
                <a:cubicBezTo>
                  <a:pt x="-6354" y="188297"/>
                  <a:pt x="-3721" y="169517"/>
                  <a:pt x="15173" y="289175"/>
                </a:cubicBezTo>
                <a:cubicBezTo>
                  <a:pt x="16805" y="299514"/>
                  <a:pt x="26785" y="306592"/>
                  <a:pt x="32591" y="315301"/>
                </a:cubicBezTo>
                <a:cubicBezTo>
                  <a:pt x="35494" y="324010"/>
                  <a:pt x="36745" y="333457"/>
                  <a:pt x="41299" y="341427"/>
                </a:cubicBezTo>
                <a:cubicBezTo>
                  <a:pt x="59477" y="373239"/>
                  <a:pt x="95730" y="404566"/>
                  <a:pt x="119676" y="428512"/>
                </a:cubicBezTo>
                <a:cubicBezTo>
                  <a:pt x="132822" y="441658"/>
                  <a:pt x="152875" y="465127"/>
                  <a:pt x="171928" y="472055"/>
                </a:cubicBezTo>
                <a:cubicBezTo>
                  <a:pt x="208649" y="485408"/>
                  <a:pt x="254924" y="491693"/>
                  <a:pt x="293848" y="498181"/>
                </a:cubicBezTo>
                <a:cubicBezTo>
                  <a:pt x="462214" y="495278"/>
                  <a:pt x="630758" y="497744"/>
                  <a:pt x="798945" y="489472"/>
                </a:cubicBezTo>
                <a:cubicBezTo>
                  <a:pt x="825240" y="488179"/>
                  <a:pt x="842189" y="439771"/>
                  <a:pt x="851196" y="428512"/>
                </a:cubicBezTo>
                <a:cubicBezTo>
                  <a:pt x="880307" y="392123"/>
                  <a:pt x="888793" y="388933"/>
                  <a:pt x="920865" y="367552"/>
                </a:cubicBezTo>
                <a:cubicBezTo>
                  <a:pt x="929671" y="354343"/>
                  <a:pt x="946991" y="333328"/>
                  <a:pt x="946991" y="315301"/>
                </a:cubicBezTo>
                <a:cubicBezTo>
                  <a:pt x="946991" y="262969"/>
                  <a:pt x="938282" y="158547"/>
                  <a:pt x="938282" y="15854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5404737" y="6378337"/>
            <a:ext cx="1042785" cy="498181"/>
          </a:xfrm>
          <a:custGeom>
            <a:avLst/>
            <a:gdLst>
              <a:gd name="connsiteX0" fmla="*/ 1042785 w 1042785"/>
              <a:gd name="connsiteY0" fmla="*/ 289175 h 498181"/>
              <a:gd name="connsiteX1" fmla="*/ 999242 w 1042785"/>
              <a:gd name="connsiteY1" fmla="*/ 254341 h 498181"/>
              <a:gd name="connsiteX2" fmla="*/ 964408 w 1042785"/>
              <a:gd name="connsiteY2" fmla="*/ 219507 h 498181"/>
              <a:gd name="connsiteX3" fmla="*/ 894739 w 1042785"/>
              <a:gd name="connsiteY3" fmla="*/ 175964 h 498181"/>
              <a:gd name="connsiteX4" fmla="*/ 868613 w 1042785"/>
              <a:gd name="connsiteY4" fmla="*/ 158547 h 498181"/>
              <a:gd name="connsiteX5" fmla="*/ 807653 w 1042785"/>
              <a:gd name="connsiteY5" fmla="*/ 132421 h 498181"/>
              <a:gd name="connsiteX6" fmla="*/ 772819 w 1042785"/>
              <a:gd name="connsiteY6" fmla="*/ 115004 h 498181"/>
              <a:gd name="connsiteX7" fmla="*/ 694442 w 1042785"/>
              <a:gd name="connsiteY7" fmla="*/ 88878 h 498181"/>
              <a:gd name="connsiteX8" fmla="*/ 642191 w 1042785"/>
              <a:gd name="connsiteY8" fmla="*/ 71461 h 498181"/>
              <a:gd name="connsiteX9" fmla="*/ 616065 w 1042785"/>
              <a:gd name="connsiteY9" fmla="*/ 62752 h 498181"/>
              <a:gd name="connsiteX10" fmla="*/ 555105 w 1042785"/>
              <a:gd name="connsiteY10" fmla="*/ 45335 h 498181"/>
              <a:gd name="connsiteX11" fmla="*/ 520271 w 1042785"/>
              <a:gd name="connsiteY11" fmla="*/ 36627 h 498181"/>
              <a:gd name="connsiteX12" fmla="*/ 494145 w 1042785"/>
              <a:gd name="connsiteY12" fmla="*/ 27918 h 498181"/>
              <a:gd name="connsiteX13" fmla="*/ 398351 w 1042785"/>
              <a:gd name="connsiteY13" fmla="*/ 1792 h 498181"/>
              <a:gd name="connsiteX14" fmla="*/ 163219 w 1042785"/>
              <a:gd name="connsiteY14" fmla="*/ 19209 h 498181"/>
              <a:gd name="connsiteX15" fmla="*/ 128385 w 1042785"/>
              <a:gd name="connsiteY15" fmla="*/ 36627 h 498181"/>
              <a:gd name="connsiteX16" fmla="*/ 102259 w 1042785"/>
              <a:gd name="connsiteY16" fmla="*/ 54044 h 498181"/>
              <a:gd name="connsiteX17" fmla="*/ 67425 w 1042785"/>
              <a:gd name="connsiteY17" fmla="*/ 71461 h 498181"/>
              <a:gd name="connsiteX18" fmla="*/ 15173 w 1042785"/>
              <a:gd name="connsiteY18" fmla="*/ 123712 h 498181"/>
              <a:gd name="connsiteX19" fmla="*/ 15173 w 1042785"/>
              <a:gd name="connsiteY19" fmla="*/ 289175 h 498181"/>
              <a:gd name="connsiteX20" fmla="*/ 32591 w 1042785"/>
              <a:gd name="connsiteY20" fmla="*/ 315301 h 498181"/>
              <a:gd name="connsiteX21" fmla="*/ 41299 w 1042785"/>
              <a:gd name="connsiteY21" fmla="*/ 341427 h 498181"/>
              <a:gd name="connsiteX22" fmla="*/ 119676 w 1042785"/>
              <a:gd name="connsiteY22" fmla="*/ 428512 h 498181"/>
              <a:gd name="connsiteX23" fmla="*/ 171928 w 1042785"/>
              <a:gd name="connsiteY23" fmla="*/ 472055 h 498181"/>
              <a:gd name="connsiteX24" fmla="*/ 293848 w 1042785"/>
              <a:gd name="connsiteY24" fmla="*/ 498181 h 498181"/>
              <a:gd name="connsiteX25" fmla="*/ 798945 w 1042785"/>
              <a:gd name="connsiteY25" fmla="*/ 489472 h 498181"/>
              <a:gd name="connsiteX26" fmla="*/ 851196 w 1042785"/>
              <a:gd name="connsiteY26" fmla="*/ 428512 h 498181"/>
              <a:gd name="connsiteX27" fmla="*/ 920865 w 1042785"/>
              <a:gd name="connsiteY27" fmla="*/ 367552 h 498181"/>
              <a:gd name="connsiteX28" fmla="*/ 946991 w 1042785"/>
              <a:gd name="connsiteY28" fmla="*/ 315301 h 498181"/>
              <a:gd name="connsiteX29" fmla="*/ 938282 w 1042785"/>
              <a:gd name="connsiteY29" fmla="*/ 158547 h 49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42785" h="498181">
                <a:moveTo>
                  <a:pt x="1042785" y="289175"/>
                </a:moveTo>
                <a:cubicBezTo>
                  <a:pt x="1028271" y="277564"/>
                  <a:pt x="1013134" y="266690"/>
                  <a:pt x="999242" y="254341"/>
                </a:cubicBezTo>
                <a:cubicBezTo>
                  <a:pt x="986969" y="243432"/>
                  <a:pt x="976876" y="230194"/>
                  <a:pt x="964408" y="219507"/>
                </a:cubicBezTo>
                <a:cubicBezTo>
                  <a:pt x="953687" y="210318"/>
                  <a:pt x="899569" y="178983"/>
                  <a:pt x="894739" y="175964"/>
                </a:cubicBezTo>
                <a:cubicBezTo>
                  <a:pt x="885863" y="170417"/>
                  <a:pt x="877700" y="163740"/>
                  <a:pt x="868613" y="158547"/>
                </a:cubicBezTo>
                <a:cubicBezTo>
                  <a:pt x="810839" y="125533"/>
                  <a:pt x="856510" y="153359"/>
                  <a:pt x="807653" y="132421"/>
                </a:cubicBezTo>
                <a:cubicBezTo>
                  <a:pt x="795721" y="127307"/>
                  <a:pt x="784936" y="119664"/>
                  <a:pt x="772819" y="115004"/>
                </a:cubicBezTo>
                <a:cubicBezTo>
                  <a:pt x="747116" y="105118"/>
                  <a:pt x="720568" y="97587"/>
                  <a:pt x="694442" y="88878"/>
                </a:cubicBezTo>
                <a:lnTo>
                  <a:pt x="642191" y="71461"/>
                </a:lnTo>
                <a:cubicBezTo>
                  <a:pt x="633482" y="68558"/>
                  <a:pt x="624971" y="64978"/>
                  <a:pt x="616065" y="62752"/>
                </a:cubicBezTo>
                <a:cubicBezTo>
                  <a:pt x="507170" y="35530"/>
                  <a:pt x="642558" y="70321"/>
                  <a:pt x="555105" y="45335"/>
                </a:cubicBezTo>
                <a:cubicBezTo>
                  <a:pt x="543597" y="42047"/>
                  <a:pt x="531779" y="39915"/>
                  <a:pt x="520271" y="36627"/>
                </a:cubicBezTo>
                <a:cubicBezTo>
                  <a:pt x="511444" y="34105"/>
                  <a:pt x="503051" y="30145"/>
                  <a:pt x="494145" y="27918"/>
                </a:cubicBezTo>
                <a:cubicBezTo>
                  <a:pt x="395666" y="3297"/>
                  <a:pt x="510454" y="39160"/>
                  <a:pt x="398351" y="1792"/>
                </a:cubicBezTo>
                <a:cubicBezTo>
                  <a:pt x="352766" y="3691"/>
                  <a:pt x="232775" y="-10601"/>
                  <a:pt x="163219" y="19209"/>
                </a:cubicBezTo>
                <a:cubicBezTo>
                  <a:pt x="151287" y="24323"/>
                  <a:pt x="139656" y="30186"/>
                  <a:pt x="128385" y="36627"/>
                </a:cubicBezTo>
                <a:cubicBezTo>
                  <a:pt x="119298" y="41820"/>
                  <a:pt x="111346" y="48851"/>
                  <a:pt x="102259" y="54044"/>
                </a:cubicBezTo>
                <a:cubicBezTo>
                  <a:pt x="90988" y="60485"/>
                  <a:pt x="77562" y="63351"/>
                  <a:pt x="67425" y="71461"/>
                </a:cubicBezTo>
                <a:cubicBezTo>
                  <a:pt x="48191" y="86848"/>
                  <a:pt x="15173" y="123712"/>
                  <a:pt x="15173" y="123712"/>
                </a:cubicBezTo>
                <a:cubicBezTo>
                  <a:pt x="-6354" y="188297"/>
                  <a:pt x="-3721" y="169517"/>
                  <a:pt x="15173" y="289175"/>
                </a:cubicBezTo>
                <a:cubicBezTo>
                  <a:pt x="16805" y="299514"/>
                  <a:pt x="26785" y="306592"/>
                  <a:pt x="32591" y="315301"/>
                </a:cubicBezTo>
                <a:cubicBezTo>
                  <a:pt x="35494" y="324010"/>
                  <a:pt x="36745" y="333457"/>
                  <a:pt x="41299" y="341427"/>
                </a:cubicBezTo>
                <a:cubicBezTo>
                  <a:pt x="59477" y="373239"/>
                  <a:pt x="95730" y="404566"/>
                  <a:pt x="119676" y="428512"/>
                </a:cubicBezTo>
                <a:cubicBezTo>
                  <a:pt x="132822" y="441658"/>
                  <a:pt x="152875" y="465127"/>
                  <a:pt x="171928" y="472055"/>
                </a:cubicBezTo>
                <a:cubicBezTo>
                  <a:pt x="208649" y="485408"/>
                  <a:pt x="254924" y="491693"/>
                  <a:pt x="293848" y="498181"/>
                </a:cubicBezTo>
                <a:cubicBezTo>
                  <a:pt x="462214" y="495278"/>
                  <a:pt x="630758" y="497744"/>
                  <a:pt x="798945" y="489472"/>
                </a:cubicBezTo>
                <a:cubicBezTo>
                  <a:pt x="825240" y="488179"/>
                  <a:pt x="842189" y="439771"/>
                  <a:pt x="851196" y="428512"/>
                </a:cubicBezTo>
                <a:cubicBezTo>
                  <a:pt x="880307" y="392123"/>
                  <a:pt x="888793" y="388933"/>
                  <a:pt x="920865" y="367552"/>
                </a:cubicBezTo>
                <a:cubicBezTo>
                  <a:pt x="929671" y="354343"/>
                  <a:pt x="946991" y="333328"/>
                  <a:pt x="946991" y="315301"/>
                </a:cubicBezTo>
                <a:cubicBezTo>
                  <a:pt x="946991" y="262969"/>
                  <a:pt x="938282" y="158547"/>
                  <a:pt x="938282" y="15854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8106448" y="5751983"/>
            <a:ext cx="1847970" cy="498181"/>
          </a:xfrm>
          <a:custGeom>
            <a:avLst/>
            <a:gdLst>
              <a:gd name="connsiteX0" fmla="*/ 1042785 w 1042785"/>
              <a:gd name="connsiteY0" fmla="*/ 289175 h 498181"/>
              <a:gd name="connsiteX1" fmla="*/ 999242 w 1042785"/>
              <a:gd name="connsiteY1" fmla="*/ 254341 h 498181"/>
              <a:gd name="connsiteX2" fmla="*/ 964408 w 1042785"/>
              <a:gd name="connsiteY2" fmla="*/ 219507 h 498181"/>
              <a:gd name="connsiteX3" fmla="*/ 894739 w 1042785"/>
              <a:gd name="connsiteY3" fmla="*/ 175964 h 498181"/>
              <a:gd name="connsiteX4" fmla="*/ 868613 w 1042785"/>
              <a:gd name="connsiteY4" fmla="*/ 158547 h 498181"/>
              <a:gd name="connsiteX5" fmla="*/ 807653 w 1042785"/>
              <a:gd name="connsiteY5" fmla="*/ 132421 h 498181"/>
              <a:gd name="connsiteX6" fmla="*/ 772819 w 1042785"/>
              <a:gd name="connsiteY6" fmla="*/ 115004 h 498181"/>
              <a:gd name="connsiteX7" fmla="*/ 694442 w 1042785"/>
              <a:gd name="connsiteY7" fmla="*/ 88878 h 498181"/>
              <a:gd name="connsiteX8" fmla="*/ 642191 w 1042785"/>
              <a:gd name="connsiteY8" fmla="*/ 71461 h 498181"/>
              <a:gd name="connsiteX9" fmla="*/ 616065 w 1042785"/>
              <a:gd name="connsiteY9" fmla="*/ 62752 h 498181"/>
              <a:gd name="connsiteX10" fmla="*/ 555105 w 1042785"/>
              <a:gd name="connsiteY10" fmla="*/ 45335 h 498181"/>
              <a:gd name="connsiteX11" fmla="*/ 520271 w 1042785"/>
              <a:gd name="connsiteY11" fmla="*/ 36627 h 498181"/>
              <a:gd name="connsiteX12" fmla="*/ 494145 w 1042785"/>
              <a:gd name="connsiteY12" fmla="*/ 27918 h 498181"/>
              <a:gd name="connsiteX13" fmla="*/ 398351 w 1042785"/>
              <a:gd name="connsiteY13" fmla="*/ 1792 h 498181"/>
              <a:gd name="connsiteX14" fmla="*/ 163219 w 1042785"/>
              <a:gd name="connsiteY14" fmla="*/ 19209 h 498181"/>
              <a:gd name="connsiteX15" fmla="*/ 128385 w 1042785"/>
              <a:gd name="connsiteY15" fmla="*/ 36627 h 498181"/>
              <a:gd name="connsiteX16" fmla="*/ 102259 w 1042785"/>
              <a:gd name="connsiteY16" fmla="*/ 54044 h 498181"/>
              <a:gd name="connsiteX17" fmla="*/ 67425 w 1042785"/>
              <a:gd name="connsiteY17" fmla="*/ 71461 h 498181"/>
              <a:gd name="connsiteX18" fmla="*/ 15173 w 1042785"/>
              <a:gd name="connsiteY18" fmla="*/ 123712 h 498181"/>
              <a:gd name="connsiteX19" fmla="*/ 15173 w 1042785"/>
              <a:gd name="connsiteY19" fmla="*/ 289175 h 498181"/>
              <a:gd name="connsiteX20" fmla="*/ 32591 w 1042785"/>
              <a:gd name="connsiteY20" fmla="*/ 315301 h 498181"/>
              <a:gd name="connsiteX21" fmla="*/ 41299 w 1042785"/>
              <a:gd name="connsiteY21" fmla="*/ 341427 h 498181"/>
              <a:gd name="connsiteX22" fmla="*/ 119676 w 1042785"/>
              <a:gd name="connsiteY22" fmla="*/ 428512 h 498181"/>
              <a:gd name="connsiteX23" fmla="*/ 171928 w 1042785"/>
              <a:gd name="connsiteY23" fmla="*/ 472055 h 498181"/>
              <a:gd name="connsiteX24" fmla="*/ 293848 w 1042785"/>
              <a:gd name="connsiteY24" fmla="*/ 498181 h 498181"/>
              <a:gd name="connsiteX25" fmla="*/ 798945 w 1042785"/>
              <a:gd name="connsiteY25" fmla="*/ 489472 h 498181"/>
              <a:gd name="connsiteX26" fmla="*/ 851196 w 1042785"/>
              <a:gd name="connsiteY26" fmla="*/ 428512 h 498181"/>
              <a:gd name="connsiteX27" fmla="*/ 920865 w 1042785"/>
              <a:gd name="connsiteY27" fmla="*/ 367552 h 498181"/>
              <a:gd name="connsiteX28" fmla="*/ 946991 w 1042785"/>
              <a:gd name="connsiteY28" fmla="*/ 315301 h 498181"/>
              <a:gd name="connsiteX29" fmla="*/ 938282 w 1042785"/>
              <a:gd name="connsiteY29" fmla="*/ 158547 h 49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42785" h="498181">
                <a:moveTo>
                  <a:pt x="1042785" y="289175"/>
                </a:moveTo>
                <a:cubicBezTo>
                  <a:pt x="1028271" y="277564"/>
                  <a:pt x="1013134" y="266690"/>
                  <a:pt x="999242" y="254341"/>
                </a:cubicBezTo>
                <a:cubicBezTo>
                  <a:pt x="986969" y="243432"/>
                  <a:pt x="976876" y="230194"/>
                  <a:pt x="964408" y="219507"/>
                </a:cubicBezTo>
                <a:cubicBezTo>
                  <a:pt x="953687" y="210318"/>
                  <a:pt x="899569" y="178983"/>
                  <a:pt x="894739" y="175964"/>
                </a:cubicBezTo>
                <a:cubicBezTo>
                  <a:pt x="885863" y="170417"/>
                  <a:pt x="877700" y="163740"/>
                  <a:pt x="868613" y="158547"/>
                </a:cubicBezTo>
                <a:cubicBezTo>
                  <a:pt x="810839" y="125533"/>
                  <a:pt x="856510" y="153359"/>
                  <a:pt x="807653" y="132421"/>
                </a:cubicBezTo>
                <a:cubicBezTo>
                  <a:pt x="795721" y="127307"/>
                  <a:pt x="784936" y="119664"/>
                  <a:pt x="772819" y="115004"/>
                </a:cubicBezTo>
                <a:cubicBezTo>
                  <a:pt x="747116" y="105118"/>
                  <a:pt x="720568" y="97587"/>
                  <a:pt x="694442" y="88878"/>
                </a:cubicBezTo>
                <a:lnTo>
                  <a:pt x="642191" y="71461"/>
                </a:lnTo>
                <a:cubicBezTo>
                  <a:pt x="633482" y="68558"/>
                  <a:pt x="624971" y="64978"/>
                  <a:pt x="616065" y="62752"/>
                </a:cubicBezTo>
                <a:cubicBezTo>
                  <a:pt x="507170" y="35530"/>
                  <a:pt x="642558" y="70321"/>
                  <a:pt x="555105" y="45335"/>
                </a:cubicBezTo>
                <a:cubicBezTo>
                  <a:pt x="543597" y="42047"/>
                  <a:pt x="531779" y="39915"/>
                  <a:pt x="520271" y="36627"/>
                </a:cubicBezTo>
                <a:cubicBezTo>
                  <a:pt x="511444" y="34105"/>
                  <a:pt x="503051" y="30145"/>
                  <a:pt x="494145" y="27918"/>
                </a:cubicBezTo>
                <a:cubicBezTo>
                  <a:pt x="395666" y="3297"/>
                  <a:pt x="510454" y="39160"/>
                  <a:pt x="398351" y="1792"/>
                </a:cubicBezTo>
                <a:cubicBezTo>
                  <a:pt x="352766" y="3691"/>
                  <a:pt x="232775" y="-10601"/>
                  <a:pt x="163219" y="19209"/>
                </a:cubicBezTo>
                <a:cubicBezTo>
                  <a:pt x="151287" y="24323"/>
                  <a:pt x="139656" y="30186"/>
                  <a:pt x="128385" y="36627"/>
                </a:cubicBezTo>
                <a:cubicBezTo>
                  <a:pt x="119298" y="41820"/>
                  <a:pt x="111346" y="48851"/>
                  <a:pt x="102259" y="54044"/>
                </a:cubicBezTo>
                <a:cubicBezTo>
                  <a:pt x="90988" y="60485"/>
                  <a:pt x="77562" y="63351"/>
                  <a:pt x="67425" y="71461"/>
                </a:cubicBezTo>
                <a:cubicBezTo>
                  <a:pt x="48191" y="86848"/>
                  <a:pt x="15173" y="123712"/>
                  <a:pt x="15173" y="123712"/>
                </a:cubicBezTo>
                <a:cubicBezTo>
                  <a:pt x="-6354" y="188297"/>
                  <a:pt x="-3721" y="169517"/>
                  <a:pt x="15173" y="289175"/>
                </a:cubicBezTo>
                <a:cubicBezTo>
                  <a:pt x="16805" y="299514"/>
                  <a:pt x="26785" y="306592"/>
                  <a:pt x="32591" y="315301"/>
                </a:cubicBezTo>
                <a:cubicBezTo>
                  <a:pt x="35494" y="324010"/>
                  <a:pt x="36745" y="333457"/>
                  <a:pt x="41299" y="341427"/>
                </a:cubicBezTo>
                <a:cubicBezTo>
                  <a:pt x="59477" y="373239"/>
                  <a:pt x="95730" y="404566"/>
                  <a:pt x="119676" y="428512"/>
                </a:cubicBezTo>
                <a:cubicBezTo>
                  <a:pt x="132822" y="441658"/>
                  <a:pt x="152875" y="465127"/>
                  <a:pt x="171928" y="472055"/>
                </a:cubicBezTo>
                <a:cubicBezTo>
                  <a:pt x="208649" y="485408"/>
                  <a:pt x="254924" y="491693"/>
                  <a:pt x="293848" y="498181"/>
                </a:cubicBezTo>
                <a:cubicBezTo>
                  <a:pt x="462214" y="495278"/>
                  <a:pt x="630758" y="497744"/>
                  <a:pt x="798945" y="489472"/>
                </a:cubicBezTo>
                <a:cubicBezTo>
                  <a:pt x="825240" y="488179"/>
                  <a:pt x="842189" y="439771"/>
                  <a:pt x="851196" y="428512"/>
                </a:cubicBezTo>
                <a:cubicBezTo>
                  <a:pt x="880307" y="392123"/>
                  <a:pt x="888793" y="388933"/>
                  <a:pt x="920865" y="367552"/>
                </a:cubicBezTo>
                <a:cubicBezTo>
                  <a:pt x="929671" y="354343"/>
                  <a:pt x="946991" y="333328"/>
                  <a:pt x="946991" y="315301"/>
                </a:cubicBezTo>
                <a:cubicBezTo>
                  <a:pt x="946991" y="262969"/>
                  <a:pt x="938282" y="158547"/>
                  <a:pt x="938282" y="15854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4362994" y="4563291"/>
            <a:ext cx="343163" cy="478972"/>
          </a:xfrm>
          <a:custGeom>
            <a:avLst/>
            <a:gdLst>
              <a:gd name="connsiteX0" fmla="*/ 322217 w 343163"/>
              <a:gd name="connsiteY0" fmla="*/ 217715 h 478972"/>
              <a:gd name="connsiteX1" fmla="*/ 200297 w 343163"/>
              <a:gd name="connsiteY1" fmla="*/ 95795 h 478972"/>
              <a:gd name="connsiteX2" fmla="*/ 174172 w 343163"/>
              <a:gd name="connsiteY2" fmla="*/ 69669 h 478972"/>
              <a:gd name="connsiteX3" fmla="*/ 156755 w 343163"/>
              <a:gd name="connsiteY3" fmla="*/ 43543 h 478972"/>
              <a:gd name="connsiteX4" fmla="*/ 69669 w 343163"/>
              <a:gd name="connsiteY4" fmla="*/ 8709 h 478972"/>
              <a:gd name="connsiteX5" fmla="*/ 43543 w 343163"/>
              <a:gd name="connsiteY5" fmla="*/ 0 h 478972"/>
              <a:gd name="connsiteX6" fmla="*/ 17417 w 343163"/>
              <a:gd name="connsiteY6" fmla="*/ 17418 h 478972"/>
              <a:gd name="connsiteX7" fmla="*/ 8709 w 343163"/>
              <a:gd name="connsiteY7" fmla="*/ 43543 h 478972"/>
              <a:gd name="connsiteX8" fmla="*/ 0 w 343163"/>
              <a:gd name="connsiteY8" fmla="*/ 113212 h 478972"/>
              <a:gd name="connsiteX9" fmla="*/ 8709 w 343163"/>
              <a:gd name="connsiteY9" fmla="*/ 348343 h 478972"/>
              <a:gd name="connsiteX10" fmla="*/ 17417 w 343163"/>
              <a:gd name="connsiteY10" fmla="*/ 374469 h 478972"/>
              <a:gd name="connsiteX11" fmla="*/ 95795 w 343163"/>
              <a:gd name="connsiteY11" fmla="*/ 461555 h 478972"/>
              <a:gd name="connsiteX12" fmla="*/ 148046 w 343163"/>
              <a:gd name="connsiteY12" fmla="*/ 478972 h 478972"/>
              <a:gd name="connsiteX13" fmla="*/ 313509 w 343163"/>
              <a:gd name="connsiteY13" fmla="*/ 470263 h 478972"/>
              <a:gd name="connsiteX14" fmla="*/ 330926 w 343163"/>
              <a:gd name="connsiteY14" fmla="*/ 339635 h 478972"/>
              <a:gd name="connsiteX15" fmla="*/ 296092 w 343163"/>
              <a:gd name="connsiteY15" fmla="*/ 261258 h 478972"/>
              <a:gd name="connsiteX16" fmla="*/ 261257 w 343163"/>
              <a:gd name="connsiteY16" fmla="*/ 191589 h 478972"/>
              <a:gd name="connsiteX17" fmla="*/ 252549 w 343163"/>
              <a:gd name="connsiteY17" fmla="*/ 18288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43163" h="478972">
                <a:moveTo>
                  <a:pt x="322217" y="217715"/>
                </a:moveTo>
                <a:lnTo>
                  <a:pt x="200297" y="95795"/>
                </a:lnTo>
                <a:cubicBezTo>
                  <a:pt x="191588" y="87086"/>
                  <a:pt x="181003" y="79916"/>
                  <a:pt x="174172" y="69669"/>
                </a:cubicBezTo>
                <a:cubicBezTo>
                  <a:pt x="168366" y="60960"/>
                  <a:pt x="164796" y="50243"/>
                  <a:pt x="156755" y="43543"/>
                </a:cubicBezTo>
                <a:cubicBezTo>
                  <a:pt x="139671" y="29306"/>
                  <a:pt x="85911" y="14123"/>
                  <a:pt x="69669" y="8709"/>
                </a:cubicBezTo>
                <a:lnTo>
                  <a:pt x="43543" y="0"/>
                </a:lnTo>
                <a:cubicBezTo>
                  <a:pt x="34834" y="5806"/>
                  <a:pt x="23955" y="9245"/>
                  <a:pt x="17417" y="17418"/>
                </a:cubicBezTo>
                <a:cubicBezTo>
                  <a:pt x="11683" y="24586"/>
                  <a:pt x="10351" y="34512"/>
                  <a:pt x="8709" y="43543"/>
                </a:cubicBezTo>
                <a:cubicBezTo>
                  <a:pt x="4522" y="66569"/>
                  <a:pt x="2903" y="89989"/>
                  <a:pt x="0" y="113212"/>
                </a:cubicBezTo>
                <a:cubicBezTo>
                  <a:pt x="2903" y="191589"/>
                  <a:pt x="3492" y="270086"/>
                  <a:pt x="8709" y="348343"/>
                </a:cubicBezTo>
                <a:cubicBezTo>
                  <a:pt x="9320" y="357502"/>
                  <a:pt x="13312" y="366258"/>
                  <a:pt x="17417" y="374469"/>
                </a:cubicBezTo>
                <a:cubicBezTo>
                  <a:pt x="30807" y="401250"/>
                  <a:pt x="82258" y="457043"/>
                  <a:pt x="95795" y="461555"/>
                </a:cubicBezTo>
                <a:lnTo>
                  <a:pt x="148046" y="478972"/>
                </a:lnTo>
                <a:cubicBezTo>
                  <a:pt x="203200" y="476069"/>
                  <a:pt x="259169" y="480143"/>
                  <a:pt x="313509" y="470263"/>
                </a:cubicBezTo>
                <a:cubicBezTo>
                  <a:pt x="367754" y="460400"/>
                  <a:pt x="331004" y="340102"/>
                  <a:pt x="330926" y="339635"/>
                </a:cubicBezTo>
                <a:cubicBezTo>
                  <a:pt x="317096" y="256657"/>
                  <a:pt x="319761" y="314514"/>
                  <a:pt x="296092" y="261258"/>
                </a:cubicBezTo>
                <a:cubicBezTo>
                  <a:pt x="264067" y="189201"/>
                  <a:pt x="297029" y="227361"/>
                  <a:pt x="261257" y="191589"/>
                </a:cubicBezTo>
                <a:lnTo>
                  <a:pt x="252549" y="18288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" name="5-Point Star 11"/>
          <p:cNvSpPr/>
          <p:nvPr/>
        </p:nvSpPr>
        <p:spPr bwMode="auto">
          <a:xfrm>
            <a:off x="4608997" y="1979637"/>
            <a:ext cx="194320" cy="19432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76665" y="277172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Port number may vary!</a:t>
            </a:r>
            <a:endParaRPr lang="en-GB" sz="1400" dirty="0"/>
          </a:p>
        </p:txBody>
      </p:sp>
      <p:sp>
        <p:nvSpPr>
          <p:cNvPr id="18" name="5-Point Star 17"/>
          <p:cNvSpPr/>
          <p:nvPr/>
        </p:nvSpPr>
        <p:spPr bwMode="auto">
          <a:xfrm>
            <a:off x="8379505" y="2706868"/>
            <a:ext cx="194320" cy="19432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Tutorial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After completing this session, you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Have experienced the Lyo capabilities</a:t>
            </a:r>
          </a:p>
          <a:p>
            <a:pPr lvl="2"/>
            <a:r>
              <a:rPr lang="en-GB" dirty="0" smtClean="0"/>
              <a:t>OSLC4J SDK</a:t>
            </a:r>
          </a:p>
          <a:p>
            <a:pPr lvl="2"/>
            <a:r>
              <a:rPr lang="sv-SE" dirty="0" smtClean="0"/>
              <a:t>Lyo Modeller and </a:t>
            </a:r>
            <a:r>
              <a:rPr lang="sv-SE" dirty="0" err="1" smtClean="0"/>
              <a:t>code</a:t>
            </a:r>
            <a:r>
              <a:rPr lang="sv-SE" dirty="0" smtClean="0"/>
              <a:t> generator</a:t>
            </a:r>
          </a:p>
          <a:p>
            <a:pPr lvl="2"/>
            <a:r>
              <a:rPr lang="sv-SE" dirty="0" smtClean="0"/>
              <a:t>Lyo Store</a:t>
            </a:r>
            <a:endParaRPr lang="en-GB" dirty="0" smtClean="0"/>
          </a:p>
          <a:p>
            <a:pPr lvl="1"/>
            <a:endParaRPr lang="sv-SE" dirty="0" smtClean="0"/>
          </a:p>
          <a:p>
            <a:pPr lvl="1"/>
            <a:r>
              <a:rPr lang="en-GB" dirty="0"/>
              <a:t>Have an overall understanding of the code structure for </a:t>
            </a:r>
          </a:p>
          <a:p>
            <a:pPr lvl="2"/>
            <a:r>
              <a:rPr lang="en-GB" dirty="0"/>
              <a:t>a tool adaptor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Have an appreciation for the development needs of an adaptor.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Have the development environment in place.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Built an initial prototype for a Linked Data-based toolchain</a:t>
            </a:r>
          </a:p>
          <a:p>
            <a:pPr lvl="2"/>
            <a:r>
              <a:rPr lang="en-GB" dirty="0" smtClean="0"/>
              <a:t>Focused on a JIRA Adaptor</a:t>
            </a:r>
          </a:p>
          <a:p>
            <a:pPr lvl="2"/>
            <a:r>
              <a:rPr lang="en-GB" dirty="0" smtClean="0"/>
              <a:t>…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86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Configure the JIRA Webhook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 smtClean="0"/>
              <a:t>Create a WebHook that triggers events on all Issues – for all types of changes</a:t>
            </a:r>
          </a:p>
          <a:p>
            <a:pPr lvl="1"/>
            <a:r>
              <a:rPr lang="sv-SE" smtClean="0"/>
              <a:t>URL: Enter the RequestBin URL.</a:t>
            </a:r>
          </a:p>
          <a:p>
            <a:pPr lvl="1"/>
            <a:r>
              <a:rPr lang="sv-SE" smtClean="0"/>
              <a:t>Events: all issue events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698" y="3807173"/>
            <a:ext cx="6800850" cy="314325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 bwMode="auto">
          <a:xfrm>
            <a:off x="6209211" y="5512526"/>
            <a:ext cx="1512108" cy="1576251"/>
          </a:xfrm>
          <a:custGeom>
            <a:avLst/>
            <a:gdLst>
              <a:gd name="connsiteX0" fmla="*/ 1010195 w 1512108"/>
              <a:gd name="connsiteY0" fmla="*/ 304800 h 1576251"/>
              <a:gd name="connsiteX1" fmla="*/ 992778 w 1512108"/>
              <a:gd name="connsiteY1" fmla="*/ 217714 h 1576251"/>
              <a:gd name="connsiteX2" fmla="*/ 966652 w 1512108"/>
              <a:gd name="connsiteY2" fmla="*/ 182880 h 1576251"/>
              <a:gd name="connsiteX3" fmla="*/ 914400 w 1512108"/>
              <a:gd name="connsiteY3" fmla="*/ 130628 h 1576251"/>
              <a:gd name="connsiteX4" fmla="*/ 888275 w 1512108"/>
              <a:gd name="connsiteY4" fmla="*/ 104503 h 1576251"/>
              <a:gd name="connsiteX5" fmla="*/ 844732 w 1512108"/>
              <a:gd name="connsiteY5" fmla="*/ 60960 h 1576251"/>
              <a:gd name="connsiteX6" fmla="*/ 792480 w 1512108"/>
              <a:gd name="connsiteY6" fmla="*/ 43543 h 1576251"/>
              <a:gd name="connsiteX7" fmla="*/ 766355 w 1512108"/>
              <a:gd name="connsiteY7" fmla="*/ 34834 h 1576251"/>
              <a:gd name="connsiteX8" fmla="*/ 714103 w 1512108"/>
              <a:gd name="connsiteY8" fmla="*/ 0 h 1576251"/>
              <a:gd name="connsiteX9" fmla="*/ 261258 w 1512108"/>
              <a:gd name="connsiteY9" fmla="*/ 17417 h 1576251"/>
              <a:gd name="connsiteX10" fmla="*/ 226423 w 1512108"/>
              <a:gd name="connsiteY10" fmla="*/ 26125 h 1576251"/>
              <a:gd name="connsiteX11" fmla="*/ 182880 w 1512108"/>
              <a:gd name="connsiteY11" fmla="*/ 43543 h 1576251"/>
              <a:gd name="connsiteX12" fmla="*/ 87086 w 1512108"/>
              <a:gd name="connsiteY12" fmla="*/ 113211 h 1576251"/>
              <a:gd name="connsiteX13" fmla="*/ 60960 w 1512108"/>
              <a:gd name="connsiteY13" fmla="*/ 139337 h 1576251"/>
              <a:gd name="connsiteX14" fmla="*/ 26126 w 1512108"/>
              <a:gd name="connsiteY14" fmla="*/ 191588 h 1576251"/>
              <a:gd name="connsiteX15" fmla="*/ 0 w 1512108"/>
              <a:gd name="connsiteY15" fmla="*/ 226423 h 1576251"/>
              <a:gd name="connsiteX16" fmla="*/ 8709 w 1512108"/>
              <a:gd name="connsiteY16" fmla="*/ 714103 h 1576251"/>
              <a:gd name="connsiteX17" fmla="*/ 34835 w 1512108"/>
              <a:gd name="connsiteY17" fmla="*/ 827314 h 1576251"/>
              <a:gd name="connsiteX18" fmla="*/ 60960 w 1512108"/>
              <a:gd name="connsiteY18" fmla="*/ 1036320 h 1576251"/>
              <a:gd name="connsiteX19" fmla="*/ 69669 w 1512108"/>
              <a:gd name="connsiteY19" fmla="*/ 1079863 h 1576251"/>
              <a:gd name="connsiteX20" fmla="*/ 95795 w 1512108"/>
              <a:gd name="connsiteY20" fmla="*/ 1105988 h 1576251"/>
              <a:gd name="connsiteX21" fmla="*/ 104503 w 1512108"/>
              <a:gd name="connsiteY21" fmla="*/ 1132114 h 1576251"/>
              <a:gd name="connsiteX22" fmla="*/ 113212 w 1512108"/>
              <a:gd name="connsiteY22" fmla="*/ 1166948 h 1576251"/>
              <a:gd name="connsiteX23" fmla="*/ 148046 w 1512108"/>
              <a:gd name="connsiteY23" fmla="*/ 1236617 h 1576251"/>
              <a:gd name="connsiteX24" fmla="*/ 165463 w 1512108"/>
              <a:gd name="connsiteY24" fmla="*/ 1280160 h 1576251"/>
              <a:gd name="connsiteX25" fmla="*/ 191589 w 1512108"/>
              <a:gd name="connsiteY25" fmla="*/ 1297577 h 1576251"/>
              <a:gd name="connsiteX26" fmla="*/ 217715 w 1512108"/>
              <a:gd name="connsiteY26" fmla="*/ 1332411 h 1576251"/>
              <a:gd name="connsiteX27" fmla="*/ 269966 w 1512108"/>
              <a:gd name="connsiteY27" fmla="*/ 1384663 h 1576251"/>
              <a:gd name="connsiteX28" fmla="*/ 296092 w 1512108"/>
              <a:gd name="connsiteY28" fmla="*/ 1428205 h 1576251"/>
              <a:gd name="connsiteX29" fmla="*/ 322218 w 1512108"/>
              <a:gd name="connsiteY29" fmla="*/ 1445623 h 1576251"/>
              <a:gd name="connsiteX30" fmla="*/ 348343 w 1512108"/>
              <a:gd name="connsiteY30" fmla="*/ 1471748 h 1576251"/>
              <a:gd name="connsiteX31" fmla="*/ 374469 w 1512108"/>
              <a:gd name="connsiteY31" fmla="*/ 1489165 h 1576251"/>
              <a:gd name="connsiteX32" fmla="*/ 470263 w 1512108"/>
              <a:gd name="connsiteY32" fmla="*/ 1506583 h 1576251"/>
              <a:gd name="connsiteX33" fmla="*/ 566058 w 1512108"/>
              <a:gd name="connsiteY33" fmla="*/ 1532708 h 1576251"/>
              <a:gd name="connsiteX34" fmla="*/ 670560 w 1512108"/>
              <a:gd name="connsiteY34" fmla="*/ 1567543 h 1576251"/>
              <a:gd name="connsiteX35" fmla="*/ 766355 w 1512108"/>
              <a:gd name="connsiteY35" fmla="*/ 1576251 h 1576251"/>
              <a:gd name="connsiteX36" fmla="*/ 1149532 w 1512108"/>
              <a:gd name="connsiteY36" fmla="*/ 1567543 h 1576251"/>
              <a:gd name="connsiteX37" fmla="*/ 1184366 w 1512108"/>
              <a:gd name="connsiteY37" fmla="*/ 1558834 h 1576251"/>
              <a:gd name="connsiteX38" fmla="*/ 1288869 w 1512108"/>
              <a:gd name="connsiteY38" fmla="*/ 1550125 h 1576251"/>
              <a:gd name="connsiteX39" fmla="*/ 1332412 w 1512108"/>
              <a:gd name="connsiteY39" fmla="*/ 1541417 h 1576251"/>
              <a:gd name="connsiteX40" fmla="*/ 1367246 w 1512108"/>
              <a:gd name="connsiteY40" fmla="*/ 1497874 h 1576251"/>
              <a:gd name="connsiteX41" fmla="*/ 1393372 w 1512108"/>
              <a:gd name="connsiteY41" fmla="*/ 1480457 h 1576251"/>
              <a:gd name="connsiteX42" fmla="*/ 1463040 w 1512108"/>
              <a:gd name="connsiteY42" fmla="*/ 1393371 h 1576251"/>
              <a:gd name="connsiteX43" fmla="*/ 1480458 w 1512108"/>
              <a:gd name="connsiteY43" fmla="*/ 1375954 h 1576251"/>
              <a:gd name="connsiteX44" fmla="*/ 1471749 w 1512108"/>
              <a:gd name="connsiteY44" fmla="*/ 957943 h 1576251"/>
              <a:gd name="connsiteX45" fmla="*/ 1454332 w 1512108"/>
              <a:gd name="connsiteY45" fmla="*/ 931817 h 1576251"/>
              <a:gd name="connsiteX46" fmla="*/ 1445623 w 1512108"/>
              <a:gd name="connsiteY46" fmla="*/ 905691 h 1576251"/>
              <a:gd name="connsiteX47" fmla="*/ 1419498 w 1512108"/>
              <a:gd name="connsiteY47" fmla="*/ 862148 h 1576251"/>
              <a:gd name="connsiteX48" fmla="*/ 1402080 w 1512108"/>
              <a:gd name="connsiteY48" fmla="*/ 809897 h 1576251"/>
              <a:gd name="connsiteX49" fmla="*/ 1375955 w 1512108"/>
              <a:gd name="connsiteY49" fmla="*/ 783771 h 1576251"/>
              <a:gd name="connsiteX50" fmla="*/ 1349829 w 1512108"/>
              <a:gd name="connsiteY50" fmla="*/ 740228 h 1576251"/>
              <a:gd name="connsiteX51" fmla="*/ 1306286 w 1512108"/>
              <a:gd name="connsiteY51" fmla="*/ 661851 h 1576251"/>
              <a:gd name="connsiteX52" fmla="*/ 1236618 w 1512108"/>
              <a:gd name="connsiteY52" fmla="*/ 566057 h 1576251"/>
              <a:gd name="connsiteX53" fmla="*/ 1210492 w 1512108"/>
              <a:gd name="connsiteY53" fmla="*/ 548640 h 1576251"/>
              <a:gd name="connsiteX54" fmla="*/ 1158240 w 1512108"/>
              <a:gd name="connsiteY54" fmla="*/ 478971 h 1576251"/>
              <a:gd name="connsiteX55" fmla="*/ 1140823 w 1512108"/>
              <a:gd name="connsiteY55" fmla="*/ 444137 h 1576251"/>
              <a:gd name="connsiteX56" fmla="*/ 1105989 w 1512108"/>
              <a:gd name="connsiteY56" fmla="*/ 391885 h 1576251"/>
              <a:gd name="connsiteX57" fmla="*/ 1097280 w 1512108"/>
              <a:gd name="connsiteY57" fmla="*/ 357051 h 1576251"/>
              <a:gd name="connsiteX58" fmla="*/ 1071155 w 1512108"/>
              <a:gd name="connsiteY58" fmla="*/ 322217 h 1576251"/>
              <a:gd name="connsiteX59" fmla="*/ 1045029 w 1512108"/>
              <a:gd name="connsiteY59" fmla="*/ 278674 h 1576251"/>
              <a:gd name="connsiteX60" fmla="*/ 1018903 w 1512108"/>
              <a:gd name="connsiteY60" fmla="*/ 226423 h 1576251"/>
              <a:gd name="connsiteX61" fmla="*/ 1001486 w 1512108"/>
              <a:gd name="connsiteY61" fmla="*/ 200297 h 157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12108" h="1576251">
                <a:moveTo>
                  <a:pt x="1010195" y="304800"/>
                </a:moveTo>
                <a:cubicBezTo>
                  <a:pt x="1004389" y="275771"/>
                  <a:pt x="1002735" y="245593"/>
                  <a:pt x="992778" y="217714"/>
                </a:cubicBezTo>
                <a:cubicBezTo>
                  <a:pt x="987896" y="204045"/>
                  <a:pt x="976362" y="193668"/>
                  <a:pt x="966652" y="182880"/>
                </a:cubicBezTo>
                <a:cubicBezTo>
                  <a:pt x="950174" y="164571"/>
                  <a:pt x="931817" y="148045"/>
                  <a:pt x="914400" y="130628"/>
                </a:cubicBezTo>
                <a:lnTo>
                  <a:pt x="888275" y="104503"/>
                </a:lnTo>
                <a:cubicBezTo>
                  <a:pt x="873761" y="89989"/>
                  <a:pt x="864205" y="67451"/>
                  <a:pt x="844732" y="60960"/>
                </a:cubicBezTo>
                <a:lnTo>
                  <a:pt x="792480" y="43543"/>
                </a:lnTo>
                <a:cubicBezTo>
                  <a:pt x="783772" y="40640"/>
                  <a:pt x="773993" y="39926"/>
                  <a:pt x="766355" y="34834"/>
                </a:cubicBezTo>
                <a:lnTo>
                  <a:pt x="714103" y="0"/>
                </a:lnTo>
                <a:lnTo>
                  <a:pt x="261258" y="17417"/>
                </a:lnTo>
                <a:cubicBezTo>
                  <a:pt x="249306" y="18057"/>
                  <a:pt x="237778" y="22340"/>
                  <a:pt x="226423" y="26125"/>
                </a:cubicBezTo>
                <a:cubicBezTo>
                  <a:pt x="211593" y="31068"/>
                  <a:pt x="197394" y="37737"/>
                  <a:pt x="182880" y="43543"/>
                </a:cubicBezTo>
                <a:cubicBezTo>
                  <a:pt x="119575" y="106848"/>
                  <a:pt x="153499" y="86646"/>
                  <a:pt x="87086" y="113211"/>
                </a:cubicBezTo>
                <a:cubicBezTo>
                  <a:pt x="78377" y="121920"/>
                  <a:pt x="68521" y="129615"/>
                  <a:pt x="60960" y="139337"/>
                </a:cubicBezTo>
                <a:cubicBezTo>
                  <a:pt x="48109" y="155860"/>
                  <a:pt x="38686" y="174842"/>
                  <a:pt x="26126" y="191588"/>
                </a:cubicBezTo>
                <a:lnTo>
                  <a:pt x="0" y="226423"/>
                </a:lnTo>
                <a:cubicBezTo>
                  <a:pt x="2903" y="388983"/>
                  <a:pt x="3381" y="551604"/>
                  <a:pt x="8709" y="714103"/>
                </a:cubicBezTo>
                <a:cubicBezTo>
                  <a:pt x="9215" y="729524"/>
                  <a:pt x="34688" y="826725"/>
                  <a:pt x="34835" y="827314"/>
                </a:cubicBezTo>
                <a:cubicBezTo>
                  <a:pt x="43930" y="909170"/>
                  <a:pt x="47529" y="946782"/>
                  <a:pt x="60960" y="1036320"/>
                </a:cubicBezTo>
                <a:cubicBezTo>
                  <a:pt x="63156" y="1050958"/>
                  <a:pt x="63049" y="1066624"/>
                  <a:pt x="69669" y="1079863"/>
                </a:cubicBezTo>
                <a:cubicBezTo>
                  <a:pt x="75177" y="1090878"/>
                  <a:pt x="87086" y="1097280"/>
                  <a:pt x="95795" y="1105988"/>
                </a:cubicBezTo>
                <a:cubicBezTo>
                  <a:pt x="98698" y="1114697"/>
                  <a:pt x="101981" y="1123288"/>
                  <a:pt x="104503" y="1132114"/>
                </a:cubicBezTo>
                <a:cubicBezTo>
                  <a:pt x="107791" y="1143622"/>
                  <a:pt x="108609" y="1155900"/>
                  <a:pt x="113212" y="1166948"/>
                </a:cubicBezTo>
                <a:cubicBezTo>
                  <a:pt x="123198" y="1190915"/>
                  <a:pt x="138403" y="1212510"/>
                  <a:pt x="148046" y="1236617"/>
                </a:cubicBezTo>
                <a:cubicBezTo>
                  <a:pt x="153852" y="1251131"/>
                  <a:pt x="156377" y="1267439"/>
                  <a:pt x="165463" y="1280160"/>
                </a:cubicBezTo>
                <a:cubicBezTo>
                  <a:pt x="171547" y="1288677"/>
                  <a:pt x="184188" y="1290176"/>
                  <a:pt x="191589" y="1297577"/>
                </a:cubicBezTo>
                <a:cubicBezTo>
                  <a:pt x="201852" y="1307840"/>
                  <a:pt x="208005" y="1321623"/>
                  <a:pt x="217715" y="1332411"/>
                </a:cubicBezTo>
                <a:cubicBezTo>
                  <a:pt x="234193" y="1350720"/>
                  <a:pt x="254368" y="1365599"/>
                  <a:pt x="269966" y="1384663"/>
                </a:cubicBezTo>
                <a:cubicBezTo>
                  <a:pt x="280684" y="1397763"/>
                  <a:pt x="285076" y="1415354"/>
                  <a:pt x="296092" y="1428205"/>
                </a:cubicBezTo>
                <a:cubicBezTo>
                  <a:pt x="302904" y="1436152"/>
                  <a:pt x="314177" y="1438922"/>
                  <a:pt x="322218" y="1445623"/>
                </a:cubicBezTo>
                <a:cubicBezTo>
                  <a:pt x="331679" y="1453507"/>
                  <a:pt x="338882" y="1463864"/>
                  <a:pt x="348343" y="1471748"/>
                </a:cubicBezTo>
                <a:cubicBezTo>
                  <a:pt x="356384" y="1478448"/>
                  <a:pt x="365108" y="1484484"/>
                  <a:pt x="374469" y="1489165"/>
                </a:cubicBezTo>
                <a:cubicBezTo>
                  <a:pt x="401319" y="1502590"/>
                  <a:pt x="446243" y="1503580"/>
                  <a:pt x="470263" y="1506583"/>
                </a:cubicBezTo>
                <a:cubicBezTo>
                  <a:pt x="543466" y="1543184"/>
                  <a:pt x="460610" y="1506347"/>
                  <a:pt x="566058" y="1532708"/>
                </a:cubicBezTo>
                <a:cubicBezTo>
                  <a:pt x="662617" y="1556847"/>
                  <a:pt x="549421" y="1547353"/>
                  <a:pt x="670560" y="1567543"/>
                </a:cubicBezTo>
                <a:cubicBezTo>
                  <a:pt x="702187" y="1572814"/>
                  <a:pt x="734423" y="1573348"/>
                  <a:pt x="766355" y="1576251"/>
                </a:cubicBezTo>
                <a:lnTo>
                  <a:pt x="1149532" y="1567543"/>
                </a:lnTo>
                <a:cubicBezTo>
                  <a:pt x="1161490" y="1567045"/>
                  <a:pt x="1172490" y="1560319"/>
                  <a:pt x="1184366" y="1558834"/>
                </a:cubicBezTo>
                <a:cubicBezTo>
                  <a:pt x="1219051" y="1554498"/>
                  <a:pt x="1254035" y="1553028"/>
                  <a:pt x="1288869" y="1550125"/>
                </a:cubicBezTo>
                <a:cubicBezTo>
                  <a:pt x="1303383" y="1547222"/>
                  <a:pt x="1320096" y="1549627"/>
                  <a:pt x="1332412" y="1541417"/>
                </a:cubicBezTo>
                <a:cubicBezTo>
                  <a:pt x="1347878" y="1531107"/>
                  <a:pt x="1354103" y="1511017"/>
                  <a:pt x="1367246" y="1497874"/>
                </a:cubicBezTo>
                <a:cubicBezTo>
                  <a:pt x="1374647" y="1490473"/>
                  <a:pt x="1386300" y="1488172"/>
                  <a:pt x="1393372" y="1480457"/>
                </a:cubicBezTo>
                <a:cubicBezTo>
                  <a:pt x="1418492" y="1453053"/>
                  <a:pt x="1436753" y="1419657"/>
                  <a:pt x="1463040" y="1393371"/>
                </a:cubicBezTo>
                <a:lnTo>
                  <a:pt x="1480458" y="1375954"/>
                </a:lnTo>
                <a:cubicBezTo>
                  <a:pt x="1534811" y="1212895"/>
                  <a:pt x="1510614" y="1307724"/>
                  <a:pt x="1471749" y="957943"/>
                </a:cubicBezTo>
                <a:cubicBezTo>
                  <a:pt x="1470593" y="947541"/>
                  <a:pt x="1459013" y="941178"/>
                  <a:pt x="1454332" y="931817"/>
                </a:cubicBezTo>
                <a:cubicBezTo>
                  <a:pt x="1450227" y="923606"/>
                  <a:pt x="1449728" y="913902"/>
                  <a:pt x="1445623" y="905691"/>
                </a:cubicBezTo>
                <a:cubicBezTo>
                  <a:pt x="1438053" y="890552"/>
                  <a:pt x="1426502" y="877557"/>
                  <a:pt x="1419498" y="862148"/>
                </a:cubicBezTo>
                <a:cubicBezTo>
                  <a:pt x="1411901" y="845434"/>
                  <a:pt x="1410996" y="825946"/>
                  <a:pt x="1402080" y="809897"/>
                </a:cubicBezTo>
                <a:cubicBezTo>
                  <a:pt x="1396099" y="799131"/>
                  <a:pt x="1383344" y="793624"/>
                  <a:pt x="1375955" y="783771"/>
                </a:cubicBezTo>
                <a:cubicBezTo>
                  <a:pt x="1365799" y="770230"/>
                  <a:pt x="1358538" y="754742"/>
                  <a:pt x="1349829" y="740228"/>
                </a:cubicBezTo>
                <a:cubicBezTo>
                  <a:pt x="1335760" y="683956"/>
                  <a:pt x="1349919" y="720029"/>
                  <a:pt x="1306286" y="661851"/>
                </a:cubicBezTo>
                <a:cubicBezTo>
                  <a:pt x="1285491" y="634124"/>
                  <a:pt x="1259861" y="581552"/>
                  <a:pt x="1236618" y="566057"/>
                </a:cubicBezTo>
                <a:lnTo>
                  <a:pt x="1210492" y="548640"/>
                </a:lnTo>
                <a:cubicBezTo>
                  <a:pt x="1171104" y="489556"/>
                  <a:pt x="1190460" y="511189"/>
                  <a:pt x="1158240" y="478971"/>
                </a:cubicBezTo>
                <a:cubicBezTo>
                  <a:pt x="1152434" y="467360"/>
                  <a:pt x="1147502" y="455269"/>
                  <a:pt x="1140823" y="444137"/>
                </a:cubicBezTo>
                <a:cubicBezTo>
                  <a:pt x="1130053" y="426187"/>
                  <a:pt x="1105989" y="391885"/>
                  <a:pt x="1105989" y="391885"/>
                </a:cubicBezTo>
                <a:cubicBezTo>
                  <a:pt x="1103086" y="380274"/>
                  <a:pt x="1102633" y="367756"/>
                  <a:pt x="1097280" y="357051"/>
                </a:cubicBezTo>
                <a:cubicBezTo>
                  <a:pt x="1090789" y="344069"/>
                  <a:pt x="1079206" y="334293"/>
                  <a:pt x="1071155" y="322217"/>
                </a:cubicBezTo>
                <a:cubicBezTo>
                  <a:pt x="1061766" y="308133"/>
                  <a:pt x="1053134" y="293534"/>
                  <a:pt x="1045029" y="278674"/>
                </a:cubicBezTo>
                <a:cubicBezTo>
                  <a:pt x="1035704" y="261579"/>
                  <a:pt x="1028360" y="243445"/>
                  <a:pt x="1018903" y="226423"/>
                </a:cubicBezTo>
                <a:cubicBezTo>
                  <a:pt x="1013820" y="217274"/>
                  <a:pt x="1001486" y="200297"/>
                  <a:pt x="1001486" y="20029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05262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&amp; Understand the </a:t>
            </a:r>
            <a:r>
              <a:rPr lang="en-US" dirty="0" err="1" smtClean="0"/>
              <a:t>Webhook</a:t>
            </a:r>
            <a:r>
              <a:rPr lang="en-US" dirty="0" smtClean="0"/>
              <a:t> request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Issue in Jira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Inspect content of latest </a:t>
            </a:r>
            <a:r>
              <a:rPr lang="en-US" i="1" u="sng" dirty="0" smtClean="0"/>
              <a:t>POST</a:t>
            </a:r>
            <a:r>
              <a:rPr lang="en-US" dirty="0" smtClean="0"/>
              <a:t> request under </a:t>
            </a:r>
            <a:r>
              <a:rPr lang="en-US" dirty="0" smtClean="0">
                <a:hlinkClick r:id="rId2"/>
              </a:rPr>
              <a:t>http://requestb.in/pq2hggpq?inspect</a:t>
            </a:r>
            <a:r>
              <a:rPr lang="en-US" dirty="0" smtClean="0"/>
              <a:t> </a:t>
            </a:r>
          </a:p>
          <a:p>
            <a:pPr marL="757237" lvl="1" indent="-457200"/>
            <a:r>
              <a:rPr lang="en-US" dirty="0" smtClean="0"/>
              <a:t>See Content under “RAW BODY”</a:t>
            </a:r>
          </a:p>
          <a:p>
            <a:pPr marL="757237" lvl="1" indent="-457200"/>
            <a:r>
              <a:rPr lang="en-US" dirty="0" smtClean="0"/>
              <a:t>Note: Need to add “?inspect” to your URL</a:t>
            </a:r>
          </a:p>
          <a:p>
            <a:pPr marL="757237" lvl="1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Hard to make sense of the </a:t>
            </a:r>
            <a:r>
              <a:rPr lang="en-US" dirty="0" err="1" smtClean="0"/>
              <a:t>json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Copy the Raw Body content to </a:t>
            </a:r>
            <a:r>
              <a:rPr lang="en-US" dirty="0" smtClean="0">
                <a:hlinkClick r:id="rId3"/>
              </a:rPr>
              <a:t>http://json.parser.online.fr/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49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Task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Tool[chain] Architecture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JIRA </a:t>
            </a:r>
            <a:r>
              <a:rPr lang="en-GB" sz="2400" dirty="0"/>
              <a:t>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1</a:t>
            </a:r>
          </a:p>
          <a:p>
            <a:pPr lvl="1"/>
            <a:r>
              <a:rPr lang="en-GB" sz="2400" dirty="0" smtClean="0"/>
              <a:t>Change </a:t>
            </a:r>
            <a:r>
              <a:rPr lang="en-GB" sz="2400" dirty="0"/>
              <a:t>Request with Literal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2</a:t>
            </a:r>
          </a:p>
          <a:p>
            <a:pPr lvl="1"/>
            <a:r>
              <a:rPr lang="en-GB" sz="2400" dirty="0" smtClean="0"/>
              <a:t>Project </a:t>
            </a:r>
            <a:r>
              <a:rPr lang="en-GB" sz="2400" dirty="0"/>
              <a:t>as a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i="1" dirty="0" smtClean="0"/>
              <a:t>(Adaptor </a:t>
            </a:r>
            <a:r>
              <a:rPr lang="en-GB" sz="2400" i="1" dirty="0"/>
              <a:t>Code </a:t>
            </a:r>
            <a:r>
              <a:rPr lang="en-GB" sz="2400" i="1" dirty="0" smtClean="0"/>
              <a:t>Walkthrough)</a:t>
            </a:r>
            <a:endParaRPr lang="en-GB" sz="2400" i="1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3</a:t>
            </a:r>
          </a:p>
          <a:p>
            <a:pPr lvl="1"/>
            <a:r>
              <a:rPr lang="en-GB" sz="2400" dirty="0" smtClean="0"/>
              <a:t>Creator </a:t>
            </a:r>
            <a:r>
              <a:rPr lang="en-GB" sz="2400" dirty="0"/>
              <a:t>as a resource managed by another adaptor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5-Point Star 4"/>
          <p:cNvSpPr/>
          <p:nvPr/>
        </p:nvSpPr>
        <p:spPr bwMode="auto">
          <a:xfrm>
            <a:off x="881482" y="3419869"/>
            <a:ext cx="648000" cy="6480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68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Architecture - Version 1</a:t>
            </a:r>
            <a:br>
              <a:rPr lang="en-GB" smtClean="0"/>
            </a:br>
            <a:r>
              <a:rPr lang="en-GB" smtClean="0"/>
              <a:t>- Change Request with Literal properties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618" y="2195661"/>
            <a:ext cx="54387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28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Create a toolchain Modelling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 dirty="0" err="1" smtClean="0"/>
              <a:t>Create</a:t>
            </a:r>
            <a:r>
              <a:rPr lang="sv-SE" dirty="0" smtClean="0"/>
              <a:t> a Lyo Designer </a:t>
            </a:r>
            <a:r>
              <a:rPr lang="sv-SE" dirty="0" err="1" smtClean="0"/>
              <a:t>modelling</a:t>
            </a:r>
            <a:r>
              <a:rPr lang="sv-SE" dirty="0" smtClean="0"/>
              <a:t> project</a:t>
            </a:r>
          </a:p>
          <a:p>
            <a:pPr lvl="1"/>
            <a:r>
              <a:rPr lang="sv-SE" dirty="0" err="1" smtClean="0"/>
              <a:t>Follow</a:t>
            </a:r>
            <a:r>
              <a:rPr lang="sv-SE" dirty="0" smtClean="0"/>
              <a:t> </a:t>
            </a:r>
            <a:r>
              <a:rPr lang="sv-SE" dirty="0" err="1" smtClean="0"/>
              <a:t>instructions</a:t>
            </a:r>
            <a:r>
              <a:rPr lang="sv-SE" dirty="0" smtClean="0"/>
              <a:t> under: </a:t>
            </a:r>
            <a:r>
              <a:rPr lang="sv-SE" dirty="0" smtClean="0">
                <a:hlinkClick r:id="rId2"/>
              </a:rPr>
              <a:t>https://wiki.eclipse.org/Lyo/ToolchainModellingAndCodeGenerationWorkshop#Create_modelling_project</a:t>
            </a:r>
            <a:r>
              <a:rPr lang="sv-SE" dirty="0" smtClean="0"/>
              <a:t> </a:t>
            </a:r>
          </a:p>
          <a:p>
            <a:pPr lvl="1"/>
            <a:r>
              <a:rPr lang="sv-SE" dirty="0" smtClean="0"/>
              <a:t>Suggested project </a:t>
            </a:r>
            <a:r>
              <a:rPr lang="sv-SE" dirty="0" err="1" smtClean="0"/>
              <a:t>name</a:t>
            </a:r>
            <a:r>
              <a:rPr lang="sv-SE" dirty="0" smtClean="0"/>
              <a:t>: </a:t>
            </a:r>
            <a:r>
              <a:rPr lang="sv-SE" dirty="0" err="1" smtClean="0"/>
              <a:t>toolchain-model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089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the Toolchain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In the Specification Diagram, design the desired information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In the Toolchain Diagram, create a toolchain model with 1 adaptor – JIRA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Set the adaptor properties accordingly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Double-click on the Adaptor element – to view the default adaptor design </a:t>
            </a:r>
          </a:p>
          <a:p>
            <a:pPr lvl="1"/>
            <a:r>
              <a:rPr lang="en-US" sz="1600" dirty="0" smtClean="0"/>
              <a:t>Can you relate the design to the OSLC concepts?</a:t>
            </a:r>
          </a:p>
          <a:p>
            <a:pPr lvl="1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39097"/>
              </p:ext>
            </p:extLst>
          </p:nvPr>
        </p:nvGraphicFramePr>
        <p:xfrm>
          <a:off x="1829291" y="5533795"/>
          <a:ext cx="43643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8"/>
                <a:gridCol w="80041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100" dirty="0" err="1" smtClean="0"/>
                        <a:t>domain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prefix</a:t>
                      </a:r>
                      <a:endParaRPr lang="en-GB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http://www.w3.org/2000/01/rdf-schema#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RDFS</a:t>
                      </a:r>
                      <a:endParaRPr lang="en-GB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http://purl.org/dc/terms/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err="1" smtClean="0"/>
                        <a:t>Dcterms</a:t>
                      </a:r>
                      <a:endParaRPr lang="sv-SE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http://open-services.net/ns/cm#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err="1" smtClean="0"/>
                        <a:t>oslc_cm</a:t>
                      </a:r>
                      <a:endParaRPr lang="sv-SE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http://rdf.example.com/ns/jira#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err="1" smtClean="0"/>
                        <a:t>jira</a:t>
                      </a:r>
                      <a:endParaRPr lang="en-GB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565" y="3952122"/>
            <a:ext cx="3825186" cy="3212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46" y="3985313"/>
            <a:ext cx="4387906" cy="1536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9562" y="35120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2010" y="38176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v-SE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sv-SE" dirty="0"/>
              <a:t>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282010" y="52856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v-SE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sv-SE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016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Setup JIRA Adaptor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Create an Eclipse web project for the Jira Adaptor </a:t>
            </a:r>
          </a:p>
          <a:p>
            <a:pPr lvl="1"/>
            <a:r>
              <a:rPr lang="en-GB" dirty="0" smtClean="0"/>
              <a:t>Follow instructions under: </a:t>
            </a:r>
            <a:r>
              <a:rPr lang="sv-SE" dirty="0" smtClean="0">
                <a:hlinkClick r:id="rId2"/>
              </a:rPr>
              <a:t>https://wiki.eclipse.org/Lyo/creating_OSLC4J_project</a:t>
            </a:r>
            <a:r>
              <a:rPr lang="sv-SE" dirty="0" smtClean="0"/>
              <a:t> </a:t>
            </a:r>
          </a:p>
          <a:p>
            <a:pPr lvl="1"/>
            <a:r>
              <a:rPr lang="sv-SE" dirty="0"/>
              <a:t>Place the project at the same </a:t>
            </a:r>
            <a:r>
              <a:rPr lang="sv-SE" dirty="0" err="1"/>
              <a:t>location</a:t>
            </a:r>
            <a:r>
              <a:rPr lang="sv-SE" dirty="0"/>
              <a:t> as the </a:t>
            </a:r>
            <a:r>
              <a:rPr lang="sv-SE" dirty="0" err="1"/>
              <a:t>modelling</a:t>
            </a:r>
            <a:r>
              <a:rPr lang="sv-SE" dirty="0"/>
              <a:t> project</a:t>
            </a:r>
            <a:endParaRPr lang="en-GB" dirty="0" smtClean="0"/>
          </a:p>
          <a:p>
            <a:pPr lvl="1"/>
            <a:r>
              <a:rPr lang="en-GB" dirty="0" smtClean="0"/>
              <a:t>Suggested values to use:</a:t>
            </a:r>
          </a:p>
          <a:p>
            <a:pPr lvl="2"/>
            <a:r>
              <a:rPr lang="en-GB" u="sng" dirty="0" smtClean="0"/>
              <a:t>Project </a:t>
            </a:r>
            <a:r>
              <a:rPr lang="en-GB" u="sng" dirty="0"/>
              <a:t>Name</a:t>
            </a:r>
            <a:r>
              <a:rPr lang="en-GB" dirty="0"/>
              <a:t>: </a:t>
            </a:r>
            <a:r>
              <a:rPr lang="en-GB" dirty="0" smtClean="0"/>
              <a:t>adaptor-</a:t>
            </a:r>
            <a:r>
              <a:rPr lang="en-GB" dirty="0" err="1" smtClean="0"/>
              <a:t>jira</a:t>
            </a:r>
            <a:r>
              <a:rPr lang="en-GB" dirty="0" smtClean="0"/>
              <a:t>-</a:t>
            </a:r>
            <a:r>
              <a:rPr lang="en-GB" dirty="0" err="1" smtClean="0"/>
              <a:t>webapp</a:t>
            </a:r>
            <a:endParaRPr lang="en-GB" dirty="0" smtClean="0"/>
          </a:p>
          <a:p>
            <a:pPr lvl="2"/>
            <a:r>
              <a:rPr lang="en-GB" u="sng" dirty="0"/>
              <a:t>Base Package Name for Java Classes</a:t>
            </a:r>
            <a:r>
              <a:rPr lang="en-GB" dirty="0"/>
              <a:t>: </a:t>
            </a:r>
            <a:r>
              <a:rPr lang="en-GB" dirty="0" smtClean="0"/>
              <a:t>jira.rdf.example.com</a:t>
            </a:r>
          </a:p>
          <a:p>
            <a:pPr lvl="2"/>
            <a:r>
              <a:rPr lang="en-GB" u="sng" dirty="0" smtClean="0"/>
              <a:t>Port</a:t>
            </a:r>
            <a:r>
              <a:rPr lang="en-GB" dirty="0" smtClean="0"/>
              <a:t>: 8081</a:t>
            </a:r>
          </a:p>
          <a:p>
            <a:pPr lvl="2"/>
            <a:r>
              <a:rPr lang="en-GB" u="sng" dirty="0" err="1" smtClean="0"/>
              <a:t>contextPath</a:t>
            </a:r>
            <a:r>
              <a:rPr lang="en-GB" dirty="0" smtClean="0"/>
              <a:t>: “/adaptor-</a:t>
            </a:r>
            <a:r>
              <a:rPr lang="en-GB" dirty="0" err="1" smtClean="0"/>
              <a:t>jira</a:t>
            </a:r>
            <a:r>
              <a:rPr lang="en-GB" dirty="0" smtClean="0"/>
              <a:t>”</a:t>
            </a:r>
          </a:p>
          <a:p>
            <a:pPr lvl="1"/>
            <a:endParaRPr lang="sv-SE" dirty="0" smtClean="0"/>
          </a:p>
          <a:p>
            <a:pPr lvl="2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noProof="0" smtClean="0"/>
              <a:pPr/>
              <a:t>26</a:t>
            </a:fld>
            <a:endParaRPr lang="en-US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6714058" y="4643933"/>
            <a:ext cx="3443660" cy="2418654"/>
            <a:chOff x="10445751" y="5724053"/>
            <a:chExt cx="3443660" cy="24186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-2224" t="26485" r="2224" b="-10126"/>
            <a:stretch/>
          </p:blipFill>
          <p:spPr>
            <a:xfrm>
              <a:off x="10445751" y="5724053"/>
              <a:ext cx="3443660" cy="2418654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 bwMode="auto">
            <a:xfrm>
              <a:off x="12115610" y="6903559"/>
              <a:ext cx="123707" cy="1053737"/>
            </a:xfrm>
            <a:custGeom>
              <a:avLst/>
              <a:gdLst>
                <a:gd name="connsiteX0" fmla="*/ 45330 w 123707"/>
                <a:gd name="connsiteY0" fmla="*/ 17417 h 1053737"/>
                <a:gd name="connsiteX1" fmla="*/ 62747 w 123707"/>
                <a:gd name="connsiteY1" fmla="*/ 261257 h 1053737"/>
                <a:gd name="connsiteX2" fmla="*/ 71456 w 123707"/>
                <a:gd name="connsiteY2" fmla="*/ 365760 h 1053737"/>
                <a:gd name="connsiteX3" fmla="*/ 80164 w 123707"/>
                <a:gd name="connsiteY3" fmla="*/ 409303 h 1053737"/>
                <a:gd name="connsiteX4" fmla="*/ 88873 w 123707"/>
                <a:gd name="connsiteY4" fmla="*/ 478972 h 1053737"/>
                <a:gd name="connsiteX5" fmla="*/ 80164 w 123707"/>
                <a:gd name="connsiteY5" fmla="*/ 957943 h 1053737"/>
                <a:gd name="connsiteX6" fmla="*/ 80164 w 123707"/>
                <a:gd name="connsiteY6" fmla="*/ 1053737 h 1053737"/>
                <a:gd name="connsiteX7" fmla="*/ 114999 w 123707"/>
                <a:gd name="connsiteY7" fmla="*/ 966652 h 1053737"/>
                <a:gd name="connsiteX8" fmla="*/ 106290 w 123707"/>
                <a:gd name="connsiteY8" fmla="*/ 487680 h 1053737"/>
                <a:gd name="connsiteX9" fmla="*/ 88873 w 123707"/>
                <a:gd name="connsiteY9" fmla="*/ 426720 h 1053737"/>
                <a:gd name="connsiteX10" fmla="*/ 71456 w 123707"/>
                <a:gd name="connsiteY10" fmla="*/ 391886 h 1053737"/>
                <a:gd name="connsiteX11" fmla="*/ 36621 w 123707"/>
                <a:gd name="connsiteY11" fmla="*/ 322217 h 1053737"/>
                <a:gd name="connsiteX12" fmla="*/ 19204 w 123707"/>
                <a:gd name="connsiteY12" fmla="*/ 226423 h 1053737"/>
                <a:gd name="connsiteX13" fmla="*/ 10496 w 123707"/>
                <a:gd name="connsiteY13" fmla="*/ 200297 h 1053737"/>
                <a:gd name="connsiteX14" fmla="*/ 1787 w 123707"/>
                <a:gd name="connsiteY14" fmla="*/ 104503 h 1053737"/>
                <a:gd name="connsiteX15" fmla="*/ 19204 w 123707"/>
                <a:gd name="connsiteY15" fmla="*/ 156755 h 1053737"/>
                <a:gd name="connsiteX16" fmla="*/ 27913 w 123707"/>
                <a:gd name="connsiteY16" fmla="*/ 269966 h 1053737"/>
                <a:gd name="connsiteX17" fmla="*/ 36621 w 123707"/>
                <a:gd name="connsiteY17" fmla="*/ 313509 h 1053737"/>
                <a:gd name="connsiteX18" fmla="*/ 45330 w 123707"/>
                <a:gd name="connsiteY18" fmla="*/ 731520 h 1053737"/>
                <a:gd name="connsiteX19" fmla="*/ 62747 w 123707"/>
                <a:gd name="connsiteY19" fmla="*/ 818606 h 1053737"/>
                <a:gd name="connsiteX20" fmla="*/ 80164 w 123707"/>
                <a:gd name="connsiteY20" fmla="*/ 1036320 h 1053737"/>
                <a:gd name="connsiteX21" fmla="*/ 123707 w 123707"/>
                <a:gd name="connsiteY21" fmla="*/ 984069 h 1053737"/>
                <a:gd name="connsiteX22" fmla="*/ 114999 w 123707"/>
                <a:gd name="connsiteY22" fmla="*/ 0 h 1053737"/>
                <a:gd name="connsiteX23" fmla="*/ 45330 w 123707"/>
                <a:gd name="connsiteY23" fmla="*/ 17417 h 105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3707" h="1053737">
                  <a:moveTo>
                    <a:pt x="45330" y="17417"/>
                  </a:moveTo>
                  <a:cubicBezTo>
                    <a:pt x="63114" y="373087"/>
                    <a:pt x="43646" y="70247"/>
                    <a:pt x="62747" y="261257"/>
                  </a:cubicBezTo>
                  <a:cubicBezTo>
                    <a:pt x="66225" y="296039"/>
                    <a:pt x="67372" y="331044"/>
                    <a:pt x="71456" y="365760"/>
                  </a:cubicBezTo>
                  <a:cubicBezTo>
                    <a:pt x="73185" y="380460"/>
                    <a:pt x="77913" y="394673"/>
                    <a:pt x="80164" y="409303"/>
                  </a:cubicBezTo>
                  <a:cubicBezTo>
                    <a:pt x="83723" y="432435"/>
                    <a:pt x="85970" y="455749"/>
                    <a:pt x="88873" y="478972"/>
                  </a:cubicBezTo>
                  <a:cubicBezTo>
                    <a:pt x="85970" y="638629"/>
                    <a:pt x="85312" y="798343"/>
                    <a:pt x="80164" y="957943"/>
                  </a:cubicBezTo>
                  <a:cubicBezTo>
                    <a:pt x="76895" y="1059279"/>
                    <a:pt x="62320" y="982355"/>
                    <a:pt x="80164" y="1053737"/>
                  </a:cubicBezTo>
                  <a:cubicBezTo>
                    <a:pt x="107764" y="1016937"/>
                    <a:pt x="114999" y="1018426"/>
                    <a:pt x="114999" y="966652"/>
                  </a:cubicBezTo>
                  <a:cubicBezTo>
                    <a:pt x="114999" y="806968"/>
                    <a:pt x="111700" y="647272"/>
                    <a:pt x="106290" y="487680"/>
                  </a:cubicBezTo>
                  <a:cubicBezTo>
                    <a:pt x="106019" y="479687"/>
                    <a:pt x="93186" y="436784"/>
                    <a:pt x="88873" y="426720"/>
                  </a:cubicBezTo>
                  <a:cubicBezTo>
                    <a:pt x="83759" y="414788"/>
                    <a:pt x="76728" y="403749"/>
                    <a:pt x="71456" y="391886"/>
                  </a:cubicBezTo>
                  <a:cubicBezTo>
                    <a:pt x="43051" y="327974"/>
                    <a:pt x="67465" y="368481"/>
                    <a:pt x="36621" y="322217"/>
                  </a:cubicBezTo>
                  <a:cubicBezTo>
                    <a:pt x="32737" y="298910"/>
                    <a:pt x="25293" y="250778"/>
                    <a:pt x="19204" y="226423"/>
                  </a:cubicBezTo>
                  <a:cubicBezTo>
                    <a:pt x="16978" y="217517"/>
                    <a:pt x="13399" y="209006"/>
                    <a:pt x="10496" y="200297"/>
                  </a:cubicBezTo>
                  <a:cubicBezTo>
                    <a:pt x="7593" y="168366"/>
                    <a:pt x="-4501" y="135943"/>
                    <a:pt x="1787" y="104503"/>
                  </a:cubicBezTo>
                  <a:cubicBezTo>
                    <a:pt x="5387" y="86500"/>
                    <a:pt x="16341" y="138620"/>
                    <a:pt x="19204" y="156755"/>
                  </a:cubicBezTo>
                  <a:cubicBezTo>
                    <a:pt x="25107" y="194140"/>
                    <a:pt x="23733" y="232349"/>
                    <a:pt x="27913" y="269966"/>
                  </a:cubicBezTo>
                  <a:cubicBezTo>
                    <a:pt x="29548" y="284677"/>
                    <a:pt x="33718" y="298995"/>
                    <a:pt x="36621" y="313509"/>
                  </a:cubicBezTo>
                  <a:cubicBezTo>
                    <a:pt x="39524" y="452846"/>
                    <a:pt x="38131" y="592339"/>
                    <a:pt x="45330" y="731520"/>
                  </a:cubicBezTo>
                  <a:cubicBezTo>
                    <a:pt x="46859" y="761084"/>
                    <a:pt x="59984" y="789132"/>
                    <a:pt x="62747" y="818606"/>
                  </a:cubicBezTo>
                  <a:cubicBezTo>
                    <a:pt x="85362" y="1059835"/>
                    <a:pt x="49304" y="943735"/>
                    <a:pt x="80164" y="1036320"/>
                  </a:cubicBezTo>
                  <a:cubicBezTo>
                    <a:pt x="120419" y="1026257"/>
                    <a:pt x="123707" y="1036585"/>
                    <a:pt x="123707" y="984069"/>
                  </a:cubicBezTo>
                  <a:cubicBezTo>
                    <a:pt x="123707" y="656033"/>
                    <a:pt x="117902" y="328023"/>
                    <a:pt x="114999" y="0"/>
                  </a:cubicBezTo>
                  <a:lnTo>
                    <a:pt x="45330" y="1741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588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Generate Adaptor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01490" y="1763613"/>
            <a:ext cx="8640960" cy="518457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Right-click on </a:t>
            </a:r>
            <a:r>
              <a:rPr lang="en-US" dirty="0" smtClean="0"/>
              <a:t>toolchain.xml </a:t>
            </a:r>
            <a:r>
              <a:rPr lang="en-US" dirty="0" smtClean="0"/>
              <a:t>file in the Project Explorer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” OSLC Lyo Designer &gt; Generate Complete Toolchain </a:t>
            </a:r>
            <a:r>
              <a:rPr lang="en-US" dirty="0" smtClean="0"/>
              <a:t>…”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Inspect the generated classes in the JIRA adaptor</a:t>
            </a:r>
          </a:p>
          <a:p>
            <a:pPr lvl="1"/>
            <a:r>
              <a:rPr lang="en-US" dirty="0" smtClean="0"/>
              <a:t>Resources package - reflected annotated Java classes</a:t>
            </a:r>
          </a:p>
          <a:p>
            <a:pPr lvl="1"/>
            <a:r>
              <a:rPr lang="en-US" dirty="0" smtClean="0"/>
              <a:t>Services package – reflected as JAX-RS classes</a:t>
            </a:r>
          </a:p>
          <a:p>
            <a:pPr lvl="2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Can’t find the source code?</a:t>
            </a:r>
          </a:p>
          <a:p>
            <a:pPr lvl="1"/>
            <a:r>
              <a:rPr lang="en-US" dirty="0" smtClean="0"/>
              <a:t>Right click the adaptor project </a:t>
            </a:r>
          </a:p>
          <a:p>
            <a:pPr lvl="1"/>
            <a:r>
              <a:rPr lang="en-US" dirty="0" smtClean="0"/>
              <a:t>Select Refresh (F5)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see many compile errors?</a:t>
            </a:r>
          </a:p>
          <a:p>
            <a:pPr lvl="1"/>
            <a:r>
              <a:rPr lang="en-US" dirty="0" smtClean="0"/>
              <a:t>Right click the adaptor project </a:t>
            </a:r>
          </a:p>
          <a:p>
            <a:pPr lvl="1"/>
            <a:r>
              <a:rPr lang="en-US" dirty="0" smtClean="0"/>
              <a:t>Select “</a:t>
            </a:r>
            <a:r>
              <a:rPr lang="en-US" dirty="0" err="1" smtClean="0"/>
              <a:t>Maven</a:t>
            </a:r>
            <a:r>
              <a:rPr lang="en-US" dirty="0" err="1" smtClean="0">
                <a:sym typeface="Wingdings" panose="05000000000000000000" pitchFamily="2" charset="2"/>
              </a:rPr>
              <a:t>Update</a:t>
            </a:r>
            <a:r>
              <a:rPr lang="en-US" dirty="0" smtClean="0">
                <a:sym typeface="Wingdings" panose="05000000000000000000" pitchFamily="2" charset="2"/>
              </a:rPr>
              <a:t> Project …”</a:t>
            </a:r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We will study the code in detail a bit later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5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a JAX-RS service to capture WebHook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JAX-RS Class to handle </a:t>
            </a:r>
            <a:r>
              <a:rPr lang="en-US" dirty="0" err="1" smtClean="0"/>
              <a:t>WebHook</a:t>
            </a:r>
            <a:r>
              <a:rPr lang="en-US" dirty="0" smtClean="0"/>
              <a:t> requests</a:t>
            </a:r>
          </a:p>
          <a:p>
            <a:pPr lvl="1"/>
            <a:r>
              <a:rPr lang="en-US" dirty="0" smtClean="0"/>
              <a:t>&lt;services\JiraWebhooksService.java&gt;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jira.rdf.example.com.services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javax.servlet.http.HttpServletRequest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javax.servlet.http.HttpServletResponse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javax.ws.rs.Path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javax.ws.rs.core.Context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javax.ws.rs.core.UriInfo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org.slf4j.Logger;</a:t>
            </a: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org.slf4j.LoggerFactory;</a:t>
            </a:r>
          </a:p>
          <a:p>
            <a:pPr marL="0" indent="0">
              <a:buNone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@Path("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webhooks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JiraWebhooksService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@Context private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@Context private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HttpServletResponse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httpServletResponse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@Context private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UriInfo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uriInfo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private static final Logger log =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LoggerFactory.getLogger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JiraWebhooksService.class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JiraWebhooksService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super();</a:t>
            </a: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 descr="C:\Users\jad\AppData\Local\Microsoft\Windows\Temporary Internet Files\Content.IE5\P0M6Y9DP\penguinadmi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370" y="71565"/>
            <a:ext cx="11067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388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the JAX-RS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Register the JAX-RS service/class </a:t>
            </a:r>
          </a:p>
          <a:p>
            <a:pPr lvl="1"/>
            <a:r>
              <a:rPr lang="en-US" dirty="0" smtClean="0"/>
              <a:t>&lt;Application.java&gt; (under the servlet package)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Start of user code Custom Resource Classes</a:t>
            </a:r>
          </a:p>
          <a:p>
            <a:pPr marL="0" indent="0">
              <a:buNone/>
            </a:pP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RESOURCE_CLASSES.add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JiraWebhooksService.class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End of user 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2" descr="C:\Users\jad\AppData\Local\Microsoft\Windows\Temporary Internet Files\Content.IE5\P0M6Y9DP\penguinadmi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370" y="71565"/>
            <a:ext cx="11067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46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OSLC Lyo?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 Eclipse project to help the community adopt OSLC specifications and build OSLC-compliant tools.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Features includes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Software Development Kit (SDK) - OSLC4J</a:t>
            </a:r>
          </a:p>
          <a:p>
            <a:pPr lvl="1"/>
            <a:r>
              <a:rPr lang="en-US" dirty="0" smtClean="0"/>
              <a:t>a Java toolkit for building OSLC providers and consumers.</a:t>
            </a:r>
          </a:p>
          <a:p>
            <a:pPr lvl="1"/>
            <a:r>
              <a:rPr lang="en-US" dirty="0" smtClean="0"/>
              <a:t>Give developers tools to ease OSLC implementations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Modeller</a:t>
            </a:r>
            <a:r>
              <a:rPr lang="en-US" dirty="0" smtClean="0"/>
              <a:t> and Code Generator plugin</a:t>
            </a:r>
          </a:p>
          <a:p>
            <a:pPr lvl="1"/>
            <a:r>
              <a:rPr lang="en-US" dirty="0" smtClean="0"/>
              <a:t>To graphically model a whole toolchain, according to the standard</a:t>
            </a:r>
          </a:p>
          <a:p>
            <a:pPr lvl="1"/>
            <a:r>
              <a:rPr lang="en-US" dirty="0" smtClean="0"/>
              <a:t>To code generate an adaptor skeleton – based on OSLC4J SDK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Samples, tutorials and documentation</a:t>
            </a:r>
          </a:p>
          <a:p>
            <a:pPr lvl="1"/>
            <a:r>
              <a:rPr lang="en-US" dirty="0" smtClean="0"/>
              <a:t>Working samples of OSLC  integrations with Bugzilla, Excel, Jazz tools and more.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Reference implementations of specifications</a:t>
            </a:r>
          </a:p>
          <a:p>
            <a:pPr lvl="1"/>
            <a:r>
              <a:rPr lang="en-US" dirty="0" smtClean="0"/>
              <a:t>A starting point for new integrations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 suite</a:t>
            </a:r>
          </a:p>
          <a:p>
            <a:pPr lvl="1"/>
            <a:r>
              <a:rPr lang="en-US" dirty="0" smtClean="0"/>
              <a:t>Will test OSLC domain provider implementations against the specification. </a:t>
            </a:r>
          </a:p>
          <a:p>
            <a:pPr lvl="1"/>
            <a:r>
              <a:rPr lang="en-US" dirty="0" smtClean="0"/>
              <a:t>Covers a number of (but not all) OSLC specifications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322" y="2232865"/>
            <a:ext cx="2595579" cy="8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71184" y="3050465"/>
            <a:ext cx="272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hlinkClick r:id="rId4"/>
              </a:rPr>
              <a:t>https://www.eclipse.org/lyo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0351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Capture the JIRA </a:t>
            </a:r>
            <a:r>
              <a:rPr lang="en-GB" dirty="0" err="1" smtClean="0"/>
              <a:t>WebHook</a:t>
            </a:r>
            <a:r>
              <a:rPr lang="en-GB" dirty="0" smtClean="0"/>
              <a:t> </a:t>
            </a:r>
            <a:r>
              <a:rPr lang="en-GB" dirty="0"/>
              <a:t>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0425" y="1907629"/>
            <a:ext cx="8024400" cy="50979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v-SE" sz="4200" dirty="0" err="1"/>
              <a:t>Define</a:t>
            </a:r>
            <a:r>
              <a:rPr lang="sv-SE" sz="4200" dirty="0"/>
              <a:t> a </a:t>
            </a:r>
            <a:r>
              <a:rPr lang="sv-SE" sz="4200" dirty="0" err="1"/>
              <a:t>method</a:t>
            </a:r>
            <a:r>
              <a:rPr lang="sv-SE" sz="4200" dirty="0"/>
              <a:t> </a:t>
            </a:r>
            <a:r>
              <a:rPr lang="sv-SE" sz="4200" dirty="0" err="1"/>
              <a:t>that</a:t>
            </a:r>
            <a:r>
              <a:rPr lang="sv-SE" sz="4200" dirty="0"/>
              <a:t> </a:t>
            </a:r>
            <a:r>
              <a:rPr lang="sv-SE" sz="4200" dirty="0" err="1" smtClean="0"/>
              <a:t>responds</a:t>
            </a:r>
            <a:r>
              <a:rPr lang="sv-SE" sz="4200" dirty="0" smtClean="0"/>
              <a:t> to JIRA POST </a:t>
            </a:r>
            <a:r>
              <a:rPr lang="sv-SE" sz="4200" dirty="0" err="1" smtClean="0"/>
              <a:t>WebHook</a:t>
            </a:r>
            <a:r>
              <a:rPr lang="sv-SE" sz="4200" dirty="0" smtClean="0"/>
              <a:t> </a:t>
            </a:r>
            <a:r>
              <a:rPr lang="sv-SE" sz="4200" dirty="0" err="1" smtClean="0"/>
              <a:t>requests</a:t>
            </a:r>
            <a:r>
              <a:rPr lang="sv-SE" sz="4200" dirty="0" smtClean="0"/>
              <a:t>.</a:t>
            </a:r>
          </a:p>
          <a:p>
            <a:pPr lvl="1"/>
            <a:r>
              <a:rPr lang="en-US" sz="4000" dirty="0"/>
              <a:t>&lt;services\JiraWebhooksService.java&gt;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sz="4000" dirty="0"/>
          </a:p>
          <a:p>
            <a:endParaRPr lang="sv-SE" dirty="0"/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@POST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@Path("issues")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@Produces({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MediaType.TEXT_HTML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})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public Response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handleIssuesWebhooks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() throws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URISyntaxException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{    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ServletInputStream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httpServletRequest.getInputStream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ObjectMapper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mapper = new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ObjectMapper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Map&lt;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jsonData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&gt;();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jsonData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mapper.readValue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Map.class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issueData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&lt;String, Object&gt;)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jsonData.get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("issue");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try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//Transform the </a:t>
            </a:r>
            <a:r>
              <a:rPr lang="en-GB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GB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Issue into a </a:t>
            </a:r>
            <a:r>
              <a:rPr lang="en-GB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GB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resource.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GB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aChangeRequest</a:t>
            </a:r>
            <a:r>
              <a:rPr lang="en-GB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getChangeRequest</a:t>
            </a:r>
            <a:r>
              <a:rPr lang="en-GB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issueData</a:t>
            </a:r>
            <a:r>
              <a:rPr lang="en-GB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//Save the </a:t>
            </a:r>
            <a:r>
              <a:rPr lang="en-GB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GB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resource into a </a:t>
            </a:r>
            <a:r>
              <a:rPr lang="en-GB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triplestore</a:t>
            </a:r>
            <a:r>
              <a:rPr lang="en-GB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JiraAdaptorManager.store.updateResources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URI ("</a:t>
            </a:r>
            <a:r>
              <a:rPr lang="en-GB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urn:x-arq:DefaultGraph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"), </a:t>
            </a:r>
            <a:r>
              <a:rPr lang="en-GB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aChangeRequest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} catch (Exception e) {        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log.error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("Failed to update an Issues resource", e);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} 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().build();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noProof="0" smtClean="0"/>
              <a:pPr>
                <a:defRPr/>
              </a:pPr>
              <a:t>30</a:t>
            </a:fld>
            <a:endParaRPr lang="en-US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4890461"/>
            <a:ext cx="2537594" cy="1080120"/>
            <a:chOff x="0" y="4890461"/>
            <a:chExt cx="2537594" cy="1080120"/>
          </a:xfrm>
        </p:grpSpPr>
        <p:sp>
          <p:nvSpPr>
            <p:cNvPr id="6" name="Explosion 2 5"/>
            <p:cNvSpPr/>
            <p:nvPr/>
          </p:nvSpPr>
          <p:spPr bwMode="auto">
            <a:xfrm>
              <a:off x="0" y="4890461"/>
              <a:ext cx="2537594" cy="1080120"/>
            </a:xfrm>
            <a:prstGeom prst="irregularSeal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20981126">
              <a:off x="333611" y="5191992"/>
              <a:ext cx="178766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sv-SE" dirty="0" smtClean="0">
                  <a:solidFill>
                    <a:schemeClr val="accent1"/>
                  </a:solidFill>
                </a:rPr>
                <a:t>To be </a:t>
              </a:r>
            </a:p>
            <a:p>
              <a:pPr algn="ctr">
                <a:lnSpc>
                  <a:spcPts val="1500"/>
                </a:lnSpc>
              </a:pPr>
              <a:r>
                <a:rPr lang="sv-SE" dirty="0" err="1" smtClean="0">
                  <a:solidFill>
                    <a:schemeClr val="accent1"/>
                  </a:solidFill>
                </a:rPr>
                <a:t>implemented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8" name="Picture 2" descr="C:\Users\jad\AppData\Local\Microsoft\Windows\Temporary Internet Files\Content.IE5\P0M6Y9DP\penguinadmi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370" y="71565"/>
            <a:ext cx="11067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447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 err="1" smtClean="0"/>
              <a:t>Use</a:t>
            </a:r>
            <a:r>
              <a:rPr lang="sv-SE" sz="2800" dirty="0" smtClean="0"/>
              <a:t> </a:t>
            </a:r>
            <a:r>
              <a:rPr lang="en-GB" sz="2800" dirty="0" smtClean="0"/>
              <a:t>Jackson library to handle JSON content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0425" y="1907629"/>
            <a:ext cx="8024400" cy="509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err="1" smtClean="0"/>
              <a:t>Add</a:t>
            </a:r>
            <a:r>
              <a:rPr lang="sv-SE" sz="2400" dirty="0" smtClean="0"/>
              <a:t> </a:t>
            </a:r>
            <a:r>
              <a:rPr lang="sv-SE" sz="2400" dirty="0" err="1" smtClean="0"/>
              <a:t>dependencies</a:t>
            </a:r>
            <a:r>
              <a:rPr lang="sv-SE" sz="2400" dirty="0" smtClean="0"/>
              <a:t> to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Jackson </a:t>
            </a:r>
            <a:r>
              <a:rPr lang="sv-SE" sz="2400" dirty="0" smtClean="0"/>
              <a:t>in the pom.xml </a:t>
            </a:r>
            <a:r>
              <a:rPr lang="sv-SE" sz="2400" dirty="0" err="1" smtClean="0"/>
              <a:t>file</a:t>
            </a:r>
            <a:r>
              <a:rPr lang="sv-SE" sz="2400" dirty="0" smtClean="0"/>
              <a:t>.</a:t>
            </a:r>
            <a:endParaRPr lang="sv-SE" sz="2400" dirty="0"/>
          </a:p>
          <a:p>
            <a:pPr marL="0" indent="0">
              <a:buNone/>
            </a:pPr>
            <a:endParaRPr 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dependency&gt;</a:t>
            </a: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com.fasterxml.jackson.core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jackson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-core&lt;/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version&gt;2.6.4&lt;/version&gt;</a:t>
            </a: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dependency&gt;    </a:t>
            </a: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dependency&gt;</a:t>
            </a: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com.fasterxml.jackson.core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jackson-databind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version&gt;2.6.4&lt;/version&gt;</a:t>
            </a: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noProof="0" smtClean="0"/>
              <a:pPr>
                <a:defRPr/>
              </a:pPr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3394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</a:t>
            </a:r>
            <a:r>
              <a:rPr lang="en-GB" dirty="0" err="1" smtClean="0"/>
              <a:t>Lyo</a:t>
            </a:r>
            <a:r>
              <a:rPr lang="en-GB" dirty="0" smtClean="0"/>
              <a:t> Store to persist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41450" y="1475581"/>
            <a:ext cx="8913375" cy="568880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Add </a:t>
            </a:r>
            <a:r>
              <a:rPr lang="en-GB" dirty="0" smtClean="0"/>
              <a:t>dependency to Lyo</a:t>
            </a:r>
            <a:r>
              <a:rPr lang="en-GB" dirty="0"/>
              <a:t>-</a:t>
            </a:r>
            <a:r>
              <a:rPr lang="en-GB" dirty="0" smtClean="0"/>
              <a:t>Store in the pom.xml </a:t>
            </a:r>
            <a:r>
              <a:rPr lang="en-GB" dirty="0"/>
              <a:t>file</a:t>
            </a:r>
            <a:r>
              <a:rPr lang="en-GB" dirty="0" smtClean="0"/>
              <a:t>.</a:t>
            </a:r>
            <a:endParaRPr lang="en-US" dirty="0" smtClean="0"/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&lt;dependency&gt;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org.eclipse.lyo.store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&gt;store-core&lt;/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&lt;version&gt;2.2.0&lt;/version&gt;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&lt;/dependency&gt;</a:t>
            </a:r>
            <a:endParaRPr lang="en-US" sz="1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Clr>
                <a:srgbClr val="80808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Right </a:t>
            </a:r>
            <a:r>
              <a:rPr lang="en-US" dirty="0">
                <a:solidFill>
                  <a:srgbClr val="000000"/>
                </a:solidFill>
              </a:rPr>
              <a:t>after the `&lt;/dependencies&gt;` </a:t>
            </a:r>
            <a:r>
              <a:rPr lang="en-US" dirty="0" smtClean="0">
                <a:solidFill>
                  <a:srgbClr val="000000"/>
                </a:solidFill>
              </a:rPr>
              <a:t>tag, add the following: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dependencyManagement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org.apache.jena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-core&lt;/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version&gt;2.13.0&lt;/version&gt;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dependencyManagement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457200" lvl="0" indent="-457200">
              <a:buClr>
                <a:srgbClr val="808080"/>
              </a:buClr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457200" lvl="0" indent="-457200">
              <a:buClr>
                <a:srgbClr val="80808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Create a Properties file with </a:t>
            </a:r>
            <a:r>
              <a:rPr lang="en-US" dirty="0" err="1" smtClean="0">
                <a:solidFill>
                  <a:srgbClr val="000000"/>
                </a:solidFill>
              </a:rPr>
              <a:t>triplestore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details (\</a:t>
            </a:r>
            <a:r>
              <a:rPr lang="en-US" dirty="0" err="1">
                <a:solidFill>
                  <a:srgbClr val="000000"/>
                </a:solidFill>
              </a:rPr>
              <a:t>src</a:t>
            </a:r>
            <a:r>
              <a:rPr lang="en-US" dirty="0">
                <a:solidFill>
                  <a:srgbClr val="000000"/>
                </a:solidFill>
              </a:rPr>
              <a:t>\main\resources\</a:t>
            </a:r>
            <a:r>
              <a:rPr lang="en-US" dirty="0" err="1">
                <a:solidFill>
                  <a:srgbClr val="000000"/>
                </a:solidFill>
              </a:rPr>
              <a:t>jira.properties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dirty="0" smtClean="0">
              <a:solidFill>
                <a:srgbClr val="000000"/>
              </a:solidFill>
            </a:endParaRPr>
          </a:p>
          <a:p>
            <a:pPr marL="757237" lvl="1" indent="-457200">
              <a:buClr>
                <a:srgbClr val="808080"/>
              </a:buClr>
              <a:buFont typeface="+mj-lt"/>
              <a:buAutoNum type="arabicPeriod"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sparqlQueryUrl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=http://localhost:3030/JiraDataset/query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sparqlUpdateUrl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=http://localhost:3030/JiraDataset/update</a:t>
            </a:r>
          </a:p>
          <a:p>
            <a:pPr marL="0" indent="0">
              <a:buNone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87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</a:t>
            </a:r>
            <a:r>
              <a:rPr lang="en-GB" dirty="0" err="1" smtClean="0"/>
              <a:t>Lyo</a:t>
            </a:r>
            <a:r>
              <a:rPr lang="en-GB" dirty="0" smtClean="0"/>
              <a:t> Store?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85466" y="1331565"/>
            <a:ext cx="8745349" cy="4474800"/>
          </a:xfrm>
        </p:spPr>
        <p:txBody>
          <a:bodyPr/>
          <a:lstStyle/>
          <a:p>
            <a:r>
              <a:rPr lang="en-GB" sz="2000" dirty="0" smtClean="0"/>
              <a:t>A </a:t>
            </a:r>
            <a:r>
              <a:rPr lang="en-GB" sz="2000" dirty="0"/>
              <a:t>simple interface for managing OSLC resources in a </a:t>
            </a:r>
            <a:r>
              <a:rPr lang="en-GB" sz="2000" dirty="0" err="1"/>
              <a:t>triplestore</a:t>
            </a:r>
            <a:r>
              <a:rPr lang="en-GB" sz="2000" dirty="0"/>
              <a:t>.</a:t>
            </a:r>
          </a:p>
          <a:p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wiki.eclipse.org/Lyo/Store</a:t>
            </a:r>
            <a:r>
              <a:rPr lang="en-GB" sz="2000" dirty="0" smtClean="0"/>
              <a:t> </a:t>
            </a:r>
            <a:endParaRPr lang="en-GB" sz="2000" dirty="0"/>
          </a:p>
          <a:p>
            <a:endParaRPr lang="sv-SE" sz="2000" dirty="0" smtClean="0"/>
          </a:p>
          <a:p>
            <a:pPr marL="295275" lvl="1" indent="0">
              <a:buNone/>
            </a:pPr>
            <a:endParaRPr lang="sv-SE" sz="1800" dirty="0"/>
          </a:p>
          <a:p>
            <a:pPr lvl="1"/>
            <a:endParaRPr lang="sv-SE" sz="1800" dirty="0" smtClean="0"/>
          </a:p>
          <a:p>
            <a:endParaRPr lang="sv-SE" sz="2000" dirty="0"/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noProof="0" smtClean="0"/>
              <a:pPr>
                <a:defRPr/>
              </a:pPr>
              <a:t>33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817" b="11040"/>
          <a:stretch/>
        </p:blipFill>
        <p:spPr>
          <a:xfrm>
            <a:off x="3005984" y="2483693"/>
            <a:ext cx="5292250" cy="4327546"/>
          </a:xfrm>
          <a:prstGeom prst="rect">
            <a:avLst/>
          </a:prstGeom>
        </p:spPr>
      </p:pic>
      <p:pic>
        <p:nvPicPr>
          <p:cNvPr id="6" name="Picture 4" descr="C:\Users\jad\AppData\Local\Microsoft\Windows\Temporary Internet Files\Content.IE5\P0M6Y9DP\confused-clip-art-126398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354" y="57675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25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 JIRA Issue to a </a:t>
            </a:r>
            <a:r>
              <a:rPr lang="en-US" dirty="0" err="1" smtClean="0"/>
              <a:t>ChangeRequest</a:t>
            </a:r>
            <a:r>
              <a:rPr lang="en-US" dirty="0" smtClean="0"/>
              <a:t>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Define a method that transforms </a:t>
            </a:r>
            <a:r>
              <a:rPr lang="en-US" dirty="0"/>
              <a:t>an Issue </a:t>
            </a:r>
            <a:r>
              <a:rPr lang="en-US" dirty="0" smtClean="0"/>
              <a:t>(JSON from </a:t>
            </a:r>
            <a:r>
              <a:rPr lang="en-US" dirty="0"/>
              <a:t>the </a:t>
            </a:r>
            <a:r>
              <a:rPr lang="en-US" dirty="0" smtClean="0"/>
              <a:t>request) into a </a:t>
            </a:r>
            <a:r>
              <a:rPr lang="en-US" dirty="0" err="1" smtClean="0"/>
              <a:t>ChangeRequest</a:t>
            </a:r>
            <a:r>
              <a:rPr lang="en-US" dirty="0" smtClean="0"/>
              <a:t> (RDF resource) instance.</a:t>
            </a:r>
          </a:p>
          <a:p>
            <a:pPr lvl="1"/>
            <a:r>
              <a:rPr lang="en-US" dirty="0"/>
              <a:t>&lt;services\JiraWebhooksService.java&gt;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public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getChangeRequest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issueData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throws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URISyntaxException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{   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aChangeRequest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aChangeRequest.setIdentifier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((String)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issueData.get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("id"));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issueFieldsData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&lt;String, Object&gt;)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issueData.get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("fields");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aChangeRequest.setDescription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((String)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issueFieldsData.get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("description"));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aChangeRequest.setTitle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((String)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issueFieldsData.get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("summary"));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projectData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&lt;String, Object&gt;)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issueFieldsData.get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("project");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String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projectName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(String)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projectData.get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("name");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aChangeRequest.setProject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projectName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creatorData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&lt;String, Object&gt;)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issueFieldsData.get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("creator");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aChangeRequest.setCreator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((String)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creatorData.get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("name"));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aChangeRequest.setAbout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ChangeRequest.constructURI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("1",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aChangeRequest.getIdentifier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()));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aChangeRequest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2" descr="C:\Users\jad\AppData\Local\Microsoft\Windows\Temporary Internet Files\Content.IE5\P0M6Y9DP\penguinadmi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370" y="71565"/>
            <a:ext cx="11067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005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 JIRA Adaptor to the Triplestore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 a store class attribute to the main Manager class (and a logger)</a:t>
            </a:r>
          </a:p>
          <a:p>
            <a:pPr lvl="1"/>
            <a:r>
              <a:rPr lang="en-US" dirty="0" smtClean="0"/>
              <a:t>&lt;\JiraAdaptorManager.java&gt;</a:t>
            </a:r>
          </a:p>
          <a:p>
            <a:pPr lvl="1"/>
            <a:endParaRPr lang="en-US" dirty="0" smtClean="0"/>
          </a:p>
          <a:p>
            <a:pPr marL="295275" lvl="1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Start of user code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class_attributes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lvl="1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static Store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null;</a:t>
            </a:r>
          </a:p>
          <a:p>
            <a:pPr marL="295275" lvl="1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private static final Logger log =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LoggerFactory.getLogger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JiraAdaptorManager.class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95275" lvl="1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End of user code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Create a connection to the store in the Manager class</a:t>
            </a:r>
          </a:p>
          <a:p>
            <a:pPr lvl="0"/>
            <a:endParaRPr lang="en-US" dirty="0" smtClean="0"/>
          </a:p>
          <a:p>
            <a:pPr marL="295275" lvl="1" indent="0">
              <a:buNone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contextInitializeServletListener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(final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ServletContextEvent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servletContextEvent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95275" lvl="1" indent="0">
              <a:buNone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95275" lvl="1" indent="0">
              <a:buNone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Start of user code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contextInitializeServletListener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try {</a:t>
            </a: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Properties props = new Properties();</a:t>
            </a: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props.load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\\main\\resources\\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jira.properties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"));</a:t>
            </a: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String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sparqlQueryUrl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props.getProperty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sparqlQueryUrl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String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sparqlUpdateUrl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props.getProperty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sparqlUpdateUrl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store =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StoreFactory.sparql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sparqlQueryUrl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sparqlUpdateUrl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} catch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log.error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("problem loading properties file", e);</a:t>
            </a: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System.exit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(1);</a:t>
            </a: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295275" lvl="1" indent="0">
              <a:buNone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End of user code</a:t>
            </a:r>
          </a:p>
          <a:p>
            <a:pPr marL="295275" lvl="1" indent="0">
              <a:buNone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2" descr="C:\Users\jad\AppData\Local\Microsoft\Windows\Temporary Internet Files\Content.IE5\P0M6Y9DP\penguinadmi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370" y="71565"/>
            <a:ext cx="11067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168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Save the </a:t>
            </a:r>
            <a:r>
              <a:rPr lang="en-GB" dirty="0" err="1"/>
              <a:t>ChangeRequest</a:t>
            </a:r>
            <a:r>
              <a:rPr lang="en-GB" dirty="0"/>
              <a:t> resource into a </a:t>
            </a:r>
            <a:r>
              <a:rPr lang="en-GB" dirty="0" err="1"/>
              <a:t>triplestore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2130425" y="2066925"/>
            <a:ext cx="8024813" cy="50974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@POST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@Path("issues")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@Produces({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MediaType.TEXT_HTML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Response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handleIssuesWebhooks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throws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URISyntaxException</a:t>
            </a:r>
            <a:endParaRPr lang="en-GB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   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ServletInputStream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httpServletRequest.getInputStream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ObjectMapper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mapper = new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ObjectMapper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Map&lt;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jsonData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jsonData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mapper.readValue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Map.class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issueData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&lt;String, Object&gt;)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jsonData.get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("issue");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try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//Transform the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Issue into a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resource.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aChangeRequest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getChangeRequest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issueData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//Save the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resource into a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triplestore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JiraAdaptorManager.store.updateResources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URI ("</a:t>
            </a:r>
            <a:r>
              <a:rPr lang="en-GB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urn:x-arq:DefaultGraph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"), </a:t>
            </a:r>
            <a:r>
              <a:rPr lang="en-GB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aChangeRequest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 catch (Exception e) {       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log.error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("Failed to update an Issues resource", e);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 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().build();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pic>
        <p:nvPicPr>
          <p:cNvPr id="6" name="Picture 2" descr="C:\Users\jad\AppData\Local\Microsoft\Windows\Temporary Internet Files\Content.IE5\P0M6Y9DP\penguinadmi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370" y="71565"/>
            <a:ext cx="11067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476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Redirect the JIRA </a:t>
            </a:r>
            <a:r>
              <a:rPr lang="en-US" dirty="0" err="1"/>
              <a:t>WebHook</a:t>
            </a:r>
            <a:r>
              <a:rPr lang="en-US" dirty="0"/>
              <a:t> </a:t>
            </a:r>
            <a:r>
              <a:rPr lang="en-US" dirty="0" smtClean="0"/>
              <a:t>to the JIRA Adaptor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41450" y="2066400"/>
            <a:ext cx="8913375" cy="4474800"/>
          </a:xfrm>
        </p:spPr>
        <p:txBody>
          <a:bodyPr/>
          <a:lstStyle/>
          <a:p>
            <a:r>
              <a:rPr lang="en-US" dirty="0" smtClean="0"/>
              <a:t>Reconfigure the JIRA </a:t>
            </a:r>
            <a:r>
              <a:rPr lang="en-US" dirty="0" err="1" smtClean="0"/>
              <a:t>WebHook</a:t>
            </a:r>
            <a:r>
              <a:rPr lang="en-US" dirty="0" smtClean="0"/>
              <a:t> to point to </a:t>
            </a:r>
          </a:p>
          <a:p>
            <a:pPr lvl="1"/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localhost:8081/adaptor-jira/services/jira/webhooks/issues</a:t>
            </a:r>
            <a:r>
              <a:rPr lang="en-US" sz="1800" dirty="0" smtClean="0"/>
              <a:t> </a:t>
            </a:r>
          </a:p>
          <a:p>
            <a:pPr lvl="1"/>
            <a:r>
              <a:rPr lang="en-US" dirty="0" smtClean="0"/>
              <a:t>Alternatively, create another </a:t>
            </a:r>
            <a:r>
              <a:rPr lang="en-US" dirty="0" err="1" smtClean="0"/>
              <a:t>WebHook</a:t>
            </a:r>
            <a:r>
              <a:rPr lang="en-US" dirty="0" smtClean="0"/>
              <a:t>, keeping </a:t>
            </a:r>
            <a:r>
              <a:rPr lang="en-US" dirty="0"/>
              <a:t>the </a:t>
            </a:r>
            <a:r>
              <a:rPr lang="en-US" dirty="0" err="1" smtClean="0"/>
              <a:t>RequestBin</a:t>
            </a:r>
            <a:r>
              <a:rPr lang="en-US" dirty="0" smtClean="0"/>
              <a:t> requests for debugging purposes.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78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JIRA adaptor in debug mode</a:t>
            </a:r>
          </a:p>
          <a:p>
            <a:pPr lvl="1"/>
            <a:r>
              <a:rPr lang="en-US" dirty="0" smtClean="0"/>
              <a:t>Select “Run As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Maven build ...” from the project's context menu, and set the goal to “clean </a:t>
            </a:r>
            <a:r>
              <a:rPr lang="en-US" dirty="0" err="1" smtClean="0"/>
              <a:t>jetty:run</a:t>
            </a:r>
            <a:r>
              <a:rPr lang="en-US" dirty="0" smtClean="0"/>
              <a:t>”.</a:t>
            </a:r>
            <a:endParaRPr lang="en-US" dirty="0" smtClean="0"/>
          </a:p>
          <a:p>
            <a:pPr lvl="1"/>
            <a:r>
              <a:rPr lang="en-US" dirty="0" smtClean="0"/>
              <a:t>Place a breakpoint at start of </a:t>
            </a:r>
            <a:r>
              <a:rPr lang="en-US" dirty="0" err="1" smtClean="0"/>
              <a:t>handleIssuesWebhooks</a:t>
            </a:r>
            <a:r>
              <a:rPr lang="en-US" dirty="0" smtClean="0"/>
              <a:t>()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sure your </a:t>
            </a:r>
            <a:r>
              <a:rPr lang="en-US" dirty="0" err="1" smtClean="0"/>
              <a:t>Fuseki</a:t>
            </a:r>
            <a:r>
              <a:rPr lang="en-US" dirty="0" smtClean="0"/>
              <a:t> server is running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new Issue in Jira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Step through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that triples are stored in </a:t>
            </a:r>
            <a:r>
              <a:rPr lang="en-US" dirty="0" err="1" smtClean="0"/>
              <a:t>triplestore</a:t>
            </a:r>
            <a:endParaRPr lang="en-US" dirty="0" smtClean="0"/>
          </a:p>
          <a:p>
            <a:pPr lvl="2"/>
            <a:endParaRPr lang="en-US" dirty="0" smtClean="0"/>
          </a:p>
          <a:p>
            <a:pPr marL="493713" lvl="2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?subject ?predicate ?object</a:t>
            </a:r>
          </a:p>
          <a:p>
            <a:pPr marL="493713" lvl="2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93713" lvl="2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?subject ?predicate ?object .</a:t>
            </a:r>
          </a:p>
          <a:p>
            <a:pPr marL="493713" lvl="2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#values ?subject { &lt;http://localhost:8083/adaptor-jira/services/serviceProviders/1/service1/changeRequests/10000&gt; }</a:t>
            </a:r>
          </a:p>
          <a:p>
            <a:pPr marL="493713" lvl="2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2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 an existing Issue</a:t>
            </a:r>
          </a:p>
          <a:p>
            <a:pPr lvl="1"/>
            <a:r>
              <a:rPr lang="en-US" dirty="0" smtClean="0"/>
              <a:t>Check that triples are updated in </a:t>
            </a:r>
            <a:r>
              <a:rPr lang="en-US" dirty="0" err="1" smtClean="0"/>
              <a:t>triplestore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026" name="Picture 2" descr="C:\Users\jad\AppData\Local\Microsoft\Windows\Temporary Internet Files\Content.IE5\3PNCXZLH\homer-run-happy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354" y="71565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53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Task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Tool[chain] Architecture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JIRA </a:t>
            </a:r>
            <a:r>
              <a:rPr lang="en-GB" sz="2400" dirty="0"/>
              <a:t>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1</a:t>
            </a:r>
          </a:p>
          <a:p>
            <a:pPr lvl="1"/>
            <a:r>
              <a:rPr lang="en-GB" sz="2400" dirty="0" smtClean="0"/>
              <a:t>Change </a:t>
            </a:r>
            <a:r>
              <a:rPr lang="en-GB" sz="2400" dirty="0"/>
              <a:t>Request with Literal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2</a:t>
            </a:r>
          </a:p>
          <a:p>
            <a:pPr lvl="1"/>
            <a:r>
              <a:rPr lang="en-GB" sz="2400" dirty="0" smtClean="0"/>
              <a:t>Project </a:t>
            </a:r>
            <a:r>
              <a:rPr lang="en-GB" sz="2400" dirty="0"/>
              <a:t>as a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i="1" dirty="0" smtClean="0"/>
              <a:t>(Adaptor </a:t>
            </a:r>
            <a:r>
              <a:rPr lang="en-GB" sz="2400" i="1" dirty="0"/>
              <a:t>Code </a:t>
            </a:r>
            <a:r>
              <a:rPr lang="en-GB" sz="2400" i="1" dirty="0" smtClean="0"/>
              <a:t>Walkthrough)</a:t>
            </a:r>
            <a:endParaRPr lang="en-GB" sz="2400" i="1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3</a:t>
            </a:r>
          </a:p>
          <a:p>
            <a:pPr lvl="1"/>
            <a:r>
              <a:rPr lang="en-GB" sz="2400" dirty="0" smtClean="0"/>
              <a:t>Creator </a:t>
            </a:r>
            <a:r>
              <a:rPr lang="en-GB" sz="2400" dirty="0"/>
              <a:t>as a resource managed by another adaptor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5-Point Star 4"/>
          <p:cNvSpPr/>
          <p:nvPr/>
        </p:nvSpPr>
        <p:spPr bwMode="auto">
          <a:xfrm>
            <a:off x="881482" y="4283965"/>
            <a:ext cx="648000" cy="6480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3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Explore the initial steps of creating tool adapters to form a toolchain.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 adaptors: </a:t>
            </a:r>
          </a:p>
          <a:p>
            <a:pPr lvl="1"/>
            <a:r>
              <a:rPr lang="en-US" dirty="0" smtClean="0"/>
              <a:t>JIRA – for real</a:t>
            </a:r>
          </a:p>
          <a:p>
            <a:pPr lvl="1"/>
            <a:r>
              <a:rPr lang="en-US" dirty="0" err="1" smtClean="0"/>
              <a:t>ActiveDirectory</a:t>
            </a:r>
            <a:r>
              <a:rPr lang="en-US" dirty="0" smtClean="0"/>
              <a:t> – Simulated to extract User information</a:t>
            </a:r>
          </a:p>
          <a:p>
            <a:endParaRPr lang="en-US" dirty="0" smtClean="0"/>
          </a:p>
          <a:p>
            <a:r>
              <a:rPr lang="en-US" u="sng" dirty="0" smtClean="0"/>
              <a:t>Suggestion</a:t>
            </a:r>
            <a:r>
              <a:rPr lang="en-US" dirty="0" smtClean="0"/>
              <a:t>: Work in pairs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- Version 2</a:t>
            </a:r>
            <a:br>
              <a:rPr lang="en-GB" dirty="0" smtClean="0"/>
            </a:br>
            <a:r>
              <a:rPr lang="en-GB" dirty="0" smtClean="0"/>
              <a:t>- Project as a resource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41450" y="1763613"/>
            <a:ext cx="9204300" cy="4474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dirty="0" smtClean="0"/>
              <a:t>Change the </a:t>
            </a:r>
            <a:r>
              <a:rPr lang="sv-SE" dirty="0" err="1" smtClean="0"/>
              <a:t>project</a:t>
            </a:r>
            <a:r>
              <a:rPr lang="sv-SE" dirty="0" smtClean="0"/>
              <a:t> from String </a:t>
            </a:r>
            <a:r>
              <a:rPr lang="sv-SE" dirty="0" err="1" smtClean="0"/>
              <a:t>literal</a:t>
            </a:r>
            <a:r>
              <a:rPr lang="sv-SE" dirty="0" smtClean="0"/>
              <a:t> to RDF </a:t>
            </a:r>
            <a:r>
              <a:rPr lang="sv-SE" dirty="0" err="1" smtClean="0"/>
              <a:t>resource</a:t>
            </a:r>
            <a:r>
              <a:rPr lang="sv-SE" dirty="0" smtClean="0"/>
              <a:t>, </a:t>
            </a:r>
            <a:r>
              <a:rPr lang="sv-SE" dirty="0" err="1" smtClean="0"/>
              <a:t>with</a:t>
            </a:r>
            <a:endParaRPr lang="sv-SE" dirty="0" smtClean="0"/>
          </a:p>
          <a:p>
            <a:pPr lvl="1"/>
            <a:r>
              <a:rPr lang="sv-SE" dirty="0" err="1" smtClean="0"/>
              <a:t>identifier</a:t>
            </a:r>
            <a:r>
              <a:rPr lang="sv-SE" dirty="0" smtClean="0"/>
              <a:t>: String</a:t>
            </a:r>
          </a:p>
          <a:p>
            <a:pPr lvl="1"/>
            <a:r>
              <a:rPr lang="sv-SE" dirty="0" err="1" smtClean="0"/>
              <a:t>title</a:t>
            </a:r>
            <a:r>
              <a:rPr lang="sv-SE" dirty="0" smtClean="0"/>
              <a:t>: </a:t>
            </a:r>
            <a:r>
              <a:rPr lang="sv-SE" dirty="0" err="1" smtClean="0"/>
              <a:t>XMLLiteral</a:t>
            </a: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Design the adaptor to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include</a:t>
            </a:r>
          </a:p>
          <a:p>
            <a:pPr marL="757237" lvl="1" indent="-457200"/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(a) basic (b) query capability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on Person resources</a:t>
            </a:r>
          </a:p>
          <a:p>
            <a:pPr marL="757237" lvl="1" indent="-457200"/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a) basic (b) query capability on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Project resources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endParaRPr lang="sv-SE" dirty="0" smtClean="0"/>
          </a:p>
          <a:p>
            <a:pPr lvl="1"/>
            <a:endParaRPr lang="sv-SE" dirty="0" smtClean="0"/>
          </a:p>
          <a:p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noProof="0" smtClean="0"/>
              <a:pPr/>
              <a:t>40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978" y="4787949"/>
            <a:ext cx="781372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09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- Version 2</a:t>
            </a:r>
            <a:br>
              <a:rPr lang="en-GB" dirty="0" smtClean="0"/>
            </a:br>
            <a:r>
              <a:rPr lang="en-GB" dirty="0" smtClean="0"/>
              <a:t>- Project as a resource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noProof="0" smtClean="0"/>
              <a:pPr/>
              <a:t>41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25" y="3347789"/>
            <a:ext cx="7581281" cy="3686972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1241450" y="1763613"/>
            <a:ext cx="9204300" cy="4474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dirty="0" smtClean="0">
                <a:solidFill>
                  <a:schemeClr val="bg1">
                    <a:lumMod val="75000"/>
                  </a:schemeClr>
                </a:solidFill>
              </a:rPr>
              <a:t>Change the </a:t>
            </a:r>
            <a:r>
              <a:rPr lang="sv-SE" dirty="0" err="1" smtClean="0">
                <a:solidFill>
                  <a:schemeClr val="bg1">
                    <a:lumMod val="75000"/>
                  </a:schemeClr>
                </a:solidFill>
              </a:rPr>
              <a:t>project</a:t>
            </a:r>
            <a:r>
              <a:rPr lang="sv-SE" dirty="0" smtClean="0">
                <a:solidFill>
                  <a:schemeClr val="bg1">
                    <a:lumMod val="75000"/>
                  </a:schemeClr>
                </a:solidFill>
              </a:rPr>
              <a:t> from String </a:t>
            </a:r>
            <a:r>
              <a:rPr lang="sv-SE" dirty="0" err="1" smtClean="0">
                <a:solidFill>
                  <a:schemeClr val="bg1">
                    <a:lumMod val="75000"/>
                  </a:schemeClr>
                </a:solidFill>
              </a:rPr>
              <a:t>literal</a:t>
            </a:r>
            <a:r>
              <a:rPr lang="sv-SE" dirty="0" smtClean="0">
                <a:solidFill>
                  <a:schemeClr val="bg1">
                    <a:lumMod val="75000"/>
                  </a:schemeClr>
                </a:solidFill>
              </a:rPr>
              <a:t> to RDF </a:t>
            </a:r>
            <a:r>
              <a:rPr lang="sv-SE" dirty="0" err="1" smtClean="0">
                <a:solidFill>
                  <a:schemeClr val="bg1">
                    <a:lumMod val="75000"/>
                  </a:schemeClr>
                </a:solidFill>
              </a:rPr>
              <a:t>resource</a:t>
            </a:r>
            <a:endParaRPr lang="sv-S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Design the adaptor to </a:t>
            </a:r>
            <a:r>
              <a:rPr lang="en-GB" dirty="0" smtClean="0"/>
              <a:t>include</a:t>
            </a:r>
          </a:p>
          <a:p>
            <a:pPr marL="757237" lvl="1" indent="-457200"/>
            <a:r>
              <a:rPr lang="en-GB" dirty="0" smtClean="0"/>
              <a:t>(a) basic (b) query capability </a:t>
            </a:r>
            <a:r>
              <a:rPr lang="en-GB" dirty="0"/>
              <a:t>on Person resources</a:t>
            </a:r>
          </a:p>
          <a:p>
            <a:pPr marL="757237" lvl="1" indent="-457200"/>
            <a:r>
              <a:rPr lang="en-GB" dirty="0" smtClean="0"/>
              <a:t>(</a:t>
            </a:r>
            <a:r>
              <a:rPr lang="en-GB" dirty="0"/>
              <a:t>a) basic (b) query capability on </a:t>
            </a:r>
            <a:r>
              <a:rPr lang="en-GB" dirty="0" smtClean="0"/>
              <a:t>Project resources</a:t>
            </a:r>
            <a:endParaRPr lang="en-GB" dirty="0"/>
          </a:p>
          <a:p>
            <a:endParaRPr lang="sv-SE" dirty="0" smtClean="0"/>
          </a:p>
          <a:p>
            <a:pPr lvl="1"/>
            <a:endParaRPr lang="sv-SE" dirty="0" smtClean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283895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Adaptor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(optional) Commit your code to </a:t>
            </a:r>
            <a:r>
              <a:rPr lang="en-US" dirty="0" err="1" smtClean="0"/>
              <a:t>Git</a:t>
            </a:r>
            <a:r>
              <a:rPr lang="en-US" dirty="0" smtClean="0"/>
              <a:t> – before regeneration</a:t>
            </a:r>
          </a:p>
          <a:p>
            <a:pPr lvl="1"/>
            <a:r>
              <a:rPr lang="en-US" dirty="0" smtClean="0"/>
              <a:t>This allows you to easily see changes made.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Re-generate </a:t>
            </a:r>
            <a:r>
              <a:rPr lang="en-US" dirty="0"/>
              <a:t>Adaptor Code</a:t>
            </a:r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Browse code changes</a:t>
            </a:r>
          </a:p>
          <a:p>
            <a:pPr marL="757237" lvl="1" indent="-457200"/>
            <a:r>
              <a:rPr lang="en-US" dirty="0" smtClean="0"/>
              <a:t>Note that [properly inserted] code changes are not lost. Or, are they?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95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 JIRA Issue to a </a:t>
            </a:r>
            <a:r>
              <a:rPr lang="en-US" dirty="0" err="1" smtClean="0"/>
              <a:t>ChangeRequest</a:t>
            </a:r>
            <a:r>
              <a:rPr lang="en-US" dirty="0" smtClean="0"/>
              <a:t> &amp; Project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0424" y="2066399"/>
            <a:ext cx="8315325" cy="49537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Modify </a:t>
            </a:r>
            <a:r>
              <a:rPr lang="en-US" dirty="0" err="1" smtClean="0"/>
              <a:t>getChangeRequest</a:t>
            </a:r>
            <a:r>
              <a:rPr lang="en-US" dirty="0" smtClean="0"/>
              <a:t>() method ...</a:t>
            </a:r>
          </a:p>
          <a:p>
            <a:pPr lvl="1"/>
            <a:r>
              <a:rPr lang="en-US" dirty="0"/>
              <a:t>&lt;services\JiraWebhooksService.java&gt;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public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getChangeRequest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issueData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throws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URISyntaxException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aChangeRequest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aChangeRequest.setIdentifier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((String)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issueData.get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("id"));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issueFieldsData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&lt;String, Object&gt;)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issueData.get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("fields");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aChangeRequest.setDescription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((String)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issueFieldsData.get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("description"));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aChangeRequest.setTitle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((String)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issueFieldsData.get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("summary"));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projectData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&lt;String, Object&gt;)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issueFieldsData.get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("project");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strike="sngStrik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//String </a:t>
            </a:r>
            <a:r>
              <a:rPr lang="en-US" sz="1200" strike="sngStrike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projectName</a:t>
            </a:r>
            <a:r>
              <a:rPr lang="en-US" sz="1200" strike="sngStrik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(String) </a:t>
            </a:r>
            <a:r>
              <a:rPr lang="en-US" sz="1200" strike="sngStrike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projectData.get</a:t>
            </a:r>
            <a:r>
              <a:rPr lang="en-US" sz="1200" strike="sngStrik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("name");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strike="sngStrik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200" strike="sngStrik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aChangeRequest.setProject</a:t>
            </a:r>
            <a:r>
              <a:rPr lang="en-US" sz="1200" strike="sngStrik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strike="sngStrik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projectName</a:t>
            </a:r>
            <a:r>
              <a:rPr lang="en-US" sz="1200" strike="sngStrik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String 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projectId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(String) 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projectData.get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("id");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aChangeRequest.setProject</a:t>
            </a:r>
            <a:r>
              <a:rPr lang="en-US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Project.constructLink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("1", 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projectId</a:t>
            </a:r>
            <a:r>
              <a:rPr lang="en-US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creatorData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&lt;String, Object&gt;)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issueFieldsData.get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("creator");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aChangeRequest.setCreator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((String)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creatorData.get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("name"));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aChangeRequest.setAbout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ChangeRequest.constructURI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("1",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aChangeRequest.getIdentifier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aChangeRequest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" name="Picture 2" descr="C:\Users\jad\AppData\Local\Microsoft\Windows\Temporary Internet Files\Content.IE5\P0M6Y9DP\penguinadmi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370" y="71565"/>
            <a:ext cx="11067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370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Run Jira adaptor in debug mode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Compile Problems?</a:t>
            </a:r>
          </a:p>
          <a:p>
            <a:pPr lvl="1"/>
            <a:r>
              <a:rPr lang="en-US" dirty="0" smtClean="0"/>
              <a:t>I am sure I added the Import statements, which are now lost! I thought regeneration does not override manual changes.</a:t>
            </a:r>
          </a:p>
          <a:p>
            <a:endParaRPr lang="en-US" dirty="0" smtClean="0"/>
          </a:p>
          <a:p>
            <a:r>
              <a:rPr lang="en-US" b="1" dirty="0" smtClean="0"/>
              <a:t>Questions:</a:t>
            </a:r>
          </a:p>
          <a:p>
            <a:pPr lvl="1"/>
            <a:r>
              <a:rPr lang="en-US" dirty="0" smtClean="0"/>
              <a:t>We only link from a </a:t>
            </a:r>
            <a:r>
              <a:rPr lang="en-US" dirty="0" err="1" smtClean="0"/>
              <a:t>ChangeRequest</a:t>
            </a:r>
            <a:r>
              <a:rPr lang="en-US" dirty="0" smtClean="0"/>
              <a:t> to the Project</a:t>
            </a:r>
          </a:p>
          <a:p>
            <a:pPr lvl="2"/>
            <a:r>
              <a:rPr lang="en-US" dirty="0" smtClean="0"/>
              <a:t>Where is the Project resource?</a:t>
            </a:r>
          </a:p>
          <a:p>
            <a:pPr lvl="1"/>
            <a:r>
              <a:rPr lang="en-US" dirty="0" err="1" smtClean="0"/>
              <a:t>Webhooks</a:t>
            </a:r>
            <a:r>
              <a:rPr lang="en-US" dirty="0" smtClean="0"/>
              <a:t> are only handling </a:t>
            </a:r>
            <a:r>
              <a:rPr lang="en-US" u="sng" dirty="0" smtClean="0"/>
              <a:t>changes</a:t>
            </a:r>
            <a:r>
              <a:rPr lang="en-US" dirty="0" smtClean="0"/>
              <a:t> to JIRA items</a:t>
            </a:r>
          </a:p>
          <a:p>
            <a:pPr lvl="2"/>
            <a:r>
              <a:rPr lang="en-US" dirty="0" smtClean="0"/>
              <a:t>How do we capture the existing Issues and Projects?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2" descr="C:\Users\jad\AppData\Local\Microsoft\Windows\Temporary Internet Files\Content.IE5\3PNCXZLH\homer-run-happy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354" y="71565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595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Handle </a:t>
            </a:r>
            <a:r>
              <a:rPr lang="en-GB" dirty="0" smtClean="0"/>
              <a:t>JIRA Projects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noProof="0" smtClean="0"/>
              <a:pPr>
                <a:defRPr/>
              </a:pPr>
              <a:t>45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3407"/>
          <a:stretch/>
        </p:blipFill>
        <p:spPr>
          <a:xfrm>
            <a:off x="3293813" y="1453373"/>
            <a:ext cx="4648200" cy="1152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1834"/>
          <a:stretch/>
        </p:blipFill>
        <p:spPr>
          <a:xfrm>
            <a:off x="3293813" y="2915741"/>
            <a:ext cx="4648200" cy="40388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401690" y="2555701"/>
            <a:ext cx="4248472" cy="360040"/>
          </a:xfrm>
          <a:prstGeom prst="rect">
            <a:avLst/>
          </a:prstGeom>
          <a:pattFill prst="dashDnDiag">
            <a:fgClr>
              <a:schemeClr val="tx1"/>
            </a:fgClr>
            <a:bgClr>
              <a:schemeClr val="bg1"/>
            </a:bgClr>
          </a:patt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74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Handle JIRA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13458" y="1738554"/>
            <a:ext cx="8841367" cy="53536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Define </a:t>
            </a:r>
            <a:r>
              <a:rPr lang="en-US" dirty="0" smtClean="0"/>
              <a:t>methods to handle Project notifications.</a:t>
            </a:r>
            <a:endParaRPr lang="en-US" dirty="0"/>
          </a:p>
          <a:p>
            <a:pPr lvl="1"/>
            <a:r>
              <a:rPr lang="en-US" dirty="0"/>
              <a:t>&lt;services\JiraWebhooksService.java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getProject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projectData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 throws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URISyntaxException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Project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= new Project();</a:t>
            </a: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String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projectId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projectData.get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("id").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project.setIdentifier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projectId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project.setTitle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((String)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projectData.get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("name"));</a:t>
            </a: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project.setAbout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Project.constructURI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("1",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project.getIdentifier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()));</a:t>
            </a: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project;</a:t>
            </a: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00037" lvl="1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marL="300037" lvl="1" indent="0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@Path("projects")</a:t>
            </a:r>
          </a:p>
          <a:p>
            <a:pPr marL="300037" lvl="1" indent="0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@Produces({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MediaType.TEXT_HTML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})</a:t>
            </a:r>
          </a:p>
          <a:p>
            <a:pPr marL="300037" lvl="1" indent="0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public Response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handleProjectsWebhooks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() throws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URISyntaxException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7" lvl="1" indent="0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ServletInputStream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httpServletRequest.getInputStream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ObjectMapper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mapper = new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ObjectMapper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300037" lvl="1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Map&lt;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jsonData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&gt;();</a:t>
            </a: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jsonData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mapper.readValue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Map.class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00037" lvl="1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projectData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&lt;String, Object&gt;)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jsonData.get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("project");</a:t>
            </a: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Project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getProject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projectData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try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JiraAdaptorManager.store.updateResources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URI ("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urn:x-arq:DefaultGraph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"), project);</a:t>
            </a: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catch (Exception e) {</a:t>
            </a: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log.error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("Failed to update an Project resource", e);</a:t>
            </a: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7" lvl="1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().build();</a:t>
            </a:r>
          </a:p>
          <a:p>
            <a:pPr marL="300037" lvl="1" indent="0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noProof="0" smtClean="0"/>
              <a:pPr>
                <a:defRPr/>
              </a:pPr>
              <a:t>46</a:t>
            </a:fld>
            <a:endParaRPr lang="en-US" noProof="0" dirty="0"/>
          </a:p>
        </p:txBody>
      </p:sp>
      <p:pic>
        <p:nvPicPr>
          <p:cNvPr id="5" name="Picture 2" descr="C:\Users\jad\AppData\Local\Microsoft\Windows\Temporary Internet Files\Content.IE5\P0M6Y9DP\penguinadmi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370" y="71565"/>
            <a:ext cx="11067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757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Handle</a:t>
            </a:r>
            <a:r>
              <a:rPr lang="sv-SE" dirty="0" smtClean="0"/>
              <a:t> </a:t>
            </a:r>
            <a:r>
              <a:rPr lang="sv-SE" dirty="0" err="1" smtClean="0"/>
              <a:t>Existing</a:t>
            </a:r>
            <a:r>
              <a:rPr lang="sv-SE" dirty="0" smtClean="0"/>
              <a:t> </a:t>
            </a:r>
            <a:r>
              <a:rPr lang="sv-SE" dirty="0" err="1" smtClean="0"/>
              <a:t>Issues</a:t>
            </a:r>
            <a:r>
              <a:rPr lang="sv-SE" dirty="0" smtClean="0"/>
              <a:t> &amp; Projects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41451" y="1331565"/>
            <a:ext cx="43200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@GET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@Path("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initIssues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@Produces({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MediaType.TEXT_HTML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})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public Response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initializeIssues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() throws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URISyntaxException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{    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try {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final String username = "admin";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final String password = "admin";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final String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basePath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= "http://localhost:</a:t>
            </a: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8080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/"; </a:t>
            </a: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//or </a:t>
            </a:r>
            <a:r>
              <a:rPr lang="en-GB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"/</a:t>
            </a:r>
            <a:r>
              <a:rPr lang="en-GB" sz="1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to </a:t>
            </a:r>
            <a:r>
              <a:rPr lang="en-GB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final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pageSize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= 2;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startAt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maxResults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pageSize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while (true){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UriBuilder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builder =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UriBuilder.fromUri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basePath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builder.path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("rest/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/2/search");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//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builder.queryParam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("assignee", "admin");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builder.queryParam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startAt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startAt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builder.queryParam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maxResults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maxResults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HttpClient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client = new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DefaultHttpClient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HttpGet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request = new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HttpGet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builder.build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String encoding = Base64.getEncoder().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encodeToString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((username + ":" + password).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getBytes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request.setHeader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("Authorization", "Basic " + encoding);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request.setHeader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("Accept", "application/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HttpResponse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response =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client.execute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(request);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 bwMode="auto">
          <a:xfrm>
            <a:off x="5993978" y="1331565"/>
            <a:ext cx="4320000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response.getEntity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getContent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ObjectMapper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mapper = new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ObjectMapper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FontTx/>
              <a:buNone/>
            </a:pPr>
            <a:endParaRPr lang="en-GB" sz="10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Map&lt;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jsonData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String,Object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&gt;();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jsonData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mapper.readValue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Map.class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&lt;Object&gt;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issuesData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&lt;Object&gt;)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jsonData.get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("issues");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if (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issuesData.size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() == 0){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break;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[] issues = new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issuesData.size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()];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for (Object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issueData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issuesData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issues[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getChangeRequest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&lt;String, Object&gt;)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issueData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pPr marL="0" indent="0">
              <a:buFontTx/>
              <a:buNone/>
            </a:pPr>
            <a:endParaRPr lang="en-GB" sz="10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try {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JiraAdaptorManager.store.updateResources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(new URI ("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urn:x-arq:DefaultGraph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"), issues);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} catch (Exception e) {                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log.error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("Failed to perform an initial update of Issues resources", e);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} </a:t>
            </a:r>
          </a:p>
          <a:p>
            <a:pPr marL="0" indent="0">
              <a:buFontTx/>
              <a:buNone/>
            </a:pPr>
            <a:endParaRPr lang="en-GB" sz="10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startAt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startAt+maxResults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} catch (Exception e) {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log.error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("Failed to perform an initial update of Issues resources", e);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GB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().build();</a:t>
            </a:r>
          </a:p>
          <a:p>
            <a:pPr marL="0" indent="0">
              <a:buFontTx/>
              <a:buNone/>
            </a:pPr>
            <a:r>
              <a:rPr lang="en-GB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FontTx/>
              <a:buNone/>
            </a:pPr>
            <a:endParaRPr lang="en-GB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C:\Users\jad\AppData\Local\Microsoft\Windows\Temporary Internet Files\Content.IE5\P0M6Y9DP\penguinadmi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370" y="71565"/>
            <a:ext cx="11067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052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Run Jira adaptor in debug mode</a:t>
            </a:r>
          </a:p>
          <a:p>
            <a:endParaRPr lang="en-US" dirty="0" smtClean="0"/>
          </a:p>
          <a:p>
            <a:pPr marL="752475" lvl="1" indent="-457200">
              <a:buFont typeface="+mj-lt"/>
              <a:buAutoNum type="alphaLcPeriod"/>
            </a:pPr>
            <a:r>
              <a:rPr lang="en-US" dirty="0" smtClean="0"/>
              <a:t>Make a GET request to initialize all Issues</a:t>
            </a:r>
          </a:p>
          <a:p>
            <a:pPr lvl="3"/>
            <a:r>
              <a:rPr lang="en-US" dirty="0" smtClean="0">
                <a:hlinkClick r:id="rId2"/>
              </a:rPr>
              <a:t>http://localhost:8081/adaptor-jira/services/jira/webhooks/initIssues</a:t>
            </a:r>
            <a:r>
              <a:rPr lang="en-US" dirty="0" smtClean="0"/>
              <a:t>  </a:t>
            </a:r>
          </a:p>
          <a:p>
            <a:pPr marL="752475" lvl="1" indent="-457200">
              <a:buFont typeface="+mj-lt"/>
              <a:buAutoNum type="alphaLcPeriod"/>
            </a:pPr>
            <a:endParaRPr lang="en-US" dirty="0" smtClean="0"/>
          </a:p>
          <a:p>
            <a:pPr marL="752475" lvl="1" indent="-457200">
              <a:buFont typeface="+mj-lt"/>
              <a:buAutoNum type="alphaLcPeriod"/>
            </a:pPr>
            <a:r>
              <a:rPr lang="en-US" dirty="0" smtClean="0"/>
              <a:t>Modify a Project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" name="Picture 2" descr="C:\Users\jad\AppData\Local\Microsoft\Windows\Temporary Internet Files\Content.IE5\3PNCXZLH\homer-run-happy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354" y="71565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811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Task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Tool[chain] Architecture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JIRA </a:t>
            </a:r>
            <a:r>
              <a:rPr lang="en-GB" sz="2400" dirty="0"/>
              <a:t>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1</a:t>
            </a:r>
          </a:p>
          <a:p>
            <a:pPr lvl="1"/>
            <a:r>
              <a:rPr lang="en-GB" sz="2400" dirty="0" smtClean="0"/>
              <a:t>Change </a:t>
            </a:r>
            <a:r>
              <a:rPr lang="en-GB" sz="2400" dirty="0"/>
              <a:t>Request with Literal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2</a:t>
            </a:r>
          </a:p>
          <a:p>
            <a:pPr lvl="1"/>
            <a:r>
              <a:rPr lang="en-GB" sz="2400" dirty="0" smtClean="0"/>
              <a:t>Project </a:t>
            </a:r>
            <a:r>
              <a:rPr lang="en-GB" sz="2400" dirty="0"/>
              <a:t>as a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i="1" dirty="0" smtClean="0"/>
              <a:t>(Adaptor </a:t>
            </a:r>
            <a:r>
              <a:rPr lang="en-GB" sz="2400" i="1" dirty="0"/>
              <a:t>Code </a:t>
            </a:r>
            <a:r>
              <a:rPr lang="en-GB" sz="2400" i="1" dirty="0" smtClean="0"/>
              <a:t>Walkthrough)</a:t>
            </a:r>
            <a:endParaRPr lang="en-GB" sz="2400" i="1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3</a:t>
            </a:r>
          </a:p>
          <a:p>
            <a:pPr lvl="1"/>
            <a:r>
              <a:rPr lang="en-GB" sz="2400" dirty="0" smtClean="0"/>
              <a:t>Creator </a:t>
            </a:r>
            <a:r>
              <a:rPr lang="en-GB" sz="2400" dirty="0"/>
              <a:t>as a resource managed by another adaptor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5-Point Star 4"/>
          <p:cNvSpPr/>
          <p:nvPr/>
        </p:nvSpPr>
        <p:spPr bwMode="auto">
          <a:xfrm>
            <a:off x="881482" y="5148061"/>
            <a:ext cx="648000" cy="6480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6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Task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Tool[chain] Architecture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JIRA </a:t>
            </a:r>
            <a:r>
              <a:rPr lang="en-GB" sz="2400" dirty="0"/>
              <a:t>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1</a:t>
            </a:r>
          </a:p>
          <a:p>
            <a:pPr lvl="1"/>
            <a:r>
              <a:rPr lang="en-GB" sz="2400" dirty="0" smtClean="0"/>
              <a:t>Change </a:t>
            </a:r>
            <a:r>
              <a:rPr lang="en-GB" sz="2400" dirty="0"/>
              <a:t>Request with Literal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2</a:t>
            </a:r>
          </a:p>
          <a:p>
            <a:pPr lvl="1"/>
            <a:r>
              <a:rPr lang="en-GB" sz="2400" dirty="0" smtClean="0"/>
              <a:t>Project </a:t>
            </a:r>
            <a:r>
              <a:rPr lang="en-GB" sz="2400" dirty="0"/>
              <a:t>as a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i="1" dirty="0" smtClean="0"/>
              <a:t>(Adaptor </a:t>
            </a:r>
            <a:r>
              <a:rPr lang="en-GB" sz="2400" i="1" dirty="0"/>
              <a:t>Code </a:t>
            </a:r>
            <a:r>
              <a:rPr lang="en-GB" sz="2400" i="1" dirty="0" smtClean="0"/>
              <a:t>Walkthrough)</a:t>
            </a:r>
            <a:endParaRPr lang="en-GB" sz="2400" i="1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3</a:t>
            </a:r>
          </a:p>
          <a:p>
            <a:pPr lvl="1"/>
            <a:r>
              <a:rPr lang="en-GB" sz="2400" dirty="0" smtClean="0"/>
              <a:t>Creator </a:t>
            </a:r>
            <a:r>
              <a:rPr lang="en-GB" sz="2400" dirty="0"/>
              <a:t>as a resource managed by another adaptor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Walkthrough</a:t>
            </a:r>
            <a:br>
              <a:rPr lang="en-GB" dirty="0" smtClean="0"/>
            </a:br>
            <a:r>
              <a:rPr lang="en-GB" dirty="0" smtClean="0"/>
              <a:t>- A break from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Explore the Java code that realises the following:</a:t>
            </a:r>
          </a:p>
          <a:p>
            <a:pPr lvl="1"/>
            <a:r>
              <a:rPr lang="en-GB" dirty="0" smtClean="0"/>
              <a:t>Resources</a:t>
            </a:r>
          </a:p>
          <a:p>
            <a:pPr lvl="1"/>
            <a:r>
              <a:rPr lang="sv-SE" dirty="0" err="1" smtClean="0"/>
              <a:t>Resource</a:t>
            </a:r>
            <a:r>
              <a:rPr lang="sv-SE" dirty="0" smtClean="0"/>
              <a:t> </a:t>
            </a:r>
            <a:r>
              <a:rPr lang="sv-SE" dirty="0" err="1" smtClean="0"/>
              <a:t>Shapes</a:t>
            </a:r>
            <a:endParaRPr lang="sv-SE" dirty="0" smtClean="0"/>
          </a:p>
          <a:p>
            <a:pPr lvl="1"/>
            <a:r>
              <a:rPr lang="sv-SE" dirty="0" smtClean="0"/>
              <a:t>Services on </a:t>
            </a:r>
            <a:r>
              <a:rPr lang="sv-SE" dirty="0" err="1" smtClean="0"/>
              <a:t>resources</a:t>
            </a:r>
            <a:endParaRPr lang="en-GB" dirty="0" smtClean="0"/>
          </a:p>
          <a:p>
            <a:pPr lvl="1"/>
            <a:r>
              <a:rPr lang="en-GB" i="1" dirty="0" smtClean="0"/>
              <a:t>Service Provider </a:t>
            </a:r>
            <a:r>
              <a:rPr lang="en-GB" i="1" dirty="0" err="1" smtClean="0"/>
              <a:t>Catalog</a:t>
            </a:r>
            <a:endParaRPr lang="en-GB" i="1" dirty="0" smtClean="0"/>
          </a:p>
          <a:p>
            <a:pPr lvl="1"/>
            <a:r>
              <a:rPr lang="en-GB" i="1" dirty="0" smtClean="0"/>
              <a:t>Service Providers</a:t>
            </a:r>
          </a:p>
        </p:txBody>
      </p:sp>
      <p:pic>
        <p:nvPicPr>
          <p:cNvPr id="4" name="Picture 2" descr="C:\Users\jad\Desktop\Captur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74" y="3858262"/>
            <a:ext cx="4752528" cy="306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3340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But First …</a:t>
            </a:r>
            <a:br>
              <a:rPr lang="en-GB" smtClean="0"/>
            </a:br>
            <a:r>
              <a:rPr lang="en-GB" smtClean="0"/>
              <a:t>… a small hack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Define a single </a:t>
            </a:r>
            <a:r>
              <a:rPr lang="en-US" dirty="0" err="1" smtClean="0"/>
              <a:t>ServiceProvider</a:t>
            </a:r>
            <a:r>
              <a:rPr lang="en-US" dirty="0" smtClean="0"/>
              <a:t> instance </a:t>
            </a:r>
          </a:p>
          <a:p>
            <a:pPr lvl="1"/>
            <a:r>
              <a:rPr lang="en-US" dirty="0" smtClean="0"/>
              <a:t>&lt;JiraAdaptorManager.java&gt;</a:t>
            </a:r>
          </a:p>
          <a:p>
            <a:endParaRPr lang="en-GB" dirty="0" smtClean="0"/>
          </a:p>
          <a:p>
            <a:pPr marL="295275" lvl="1" indent="0">
              <a:buNone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ServiceProviderInfo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getServiceProviderInfos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95275" lvl="1" indent="0">
              <a:buNone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95275" lvl="1" indent="0">
              <a:buNone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ServiceProviderInfo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serviceProviderInfos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{};</a:t>
            </a:r>
          </a:p>
          <a:p>
            <a:pPr marL="295275" lvl="1" indent="0">
              <a:buNone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295275" lvl="1" indent="0">
              <a:buNone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Start of user code "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ServiceProviderInfo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getServiceProviderInfos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(...)"</a:t>
            </a:r>
          </a:p>
          <a:p>
            <a:pPr marL="295275" lvl="1" indent="0">
              <a:buNone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ServiceProviderInfo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anSP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ServiceProviderInfo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95275" lvl="1" indent="0">
              <a:buNone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anSP.name = </a:t>
            </a:r>
            <a:r>
              <a:rPr lang="en-GB" sz="1400" dirty="0"/>
              <a:t>"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only SP"; </a:t>
            </a: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lvl="1" indent="0">
              <a:buNone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anSP.serviceProviderId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"1";</a:t>
            </a:r>
          </a:p>
          <a:p>
            <a:pPr marL="295275" lvl="1" indent="0">
              <a:buNone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serviceProviderInfos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ServiceProviderInfo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[1];</a:t>
            </a:r>
          </a:p>
          <a:p>
            <a:pPr marL="295275" lvl="1" indent="0">
              <a:buNone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serviceProviderInfos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 =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anSP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95275" lvl="1" indent="0">
              <a:buNone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End of user code</a:t>
            </a:r>
          </a:p>
          <a:p>
            <a:pPr marL="295275" lvl="1" indent="0">
              <a:buNone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serviceProviderInfos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95275" lvl="1" indent="0">
              <a:buNone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sv-SE" smtClean="0"/>
              <a:pPr/>
              <a:t>51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0339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But First …</a:t>
            </a:r>
            <a:br>
              <a:rPr lang="en-GB" smtClean="0"/>
            </a:br>
            <a:r>
              <a:rPr lang="en-GB" smtClean="0"/>
              <a:t>… another small hack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 method to return a </a:t>
            </a:r>
            <a:r>
              <a:rPr lang="en-US" dirty="0" err="1" smtClean="0"/>
              <a:t>ChangeRequest</a:t>
            </a:r>
            <a:r>
              <a:rPr lang="en-US" dirty="0" smtClean="0"/>
              <a:t> upon GET requests</a:t>
            </a:r>
          </a:p>
          <a:p>
            <a:pPr lvl="1"/>
            <a:r>
              <a:rPr lang="en-US" dirty="0" smtClean="0"/>
              <a:t>&lt;JiraAdaptorManager.java&gt;</a:t>
            </a:r>
          </a:p>
          <a:p>
            <a:pPr marL="0" indent="0">
              <a:buNone/>
            </a:pPr>
            <a:endParaRPr lang="en-GB" sz="1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getChangeRequest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final String 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serviceProviderId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final String 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changeRequestId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aResource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null;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Start of user code 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getChangeRequest</a:t>
            </a:r>
            <a:endParaRPr lang="en-GB" sz="1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try {</a:t>
            </a:r>
          </a:p>
          <a:p>
            <a:pPr marL="0" indent="0">
              <a:buNone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URI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changeRequestUri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ChangeRequest.constructURI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serviceProviderId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changeRequestId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aResource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JiraAdaptorManager.store.getResource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(new URI ("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urn:x-arq:DefaultGraph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"),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changeRequestUri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ChangeRequest.class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} catch (Exception e) {</a:t>
            </a:r>
          </a:p>
          <a:p>
            <a:pPr marL="0" indent="0">
              <a:buNone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log.error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("Failed to get a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resource", e);</a:t>
            </a:r>
          </a:p>
          <a:p>
            <a:pPr marL="0" indent="0">
              <a:buNone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End of user code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aResource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sv-SE" smtClean="0"/>
              <a:pPr/>
              <a:t>52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5963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First …</a:t>
            </a:r>
            <a:br>
              <a:rPr lang="en-GB" dirty="0" smtClean="0"/>
            </a:br>
            <a:r>
              <a:rPr lang="en-GB" dirty="0" smtClean="0"/>
              <a:t>… a final small hack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sv-SE" smtClean="0"/>
              <a:pPr/>
              <a:t>53</a:t>
            </a:fld>
            <a:endParaRPr lang="sv-SE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1529481" y="2051645"/>
            <a:ext cx="8784977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Implement method to return all </a:t>
            </a:r>
            <a:r>
              <a:rPr lang="en-US" dirty="0" err="1" smtClean="0"/>
              <a:t>ChangeRequests</a:t>
            </a:r>
            <a:endParaRPr lang="en-US" dirty="0"/>
          </a:p>
          <a:p>
            <a:pPr lvl="1"/>
            <a:r>
              <a:rPr lang="en-US" dirty="0"/>
              <a:t>&lt;JiraAdaptorManager.java&gt;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1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List&lt;</a:t>
            </a:r>
            <a:r>
              <a:rPr lang="en-GB" sz="13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GB" sz="13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queryChangeRequests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3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3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final String </a:t>
            </a:r>
            <a:r>
              <a:rPr lang="en-GB" sz="13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serviceProviderId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String where, </a:t>
            </a:r>
            <a:r>
              <a:rPr lang="en-GB" sz="13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page, </a:t>
            </a:r>
            <a:r>
              <a:rPr lang="en-GB" sz="13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limit)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List&lt;</a:t>
            </a:r>
            <a:r>
              <a:rPr lang="en-GB" sz="13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resources = null;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// Start of user code </a:t>
            </a:r>
            <a:r>
              <a:rPr lang="en-GB" sz="13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queryChangeRequests</a:t>
            </a:r>
            <a:endParaRPr lang="en-GB" sz="1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       try {</a:t>
            </a:r>
          </a:p>
          <a:p>
            <a:pPr marL="0" indent="0">
              <a:buNone/>
            </a:pP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       	resources = new </a:t>
            </a:r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&gt;(</a:t>
            </a:r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JiraAdaptorManager.store.getResources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(new URI ("</a:t>
            </a:r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urn:x-arq:DefaultGraph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"), </a:t>
            </a:r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ChangeRequest.class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pPr marL="0" indent="0">
              <a:buNone/>
            </a:pP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       } catch (Exception e) {</a:t>
            </a:r>
          </a:p>
          <a:p>
            <a:pPr marL="0" indent="0">
              <a:buNone/>
            </a:pP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log.error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("Failed to get </a:t>
            </a:r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resources", e);</a:t>
            </a:r>
          </a:p>
          <a:p>
            <a:pPr marL="0" indent="0">
              <a:buNone/>
            </a:pP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// End of user code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resources;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56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ad\Desktop\Captur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626" y="2627709"/>
            <a:ext cx="5758956" cy="371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Now …</a:t>
            </a:r>
            <a:br>
              <a:rPr lang="en-GB" dirty="0" smtClean="0"/>
            </a:br>
            <a:r>
              <a:rPr lang="en-GB" dirty="0" smtClean="0"/>
              <a:t>… a Demo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hlinkClick r:id="rId4"/>
              </a:rPr>
              <a:t>http://localhost:8081/adaptor-jira</a:t>
            </a:r>
            <a:r>
              <a:rPr lang="en-GB" sz="1800" dirty="0" smtClean="0">
                <a:hlinkClick r:id="rId4"/>
              </a:rPr>
              <a:t>/</a:t>
            </a:r>
            <a:r>
              <a:rPr lang="en-GB" sz="1800" dirty="0" smtClean="0"/>
              <a:t>   </a:t>
            </a:r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sv-SE" smtClean="0"/>
              <a:pPr>
                <a:defRPr/>
              </a:pPr>
              <a:t>54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6471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Overall Code Structure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Package: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jira.rdf.example.com.resources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GB" dirty="0" smtClean="0"/>
              <a:t>for each OSLC-resource of relevance, a corresponding Java class is defined.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Package: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jira.rdf.example.com.services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Contains the JAX-RS classes, with methods corresponding to the OSLC services for </a:t>
            </a:r>
            <a:r>
              <a:rPr lang="en-GB" dirty="0" err="1" smtClean="0"/>
              <a:t>ServiceProviderCatalogs</a:t>
            </a:r>
            <a:r>
              <a:rPr lang="en-GB" dirty="0" smtClean="0"/>
              <a:t>, </a:t>
            </a:r>
            <a:r>
              <a:rPr lang="en-GB" dirty="0" err="1" smtClean="0"/>
              <a:t>ServiceProviders</a:t>
            </a:r>
            <a:r>
              <a:rPr lang="en-GB" dirty="0" smtClean="0"/>
              <a:t>, and resources. </a:t>
            </a:r>
          </a:p>
          <a:p>
            <a:pPr lvl="1"/>
            <a:r>
              <a:rPr lang="en-GB" dirty="0" smtClean="0"/>
              <a:t>Each JAX-RS class contains the necessary methods that correspond to </a:t>
            </a:r>
          </a:p>
          <a:p>
            <a:pPr lvl="2"/>
            <a:r>
              <a:rPr lang="en-GB" dirty="0" smtClean="0"/>
              <a:t>Query Capabilities, Creation Factories, Dialogs, </a:t>
            </a:r>
          </a:p>
          <a:p>
            <a:pPr lvl="2"/>
            <a:r>
              <a:rPr lang="en-GB" dirty="0" smtClean="0"/>
              <a:t>The C.R.U.D. methods to handle resources. </a:t>
            </a:r>
          </a:p>
          <a:p>
            <a:pPr lvl="1"/>
            <a:r>
              <a:rPr lang="en-GB" dirty="0" smtClean="0"/>
              <a:t>Each JAX-RS class contains methods to respond to both HTML and RDF/XML requests. </a:t>
            </a:r>
          </a:p>
          <a:p>
            <a:endParaRPr lang="en-GB" dirty="0" smtClean="0"/>
          </a:p>
          <a:p>
            <a:r>
              <a:rPr lang="en-GB" dirty="0" smtClean="0"/>
              <a:t>Package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jira.rdf.example.com </a:t>
            </a:r>
          </a:p>
          <a:p>
            <a:pPr lvl="1"/>
            <a:r>
              <a:rPr lang="en-GB" dirty="0" smtClean="0"/>
              <a:t>The class </a:t>
            </a:r>
            <a:r>
              <a:rPr lang="en-GB" dirty="0" err="1" smtClean="0"/>
              <a:t>JiraAdaptorManager</a:t>
            </a:r>
            <a:r>
              <a:rPr lang="en-GB" dirty="0" smtClean="0"/>
              <a:t> contains the set of methods that will ultimately communicate with the source tool to access its internal data. </a:t>
            </a:r>
          </a:p>
          <a:p>
            <a:endParaRPr lang="en-GB" dirty="0" smtClean="0"/>
          </a:p>
          <a:p>
            <a:r>
              <a:rPr lang="en-GB" dirty="0" smtClean="0"/>
              <a:t>Folder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/main/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webapp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rdf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/example/com</a:t>
            </a:r>
          </a:p>
          <a:p>
            <a:pPr lvl="1"/>
            <a:r>
              <a:rPr lang="en-GB" dirty="0" smtClean="0"/>
              <a:t>Contains the JSP-templates for HTML representations:</a:t>
            </a:r>
          </a:p>
          <a:p>
            <a:pPr lvl="2"/>
            <a:r>
              <a:rPr lang="en-GB" dirty="0" err="1" smtClean="0"/>
              <a:t>ServiceProviderCatalog</a:t>
            </a:r>
            <a:r>
              <a:rPr lang="en-GB" dirty="0" smtClean="0"/>
              <a:t> &amp; </a:t>
            </a:r>
            <a:r>
              <a:rPr lang="en-GB" dirty="0" err="1" smtClean="0"/>
              <a:t>ServiceProvider</a:t>
            </a:r>
            <a:r>
              <a:rPr lang="en-GB" dirty="0" smtClean="0"/>
              <a:t> presentations </a:t>
            </a:r>
          </a:p>
          <a:p>
            <a:pPr lvl="2"/>
            <a:r>
              <a:rPr lang="en-GB" dirty="0" smtClean="0"/>
              <a:t>Resource presentations </a:t>
            </a:r>
          </a:p>
          <a:p>
            <a:pPr lvl="2"/>
            <a:r>
              <a:rPr lang="en-GB" dirty="0" smtClean="0"/>
              <a:t>Query results </a:t>
            </a:r>
          </a:p>
          <a:p>
            <a:pPr lvl="2"/>
            <a:r>
              <a:rPr lang="en-GB" dirty="0" smtClean="0"/>
              <a:t>creation &amp; selection dialogs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sv-SE" smtClean="0"/>
              <a:pPr/>
              <a:t>55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4876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Resources </a:t>
            </a:r>
            <a:br>
              <a:rPr lang="en-GB" smtClean="0"/>
            </a:br>
            <a:r>
              <a:rPr lang="en-GB" smtClean="0"/>
              <a:t>- as Java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Each OSLC resource is defined as a Java class</a:t>
            </a:r>
          </a:p>
          <a:p>
            <a:pPr lvl="1"/>
            <a:r>
              <a:rPr lang="en-GB" dirty="0" smtClean="0"/>
              <a:t>Annotations provide the necessary information to </a:t>
            </a:r>
          </a:p>
          <a:p>
            <a:pPr lvl="2"/>
            <a:r>
              <a:rPr lang="en-GB" dirty="0" smtClean="0"/>
              <a:t>create resource shapes</a:t>
            </a:r>
          </a:p>
          <a:p>
            <a:pPr lvl="2"/>
            <a:r>
              <a:rPr lang="en-GB" dirty="0" smtClean="0"/>
              <a:t>serialize/de-serialize a resources from Java to RDF or JSON.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Explore the class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smtClean="0"/>
              <a:t>package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jira.rdf.example.com.resources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smtClean="0"/>
              <a:t>This corresponds to the Change Request OSLC-resource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Study the methods and attributes</a:t>
            </a:r>
          </a:p>
          <a:p>
            <a:pPr lvl="1"/>
            <a:r>
              <a:rPr lang="en-GB" dirty="0" smtClean="0"/>
              <a:t>In particular, study the get-methods and their annotations</a:t>
            </a:r>
          </a:p>
          <a:p>
            <a:pPr lvl="1"/>
            <a:r>
              <a:rPr lang="en-GB" dirty="0" smtClean="0"/>
              <a:t>Relate to the Change Request definition in the OSLC CM specification</a:t>
            </a:r>
          </a:p>
          <a:p>
            <a:pPr lvl="2"/>
            <a:r>
              <a:rPr lang="en-GB" dirty="0" smtClean="0">
                <a:hlinkClick r:id="rId3" action="ppaction://hlinkfile"/>
              </a:rPr>
              <a:t>open-services.net/bin/view/Main/CmSpecificationV2#Resource_ChangeRequest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sv-SE" smtClean="0"/>
              <a:pPr/>
              <a:t>56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776821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Resource Services</a:t>
            </a:r>
            <a:br>
              <a:rPr lang="en-GB" smtClean="0"/>
            </a:br>
            <a:r>
              <a:rPr lang="en-GB" smtClean="0"/>
              <a:t>- as JAX-RS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Explore the JAX-RS class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ChangeRequestService</a:t>
            </a:r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smtClean="0"/>
              <a:t>package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jira.rdf.example.com.services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smtClean="0"/>
              <a:t>Contains the services (JAX-RS methods) provided by each Service Provider</a:t>
            </a:r>
          </a:p>
          <a:p>
            <a:endParaRPr lang="en-GB" dirty="0" smtClean="0"/>
          </a:p>
          <a:p>
            <a:r>
              <a:rPr lang="en-GB" dirty="0" smtClean="0"/>
              <a:t>Study the JAX-RS annotations throughout the class</a:t>
            </a:r>
          </a:p>
          <a:p>
            <a:pPr lvl="1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@Path</a:t>
            </a:r>
            <a:r>
              <a:rPr lang="en-GB" dirty="0" smtClean="0"/>
              <a:t> at the class and method levels</a:t>
            </a:r>
          </a:p>
          <a:p>
            <a:pPr lvl="1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@Consumes, @Produces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Study the OSLC annotations throughout the class</a:t>
            </a:r>
          </a:p>
          <a:p>
            <a:pPr lvl="1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OslcQueryCapability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OslcDialog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OslcCreationFactory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 smtClean="0"/>
          </a:p>
          <a:p>
            <a:r>
              <a:rPr lang="en-GB" dirty="0" smtClean="0"/>
              <a:t>Study the methods</a:t>
            </a:r>
          </a:p>
          <a:p>
            <a:pPr lvl="1"/>
            <a:r>
              <a:rPr lang="en-GB" dirty="0" smtClean="0"/>
              <a:t>What is the functionality of each method?</a:t>
            </a:r>
          </a:p>
          <a:p>
            <a:pPr lvl="1"/>
            <a:r>
              <a:rPr lang="en-GB" dirty="0" smtClean="0"/>
              <a:t>What URI does each method respond to?</a:t>
            </a:r>
          </a:p>
          <a:p>
            <a:pPr lvl="1"/>
            <a:r>
              <a:rPr lang="en-GB" dirty="0" smtClean="0"/>
              <a:t>What are the parameters &amp; return values?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sv-SE" smtClean="0"/>
              <a:pPr/>
              <a:t>57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138846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Resource Services</a:t>
            </a:r>
            <a:br>
              <a:rPr lang="en-GB" smtClean="0"/>
            </a:br>
            <a:r>
              <a:rPr lang="en-GB" smtClean="0"/>
              <a:t>- C.R.U.D.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Explore the JAX-RS class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ChangeRequestService</a:t>
            </a:r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smtClean="0"/>
              <a:t>Relevant methods</a:t>
            </a:r>
          </a:p>
          <a:p>
            <a:pPr lvl="2"/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getChangeRequest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2"/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getChangeRequestAsHtml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Study the above methods</a:t>
            </a:r>
          </a:p>
          <a:p>
            <a:pPr lvl="1"/>
            <a:r>
              <a:rPr lang="en-GB" dirty="0" smtClean="0"/>
              <a:t>What is the functionality of each method?</a:t>
            </a:r>
          </a:p>
          <a:p>
            <a:pPr lvl="1"/>
            <a:r>
              <a:rPr lang="en-GB" dirty="0" smtClean="0"/>
              <a:t>What URI does each method respond to?</a:t>
            </a:r>
          </a:p>
          <a:p>
            <a:pPr lvl="1"/>
            <a:r>
              <a:rPr lang="en-GB" dirty="0" smtClean="0"/>
              <a:t>What is the meaning of the annotations?</a:t>
            </a:r>
          </a:p>
          <a:p>
            <a:pPr lvl="1"/>
            <a:r>
              <a:rPr lang="en-GB" dirty="0" smtClean="0"/>
              <a:t>What are the parameters &amp; return values?</a:t>
            </a:r>
          </a:p>
          <a:p>
            <a:endParaRPr lang="en-GB" dirty="0" smtClean="0"/>
          </a:p>
          <a:p>
            <a:r>
              <a:rPr lang="en-GB" dirty="0" smtClean="0"/>
              <a:t>Run the adaptor, and observe the response from each URI request</a:t>
            </a:r>
          </a:p>
          <a:p>
            <a:pPr lvl="1"/>
            <a:r>
              <a:rPr lang="en-GB" dirty="0" smtClean="0"/>
              <a:t>Run in debug mode - with suitable breakpoints – to step through the code.</a:t>
            </a:r>
          </a:p>
          <a:p>
            <a:pPr lvl="1"/>
            <a:r>
              <a:rPr lang="en-GB" dirty="0" smtClean="0"/>
              <a:t>In particular, </a:t>
            </a:r>
          </a:p>
          <a:p>
            <a:pPr lvl="2"/>
            <a:r>
              <a:rPr lang="en-GB" dirty="0" smtClean="0"/>
              <a:t>Study the method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getChangeRequest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GB" dirty="0" smtClean="0"/>
              <a:t> in the class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JiraAdaptorManager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GB" dirty="0" smtClean="0"/>
              <a:t>Study the </a:t>
            </a:r>
            <a:r>
              <a:rPr lang="en-GB" dirty="0" err="1" smtClean="0"/>
              <a:t>jsp</a:t>
            </a:r>
            <a:r>
              <a:rPr lang="en-GB" dirty="0" smtClean="0"/>
              <a:t>-template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"\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webapp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rdf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\example\com\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changerequest.jsp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sv-SE" smtClean="0"/>
              <a:pPr/>
              <a:t>58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895779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Resource Services</a:t>
            </a:r>
            <a:br>
              <a:rPr lang="en-GB" smtClean="0"/>
            </a:br>
            <a:r>
              <a:rPr lang="en-GB" smtClean="0"/>
              <a:t>- Query Capabilities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Explore the JAX-RS class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ChangeRequestService</a:t>
            </a:r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smtClean="0"/>
              <a:t>Relevant methods</a:t>
            </a:r>
          </a:p>
          <a:p>
            <a:pPr lvl="2"/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queryChangeRequests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2"/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queryBugzillaChangeRequestsAsHtml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Study the above methods</a:t>
            </a:r>
          </a:p>
          <a:p>
            <a:pPr lvl="1"/>
            <a:r>
              <a:rPr lang="en-GB" dirty="0" smtClean="0"/>
              <a:t>What is the functionality of each method?</a:t>
            </a:r>
          </a:p>
          <a:p>
            <a:pPr lvl="1"/>
            <a:r>
              <a:rPr lang="en-GB" dirty="0" smtClean="0"/>
              <a:t>What URI does each method respond to?</a:t>
            </a:r>
          </a:p>
          <a:p>
            <a:pPr lvl="1"/>
            <a:r>
              <a:rPr lang="en-GB" dirty="0" smtClean="0"/>
              <a:t>What is the meaning of the annotations?</a:t>
            </a:r>
          </a:p>
          <a:p>
            <a:pPr lvl="1"/>
            <a:r>
              <a:rPr lang="en-GB" dirty="0" smtClean="0"/>
              <a:t>What are the parameters &amp; return values?</a:t>
            </a:r>
          </a:p>
          <a:p>
            <a:endParaRPr lang="en-GB" dirty="0" smtClean="0"/>
          </a:p>
          <a:p>
            <a:r>
              <a:rPr lang="en-GB" dirty="0" smtClean="0"/>
              <a:t>Run the adaptor, and observe the response from each URI request</a:t>
            </a:r>
          </a:p>
          <a:p>
            <a:pPr lvl="1"/>
            <a:r>
              <a:rPr lang="en-GB" dirty="0" smtClean="0"/>
              <a:t>Run in debug mode - with suitable breakpoints – to step through the code.</a:t>
            </a:r>
          </a:p>
          <a:p>
            <a:pPr lvl="1"/>
            <a:r>
              <a:rPr lang="en-GB" dirty="0" smtClean="0"/>
              <a:t>In particular, </a:t>
            </a:r>
          </a:p>
          <a:p>
            <a:pPr lvl="2"/>
            <a:r>
              <a:rPr lang="en-GB" dirty="0" smtClean="0"/>
              <a:t>Study the method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queryChangeRequests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GB" dirty="0" smtClean="0"/>
              <a:t>  in the class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JiraAdaptorManager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GB" dirty="0" smtClean="0"/>
              <a:t>Study the </a:t>
            </a:r>
            <a:r>
              <a:rPr lang="en-GB" dirty="0" err="1" smtClean="0"/>
              <a:t>jsp</a:t>
            </a:r>
            <a:r>
              <a:rPr lang="en-GB" dirty="0"/>
              <a:t>-template "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webapp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rdf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\example\com\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changerequestscollection.jsp</a:t>
            </a:r>
            <a:r>
              <a:rPr lang="en-GB" dirty="0" smtClean="0"/>
              <a:t>"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sv-SE" smtClean="0"/>
              <a:pPr/>
              <a:t>59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610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Task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Tool[chain] Architecture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JIRA </a:t>
            </a:r>
            <a:r>
              <a:rPr lang="en-GB" sz="2400" dirty="0"/>
              <a:t>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1</a:t>
            </a:r>
          </a:p>
          <a:p>
            <a:pPr lvl="1"/>
            <a:r>
              <a:rPr lang="en-GB" sz="2400" dirty="0" smtClean="0"/>
              <a:t>Change </a:t>
            </a:r>
            <a:r>
              <a:rPr lang="en-GB" sz="2400" dirty="0"/>
              <a:t>Request with Literal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2</a:t>
            </a:r>
          </a:p>
          <a:p>
            <a:pPr lvl="1"/>
            <a:r>
              <a:rPr lang="en-GB" sz="2400" dirty="0" smtClean="0"/>
              <a:t>Project </a:t>
            </a:r>
            <a:r>
              <a:rPr lang="en-GB" sz="2400" dirty="0"/>
              <a:t>as a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i="1" dirty="0" smtClean="0"/>
              <a:t>(Adaptor </a:t>
            </a:r>
            <a:r>
              <a:rPr lang="en-GB" sz="2400" i="1" dirty="0"/>
              <a:t>Code </a:t>
            </a:r>
            <a:r>
              <a:rPr lang="en-GB" sz="2400" i="1" dirty="0" smtClean="0"/>
              <a:t>Walkthrough)</a:t>
            </a:r>
            <a:endParaRPr lang="en-GB" sz="2400" i="1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3</a:t>
            </a:r>
          </a:p>
          <a:p>
            <a:pPr lvl="1"/>
            <a:r>
              <a:rPr lang="en-GB" sz="2400" dirty="0" smtClean="0"/>
              <a:t>Creator </a:t>
            </a:r>
            <a:r>
              <a:rPr lang="en-GB" sz="2400" dirty="0"/>
              <a:t>as a resource managed by another adaptor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5-Point Star 4"/>
          <p:cNvSpPr/>
          <p:nvPr/>
        </p:nvSpPr>
        <p:spPr bwMode="auto">
          <a:xfrm>
            <a:off x="881482" y="1619597"/>
            <a:ext cx="648000" cy="6480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104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Tips - </a:t>
            </a:r>
            <a:br>
              <a:rPr lang="en-GB" smtClean="0"/>
            </a:br>
            <a:r>
              <a:rPr lang="en-GB" smtClean="0"/>
              <a:t>Resource Representations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mtClean="0"/>
              <a:t>HTML representations</a:t>
            </a:r>
          </a:p>
          <a:p>
            <a:pPr lvl="1"/>
            <a:r>
              <a:rPr lang="en-GB" smtClean="0"/>
              <a:t>Useful for debugging</a:t>
            </a:r>
          </a:p>
          <a:p>
            <a:pPr lvl="1"/>
            <a:r>
              <a:rPr lang="en-GB" smtClean="0"/>
              <a:t>Produced using JSP-templates.</a:t>
            </a:r>
          </a:p>
          <a:p>
            <a:endParaRPr lang="en-GB" smtClean="0"/>
          </a:p>
          <a:p>
            <a:r>
              <a:rPr lang="en-GB" smtClean="0"/>
              <a:t>RDF+XML and JSON representations</a:t>
            </a:r>
          </a:p>
          <a:p>
            <a:pPr lvl="1"/>
            <a:r>
              <a:rPr lang="en-GB" smtClean="0"/>
              <a:t>machine-readable formats</a:t>
            </a:r>
          </a:p>
          <a:p>
            <a:pPr lvl="1"/>
            <a:r>
              <a:rPr lang="en-GB" smtClean="0"/>
              <a:t>Produced through the OSLC4J toolkit</a:t>
            </a:r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sv-SE" smtClean="0"/>
              <a:pPr/>
              <a:t>60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66602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Tips -</a:t>
            </a:r>
            <a:br>
              <a:rPr lang="en-GB" smtClean="0"/>
            </a:br>
            <a:r>
              <a:rPr lang="en-GB" smtClean="0"/>
              <a:t>Viewing Resource Representations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300" b="1" dirty="0" smtClean="0">
                <a:solidFill>
                  <a:schemeClr val="accent1"/>
                </a:solidFill>
              </a:rPr>
              <a:t>HTML representations</a:t>
            </a:r>
          </a:p>
          <a:p>
            <a:r>
              <a:rPr lang="en-GB" dirty="0" smtClean="0"/>
              <a:t>Explore through any web browser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2300" b="1" dirty="0">
                <a:solidFill>
                  <a:schemeClr val="accent1"/>
                </a:solidFill>
              </a:rPr>
              <a:t>RDF+XML and JSON representations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Open the </a:t>
            </a:r>
            <a:r>
              <a:rPr lang="en-GB" dirty="0" err="1" smtClean="0"/>
              <a:t>RESTClient</a:t>
            </a:r>
            <a:r>
              <a:rPr lang="en-GB" dirty="0" smtClean="0"/>
              <a:t> Firefox plugin</a:t>
            </a:r>
          </a:p>
          <a:p>
            <a:pPr lvl="1"/>
            <a:r>
              <a:rPr lang="en-GB" dirty="0" smtClean="0"/>
              <a:t>Sends HTTP requests with more control over HTTP headers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In the URL field, type the desired URL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In the Method field, select the desired HTTP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Using Headers </a:t>
            </a:r>
            <a:r>
              <a:rPr lang="en-GB" dirty="0" smtClean="0">
                <a:sym typeface="Wingdings" panose="05000000000000000000" pitchFamily="2" charset="2"/>
              </a:rPr>
              <a:t> Custom Header, add the desired headers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Example: To specify the desired media type acceptable in the response</a:t>
            </a:r>
          </a:p>
          <a:p>
            <a:pPr marL="836613" lvl="2" indent="-342900">
              <a:buFont typeface="+mj-lt"/>
              <a:buAutoNum type="alphaLcPeriod"/>
            </a:pPr>
            <a:r>
              <a:rPr lang="en-GB" dirty="0" smtClean="0">
                <a:sym typeface="Wingdings" panose="05000000000000000000" pitchFamily="2" charset="2"/>
              </a:rPr>
              <a:t>In the Header window, enter</a:t>
            </a:r>
          </a:p>
          <a:p>
            <a:pPr marL="836613" lvl="2" indent="-342900">
              <a:buFont typeface="+mj-lt"/>
              <a:buAutoNum type="alphaLcPeriod"/>
            </a:pPr>
            <a:r>
              <a:rPr lang="en-GB" dirty="0" smtClean="0">
                <a:sym typeface="Wingdings" panose="05000000000000000000" pitchFamily="2" charset="2"/>
              </a:rPr>
              <a:t>Name: “Accept”</a:t>
            </a:r>
          </a:p>
          <a:p>
            <a:pPr marL="836613" lvl="2" indent="-342900">
              <a:buFont typeface="+mj-lt"/>
              <a:buAutoNum type="alphaLcPeriod"/>
            </a:pPr>
            <a:r>
              <a:rPr lang="en-GB" dirty="0" smtClean="0">
                <a:sym typeface="Wingdings" panose="05000000000000000000" pitchFamily="2" charset="2"/>
              </a:rPr>
              <a:t>Value: “application/</a:t>
            </a:r>
            <a:r>
              <a:rPr lang="en-GB" dirty="0" err="1" smtClean="0">
                <a:sym typeface="Wingdings" panose="05000000000000000000" pitchFamily="2" charset="2"/>
              </a:rPr>
              <a:t>rdf+xml</a:t>
            </a:r>
            <a:r>
              <a:rPr lang="en-GB" dirty="0" smtClean="0">
                <a:sym typeface="Wingdings" panose="05000000000000000000" pitchFamily="2" charset="2"/>
              </a:rPr>
              <a:t>” or “application/</a:t>
            </a:r>
            <a:r>
              <a:rPr lang="en-GB" dirty="0" err="1" smtClean="0">
                <a:sym typeface="Wingdings" panose="05000000000000000000" pitchFamily="2" charset="2"/>
              </a:rPr>
              <a:t>json</a:t>
            </a:r>
            <a:r>
              <a:rPr lang="en-GB" dirty="0" smtClean="0">
                <a:sym typeface="Wingdings" panose="05000000000000000000" pitchFamily="2" charset="2"/>
              </a:rPr>
              <a:t>” or “application/xml” or “text/html”</a:t>
            </a:r>
          </a:p>
          <a:p>
            <a:pPr marL="836613" lvl="2" indent="-342900">
              <a:buFont typeface="+mj-lt"/>
              <a:buAutoNum type="alphaLcPeriod"/>
            </a:pPr>
            <a:r>
              <a:rPr lang="en-GB" dirty="0" smtClean="0">
                <a:sym typeface="Wingdings" panose="05000000000000000000" pitchFamily="2" charset="2"/>
              </a:rPr>
              <a:t>Select “Save to </a:t>
            </a:r>
            <a:r>
              <a:rPr lang="en-GB" dirty="0" err="1" smtClean="0">
                <a:sym typeface="Wingdings" panose="05000000000000000000" pitchFamily="2" charset="2"/>
              </a:rPr>
              <a:t>favorite</a:t>
            </a:r>
            <a:r>
              <a:rPr lang="en-GB" dirty="0" smtClean="0">
                <a:sym typeface="Wingdings" panose="05000000000000000000" pitchFamily="2" charset="2"/>
              </a:rPr>
              <a:t>” for future reuse</a:t>
            </a:r>
          </a:p>
          <a:p>
            <a:pPr marL="836613" lvl="2" indent="-342900">
              <a:buFont typeface="+mj-lt"/>
              <a:buAutoNum type="alphaLcPeriod"/>
            </a:pPr>
            <a:r>
              <a:rPr lang="en-GB" dirty="0" smtClean="0"/>
              <a:t>Click Send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Observe the Response results, in particular the Response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sv-SE" smtClean="0"/>
              <a:pPr/>
              <a:t>61</a:t>
            </a:fld>
            <a:endParaRPr lang="sv-SE" dirty="0"/>
          </a:p>
        </p:txBody>
      </p:sp>
      <p:pic>
        <p:nvPicPr>
          <p:cNvPr id="1031" name="Picture 7" descr="C:\Users\jad\Desktop\Captu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15"/>
          <a:stretch/>
        </p:blipFill>
        <p:spPr bwMode="auto">
          <a:xfrm>
            <a:off x="5633938" y="3275781"/>
            <a:ext cx="4740275" cy="90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9009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Task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Tool[chain] Architecture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JIRA </a:t>
            </a:r>
            <a:r>
              <a:rPr lang="en-GB" sz="2400" dirty="0"/>
              <a:t>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1</a:t>
            </a:r>
          </a:p>
          <a:p>
            <a:pPr lvl="1"/>
            <a:r>
              <a:rPr lang="en-GB" sz="2400" dirty="0" smtClean="0"/>
              <a:t>Change </a:t>
            </a:r>
            <a:r>
              <a:rPr lang="en-GB" sz="2400" dirty="0"/>
              <a:t>Request with Literal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2</a:t>
            </a:r>
          </a:p>
          <a:p>
            <a:pPr lvl="1"/>
            <a:r>
              <a:rPr lang="en-GB" sz="2400" dirty="0" smtClean="0"/>
              <a:t>Project </a:t>
            </a:r>
            <a:r>
              <a:rPr lang="en-GB" sz="2400" dirty="0"/>
              <a:t>as a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i="1" dirty="0" smtClean="0"/>
              <a:t>(Adaptor </a:t>
            </a:r>
            <a:r>
              <a:rPr lang="en-GB" sz="2400" i="1" dirty="0"/>
              <a:t>Code </a:t>
            </a:r>
            <a:r>
              <a:rPr lang="en-GB" sz="2400" i="1" dirty="0" smtClean="0"/>
              <a:t>Walkthrough)</a:t>
            </a:r>
            <a:endParaRPr lang="en-GB" sz="2400" i="1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3</a:t>
            </a:r>
          </a:p>
          <a:p>
            <a:pPr lvl="1"/>
            <a:r>
              <a:rPr lang="en-GB" sz="2400" dirty="0" smtClean="0"/>
              <a:t>Creator </a:t>
            </a:r>
            <a:r>
              <a:rPr lang="en-GB" sz="2400" dirty="0"/>
              <a:t>as a resource managed by another adaptor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5-Point Star 4"/>
          <p:cNvSpPr/>
          <p:nvPr/>
        </p:nvSpPr>
        <p:spPr bwMode="auto">
          <a:xfrm>
            <a:off x="881482" y="5580109"/>
            <a:ext cx="648000" cy="6480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25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- Version 3</a:t>
            </a:r>
            <a:br>
              <a:rPr lang="en-US" dirty="0" smtClean="0"/>
            </a:br>
            <a:r>
              <a:rPr lang="en-US" dirty="0" smtClean="0"/>
              <a:t>- Creator as a resource managed by another adaptor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User information is obtained from an external system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ActiveDirectory</a:t>
            </a:r>
            <a:r>
              <a:rPr lang="en-US" dirty="0" smtClean="0"/>
              <a:t> adaptor already inserted Person resources into the </a:t>
            </a:r>
            <a:r>
              <a:rPr lang="en-US" dirty="0" err="1" smtClean="0"/>
              <a:t>tripleStore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Jira adaptor (as a client) queries the </a:t>
            </a:r>
            <a:r>
              <a:rPr lang="en-US" dirty="0" err="1" smtClean="0"/>
              <a:t>tripleStore</a:t>
            </a:r>
            <a:r>
              <a:rPr lang="en-US" dirty="0" smtClean="0"/>
              <a:t> for Persons.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844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- Version 3</a:t>
            </a:r>
            <a:br>
              <a:rPr lang="en-US" dirty="0" smtClean="0"/>
            </a:br>
            <a:r>
              <a:rPr lang="en-US" dirty="0" smtClean="0"/>
              <a:t>- Creator as a resource managed by another adaptor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Change the creator from a String literal to an RDF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Introduce an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ActiveDirectory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adaptor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Redesign JIRA adaptor to consume Person resources</a:t>
            </a:r>
          </a:p>
          <a:p>
            <a:pPr lvl="1"/>
            <a:endParaRPr lang="en-US" sz="18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74" y="2915741"/>
            <a:ext cx="7002413" cy="319729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27039"/>
              </p:ext>
            </p:extLst>
          </p:nvPr>
        </p:nvGraphicFramePr>
        <p:xfrm>
          <a:off x="6065986" y="6264252"/>
          <a:ext cx="43643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8"/>
                <a:gridCol w="80041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100" dirty="0" err="1" smtClean="0"/>
                        <a:t>domain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Prefix</a:t>
                      </a:r>
                      <a:endParaRPr lang="en-GB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http://xmlns.com/foaf/0.1/#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err="1" smtClean="0"/>
                        <a:t>foaf</a:t>
                      </a:r>
                      <a:endParaRPr lang="en-GB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6070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- Version 3</a:t>
            </a:r>
            <a:br>
              <a:rPr lang="en-US" dirty="0" smtClean="0"/>
            </a:br>
            <a:r>
              <a:rPr lang="en-US" dirty="0" smtClean="0"/>
              <a:t>- Creator as a resource managed by another adaptor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Change the creator from a String literal to an RDF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Introduce an </a:t>
            </a:r>
            <a:r>
              <a:rPr lang="en-US" sz="2000" dirty="0" err="1" smtClean="0"/>
              <a:t>ActiveDirectory</a:t>
            </a:r>
            <a:r>
              <a:rPr lang="en-US" sz="2000" dirty="0" smtClean="0"/>
              <a:t> adaptor </a:t>
            </a:r>
          </a:p>
          <a:p>
            <a:pPr lvl="1"/>
            <a:r>
              <a:rPr lang="en-US" sz="1800" dirty="0" smtClean="0"/>
              <a:t>Design the adaptor to include a query capability on Person resources</a:t>
            </a:r>
          </a:p>
          <a:p>
            <a:pPr lvl="1"/>
            <a:r>
              <a:rPr lang="en-US" sz="1800" dirty="0" smtClean="0"/>
              <a:t>Design the Adaptor to include a basic capability on Person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Redesign JIRA adaptor to consume Person resources</a:t>
            </a:r>
          </a:p>
          <a:p>
            <a:pPr lvl="1"/>
            <a:endParaRPr lang="en-US" sz="18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80" r="4961" b="11737"/>
          <a:stretch/>
        </p:blipFill>
        <p:spPr>
          <a:xfrm>
            <a:off x="377353" y="3635821"/>
            <a:ext cx="4608513" cy="1656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93" y="3606100"/>
            <a:ext cx="5145088" cy="348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695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Setup </a:t>
            </a:r>
            <a:r>
              <a:rPr lang="en-GB" dirty="0" err="1"/>
              <a:t>ActiveDirectory</a:t>
            </a:r>
            <a:r>
              <a:rPr lang="en-GB" dirty="0"/>
              <a:t> Adaptor </a:t>
            </a:r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Create an Eclipse web project for the adaptor </a:t>
            </a:r>
          </a:p>
          <a:p>
            <a:pPr lvl="1"/>
            <a:r>
              <a:rPr lang="en-GB" dirty="0" smtClean="0"/>
              <a:t>Instructions: </a:t>
            </a:r>
            <a:r>
              <a:rPr lang="sv-SE" dirty="0" smtClean="0">
                <a:hlinkClick r:id="rId2"/>
              </a:rPr>
              <a:t>https://wiki.eclipse.org/Lyo/creating_OSLC4J_project</a:t>
            </a:r>
            <a:r>
              <a:rPr lang="sv-SE" dirty="0" smtClean="0"/>
              <a:t> </a:t>
            </a:r>
          </a:p>
          <a:p>
            <a:pPr lvl="1"/>
            <a:r>
              <a:rPr lang="sv-SE" dirty="0"/>
              <a:t>Place the project at the same </a:t>
            </a:r>
            <a:r>
              <a:rPr lang="sv-SE" dirty="0" err="1"/>
              <a:t>location</a:t>
            </a:r>
            <a:r>
              <a:rPr lang="sv-SE" dirty="0"/>
              <a:t> as the </a:t>
            </a:r>
            <a:r>
              <a:rPr lang="sv-SE" dirty="0" err="1"/>
              <a:t>modelling</a:t>
            </a:r>
            <a:r>
              <a:rPr lang="sv-SE" dirty="0"/>
              <a:t> project</a:t>
            </a:r>
            <a:endParaRPr lang="en-GB" dirty="0" smtClean="0"/>
          </a:p>
          <a:p>
            <a:pPr lvl="1"/>
            <a:r>
              <a:rPr lang="en-GB" dirty="0" smtClean="0"/>
              <a:t>Suggested values to use:</a:t>
            </a:r>
          </a:p>
          <a:p>
            <a:pPr lvl="2"/>
            <a:r>
              <a:rPr lang="en-GB" u="sng" dirty="0" smtClean="0"/>
              <a:t>Project </a:t>
            </a:r>
            <a:r>
              <a:rPr lang="en-GB" u="sng" dirty="0"/>
              <a:t>Name</a:t>
            </a:r>
            <a:r>
              <a:rPr lang="en-GB" dirty="0"/>
              <a:t>: </a:t>
            </a:r>
            <a:r>
              <a:rPr lang="en-GB" dirty="0" smtClean="0"/>
              <a:t>adaptor-ad-</a:t>
            </a:r>
            <a:r>
              <a:rPr lang="en-GB" dirty="0" err="1" smtClean="0"/>
              <a:t>webapp</a:t>
            </a:r>
            <a:endParaRPr lang="en-GB" dirty="0" smtClean="0"/>
          </a:p>
          <a:p>
            <a:pPr lvl="2"/>
            <a:r>
              <a:rPr lang="en-GB" u="sng" dirty="0"/>
              <a:t>Base Package Name for Java Classes</a:t>
            </a:r>
            <a:r>
              <a:rPr lang="en-GB" dirty="0"/>
              <a:t>: </a:t>
            </a:r>
            <a:r>
              <a:rPr lang="en-GB" dirty="0" smtClean="0"/>
              <a:t>jira.rdf.example.com</a:t>
            </a:r>
          </a:p>
          <a:p>
            <a:pPr lvl="2"/>
            <a:r>
              <a:rPr lang="en-GB" u="sng" dirty="0" smtClean="0"/>
              <a:t>Port</a:t>
            </a:r>
            <a:r>
              <a:rPr lang="en-GB" dirty="0" smtClean="0"/>
              <a:t>: 8082</a:t>
            </a:r>
          </a:p>
          <a:p>
            <a:pPr lvl="2"/>
            <a:r>
              <a:rPr lang="en-GB" u="sng" dirty="0" err="1" smtClean="0"/>
              <a:t>contextPath</a:t>
            </a:r>
            <a:r>
              <a:rPr lang="en-GB" dirty="0" smtClean="0"/>
              <a:t>: “/adaptor-ad”</a:t>
            </a:r>
          </a:p>
          <a:p>
            <a:pPr lvl="1"/>
            <a:endParaRPr lang="sv-SE" dirty="0" smtClean="0"/>
          </a:p>
          <a:p>
            <a:pPr lvl="2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noProof="0" smtClean="0"/>
              <a:pPr/>
              <a:t>66</a:t>
            </a:fld>
            <a:endParaRPr lang="en-US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6714058" y="4643933"/>
            <a:ext cx="3443660" cy="2418654"/>
            <a:chOff x="10445751" y="5724053"/>
            <a:chExt cx="3443660" cy="24186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-2224" t="26485" r="2224" b="-10126"/>
            <a:stretch/>
          </p:blipFill>
          <p:spPr>
            <a:xfrm>
              <a:off x="10445751" y="5724053"/>
              <a:ext cx="3443660" cy="2418654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 bwMode="auto">
            <a:xfrm>
              <a:off x="12115610" y="6903559"/>
              <a:ext cx="123707" cy="1053737"/>
            </a:xfrm>
            <a:custGeom>
              <a:avLst/>
              <a:gdLst>
                <a:gd name="connsiteX0" fmla="*/ 45330 w 123707"/>
                <a:gd name="connsiteY0" fmla="*/ 17417 h 1053737"/>
                <a:gd name="connsiteX1" fmla="*/ 62747 w 123707"/>
                <a:gd name="connsiteY1" fmla="*/ 261257 h 1053737"/>
                <a:gd name="connsiteX2" fmla="*/ 71456 w 123707"/>
                <a:gd name="connsiteY2" fmla="*/ 365760 h 1053737"/>
                <a:gd name="connsiteX3" fmla="*/ 80164 w 123707"/>
                <a:gd name="connsiteY3" fmla="*/ 409303 h 1053737"/>
                <a:gd name="connsiteX4" fmla="*/ 88873 w 123707"/>
                <a:gd name="connsiteY4" fmla="*/ 478972 h 1053737"/>
                <a:gd name="connsiteX5" fmla="*/ 80164 w 123707"/>
                <a:gd name="connsiteY5" fmla="*/ 957943 h 1053737"/>
                <a:gd name="connsiteX6" fmla="*/ 80164 w 123707"/>
                <a:gd name="connsiteY6" fmla="*/ 1053737 h 1053737"/>
                <a:gd name="connsiteX7" fmla="*/ 114999 w 123707"/>
                <a:gd name="connsiteY7" fmla="*/ 966652 h 1053737"/>
                <a:gd name="connsiteX8" fmla="*/ 106290 w 123707"/>
                <a:gd name="connsiteY8" fmla="*/ 487680 h 1053737"/>
                <a:gd name="connsiteX9" fmla="*/ 88873 w 123707"/>
                <a:gd name="connsiteY9" fmla="*/ 426720 h 1053737"/>
                <a:gd name="connsiteX10" fmla="*/ 71456 w 123707"/>
                <a:gd name="connsiteY10" fmla="*/ 391886 h 1053737"/>
                <a:gd name="connsiteX11" fmla="*/ 36621 w 123707"/>
                <a:gd name="connsiteY11" fmla="*/ 322217 h 1053737"/>
                <a:gd name="connsiteX12" fmla="*/ 19204 w 123707"/>
                <a:gd name="connsiteY12" fmla="*/ 226423 h 1053737"/>
                <a:gd name="connsiteX13" fmla="*/ 10496 w 123707"/>
                <a:gd name="connsiteY13" fmla="*/ 200297 h 1053737"/>
                <a:gd name="connsiteX14" fmla="*/ 1787 w 123707"/>
                <a:gd name="connsiteY14" fmla="*/ 104503 h 1053737"/>
                <a:gd name="connsiteX15" fmla="*/ 19204 w 123707"/>
                <a:gd name="connsiteY15" fmla="*/ 156755 h 1053737"/>
                <a:gd name="connsiteX16" fmla="*/ 27913 w 123707"/>
                <a:gd name="connsiteY16" fmla="*/ 269966 h 1053737"/>
                <a:gd name="connsiteX17" fmla="*/ 36621 w 123707"/>
                <a:gd name="connsiteY17" fmla="*/ 313509 h 1053737"/>
                <a:gd name="connsiteX18" fmla="*/ 45330 w 123707"/>
                <a:gd name="connsiteY18" fmla="*/ 731520 h 1053737"/>
                <a:gd name="connsiteX19" fmla="*/ 62747 w 123707"/>
                <a:gd name="connsiteY19" fmla="*/ 818606 h 1053737"/>
                <a:gd name="connsiteX20" fmla="*/ 80164 w 123707"/>
                <a:gd name="connsiteY20" fmla="*/ 1036320 h 1053737"/>
                <a:gd name="connsiteX21" fmla="*/ 123707 w 123707"/>
                <a:gd name="connsiteY21" fmla="*/ 984069 h 1053737"/>
                <a:gd name="connsiteX22" fmla="*/ 114999 w 123707"/>
                <a:gd name="connsiteY22" fmla="*/ 0 h 1053737"/>
                <a:gd name="connsiteX23" fmla="*/ 45330 w 123707"/>
                <a:gd name="connsiteY23" fmla="*/ 17417 h 105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3707" h="1053737">
                  <a:moveTo>
                    <a:pt x="45330" y="17417"/>
                  </a:moveTo>
                  <a:cubicBezTo>
                    <a:pt x="63114" y="373087"/>
                    <a:pt x="43646" y="70247"/>
                    <a:pt x="62747" y="261257"/>
                  </a:cubicBezTo>
                  <a:cubicBezTo>
                    <a:pt x="66225" y="296039"/>
                    <a:pt x="67372" y="331044"/>
                    <a:pt x="71456" y="365760"/>
                  </a:cubicBezTo>
                  <a:cubicBezTo>
                    <a:pt x="73185" y="380460"/>
                    <a:pt x="77913" y="394673"/>
                    <a:pt x="80164" y="409303"/>
                  </a:cubicBezTo>
                  <a:cubicBezTo>
                    <a:pt x="83723" y="432435"/>
                    <a:pt x="85970" y="455749"/>
                    <a:pt x="88873" y="478972"/>
                  </a:cubicBezTo>
                  <a:cubicBezTo>
                    <a:pt x="85970" y="638629"/>
                    <a:pt x="85312" y="798343"/>
                    <a:pt x="80164" y="957943"/>
                  </a:cubicBezTo>
                  <a:cubicBezTo>
                    <a:pt x="76895" y="1059279"/>
                    <a:pt x="62320" y="982355"/>
                    <a:pt x="80164" y="1053737"/>
                  </a:cubicBezTo>
                  <a:cubicBezTo>
                    <a:pt x="107764" y="1016937"/>
                    <a:pt x="114999" y="1018426"/>
                    <a:pt x="114999" y="966652"/>
                  </a:cubicBezTo>
                  <a:cubicBezTo>
                    <a:pt x="114999" y="806968"/>
                    <a:pt x="111700" y="647272"/>
                    <a:pt x="106290" y="487680"/>
                  </a:cubicBezTo>
                  <a:cubicBezTo>
                    <a:pt x="106019" y="479687"/>
                    <a:pt x="93186" y="436784"/>
                    <a:pt x="88873" y="426720"/>
                  </a:cubicBezTo>
                  <a:cubicBezTo>
                    <a:pt x="83759" y="414788"/>
                    <a:pt x="76728" y="403749"/>
                    <a:pt x="71456" y="391886"/>
                  </a:cubicBezTo>
                  <a:cubicBezTo>
                    <a:pt x="43051" y="327974"/>
                    <a:pt x="67465" y="368481"/>
                    <a:pt x="36621" y="322217"/>
                  </a:cubicBezTo>
                  <a:cubicBezTo>
                    <a:pt x="32737" y="298910"/>
                    <a:pt x="25293" y="250778"/>
                    <a:pt x="19204" y="226423"/>
                  </a:cubicBezTo>
                  <a:cubicBezTo>
                    <a:pt x="16978" y="217517"/>
                    <a:pt x="13399" y="209006"/>
                    <a:pt x="10496" y="200297"/>
                  </a:cubicBezTo>
                  <a:cubicBezTo>
                    <a:pt x="7593" y="168366"/>
                    <a:pt x="-4501" y="135943"/>
                    <a:pt x="1787" y="104503"/>
                  </a:cubicBezTo>
                  <a:cubicBezTo>
                    <a:pt x="5387" y="86500"/>
                    <a:pt x="16341" y="138620"/>
                    <a:pt x="19204" y="156755"/>
                  </a:cubicBezTo>
                  <a:cubicBezTo>
                    <a:pt x="25107" y="194140"/>
                    <a:pt x="23733" y="232349"/>
                    <a:pt x="27913" y="269966"/>
                  </a:cubicBezTo>
                  <a:cubicBezTo>
                    <a:pt x="29548" y="284677"/>
                    <a:pt x="33718" y="298995"/>
                    <a:pt x="36621" y="313509"/>
                  </a:cubicBezTo>
                  <a:cubicBezTo>
                    <a:pt x="39524" y="452846"/>
                    <a:pt x="38131" y="592339"/>
                    <a:pt x="45330" y="731520"/>
                  </a:cubicBezTo>
                  <a:cubicBezTo>
                    <a:pt x="46859" y="761084"/>
                    <a:pt x="59984" y="789132"/>
                    <a:pt x="62747" y="818606"/>
                  </a:cubicBezTo>
                  <a:cubicBezTo>
                    <a:pt x="85362" y="1059835"/>
                    <a:pt x="49304" y="943735"/>
                    <a:pt x="80164" y="1036320"/>
                  </a:cubicBezTo>
                  <a:cubicBezTo>
                    <a:pt x="120419" y="1026257"/>
                    <a:pt x="123707" y="1036585"/>
                    <a:pt x="123707" y="984069"/>
                  </a:cubicBezTo>
                  <a:cubicBezTo>
                    <a:pt x="123707" y="656033"/>
                    <a:pt x="117902" y="328023"/>
                    <a:pt x="114999" y="0"/>
                  </a:cubicBezTo>
                  <a:lnTo>
                    <a:pt x="45330" y="1741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5765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Lyo Store to persist Person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41450" y="1475581"/>
            <a:ext cx="8913375" cy="568880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Add dependency to Lyo</a:t>
            </a:r>
            <a:r>
              <a:rPr lang="en-GB" dirty="0"/>
              <a:t>-</a:t>
            </a:r>
            <a:r>
              <a:rPr lang="en-GB" dirty="0" smtClean="0"/>
              <a:t>Store in the pom.xml </a:t>
            </a:r>
            <a:r>
              <a:rPr lang="en-GB" dirty="0"/>
              <a:t>file</a:t>
            </a:r>
            <a:r>
              <a:rPr lang="en-GB" dirty="0" smtClean="0"/>
              <a:t>.</a:t>
            </a:r>
            <a:endParaRPr lang="en-US" dirty="0" smtClean="0"/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&lt;dependency&gt;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org.eclipse.lyo.store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&gt;store-core&lt;/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&lt;version&gt;2.2.0&lt;/version&gt;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&lt;/dependency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00037" lvl="1" indent="0">
              <a:buClr>
                <a:srgbClr val="808080"/>
              </a:buClr>
              <a:buNone/>
            </a:pPr>
            <a:endParaRPr lang="en-US" sz="1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Clr>
                <a:srgbClr val="80808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Right </a:t>
            </a:r>
            <a:r>
              <a:rPr lang="en-US" dirty="0">
                <a:solidFill>
                  <a:srgbClr val="000000"/>
                </a:solidFill>
              </a:rPr>
              <a:t>after the `&lt;/dependencies&gt;` </a:t>
            </a:r>
            <a:r>
              <a:rPr lang="en-US" dirty="0" smtClean="0">
                <a:solidFill>
                  <a:srgbClr val="000000"/>
                </a:solidFill>
              </a:rPr>
              <a:t>tag, add the following: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dependencyManagement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org.apache.jena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-core&lt;/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version&gt;2.13.0&lt;/version&gt;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dependencies&gt;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dependencyManagement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457200" lvl="0" indent="-457200">
              <a:buClr>
                <a:srgbClr val="808080"/>
              </a:buClr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457200" lvl="0" indent="-457200">
              <a:buClr>
                <a:srgbClr val="80808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Create a Properties file with </a:t>
            </a:r>
            <a:r>
              <a:rPr lang="en-US" dirty="0" err="1" smtClean="0">
                <a:solidFill>
                  <a:srgbClr val="000000"/>
                </a:solidFill>
              </a:rPr>
              <a:t>triplestore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details (\</a:t>
            </a:r>
            <a:r>
              <a:rPr lang="en-US" dirty="0" err="1">
                <a:solidFill>
                  <a:srgbClr val="000000"/>
                </a:solidFill>
              </a:rPr>
              <a:t>src</a:t>
            </a:r>
            <a:r>
              <a:rPr lang="en-US" dirty="0">
                <a:solidFill>
                  <a:srgbClr val="000000"/>
                </a:solidFill>
              </a:rPr>
              <a:t>\main\resources\</a:t>
            </a:r>
            <a:r>
              <a:rPr lang="en-US" dirty="0" err="1">
                <a:solidFill>
                  <a:srgbClr val="000000"/>
                </a:solidFill>
              </a:rPr>
              <a:t>jira.properties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dirty="0" smtClean="0">
              <a:solidFill>
                <a:srgbClr val="000000"/>
              </a:solidFill>
            </a:endParaRPr>
          </a:p>
          <a:p>
            <a:pPr marL="757237" lvl="1" indent="-457200">
              <a:buClr>
                <a:srgbClr val="808080"/>
              </a:buClr>
              <a:buFont typeface="+mj-lt"/>
              <a:buAutoNum type="arabicPeriod"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sparqlQueryUrl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=http://localhost:3030/JiraDataset/query</a:t>
            </a:r>
          </a:p>
          <a:p>
            <a:pPr marL="300037" lvl="1" indent="0">
              <a:buClr>
                <a:srgbClr val="808080"/>
              </a:buClr>
              <a:buNone/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sparqlUpdateUrl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=http://localhost:3030/JiraDataset/update</a:t>
            </a:r>
          </a:p>
          <a:p>
            <a:pPr marL="0" indent="0">
              <a:buNone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26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 Adaptor to the </a:t>
            </a:r>
            <a:r>
              <a:rPr lang="en-GB" dirty="0" err="1" smtClean="0"/>
              <a:t>Triplestore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 a store class attribute to the main Manager class (and a logger)</a:t>
            </a:r>
          </a:p>
          <a:p>
            <a:pPr lvl="1"/>
            <a:r>
              <a:rPr lang="en-US" dirty="0" smtClean="0"/>
              <a:t>&lt;\ActiveDirectoryAdaptorManager.java&gt;</a:t>
            </a:r>
          </a:p>
          <a:p>
            <a:pPr lvl="1"/>
            <a:endParaRPr lang="en-US" dirty="0" smtClean="0"/>
          </a:p>
          <a:p>
            <a:pPr marL="295275" lvl="1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Start of user code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class_attributes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lvl="1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static Store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null;</a:t>
            </a:r>
          </a:p>
          <a:p>
            <a:pPr marL="295275" lvl="1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private static final Logger log =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LoggerFactory.getLogger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ActiveDirectoryAdaptorManager.class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95275" lvl="1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End of user code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Create a connection to the store in the Manager class</a:t>
            </a:r>
          </a:p>
          <a:p>
            <a:pPr lvl="0"/>
            <a:endParaRPr lang="en-US" dirty="0" smtClean="0"/>
          </a:p>
          <a:p>
            <a:pPr marL="295275" lvl="1" indent="0">
              <a:buNone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contextInitializeServletListener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(final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ServletContextEvent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servletContextEvent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95275" lvl="1" indent="0">
              <a:buNone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95275" lvl="1" indent="0">
              <a:buNone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Start of user code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contextInitializeServletListener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try {</a:t>
            </a: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Properties props = new Properties();</a:t>
            </a: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props.load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\\main\\resources\\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jira.properties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"));</a:t>
            </a: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String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sparqlQueryUrl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props.getProperty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sparqlQueryUrl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String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sparqlUpdateUrl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props.getProperty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sparqlUpdateUrl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store =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StoreFactory.sparql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sparqlQueryUrl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sparqlUpdateUrl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} catch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log.error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("problem loading properties file", e);</a:t>
            </a: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System.exit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(1);</a:t>
            </a:r>
          </a:p>
          <a:p>
            <a:pPr marL="295275" lvl="1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295275" lvl="1" indent="0">
              <a:buNone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End of user code</a:t>
            </a:r>
          </a:p>
          <a:p>
            <a:pPr marL="295275" lvl="1" indent="0">
              <a:buNone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5" name="Picture 2" descr="C:\Users\jad\AppData\Local\Microsoft\Windows\Temporary Internet Files\Content.IE5\P0M6Y9DP\penguinadmi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370" y="71565"/>
            <a:ext cx="11067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095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 triplestore with ActiveDirectory Person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will simulate the real application</a:t>
            </a:r>
          </a:p>
          <a:p>
            <a:pPr lvl="1"/>
            <a:r>
              <a:rPr lang="en-US" dirty="0" smtClean="0"/>
              <a:t>Insert Person data into </a:t>
            </a:r>
            <a:r>
              <a:rPr lang="en-US" dirty="0" err="1" smtClean="0"/>
              <a:t>Triplestore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INSERT DATA {</a:t>
            </a:r>
          </a:p>
          <a:p>
            <a:pPr marL="0" indent="0"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&lt;http://localhost:8084/adaptor-ad/services/serviceProviders/1/persons/jelx25&gt; &lt;http://xmlns.com/foaf/0.1/#familyName&gt; "</a:t>
            </a:r>
            <a:r>
              <a:rPr lang="en-US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El-khoury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" .</a:t>
            </a:r>
          </a:p>
          <a:p>
            <a:pPr marL="0" indent="0"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&lt;http://localhost:8084/adaptor-ad/services/serviceProviders/1/persons/jelx25&gt; &lt;http://xmlns.com/foaf/0.1/#givenName&gt; "</a:t>
            </a:r>
            <a:r>
              <a:rPr lang="en-US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jad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" .</a:t>
            </a:r>
          </a:p>
          <a:p>
            <a:pPr marL="0" indent="0"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&lt;http://localhost:8084/adaptor-ad/services/serviceProviders/1/persons/jelx25&gt; &lt;http://xmlns.com/foaf/0.1/#name&gt; "jelx25" .</a:t>
            </a:r>
          </a:p>
          <a:p>
            <a:pPr marL="0" indent="0"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&lt;http://localhost:8084/adaptor-ad/services/serviceProviders/1/persons/jelx25&gt; &lt;http://www.w3.org/1999/02/22-rdf-syntax-ns#type&gt; &lt;http://xmlns.com/foaf/0.1/#Person&gt; .</a:t>
            </a:r>
          </a:p>
          <a:p>
            <a:pPr marL="0" indent="0">
              <a:buNone/>
            </a:pPr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&lt;http://localhost:8084/adaptor-ad/services/serviceProviders/1/persons/admin&gt; &lt;http://xmlns.com/foaf/0.1/#familyName&gt; "El-admin" .</a:t>
            </a:r>
          </a:p>
          <a:p>
            <a:pPr marL="0" indent="0"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&lt;http://localhost:8084/adaptor-ad/services/serviceProviders/1/persons/admin&gt; &lt;http://xmlns.com/foaf/0.1/#givenName&gt; "admin" .</a:t>
            </a:r>
          </a:p>
          <a:p>
            <a:pPr marL="0" indent="0"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&lt;http://localhost:8084/adaptor-ad/services/serviceProviders/1/persons/admin&gt; &lt;http://xmlns.com/foaf/0.1/#name&gt; "admin" .</a:t>
            </a:r>
          </a:p>
          <a:p>
            <a:pPr marL="0" indent="0"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&lt;http://localhost:8084/adaptor-ad/services/serviceProviders/1/persons/admin&gt; &lt;http://www.w3.org/1999/02/22-rdf-syntax-ns#type&gt; &lt;http://xmlns.com/foaf/0.1/#Person&gt; .</a:t>
            </a:r>
          </a:p>
          <a:p>
            <a:pPr marL="0" indent="0"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5" name="Picture 2" descr="C:\Users\jad\AppData\Local\Microsoft\Windows\Temporary Internet Files\Content.IE5\P0M6Y9DP\penguinadmi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370" y="71565"/>
            <a:ext cx="11067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51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Implement an adapter for JIRA</a:t>
            </a:r>
          </a:p>
          <a:p>
            <a:pPr lvl="1"/>
            <a:r>
              <a:rPr lang="en-US" dirty="0" smtClean="0"/>
              <a:t>Store JIRA Issues as </a:t>
            </a:r>
            <a:r>
              <a:rPr lang="en-US" dirty="0" err="1" smtClean="0"/>
              <a:t>ChangeRequest</a:t>
            </a:r>
            <a:r>
              <a:rPr lang="en-US" dirty="0" smtClean="0"/>
              <a:t> resources in a </a:t>
            </a:r>
            <a:r>
              <a:rPr lang="en-US" dirty="0" err="1" smtClean="0"/>
              <a:t>triplestore</a:t>
            </a:r>
            <a:r>
              <a:rPr lang="en-US" dirty="0" smtClean="0"/>
              <a:t> to improve performance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a toolchain since not all information resides in JIRA</a:t>
            </a:r>
          </a:p>
          <a:p>
            <a:pPr lvl="2"/>
            <a:r>
              <a:rPr lang="en-US" dirty="0" smtClean="0"/>
              <a:t>For example, user information needs to be acquired from another software.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Implementing (parts of) the OSLC Change Management specification </a:t>
            </a:r>
          </a:p>
          <a:p>
            <a:pPr lvl="2"/>
            <a:r>
              <a:rPr lang="en-US" dirty="0">
                <a:hlinkClick r:id="rId2"/>
              </a:rPr>
              <a:t>http://open-services.net/bin/view/Main/CmSpecificationV2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Remember that small hack</a:t>
            </a:r>
            <a:br>
              <a:rPr lang="en-GB" dirty="0" smtClean="0"/>
            </a:br>
            <a:r>
              <a:rPr lang="en-GB" dirty="0" smtClean="0">
                <a:sym typeface="Wingdings" panose="05000000000000000000" pitchFamily="2" charset="2"/>
              </a:rPr>
              <a:t>- Need at least 1 Service Provider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Define a single </a:t>
            </a:r>
            <a:r>
              <a:rPr lang="en-US" dirty="0" err="1"/>
              <a:t>ServiceProvider</a:t>
            </a:r>
            <a:r>
              <a:rPr lang="en-US" dirty="0"/>
              <a:t> instance </a:t>
            </a:r>
          </a:p>
          <a:p>
            <a:pPr lvl="1"/>
            <a:r>
              <a:rPr lang="en-US" dirty="0" smtClean="0"/>
              <a:t>&lt;ActiveDirectoryAdaptorManager.java</a:t>
            </a:r>
            <a:r>
              <a:rPr lang="en-US" dirty="0"/>
              <a:t>&gt;</a:t>
            </a:r>
          </a:p>
          <a:p>
            <a:endParaRPr lang="en-GB" dirty="0"/>
          </a:p>
          <a:p>
            <a:pPr marL="300037" lvl="1" indent="0">
              <a:buNone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</a:t>
            </a:r>
            <a:r>
              <a:rPr lang="en-GB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ServiceProviderInfo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n-GB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getServiceProviderInfos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00037" lvl="1" indent="0">
              <a:buNone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00037" lvl="1" indent="0">
              <a:buNone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ServiceProviderInfo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n-GB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serviceProviderInfos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{};</a:t>
            </a:r>
          </a:p>
          <a:p>
            <a:pPr marL="300037" lvl="1" indent="0">
              <a:buNone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300037" lvl="1" indent="0">
              <a:buNone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Start of user code "</a:t>
            </a:r>
            <a:r>
              <a:rPr lang="en-GB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ServiceProviderInfo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n-GB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getServiceProviderInfos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(...)"</a:t>
            </a:r>
          </a:p>
          <a:p>
            <a:pPr marL="300037" lvl="1" indent="0">
              <a:buNone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ServiceProviderInfo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anSP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ServiceProviderInfo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300037" lvl="1" indent="0">
              <a:buNone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  anSP.name = "the only SP"; </a:t>
            </a:r>
          </a:p>
          <a:p>
            <a:pPr marL="300037" lvl="1" indent="0">
              <a:buNone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anSP.serviceProviderId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= "1";</a:t>
            </a:r>
          </a:p>
          <a:p>
            <a:pPr marL="300037" lvl="1" indent="0">
              <a:buNone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serviceProviderInfos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ServiceProviderInfo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[1];</a:t>
            </a:r>
          </a:p>
          <a:p>
            <a:pPr marL="300037" lvl="1" indent="0">
              <a:buNone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serviceProviderInfos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[0] =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anSP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00037" lvl="1" indent="0">
              <a:buNone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End of user code</a:t>
            </a:r>
          </a:p>
          <a:p>
            <a:pPr marL="300037" lvl="1" indent="0">
              <a:buNone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GB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serviceProviderInfos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00037" lvl="1" indent="0">
              <a:buNone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sv-SE" smtClean="0"/>
              <a:pPr/>
              <a:t>70</a:t>
            </a:fld>
            <a:endParaRPr lang="sv-SE" dirty="0"/>
          </a:p>
        </p:txBody>
      </p:sp>
      <p:pic>
        <p:nvPicPr>
          <p:cNvPr id="5" name="Picture 2" descr="C:\Users\jad\AppData\Local\Microsoft\Windows\Temporary Internet Files\Content.IE5\P0M6Y9DP\penguinadmi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370" y="71565"/>
            <a:ext cx="11067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0547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Remember that other small hack</a:t>
            </a:r>
            <a:br>
              <a:rPr lang="en-GB" dirty="0" smtClean="0"/>
            </a:br>
            <a:r>
              <a:rPr lang="en-GB" dirty="0" smtClean="0">
                <a:sym typeface="Wingdings" panose="05000000000000000000" pitchFamily="2" charset="2"/>
              </a:rPr>
              <a:t>- return a Person resource from Store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sv-SE" smtClean="0"/>
              <a:pPr/>
              <a:t>71</a:t>
            </a:fld>
            <a:endParaRPr lang="sv-SE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1529481" y="2051645"/>
            <a:ext cx="8389219" cy="4968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getPerson</a:t>
            </a:r>
            <a:r>
              <a:rPr lang="en-US" dirty="0" smtClean="0"/>
              <a:t>() method to return a Person upon GET requests</a:t>
            </a:r>
            <a:endParaRPr lang="en-US" dirty="0"/>
          </a:p>
          <a:p>
            <a:pPr lvl="1"/>
            <a:r>
              <a:rPr lang="en-US" dirty="0" smtClean="0"/>
              <a:t>&lt;ActiveDirectoryAdaptorManager.java</a:t>
            </a:r>
            <a:r>
              <a:rPr lang="en-US" dirty="0"/>
              <a:t>&gt;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1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Person </a:t>
            </a:r>
            <a:r>
              <a:rPr lang="en-GB" sz="13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getPerson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3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3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final String </a:t>
            </a:r>
            <a:r>
              <a:rPr lang="en-GB" sz="13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serviceProviderId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final String </a:t>
            </a:r>
            <a:r>
              <a:rPr lang="en-GB" sz="13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personId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GB" sz="1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GB" sz="1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</a:t>
            </a:r>
            <a:r>
              <a:rPr lang="en-GB" sz="13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aResource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null</a:t>
            </a:r>
            <a:r>
              <a:rPr lang="en-GB" sz="1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GB" sz="1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GB" sz="1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of user code </a:t>
            </a:r>
            <a:r>
              <a:rPr lang="en-GB" sz="13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getPerson</a:t>
            </a:r>
            <a:endParaRPr lang="en-GB" sz="13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try 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URI </a:t>
            </a:r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changeRequestUri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Person.constructURI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serviceProviderId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personId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aResource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ActiveDirectoryAdaptorManager.store.getResource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(new URI ("</a:t>
            </a:r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urn:x-arq:DefaultGraph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"), </a:t>
            </a:r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changeRequestUri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Person.class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catch (Exception e) {</a:t>
            </a:r>
          </a:p>
          <a:p>
            <a:pPr marL="0" indent="0">
              <a:buNone/>
            </a:pP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log.error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("Failed to get a </a:t>
            </a:r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ChangeRequest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resource", e);</a:t>
            </a:r>
          </a:p>
          <a:p>
            <a:pPr marL="0" indent="0">
              <a:buNone/>
            </a:pP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user code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GB" sz="13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aResource</a:t>
            </a:r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GB" sz="13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 descr="C:\Users\jad\AppData\Local\Microsoft\Windows\Temporary Internet Files\Content.IE5\P0M6Y9DP\penguinadmi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370" y="71565"/>
            <a:ext cx="11067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9079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Query Capability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41450" y="1475581"/>
            <a:ext cx="8913375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Implement </a:t>
            </a:r>
            <a:r>
              <a:rPr lang="en-US" sz="1400" dirty="0" err="1" smtClean="0"/>
              <a:t>queryPersons</a:t>
            </a:r>
            <a:r>
              <a:rPr lang="en-US" sz="1400" dirty="0" smtClean="0"/>
              <a:t>() method </a:t>
            </a:r>
          </a:p>
          <a:p>
            <a:pPr lvl="1"/>
            <a:r>
              <a:rPr lang="en-US" sz="1200" dirty="0"/>
              <a:t>&lt;ActiveDirectoryAdaptorManager.java&gt;</a:t>
            </a:r>
          </a:p>
          <a:p>
            <a:pPr mar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List&lt;Person&gt;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queryPersons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final String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serviceProviderId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String where,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limit)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List&lt;Person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resources = null;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of user code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queryPersons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//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This is a very primitive query functionality. We ought to at least</a:t>
            </a: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 the proper term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oslc.searchTerms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for such a search, instead of "where".</a:t>
            </a:r>
          </a:p>
          <a:p>
            <a:pPr marL="0" indent="0">
              <a:buNone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try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resources = new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&lt;Person&gt;();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List&lt;Person&gt;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allResources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store.getResources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(new URI("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urn:x-arq:DefaultGraph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"),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Person.class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100, 0);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for (Person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allResources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((where == null) || 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person.getName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().equals(where)))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resources.add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(person);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catch (Exception e) {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log.error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("Failed to get a User resource based on query", e);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return new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&lt;Person&gt;();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End of user code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pic>
        <p:nvPicPr>
          <p:cNvPr id="5" name="Picture 2" descr="C:\Users\jad\AppData\Local\Microsoft\Windows\Temporary Internet Files\Content.IE5\P0M6Y9DP\penguinadmi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370" y="71565"/>
            <a:ext cx="11067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214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Query Capability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434"/>
          <a:stretch/>
        </p:blipFill>
        <p:spPr>
          <a:xfrm>
            <a:off x="2249562" y="2287756"/>
            <a:ext cx="7107819" cy="466043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 bwMode="auto">
          <a:xfrm>
            <a:off x="2348730" y="3335383"/>
            <a:ext cx="1422081" cy="566057"/>
          </a:xfrm>
          <a:custGeom>
            <a:avLst/>
            <a:gdLst>
              <a:gd name="connsiteX0" fmla="*/ 1387247 w 1422081"/>
              <a:gd name="connsiteY0" fmla="*/ 95794 h 566057"/>
              <a:gd name="connsiteX1" fmla="*/ 1334996 w 1422081"/>
              <a:gd name="connsiteY1" fmla="*/ 87086 h 566057"/>
              <a:gd name="connsiteX2" fmla="*/ 1308870 w 1422081"/>
              <a:gd name="connsiteY2" fmla="*/ 78377 h 566057"/>
              <a:gd name="connsiteX3" fmla="*/ 1239201 w 1422081"/>
              <a:gd name="connsiteY3" fmla="*/ 60960 h 566057"/>
              <a:gd name="connsiteX4" fmla="*/ 1195659 w 1422081"/>
              <a:gd name="connsiteY4" fmla="*/ 52251 h 566057"/>
              <a:gd name="connsiteX5" fmla="*/ 1134699 w 1422081"/>
              <a:gd name="connsiteY5" fmla="*/ 34834 h 566057"/>
              <a:gd name="connsiteX6" fmla="*/ 1091156 w 1422081"/>
              <a:gd name="connsiteY6" fmla="*/ 17417 h 566057"/>
              <a:gd name="connsiteX7" fmla="*/ 969236 w 1422081"/>
              <a:gd name="connsiteY7" fmla="*/ 8708 h 566057"/>
              <a:gd name="connsiteX8" fmla="*/ 864733 w 1422081"/>
              <a:gd name="connsiteY8" fmla="*/ 0 h 566057"/>
              <a:gd name="connsiteX9" fmla="*/ 298676 w 1422081"/>
              <a:gd name="connsiteY9" fmla="*/ 26126 h 566057"/>
              <a:gd name="connsiteX10" fmla="*/ 272550 w 1422081"/>
              <a:gd name="connsiteY10" fmla="*/ 34834 h 566057"/>
              <a:gd name="connsiteX11" fmla="*/ 202881 w 1422081"/>
              <a:gd name="connsiteY11" fmla="*/ 60960 h 566057"/>
              <a:gd name="connsiteX12" fmla="*/ 168047 w 1422081"/>
              <a:gd name="connsiteY12" fmla="*/ 87086 h 566057"/>
              <a:gd name="connsiteX13" fmla="*/ 124504 w 1422081"/>
              <a:gd name="connsiteY13" fmla="*/ 113211 h 566057"/>
              <a:gd name="connsiteX14" fmla="*/ 98379 w 1422081"/>
              <a:gd name="connsiteY14" fmla="*/ 130628 h 566057"/>
              <a:gd name="connsiteX15" fmla="*/ 72253 w 1422081"/>
              <a:gd name="connsiteY15" fmla="*/ 139337 h 566057"/>
              <a:gd name="connsiteX16" fmla="*/ 46127 w 1422081"/>
              <a:gd name="connsiteY16" fmla="*/ 165463 h 566057"/>
              <a:gd name="connsiteX17" fmla="*/ 28710 w 1422081"/>
              <a:gd name="connsiteY17" fmla="*/ 200297 h 566057"/>
              <a:gd name="connsiteX18" fmla="*/ 2584 w 1422081"/>
              <a:gd name="connsiteY18" fmla="*/ 252548 h 566057"/>
              <a:gd name="connsiteX19" fmla="*/ 11293 w 1422081"/>
              <a:gd name="connsiteY19" fmla="*/ 444137 h 566057"/>
              <a:gd name="connsiteX20" fmla="*/ 80961 w 1422081"/>
              <a:gd name="connsiteY20" fmla="*/ 478971 h 566057"/>
              <a:gd name="connsiteX21" fmla="*/ 98379 w 1422081"/>
              <a:gd name="connsiteY21" fmla="*/ 496388 h 566057"/>
              <a:gd name="connsiteX22" fmla="*/ 124504 w 1422081"/>
              <a:gd name="connsiteY22" fmla="*/ 505097 h 566057"/>
              <a:gd name="connsiteX23" fmla="*/ 168047 w 1422081"/>
              <a:gd name="connsiteY23" fmla="*/ 522514 h 566057"/>
              <a:gd name="connsiteX24" fmla="*/ 194173 w 1422081"/>
              <a:gd name="connsiteY24" fmla="*/ 539931 h 566057"/>
              <a:gd name="connsiteX25" fmla="*/ 281259 w 1422081"/>
              <a:gd name="connsiteY25" fmla="*/ 548640 h 566057"/>
              <a:gd name="connsiteX26" fmla="*/ 359636 w 1422081"/>
              <a:gd name="connsiteY26" fmla="*/ 566057 h 566057"/>
              <a:gd name="connsiteX27" fmla="*/ 986653 w 1422081"/>
              <a:gd name="connsiteY27" fmla="*/ 548640 h 566057"/>
              <a:gd name="connsiteX28" fmla="*/ 1073739 w 1422081"/>
              <a:gd name="connsiteY28" fmla="*/ 522514 h 566057"/>
              <a:gd name="connsiteX29" fmla="*/ 1099864 w 1422081"/>
              <a:gd name="connsiteY29" fmla="*/ 513806 h 566057"/>
              <a:gd name="connsiteX30" fmla="*/ 1143407 w 1422081"/>
              <a:gd name="connsiteY30" fmla="*/ 496388 h 566057"/>
              <a:gd name="connsiteX31" fmla="*/ 1221784 w 1422081"/>
              <a:gd name="connsiteY31" fmla="*/ 478971 h 566057"/>
              <a:gd name="connsiteX32" fmla="*/ 1291453 w 1422081"/>
              <a:gd name="connsiteY32" fmla="*/ 461554 h 566057"/>
              <a:gd name="connsiteX33" fmla="*/ 1352413 w 1422081"/>
              <a:gd name="connsiteY33" fmla="*/ 435428 h 566057"/>
              <a:gd name="connsiteX34" fmla="*/ 1378539 w 1422081"/>
              <a:gd name="connsiteY34" fmla="*/ 400594 h 566057"/>
              <a:gd name="connsiteX35" fmla="*/ 1422081 w 1422081"/>
              <a:gd name="connsiteY35" fmla="*/ 348343 h 566057"/>
              <a:gd name="connsiteX36" fmla="*/ 1413373 w 1422081"/>
              <a:gd name="connsiteY36" fmla="*/ 165463 h 566057"/>
              <a:gd name="connsiteX37" fmla="*/ 1395956 w 1422081"/>
              <a:gd name="connsiteY37" fmla="*/ 113211 h 566057"/>
              <a:gd name="connsiteX38" fmla="*/ 1387247 w 1422081"/>
              <a:gd name="connsiteY38" fmla="*/ 87086 h 566057"/>
              <a:gd name="connsiteX39" fmla="*/ 1361121 w 1422081"/>
              <a:gd name="connsiteY39" fmla="*/ 43543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22081" h="566057">
                <a:moveTo>
                  <a:pt x="1387247" y="95794"/>
                </a:moveTo>
                <a:cubicBezTo>
                  <a:pt x="1369830" y="92891"/>
                  <a:pt x="1352233" y="90916"/>
                  <a:pt x="1334996" y="87086"/>
                </a:cubicBezTo>
                <a:cubicBezTo>
                  <a:pt x="1326035" y="85095"/>
                  <a:pt x="1317726" y="80792"/>
                  <a:pt x="1308870" y="78377"/>
                </a:cubicBezTo>
                <a:cubicBezTo>
                  <a:pt x="1285776" y="72079"/>
                  <a:pt x="1262526" y="66343"/>
                  <a:pt x="1239201" y="60960"/>
                </a:cubicBezTo>
                <a:cubicBezTo>
                  <a:pt x="1224779" y="57632"/>
                  <a:pt x="1210019" y="55841"/>
                  <a:pt x="1195659" y="52251"/>
                </a:cubicBezTo>
                <a:cubicBezTo>
                  <a:pt x="1175157" y="47125"/>
                  <a:pt x="1154748" y="41517"/>
                  <a:pt x="1134699" y="34834"/>
                </a:cubicBezTo>
                <a:cubicBezTo>
                  <a:pt x="1119869" y="29891"/>
                  <a:pt x="1106597" y="19855"/>
                  <a:pt x="1091156" y="17417"/>
                </a:cubicBezTo>
                <a:cubicBezTo>
                  <a:pt x="1050911" y="11062"/>
                  <a:pt x="1009860" y="11833"/>
                  <a:pt x="969236" y="8708"/>
                </a:cubicBezTo>
                <a:lnTo>
                  <a:pt x="864733" y="0"/>
                </a:lnTo>
                <a:lnTo>
                  <a:pt x="298676" y="26126"/>
                </a:lnTo>
                <a:cubicBezTo>
                  <a:pt x="289512" y="26665"/>
                  <a:pt x="281376" y="32312"/>
                  <a:pt x="272550" y="34834"/>
                </a:cubicBezTo>
                <a:cubicBezTo>
                  <a:pt x="235601" y="45391"/>
                  <a:pt x="237054" y="39602"/>
                  <a:pt x="202881" y="60960"/>
                </a:cubicBezTo>
                <a:cubicBezTo>
                  <a:pt x="190573" y="68653"/>
                  <a:pt x="180124" y="79035"/>
                  <a:pt x="168047" y="87086"/>
                </a:cubicBezTo>
                <a:cubicBezTo>
                  <a:pt x="153963" y="96475"/>
                  <a:pt x="138858" y="104240"/>
                  <a:pt x="124504" y="113211"/>
                </a:cubicBezTo>
                <a:cubicBezTo>
                  <a:pt x="115629" y="118758"/>
                  <a:pt x="107740" y="125947"/>
                  <a:pt x="98379" y="130628"/>
                </a:cubicBezTo>
                <a:cubicBezTo>
                  <a:pt x="90168" y="134733"/>
                  <a:pt x="80962" y="136434"/>
                  <a:pt x="72253" y="139337"/>
                </a:cubicBezTo>
                <a:cubicBezTo>
                  <a:pt x="63544" y="148046"/>
                  <a:pt x="53285" y="155441"/>
                  <a:pt x="46127" y="165463"/>
                </a:cubicBezTo>
                <a:cubicBezTo>
                  <a:pt x="38581" y="176027"/>
                  <a:pt x="35151" y="189026"/>
                  <a:pt x="28710" y="200297"/>
                </a:cubicBezTo>
                <a:cubicBezTo>
                  <a:pt x="1699" y="247567"/>
                  <a:pt x="18552" y="204648"/>
                  <a:pt x="2584" y="252548"/>
                </a:cubicBezTo>
                <a:cubicBezTo>
                  <a:pt x="5487" y="316411"/>
                  <a:pt x="-9619" y="383725"/>
                  <a:pt x="11293" y="444137"/>
                </a:cubicBezTo>
                <a:cubicBezTo>
                  <a:pt x="19786" y="468672"/>
                  <a:pt x="58697" y="465613"/>
                  <a:pt x="80961" y="478971"/>
                </a:cubicBezTo>
                <a:cubicBezTo>
                  <a:pt x="88002" y="483195"/>
                  <a:pt x="91338" y="492164"/>
                  <a:pt x="98379" y="496388"/>
                </a:cubicBezTo>
                <a:cubicBezTo>
                  <a:pt x="106250" y="501111"/>
                  <a:pt x="115909" y="501874"/>
                  <a:pt x="124504" y="505097"/>
                </a:cubicBezTo>
                <a:cubicBezTo>
                  <a:pt x="139141" y="510586"/>
                  <a:pt x="154065" y="515523"/>
                  <a:pt x="168047" y="522514"/>
                </a:cubicBezTo>
                <a:cubicBezTo>
                  <a:pt x="177409" y="527195"/>
                  <a:pt x="183975" y="537578"/>
                  <a:pt x="194173" y="539931"/>
                </a:cubicBezTo>
                <a:cubicBezTo>
                  <a:pt x="222599" y="546491"/>
                  <a:pt x="252341" y="544784"/>
                  <a:pt x="281259" y="548640"/>
                </a:cubicBezTo>
                <a:cubicBezTo>
                  <a:pt x="304956" y="551800"/>
                  <a:pt x="335980" y="560143"/>
                  <a:pt x="359636" y="566057"/>
                </a:cubicBezTo>
                <a:lnTo>
                  <a:pt x="986653" y="548640"/>
                </a:lnTo>
                <a:cubicBezTo>
                  <a:pt x="1042935" y="546475"/>
                  <a:pt x="1029562" y="541447"/>
                  <a:pt x="1073739" y="522514"/>
                </a:cubicBezTo>
                <a:cubicBezTo>
                  <a:pt x="1082176" y="518898"/>
                  <a:pt x="1091269" y="517029"/>
                  <a:pt x="1099864" y="513806"/>
                </a:cubicBezTo>
                <a:cubicBezTo>
                  <a:pt x="1114501" y="508317"/>
                  <a:pt x="1128770" y="501877"/>
                  <a:pt x="1143407" y="496388"/>
                </a:cubicBezTo>
                <a:cubicBezTo>
                  <a:pt x="1184603" y="480940"/>
                  <a:pt x="1163713" y="491415"/>
                  <a:pt x="1221784" y="478971"/>
                </a:cubicBezTo>
                <a:cubicBezTo>
                  <a:pt x="1245190" y="473955"/>
                  <a:pt x="1270042" y="472259"/>
                  <a:pt x="1291453" y="461554"/>
                </a:cubicBezTo>
                <a:cubicBezTo>
                  <a:pt x="1334498" y="440032"/>
                  <a:pt x="1313971" y="448242"/>
                  <a:pt x="1352413" y="435428"/>
                </a:cubicBezTo>
                <a:cubicBezTo>
                  <a:pt x="1361122" y="423817"/>
                  <a:pt x="1369093" y="411614"/>
                  <a:pt x="1378539" y="400594"/>
                </a:cubicBezTo>
                <a:cubicBezTo>
                  <a:pt x="1428826" y="341925"/>
                  <a:pt x="1383588" y="406082"/>
                  <a:pt x="1422081" y="348343"/>
                </a:cubicBezTo>
                <a:cubicBezTo>
                  <a:pt x="1419178" y="287383"/>
                  <a:pt x="1420112" y="226119"/>
                  <a:pt x="1413373" y="165463"/>
                </a:cubicBezTo>
                <a:cubicBezTo>
                  <a:pt x="1411346" y="147216"/>
                  <a:pt x="1401762" y="130628"/>
                  <a:pt x="1395956" y="113211"/>
                </a:cubicBezTo>
                <a:cubicBezTo>
                  <a:pt x="1393053" y="104503"/>
                  <a:pt x="1392339" y="94724"/>
                  <a:pt x="1387247" y="87086"/>
                </a:cubicBezTo>
                <a:cubicBezTo>
                  <a:pt x="1366229" y="55559"/>
                  <a:pt x="1374511" y="70321"/>
                  <a:pt x="1361121" y="4354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409802" y="1641241"/>
            <a:ext cx="3744416" cy="646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http://localhost:</a:t>
            </a:r>
            <a:r>
              <a:rPr lang="en-US" sz="1200" dirty="0">
                <a:solidFill>
                  <a:schemeClr val="accent1"/>
                </a:solidFill>
              </a:rPr>
              <a:t>8082</a:t>
            </a:r>
            <a:r>
              <a:rPr lang="en-US" sz="1200" dirty="0"/>
              <a:t>/adaptor-ad/services/serviceProviders/1/persons/query?</a:t>
            </a:r>
            <a:r>
              <a:rPr lang="en-US" sz="1200" dirty="0" smtClean="0">
                <a:solidFill>
                  <a:schemeClr val="accent1"/>
                </a:solidFill>
              </a:rPr>
              <a:t>oslc.where=admin23 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4769842" y="2287756"/>
            <a:ext cx="288032" cy="411961"/>
          </a:xfrm>
          <a:prstGeom prst="downArrow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58217" y="1641240"/>
            <a:ext cx="3744416" cy="64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kern="0" dirty="0"/>
              <a:t>http://localhost:</a:t>
            </a:r>
            <a:r>
              <a:rPr lang="en-US" sz="1200" kern="0" dirty="0">
                <a:solidFill>
                  <a:schemeClr val="accent1"/>
                </a:solidFill>
              </a:rPr>
              <a:t>8082</a:t>
            </a:r>
            <a:r>
              <a:rPr lang="en-US" sz="1200" kern="0" dirty="0"/>
              <a:t>/adaptor-ad/services/serviceProviders/1/persons/query?</a:t>
            </a:r>
            <a:r>
              <a:rPr lang="en-US" sz="1200" kern="0" dirty="0" smtClean="0">
                <a:solidFill>
                  <a:schemeClr val="accent1"/>
                </a:solidFill>
              </a:rPr>
              <a:t>oslc.where=admin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061107" y="5544812"/>
            <a:ext cx="4389255" cy="32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 smtClean="0">
                <a:solidFill>
                  <a:srgbClr val="FF0000"/>
                </a:solidFill>
              </a:rPr>
              <a:t>Why is the person URI on port 8004??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589822" y="5868069"/>
            <a:ext cx="648072" cy="36004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11" name="Picture 2" descr="C:\Users\jad\AppData\Local\Microsoft\Windows\Temporary Internet Files\Content.IE5\3PNCXZLH\homer-run-happy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354" y="71565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618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Query Capability from JIRA Adaptor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1646" y="1547589"/>
            <a:ext cx="8841367" cy="8493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queryPersonURI</a:t>
            </a:r>
            <a:r>
              <a:rPr lang="en-US" dirty="0" smtClean="0"/>
              <a:t>() method in the JIRA adaptor</a:t>
            </a:r>
          </a:p>
          <a:p>
            <a:pPr lvl="1"/>
            <a:r>
              <a:rPr lang="en-US" dirty="0"/>
              <a:t>&lt;services\JiraWebhooksService.java</a:t>
            </a:r>
            <a:r>
              <a:rPr lang="en-US" dirty="0" smtClean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291647" y="2396929"/>
            <a:ext cx="4428000" cy="476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public URI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queryPersonURI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(String name) {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ServiceProviderCatalog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spc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= null;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try {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spc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ActiveDirectoryAdaptorClient.getServiceProviderCatalog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} catch (Exception e) {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log.error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("Failed to get the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ServiceProviderCatalog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", e);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return null;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ServiceProvider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spc.getServiceProviders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()[0];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Service s =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sp.getServices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()[0];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QueryCapability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qc =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s.getQueryCapabilities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()[0];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URI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queryBase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qc.getQueryBase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FontTx/>
              <a:buNone/>
            </a:pPr>
            <a:endParaRPr lang="en-US" sz="11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String where = name;</a:t>
            </a:r>
          </a:p>
          <a:p>
            <a:pPr marL="0" indent="0">
              <a:buFontTx/>
              <a:buNone/>
            </a:pPr>
            <a:endParaRPr lang="en-US" sz="11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OslcClient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client = new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OslcClient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OslcQueryParameters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queryParameters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OslcQueryParameters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queryParameters.setWhere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(where);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OslcQuery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query = new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OslcQuery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(client,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queryBase.toString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queryParameters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OslcQueryResult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queryResults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query.submit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();   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06745" y="2396930"/>
            <a:ext cx="4428000" cy="476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String[]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urls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queryResults.getMembersUrls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urls.length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== 0) {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log.error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("No User instance identified with name:" + name);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return null;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urls.length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&gt; 1) {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log.error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("More than one User instance identified with name:" + name);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return null;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try {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return new URI(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urls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[0]);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} catch (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URISyntaxException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log.error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URISyntaxException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occured</a:t>
            </a: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when querying for name:" + name);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return null;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US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FontTx/>
              <a:buNone/>
            </a:pPr>
            <a:endParaRPr lang="en-US" sz="11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C:\Users\jad\AppData\Local\Microsoft\Windows\Temporary Internet Files\Content.IE5\P0M6Y9DP\penguinadmi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370" y="71565"/>
            <a:ext cx="11067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2790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 Query Capability from JIRA Adaptor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Modify </a:t>
            </a:r>
            <a:r>
              <a:rPr lang="en-GB" dirty="0" err="1" smtClean="0"/>
              <a:t>getChangeRequest</a:t>
            </a:r>
            <a:r>
              <a:rPr lang="en-GB" dirty="0" smtClean="0"/>
              <a:t>() </a:t>
            </a:r>
            <a:r>
              <a:rPr lang="en-US" dirty="0" smtClean="0"/>
              <a:t>method to query for the Creator Person.</a:t>
            </a:r>
          </a:p>
          <a:p>
            <a:pPr lvl="1"/>
            <a:r>
              <a:rPr lang="en-US" dirty="0"/>
              <a:t>&lt;services\JiraWebhooksService.java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pPr marL="300037" lvl="1" indent="0">
              <a:buNone/>
            </a:pP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&lt;String, Object&gt;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creatorData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LinkedHashMap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&lt;String, Object&gt;)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issueFieldsData.get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("creator");</a:t>
            </a:r>
          </a:p>
          <a:p>
            <a:pPr marL="300037" lvl="1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URI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personURI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queryPersonURI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((String)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creatorData.get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("key"));</a:t>
            </a:r>
          </a:p>
          <a:p>
            <a:pPr marL="300037" lvl="1" indent="0">
              <a:buNone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aChangeRequest.setCreator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(new Link (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personURI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pPr marL="300037" lvl="1" indent="0">
              <a:buNone/>
            </a:pP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aChangeRequest.setAbout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ChangeRequest.constructURI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("1",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aChangeRequest.getIdentifier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Test!</a:t>
            </a:r>
          </a:p>
          <a:p>
            <a:pPr lvl="1"/>
            <a:r>
              <a:rPr lang="en-US" dirty="0" smtClean="0"/>
              <a:t>You need to run both adaptors!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7432AA-2191-43D4-BD33-755093D3153B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5" name="Picture 2" descr="C:\Users\jad\AppData\Local\Microsoft\Windows\Temporary Internet Files\Content.IE5\P0M6Y9DP\penguinadmi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370" y="71565"/>
            <a:ext cx="11067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278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That’s It!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What did you find missing? </a:t>
            </a:r>
          </a:p>
          <a:p>
            <a:pPr lvl="1"/>
            <a:r>
              <a:rPr lang="en-GB" dirty="0" smtClean="0"/>
              <a:t>Ideas for a next Workshop?</a:t>
            </a:r>
          </a:p>
          <a:p>
            <a:pPr lvl="1"/>
            <a:endParaRPr lang="en-GB" dirty="0"/>
          </a:p>
          <a:p>
            <a:r>
              <a:rPr lang="en-GB" dirty="0"/>
              <a:t>Did the workshop meet your state expectations?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sv-SE" smtClean="0"/>
              <a:pPr>
                <a:defRPr/>
              </a:pPr>
              <a:t>76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732096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Tips &amp; </a:t>
            </a:r>
            <a:r>
              <a:rPr lang="sv-SE" dirty="0" err="1"/>
              <a:t>H</a:t>
            </a:r>
            <a:r>
              <a:rPr lang="sv-SE" dirty="0" err="1" smtClean="0"/>
              <a:t>elpful</a:t>
            </a:r>
            <a:r>
              <a:rPr lang="sv-SE" dirty="0" smtClean="0"/>
              <a:t> </a:t>
            </a:r>
            <a:r>
              <a:rPr lang="sv-SE" dirty="0"/>
              <a:t>I</a:t>
            </a:r>
            <a:r>
              <a:rPr lang="sv-SE" dirty="0" smtClean="0"/>
              <a:t>nfo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64763" y="7164388"/>
            <a:ext cx="527050" cy="401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7432AA-2191-43D4-BD33-755093D3153B}" type="slidenum">
              <a:rPr lang="en-US" noProof="0" smtClean="0"/>
              <a:pPr>
                <a:defRPr/>
              </a:pPr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07361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JAX-RS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Java </a:t>
            </a:r>
            <a:r>
              <a:rPr lang="en-GB" dirty="0"/>
              <a:t>API for RESTful Web </a:t>
            </a:r>
            <a:r>
              <a:rPr lang="en-GB" dirty="0" smtClean="0"/>
              <a:t>Services</a:t>
            </a:r>
          </a:p>
          <a:p>
            <a:pPr lvl="1"/>
            <a:r>
              <a:rPr lang="en-GB" dirty="0" smtClean="0"/>
              <a:t>Support </a:t>
            </a:r>
            <a:r>
              <a:rPr lang="en-GB" dirty="0"/>
              <a:t>in creating web services according to the </a:t>
            </a:r>
            <a:r>
              <a:rPr lang="en-GB" dirty="0" smtClean="0"/>
              <a:t>REST architectural </a:t>
            </a:r>
            <a:r>
              <a:rPr lang="en-GB" dirty="0"/>
              <a:t>pattern</a:t>
            </a:r>
          </a:p>
          <a:p>
            <a:pPr lvl="1"/>
            <a:r>
              <a:rPr lang="en-GB" dirty="0" smtClean="0"/>
              <a:t>Provides annotations </a:t>
            </a:r>
            <a:r>
              <a:rPr lang="en-GB" dirty="0"/>
              <a:t>to </a:t>
            </a:r>
            <a:r>
              <a:rPr lang="en-GB" dirty="0" smtClean="0"/>
              <a:t>map </a:t>
            </a:r>
            <a:r>
              <a:rPr lang="en-GB" dirty="0"/>
              <a:t>a </a:t>
            </a:r>
            <a:r>
              <a:rPr lang="en-GB" dirty="0" smtClean="0"/>
              <a:t>class/method to a service</a:t>
            </a:r>
            <a:endParaRPr lang="en-GB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3473697" y="3599630"/>
            <a:ext cx="7128793" cy="338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rgbClr val="646464"/>
                </a:solidFill>
                <a:latin typeface="Consolas"/>
              </a:rPr>
              <a:t>@Path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400" dirty="0" err="1">
                <a:solidFill>
                  <a:srgbClr val="2A00FF"/>
                </a:solidFill>
                <a:latin typeface="Consolas"/>
              </a:rPr>
              <a:t>serviceProviders</a:t>
            </a:r>
            <a:r>
              <a:rPr lang="en-GB" sz="1400" dirty="0" smtClean="0">
                <a:solidFill>
                  <a:srgbClr val="2A00FF"/>
                </a:solidFill>
                <a:latin typeface="Consolas"/>
              </a:rPr>
              <a:t>/{</a:t>
            </a:r>
            <a:r>
              <a:rPr lang="en-GB" sz="1400" dirty="0" err="1" smtClean="0">
                <a:solidFill>
                  <a:srgbClr val="2A00FF"/>
                </a:solidFill>
                <a:latin typeface="Consolas"/>
              </a:rPr>
              <a:t>spId</a:t>
            </a:r>
            <a:r>
              <a:rPr lang="en-GB" sz="1400" dirty="0" smtClean="0">
                <a:solidFill>
                  <a:srgbClr val="2A00FF"/>
                </a:solidFill>
                <a:latin typeface="Consolas"/>
              </a:rPr>
              <a:t>}/</a:t>
            </a:r>
            <a:r>
              <a:rPr lang="en-GB" sz="1400" dirty="0" err="1" smtClean="0">
                <a:solidFill>
                  <a:srgbClr val="2A00FF"/>
                </a:solidFill>
                <a:latin typeface="Consolas"/>
              </a:rPr>
              <a:t>ChangeRequests</a:t>
            </a:r>
            <a:r>
              <a:rPr lang="en-GB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/>
              </a:rPr>
              <a:t>ChangeRequestService</a:t>
            </a:r>
            <a:r>
              <a:rPr lang="en-GB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GB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rgbClr val="646464"/>
                </a:solidFill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GB" sz="1400" dirty="0">
                <a:solidFill>
                  <a:srgbClr val="646464"/>
                </a:solidFill>
                <a:latin typeface="Consolas"/>
              </a:rPr>
              <a:t>POST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GB" sz="1400" dirty="0">
                <a:solidFill>
                  <a:srgbClr val="646464"/>
                </a:solidFill>
                <a:latin typeface="Consolas"/>
              </a:rPr>
              <a:t>Path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/>
              </a:rPr>
              <a:t>"create"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GB" sz="1400" dirty="0">
                <a:solidFill>
                  <a:srgbClr val="646464"/>
                </a:solidFill>
                <a:latin typeface="Consolas"/>
              </a:rPr>
              <a:t>Consumes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({</a:t>
            </a:r>
            <a:r>
              <a:rPr lang="en-GB" sz="1400" dirty="0" err="1" smtClean="0">
                <a:solidFill>
                  <a:srgbClr val="000000"/>
                </a:solidFill>
                <a:latin typeface="Consolas"/>
              </a:rPr>
              <a:t>OslcMediaType.</a:t>
            </a:r>
            <a:r>
              <a:rPr lang="en-GB" sz="1400" b="1" i="1" dirty="0" err="1" smtClean="0">
                <a:solidFill>
                  <a:srgbClr val="0000C0"/>
                </a:solidFill>
                <a:latin typeface="Consolas"/>
              </a:rPr>
              <a:t>APPLICATION_RDF_XML</a:t>
            </a:r>
            <a:r>
              <a:rPr lang="en-GB" sz="1400" b="1" i="1" dirty="0" smtClean="0">
                <a:solidFill>
                  <a:srgbClr val="000000"/>
                </a:solidFill>
                <a:latin typeface="Consolas"/>
              </a:rPr>
              <a:t>})</a:t>
            </a:r>
            <a:endParaRPr lang="en-GB" sz="1400" b="1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GB" sz="1400" dirty="0">
                <a:solidFill>
                  <a:srgbClr val="646464"/>
                </a:solidFill>
                <a:latin typeface="Consolas"/>
              </a:rPr>
              <a:t>Produces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({</a:t>
            </a:r>
            <a:r>
              <a:rPr lang="en-GB" sz="1400" dirty="0" err="1" smtClean="0">
                <a:solidFill>
                  <a:srgbClr val="000000"/>
                </a:solidFill>
                <a:latin typeface="Consolas"/>
              </a:rPr>
              <a:t>OslcMediaType.</a:t>
            </a:r>
            <a:r>
              <a:rPr lang="en-GB" sz="1400" b="1" i="1" dirty="0" err="1" smtClean="0">
                <a:solidFill>
                  <a:srgbClr val="0000C0"/>
                </a:solidFill>
                <a:latin typeface="Consolas"/>
              </a:rPr>
              <a:t>APPLICATION_RDF_XML</a:t>
            </a:r>
            <a:r>
              <a:rPr lang="en-GB" sz="1400" b="1" i="1" dirty="0" smtClean="0">
                <a:solidFill>
                  <a:srgbClr val="000000"/>
                </a:solidFill>
                <a:latin typeface="Consolas"/>
              </a:rPr>
              <a:t>})</a:t>
            </a:r>
            <a:endParaRPr lang="en-GB" sz="1400" b="1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400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GB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Response </a:t>
            </a:r>
            <a:r>
              <a:rPr lang="en-GB" sz="1400" b="1" dirty="0" err="1" smtClean="0">
                <a:solidFill>
                  <a:srgbClr val="000000"/>
                </a:solidFill>
                <a:latin typeface="Consolas"/>
              </a:rPr>
              <a:t>createResource</a:t>
            </a:r>
            <a:r>
              <a:rPr lang="en-GB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400" dirty="0" err="1">
                <a:solidFill>
                  <a:srgbClr val="646464"/>
                </a:solidFill>
                <a:latin typeface="Consolas"/>
              </a:rPr>
              <a:t>PathParam</a:t>
            </a:r>
            <a:r>
              <a:rPr lang="en-GB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GB" sz="1400" dirty="0" err="1" smtClean="0">
                <a:solidFill>
                  <a:srgbClr val="2A00FF"/>
                </a:solidFill>
                <a:latin typeface="Consolas"/>
              </a:rPr>
              <a:t>spId</a:t>
            </a:r>
            <a:r>
              <a:rPr lang="en-GB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4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4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GB" sz="1400" b="1" dirty="0" smtClean="0">
                <a:solidFill>
                  <a:srgbClr val="000000"/>
                </a:solidFill>
                <a:latin typeface="Consolas"/>
              </a:rPr>
              <a:t>id, </a:t>
            </a:r>
          </a:p>
          <a:p>
            <a:pPr marL="0" indent="0">
              <a:buNone/>
            </a:pPr>
            <a:r>
              <a:rPr lang="en-GB" sz="1400" b="1" dirty="0" smtClean="0">
                <a:solidFill>
                  <a:srgbClr val="7F0055"/>
                </a:solidFill>
                <a:latin typeface="Consolas"/>
              </a:rPr>
              <a:t>                                      final</a:t>
            </a:r>
            <a:r>
              <a:rPr lang="en-GB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 err="1" smtClean="0">
                <a:solidFill>
                  <a:srgbClr val="000000"/>
                </a:solidFill>
                <a:latin typeface="Consolas"/>
              </a:rPr>
              <a:t>ChangeRequest</a:t>
            </a:r>
            <a:r>
              <a:rPr lang="en-GB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 err="1" smtClean="0">
                <a:solidFill>
                  <a:srgbClr val="6A3E3E"/>
                </a:solidFill>
                <a:latin typeface="Consolas"/>
              </a:rPr>
              <a:t>aResource</a:t>
            </a:r>
            <a:r>
              <a:rPr lang="en-GB" sz="14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GB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GB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GB" sz="1400" dirty="0" err="1" smtClean="0">
                <a:solidFill>
                  <a:srgbClr val="000000"/>
                </a:solidFill>
                <a:latin typeface="Consolas"/>
              </a:rPr>
              <a:t>ChangeRequest</a:t>
            </a:r>
            <a:r>
              <a:rPr lang="en-GB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 err="1" smtClean="0">
                <a:solidFill>
                  <a:srgbClr val="6A3E3E"/>
                </a:solidFill>
                <a:latin typeface="Consolas"/>
              </a:rPr>
              <a:t>newResource</a:t>
            </a:r>
            <a:r>
              <a:rPr lang="en-GB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sz="14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400" i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GB" sz="1400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GB" sz="1400" b="1" dirty="0" smtClean="0">
                <a:solidFill>
                  <a:srgbClr val="7F0055"/>
                </a:solidFill>
                <a:latin typeface="Consolas"/>
              </a:rPr>
              <a:t>       return</a:t>
            </a:r>
            <a:r>
              <a:rPr lang="en-GB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 err="1" smtClean="0">
                <a:solidFill>
                  <a:srgbClr val="000000"/>
                </a:solidFill>
                <a:latin typeface="Consolas"/>
              </a:rPr>
              <a:t>Response.</a:t>
            </a:r>
            <a:r>
              <a:rPr lang="en-GB" sz="1400" b="1" i="1" dirty="0" err="1" smtClean="0">
                <a:solidFill>
                  <a:srgbClr val="000000"/>
                </a:solidFill>
                <a:latin typeface="Consolas"/>
              </a:rPr>
              <a:t>created</a:t>
            </a:r>
            <a:r>
              <a:rPr lang="en-GB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b="1" i="1" dirty="0" smtClean="0">
                <a:solidFill>
                  <a:srgbClr val="6A3E3E"/>
                </a:solidFill>
                <a:latin typeface="Consolas"/>
              </a:rPr>
              <a:t>...</a:t>
            </a:r>
            <a:r>
              <a:rPr lang="en-GB" sz="1400" b="1" i="1" dirty="0" smtClean="0">
                <a:solidFill>
                  <a:srgbClr val="000000"/>
                </a:solidFill>
                <a:latin typeface="Consolas"/>
              </a:rPr>
              <a:t>).entity(</a:t>
            </a:r>
            <a:r>
              <a:rPr lang="en-GB" sz="1400" b="1" i="1" dirty="0" err="1" smtClean="0">
                <a:solidFill>
                  <a:srgbClr val="6A3E3E"/>
                </a:solidFill>
                <a:latin typeface="Consolas"/>
              </a:rPr>
              <a:t>newResource</a:t>
            </a:r>
            <a:r>
              <a:rPr lang="en-GB" sz="1400" b="1" i="1" dirty="0" smtClean="0">
                <a:solidFill>
                  <a:srgbClr val="000000"/>
                </a:solidFill>
                <a:latin typeface="Consolas"/>
              </a:rPr>
              <a:t>).build();</a:t>
            </a:r>
          </a:p>
          <a:p>
            <a:pPr marL="0" indent="0">
              <a:buNone/>
            </a:pPr>
            <a:r>
              <a:rPr lang="en-GB" sz="1400" b="1" i="1" dirty="0" smtClean="0">
                <a:solidFill>
                  <a:srgbClr val="000000"/>
                </a:solidFill>
                <a:latin typeface="Consolas"/>
              </a:rPr>
              <a:t>...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161330" y="3684140"/>
            <a:ext cx="2592288" cy="81577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55562">
              <a:buNone/>
            </a:pPr>
            <a:r>
              <a:rPr lang="en-GB" sz="1600" b="1" kern="0" dirty="0" smtClean="0"/>
              <a:t>@Path</a:t>
            </a:r>
            <a:r>
              <a:rPr lang="en-GB" sz="1600" kern="0" dirty="0" smtClean="0"/>
              <a:t> - specifies the relative path for a resource class or method.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161330" y="4797132"/>
            <a:ext cx="3046092" cy="989818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defPPr>
              <a:defRPr lang="sv-SE"/>
            </a:defPPr>
            <a:lvl1pPr marL="0" indent="-55562" defTabSz="1042988" eaLnBrk="1" hangingPunct="1">
              <a:spcBef>
                <a:spcPct val="20000"/>
              </a:spcBef>
              <a:buClr>
                <a:schemeClr val="accent2"/>
              </a:buClr>
              <a:buNone/>
              <a:defRPr sz="1600" kern="0">
                <a:latin typeface="+mn-lt"/>
              </a:defRPr>
            </a:lvl1pPr>
            <a:lvl2pPr marL="504825" indent="-209550" defTabSz="1042988" eaLnBrk="1" hangingPunct="1">
              <a:spcBef>
                <a:spcPct val="20000"/>
              </a:spcBef>
              <a:buFont typeface="Verdana" pitchFamily="34" charset="0"/>
              <a:buChar char="-"/>
              <a:defRPr sz="2000">
                <a:latin typeface="+mn-lt"/>
              </a:defRPr>
            </a:lvl2pPr>
            <a:lvl3pPr marL="754063" indent="-260350" defTabSz="1042988" eaLnBrk="1" hangingPunct="1">
              <a:spcBef>
                <a:spcPts val="600"/>
              </a:spcBef>
              <a:buClr>
                <a:schemeClr val="accent2"/>
              </a:buClr>
              <a:buSzPct val="90000"/>
              <a:buFont typeface="Arial" charset="0"/>
              <a:buChar char="•"/>
              <a:defRPr>
                <a:latin typeface="+mn-lt"/>
              </a:defRPr>
            </a:lvl3pPr>
            <a:lvl4pPr marL="1030288" indent="-261938" defTabSz="1042988" eaLnBrk="1" hangingPunct="1">
              <a:spcBef>
                <a:spcPct val="20000"/>
              </a:spcBef>
              <a:buFont typeface="Verdana" pitchFamily="34" charset="0"/>
              <a:buChar char="–"/>
              <a:defRPr sz="1600">
                <a:latin typeface="+mn-lt"/>
              </a:defRPr>
            </a:lvl4pPr>
            <a:lvl5pPr marL="1281113" indent="-260350" defTabSz="1042988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1400">
                <a:latin typeface="+mn-lt"/>
              </a:defRPr>
            </a:lvl5pPr>
            <a:lvl6pPr marL="2803525" indent="-260350" defTabSz="1042988" fontAlgn="base">
              <a:spcBef>
                <a:spcPct val="20000"/>
              </a:spcBef>
              <a:spcAft>
                <a:spcPct val="0"/>
              </a:spcAft>
              <a:buChar char="»"/>
              <a:defRPr sz="2300">
                <a:latin typeface="+mn-lt"/>
              </a:defRPr>
            </a:lvl6pPr>
            <a:lvl7pPr marL="3260725" indent="-260350" defTabSz="1042988" fontAlgn="base">
              <a:spcBef>
                <a:spcPct val="20000"/>
              </a:spcBef>
              <a:spcAft>
                <a:spcPct val="0"/>
              </a:spcAft>
              <a:buChar char="»"/>
              <a:defRPr sz="2300">
                <a:latin typeface="+mn-lt"/>
              </a:defRPr>
            </a:lvl7pPr>
            <a:lvl8pPr marL="3717925" indent="-260350" defTabSz="1042988" fontAlgn="base">
              <a:spcBef>
                <a:spcPct val="20000"/>
              </a:spcBef>
              <a:spcAft>
                <a:spcPct val="0"/>
              </a:spcAft>
              <a:buChar char="»"/>
              <a:defRPr sz="2300">
                <a:latin typeface="+mn-lt"/>
              </a:defRPr>
            </a:lvl8pPr>
            <a:lvl9pPr marL="4175125" indent="-260350" defTabSz="1042988" fontAlgn="base">
              <a:spcBef>
                <a:spcPct val="20000"/>
              </a:spcBef>
              <a:spcAft>
                <a:spcPct val="0"/>
              </a:spcAft>
              <a:buChar char="»"/>
              <a:defRPr sz="2300">
                <a:latin typeface="+mn-lt"/>
              </a:defRPr>
            </a:lvl9pPr>
          </a:lstStyle>
          <a:p>
            <a:r>
              <a:rPr lang="en-GB" b="1" dirty="0"/>
              <a:t>@GET, @PUT, @POST, @DELETE </a:t>
            </a:r>
            <a:r>
              <a:rPr lang="en-GB" dirty="0"/>
              <a:t>- specify the HTTP request type of a resource.</a:t>
            </a:r>
          </a:p>
          <a:p>
            <a:endParaRPr lang="en-GB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161330" y="6012281"/>
            <a:ext cx="3295253" cy="864096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defPPr>
              <a:defRPr lang="sv-SE"/>
            </a:defPPr>
            <a:lvl1pPr marL="0" indent="-55562" defTabSz="1042988" eaLnBrk="1" hangingPunct="1">
              <a:spcBef>
                <a:spcPct val="20000"/>
              </a:spcBef>
              <a:buClr>
                <a:schemeClr val="accent2"/>
              </a:buClr>
              <a:buNone/>
              <a:defRPr sz="1600" kern="0">
                <a:latin typeface="+mn-lt"/>
              </a:defRPr>
            </a:lvl1pPr>
            <a:lvl2pPr marL="504825" indent="-209550" defTabSz="1042988" eaLnBrk="1" hangingPunct="1">
              <a:spcBef>
                <a:spcPct val="20000"/>
              </a:spcBef>
              <a:buFont typeface="Verdana" pitchFamily="34" charset="0"/>
              <a:buChar char="-"/>
              <a:defRPr sz="2000">
                <a:latin typeface="+mn-lt"/>
              </a:defRPr>
            </a:lvl2pPr>
            <a:lvl3pPr marL="754063" indent="-260350" defTabSz="1042988" eaLnBrk="1" hangingPunct="1">
              <a:spcBef>
                <a:spcPts val="600"/>
              </a:spcBef>
              <a:buClr>
                <a:schemeClr val="accent2"/>
              </a:buClr>
              <a:buSzPct val="90000"/>
              <a:buFont typeface="Arial" charset="0"/>
              <a:buChar char="•"/>
              <a:defRPr>
                <a:latin typeface="+mn-lt"/>
              </a:defRPr>
            </a:lvl3pPr>
            <a:lvl4pPr marL="1030288" indent="-261938" defTabSz="1042988" eaLnBrk="1" hangingPunct="1">
              <a:spcBef>
                <a:spcPct val="20000"/>
              </a:spcBef>
              <a:buFont typeface="Verdana" pitchFamily="34" charset="0"/>
              <a:buChar char="–"/>
              <a:defRPr sz="1600">
                <a:latin typeface="+mn-lt"/>
              </a:defRPr>
            </a:lvl4pPr>
            <a:lvl5pPr marL="1281113" indent="-260350" defTabSz="1042988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1400">
                <a:latin typeface="+mn-lt"/>
              </a:defRPr>
            </a:lvl5pPr>
            <a:lvl6pPr marL="2803525" indent="-260350" defTabSz="1042988" fontAlgn="base">
              <a:spcBef>
                <a:spcPct val="20000"/>
              </a:spcBef>
              <a:spcAft>
                <a:spcPct val="0"/>
              </a:spcAft>
              <a:buChar char="»"/>
              <a:defRPr sz="2300">
                <a:latin typeface="+mn-lt"/>
              </a:defRPr>
            </a:lvl6pPr>
            <a:lvl7pPr marL="3260725" indent="-260350" defTabSz="1042988" fontAlgn="base">
              <a:spcBef>
                <a:spcPct val="20000"/>
              </a:spcBef>
              <a:spcAft>
                <a:spcPct val="0"/>
              </a:spcAft>
              <a:buChar char="»"/>
              <a:defRPr sz="2300">
                <a:latin typeface="+mn-lt"/>
              </a:defRPr>
            </a:lvl7pPr>
            <a:lvl8pPr marL="3717925" indent="-260350" defTabSz="1042988" fontAlgn="base">
              <a:spcBef>
                <a:spcPct val="20000"/>
              </a:spcBef>
              <a:spcAft>
                <a:spcPct val="0"/>
              </a:spcAft>
              <a:buChar char="»"/>
              <a:defRPr sz="2300">
                <a:latin typeface="+mn-lt"/>
              </a:defRPr>
            </a:lvl8pPr>
            <a:lvl9pPr marL="4175125" indent="-260350" defTabSz="1042988" fontAlgn="base">
              <a:spcBef>
                <a:spcPct val="20000"/>
              </a:spcBef>
              <a:spcAft>
                <a:spcPct val="0"/>
              </a:spcAft>
              <a:buChar char="»"/>
              <a:defRPr sz="2300">
                <a:latin typeface="+mn-lt"/>
              </a:defRPr>
            </a:lvl9pPr>
          </a:lstStyle>
          <a:p>
            <a:r>
              <a:rPr lang="en-GB" b="1" dirty="0"/>
              <a:t>@Consumes/Produces </a:t>
            </a:r>
            <a:r>
              <a:rPr lang="en-GB" dirty="0"/>
              <a:t>- specifies the accepted/response media types</a:t>
            </a:r>
          </a:p>
          <a:p>
            <a:endParaRPr lang="en-GB" dirty="0"/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 bwMode="auto">
          <a:xfrm flipV="1">
            <a:off x="2753618" y="3684140"/>
            <a:ext cx="720079" cy="40788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 bwMode="auto">
          <a:xfrm flipV="1">
            <a:off x="3456583" y="5140435"/>
            <a:ext cx="449163" cy="13038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V="1">
            <a:off x="3113657" y="4499917"/>
            <a:ext cx="648073" cy="97220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Content Placeholder 5"/>
          <p:cNvSpPr txBox="1">
            <a:spLocks/>
          </p:cNvSpPr>
          <p:nvPr/>
        </p:nvSpPr>
        <p:spPr bwMode="auto">
          <a:xfrm>
            <a:off x="8010202" y="3943343"/>
            <a:ext cx="2592288" cy="81577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55562">
              <a:buNone/>
            </a:pPr>
            <a:r>
              <a:rPr lang="en-GB" sz="1600" b="1" kern="0" dirty="0"/>
              <a:t>@</a:t>
            </a:r>
            <a:r>
              <a:rPr lang="en-GB" sz="1600" b="1" kern="0" dirty="0" err="1"/>
              <a:t>PathParam</a:t>
            </a:r>
            <a:r>
              <a:rPr lang="en-GB" sz="1600" kern="0" dirty="0"/>
              <a:t> </a:t>
            </a:r>
            <a:r>
              <a:rPr lang="en-GB" sz="1600" kern="0" dirty="0" smtClean="0"/>
              <a:t>- binds </a:t>
            </a:r>
            <a:r>
              <a:rPr lang="en-GB" sz="1600" kern="0" dirty="0"/>
              <a:t>the method parameter to a path segment.</a:t>
            </a:r>
            <a:endParaRPr lang="en-GB" sz="1600" kern="0" dirty="0" smtClean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 bwMode="auto">
          <a:xfrm flipH="1">
            <a:off x="7722172" y="4351232"/>
            <a:ext cx="288030" cy="11208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 flipH="1" flipV="1">
            <a:off x="6426026" y="3888084"/>
            <a:ext cx="1584176" cy="46314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sv-SE" smtClean="0"/>
              <a:pPr>
                <a:defRPr/>
              </a:pPr>
              <a:t>78</a:t>
            </a:fld>
            <a:endParaRPr lang="sv-SE" dirty="0"/>
          </a:p>
        </p:txBody>
      </p:sp>
      <p:pic>
        <p:nvPicPr>
          <p:cNvPr id="15" name="Picture 4" descr="C:\Users\jad\AppData\Local\Microsoft\Windows\Temporary Internet Files\Content.IE5\P0M6Y9DP\confused-clip-art-126398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354" y="57675"/>
            <a:ext cx="1273890" cy="127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3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 in Eclipse</a:t>
            </a:r>
            <a:endParaRPr lang="en-GB" dirty="0"/>
          </a:p>
        </p:txBody>
      </p:sp>
      <p:pic>
        <p:nvPicPr>
          <p:cNvPr id="2052" name="Picture 4" descr="C:\Users\jad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94" y="2101469"/>
            <a:ext cx="8820980" cy="542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3581710" y="4298485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0963" y="4464544"/>
            <a:ext cx="18002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Double-click on column to set a breakpoint</a:t>
            </a:r>
            <a:endParaRPr lang="en-GB" sz="1600" dirty="0"/>
          </a:p>
        </p:txBody>
      </p:sp>
      <p:sp>
        <p:nvSpPr>
          <p:cNvPr id="9" name="Oval 8"/>
          <p:cNvSpPr/>
          <p:nvPr/>
        </p:nvSpPr>
        <p:spPr bwMode="auto">
          <a:xfrm>
            <a:off x="8262230" y="5398155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66186" y="4812860"/>
            <a:ext cx="1800200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Press to stop the web server</a:t>
            </a:r>
            <a:endParaRPr lang="en-GB" sz="1600" dirty="0"/>
          </a:p>
        </p:txBody>
      </p:sp>
      <p:sp>
        <p:nvSpPr>
          <p:cNvPr id="11" name="Oval 10"/>
          <p:cNvSpPr/>
          <p:nvPr/>
        </p:nvSpPr>
        <p:spPr bwMode="auto">
          <a:xfrm>
            <a:off x="3329682" y="2555701"/>
            <a:ext cx="1368152" cy="325213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834" y="2555701"/>
            <a:ext cx="18002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Select “Launch </a:t>
            </a:r>
            <a:r>
              <a:rPr lang="en-GB" sz="1600" dirty="0" err="1" smtClean="0"/>
              <a:t>BugzillaAdaptor</a:t>
            </a:r>
            <a:r>
              <a:rPr lang="en-GB" sz="1600" dirty="0" smtClean="0"/>
              <a:t>” to start webserver</a:t>
            </a:r>
            <a:endParaRPr lang="en-GB" sz="1600" dirty="0"/>
          </a:p>
        </p:txBody>
      </p:sp>
      <p:pic>
        <p:nvPicPr>
          <p:cNvPr id="2054" name="Picture 6" descr="C:\Users\jad\Desktop\Captu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8" r="50000" b="20737"/>
          <a:stretch/>
        </p:blipFill>
        <p:spPr bwMode="auto">
          <a:xfrm>
            <a:off x="3545706" y="1698238"/>
            <a:ext cx="1087018" cy="50126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jad\Desktop\Captu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179" b="17026"/>
          <a:stretch/>
        </p:blipFill>
        <p:spPr bwMode="auto">
          <a:xfrm>
            <a:off x="2177554" y="1698238"/>
            <a:ext cx="1087018" cy="50126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75473" y="2070318"/>
            <a:ext cx="79436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sv-SE"/>
            </a:defPPr>
            <a:lvl1pPr>
              <a:defRPr sz="1600"/>
            </a:lvl1pPr>
          </a:lstStyle>
          <a:p>
            <a:r>
              <a:rPr lang="en-GB" dirty="0" smtClean="0"/>
              <a:t>Debug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607321" y="2073131"/>
            <a:ext cx="722361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sv-SE"/>
            </a:defPPr>
            <a:lvl1pPr>
              <a:defRPr sz="1600"/>
            </a:lvl1pPr>
          </a:lstStyle>
          <a:p>
            <a:r>
              <a:rPr lang="en-GB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85695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OSLC Change Management Specification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01490" y="1619597"/>
            <a:ext cx="8640960" cy="518457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hlinkClick r:id="rId3"/>
              </a:rPr>
              <a:t>http://open-services.net/bin/view/Main/CmSpecificationV2</a:t>
            </a:r>
            <a:r>
              <a:rPr lang="en-GB" dirty="0" smtClean="0"/>
              <a:t> </a:t>
            </a:r>
          </a:p>
        </p:txBody>
      </p:sp>
      <p:pic>
        <p:nvPicPr>
          <p:cNvPr id="1027" name="Picture 3" descr="C:\Users\jad\Desktop\Captur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50" y="2051645"/>
            <a:ext cx="9393691" cy="475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5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 the Service Providers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Determine the organizational </a:t>
            </a:r>
            <a:r>
              <a:rPr lang="en-GB" dirty="0"/>
              <a:t>concept </a:t>
            </a:r>
            <a:r>
              <a:rPr lang="en-GB" dirty="0" smtClean="0"/>
              <a:t>in Bugzilla that best maps </a:t>
            </a:r>
            <a:r>
              <a:rPr lang="en-GB" dirty="0"/>
              <a:t>to </a:t>
            </a:r>
            <a:r>
              <a:rPr lang="en-GB" dirty="0" smtClean="0"/>
              <a:t>OSLC Service </a:t>
            </a:r>
            <a:r>
              <a:rPr lang="en-GB" dirty="0"/>
              <a:t>Providers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central organizing concept </a:t>
            </a:r>
            <a:r>
              <a:rPr lang="en-GB" dirty="0" smtClean="0"/>
              <a:t>that </a:t>
            </a:r>
            <a:r>
              <a:rPr lang="en-GB" dirty="0"/>
              <a:t>represents </a:t>
            </a:r>
            <a:r>
              <a:rPr lang="en-GB" dirty="0" smtClean="0"/>
              <a:t>a “container</a:t>
            </a:r>
            <a:r>
              <a:rPr lang="en-GB" dirty="0"/>
              <a:t>” of resources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pPr marL="0" indent="-4762">
              <a:buNone/>
            </a:pPr>
            <a:r>
              <a:rPr lang="en-GB" dirty="0">
                <a:sym typeface="Wingdings" panose="05000000000000000000" pitchFamily="2" charset="2"/>
              </a:rPr>
              <a:t> In Bugzilla, bugs are organized by Product.</a:t>
            </a:r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Architecture …</a:t>
            </a:r>
          </a:p>
          <a:p>
            <a:r>
              <a:rPr lang="en-GB" dirty="0" smtClean="0"/>
              <a:t>Define 1 Service Provider for each Product in Bugzilla</a:t>
            </a:r>
          </a:p>
          <a:p>
            <a:pPr lvl="1"/>
            <a:r>
              <a:rPr lang="en-GB" dirty="0"/>
              <a:t>one Bugzilla instance can have multiple </a:t>
            </a:r>
            <a:r>
              <a:rPr lang="en-GB" dirty="0" smtClean="0"/>
              <a:t>Products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Each Service Provider provides following services:</a:t>
            </a:r>
          </a:p>
          <a:p>
            <a:pPr lvl="1"/>
            <a:r>
              <a:rPr lang="en-GB" dirty="0" smtClean="0"/>
              <a:t>1 Delegated UI </a:t>
            </a:r>
            <a:r>
              <a:rPr lang="en-GB" dirty="0"/>
              <a:t>for bug </a:t>
            </a:r>
            <a:r>
              <a:rPr lang="en-GB" dirty="0" smtClean="0"/>
              <a:t>selection</a:t>
            </a:r>
          </a:p>
          <a:p>
            <a:pPr lvl="1"/>
            <a:r>
              <a:rPr lang="en-GB" dirty="0" smtClean="0"/>
              <a:t>1 </a:t>
            </a:r>
            <a:r>
              <a:rPr lang="en-GB" dirty="0"/>
              <a:t>Delegated UI for bug </a:t>
            </a:r>
            <a:r>
              <a:rPr lang="en-GB" dirty="0" smtClean="0"/>
              <a:t>creation</a:t>
            </a:r>
          </a:p>
          <a:p>
            <a:pPr lvl="1"/>
            <a:r>
              <a:rPr lang="en-GB" dirty="0" smtClean="0"/>
              <a:t>1 </a:t>
            </a:r>
            <a:r>
              <a:rPr lang="en-GB" dirty="0"/>
              <a:t>Query Capability so that </a:t>
            </a:r>
            <a:r>
              <a:rPr lang="en-GB" dirty="0" smtClean="0"/>
              <a:t>bugs can </a:t>
            </a:r>
            <a:r>
              <a:rPr lang="en-GB" dirty="0"/>
              <a:t>be </a:t>
            </a:r>
            <a:r>
              <a:rPr lang="en-GB" dirty="0" smtClean="0"/>
              <a:t>queried</a:t>
            </a:r>
          </a:p>
          <a:p>
            <a:pPr lvl="1"/>
            <a:r>
              <a:rPr lang="en-GB" dirty="0" smtClean="0"/>
              <a:t>1 Creation </a:t>
            </a:r>
            <a:r>
              <a:rPr lang="en-GB" dirty="0"/>
              <a:t>Factory so that new bugs can be </a:t>
            </a:r>
            <a:r>
              <a:rPr lang="en-GB" dirty="0" smtClean="0"/>
              <a:t>created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sv-SE" smtClean="0"/>
              <a:pPr>
                <a:defRPr/>
              </a:pPr>
              <a:t>80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741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Task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Tool[chain] Architecture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JIRA </a:t>
            </a:r>
            <a:r>
              <a:rPr lang="en-GB" sz="2400" dirty="0"/>
              <a:t>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1</a:t>
            </a:r>
          </a:p>
          <a:p>
            <a:pPr lvl="1"/>
            <a:r>
              <a:rPr lang="en-GB" sz="2400" dirty="0" smtClean="0"/>
              <a:t>Change </a:t>
            </a:r>
            <a:r>
              <a:rPr lang="en-GB" sz="2400" dirty="0"/>
              <a:t>Request with Literal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2</a:t>
            </a:r>
          </a:p>
          <a:p>
            <a:pPr lvl="1"/>
            <a:r>
              <a:rPr lang="en-GB" sz="2400" dirty="0" smtClean="0"/>
              <a:t>Project </a:t>
            </a:r>
            <a:r>
              <a:rPr lang="en-GB" sz="2400" dirty="0"/>
              <a:t>as a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i="1" dirty="0" smtClean="0"/>
              <a:t>(Adaptor </a:t>
            </a:r>
            <a:r>
              <a:rPr lang="en-GB" sz="2400" i="1" dirty="0"/>
              <a:t>Code </a:t>
            </a:r>
            <a:r>
              <a:rPr lang="en-GB" sz="2400" i="1" dirty="0" smtClean="0"/>
              <a:t>Walkthrough)</a:t>
            </a:r>
            <a:endParaRPr lang="en-GB" sz="2400" i="1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Architecture </a:t>
            </a:r>
            <a:r>
              <a:rPr lang="en-GB" sz="2400" dirty="0"/>
              <a:t>- Version 3</a:t>
            </a:r>
          </a:p>
          <a:p>
            <a:pPr lvl="1"/>
            <a:r>
              <a:rPr lang="en-GB" sz="2400" dirty="0" smtClean="0"/>
              <a:t>Creator </a:t>
            </a:r>
            <a:r>
              <a:rPr lang="en-GB" sz="2400" dirty="0"/>
              <a:t>as a resource managed by another adaptor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5-Point Star 4"/>
          <p:cNvSpPr/>
          <p:nvPr/>
        </p:nvSpPr>
        <p:spPr bwMode="auto">
          <a:xfrm>
            <a:off x="881482" y="2051717"/>
            <a:ext cx="648000" cy="6480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43142"/>
      </p:ext>
    </p:extLst>
  </p:cSld>
  <p:clrMapOvr>
    <a:masterClrMapping/>
  </p:clrMapOvr>
</p:sld>
</file>

<file path=ppt/theme/theme1.xml><?xml version="1.0" encoding="utf-8"?>
<a:theme xmlns:a="http://schemas.openxmlformats.org/drawingml/2006/main" name="kth-mall-en">
  <a:themeElements>
    <a:clrScheme name="KTH Colou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  <a:scene3d>
          <a:camera prst="orthographicFront"/>
          <a:lightRig rig="threePt" dir="t"/>
        </a:scene3d>
        <a:sp3d>
          <a:bevelT/>
        </a:sp3d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bg1"/>
            </a:soli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kth-mall-en</Template>
  <TotalTime>331</TotalTime>
  <Words>6273</Words>
  <Application>Microsoft Office PowerPoint</Application>
  <PresentationFormat>Custom</PresentationFormat>
  <Paragraphs>1294</Paragraphs>
  <Slides>80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kth-mall-en</vt:lpstr>
      <vt:lpstr>Linked Data Tutorial - Using OSLC Lyo</vt:lpstr>
      <vt:lpstr>Tutorial Objectives</vt:lpstr>
      <vt:lpstr>What is OSLC Lyo?</vt:lpstr>
      <vt:lpstr>Tutorial Format</vt:lpstr>
      <vt:lpstr>Agenda</vt:lpstr>
      <vt:lpstr>Agenda</vt:lpstr>
      <vt:lpstr>The Task</vt:lpstr>
      <vt:lpstr>The OSLC Change Management Specification </vt:lpstr>
      <vt:lpstr>Agenda</vt:lpstr>
      <vt:lpstr>The OSLC Way - - Federated Sources as OSLC Servers</vt:lpstr>
      <vt:lpstr>The OSLC Way - Federated Sources as OSLC Servers</vt:lpstr>
      <vt:lpstr>The OSLC Way - Federated Sources as OSLC Servers</vt:lpstr>
      <vt:lpstr>Workshop Toolchain</vt:lpstr>
      <vt:lpstr>The JIRA Adapter Architecture</vt:lpstr>
      <vt:lpstr>The JIRA Adapter Architecture</vt:lpstr>
      <vt:lpstr>Agenda</vt:lpstr>
      <vt:lpstr>-1. Configure JIRA Webhooks</vt:lpstr>
      <vt:lpstr>Create a RequestBin to receive JIRA Webhook requests</vt:lpstr>
      <vt:lpstr>Create a JIRA WebHook</vt:lpstr>
      <vt:lpstr>Configure the JIRA Webhook</vt:lpstr>
      <vt:lpstr>Test &amp; Understand the Webhook request content</vt:lpstr>
      <vt:lpstr>Agenda</vt:lpstr>
      <vt:lpstr>Architecture - Version 1 - Change Request with Literal properties</vt:lpstr>
      <vt:lpstr>Create a toolchain Modelling Project</vt:lpstr>
      <vt:lpstr>Model the Toolchain</vt:lpstr>
      <vt:lpstr>Setup JIRA Adaptor Project</vt:lpstr>
      <vt:lpstr>Generate Adaptor Code</vt:lpstr>
      <vt:lpstr>Add a JAX-RS service to capture WebHook requests</vt:lpstr>
      <vt:lpstr>Register the JAX-RS service</vt:lpstr>
      <vt:lpstr>Capture the JIRA WebHook requests</vt:lpstr>
      <vt:lpstr>Use Jackson library to handle JSON content</vt:lpstr>
      <vt:lpstr>Use Lyo Store to persist resources</vt:lpstr>
      <vt:lpstr>What is Lyo Store?</vt:lpstr>
      <vt:lpstr>Transform JIRA Issue to a ChangeRequest resource</vt:lpstr>
      <vt:lpstr>Connect JIRA Adaptor to the Triplestore</vt:lpstr>
      <vt:lpstr>Save the ChangeRequest resource into a triplestore</vt:lpstr>
      <vt:lpstr>Redirect the JIRA WebHook to the JIRA Adaptor</vt:lpstr>
      <vt:lpstr>Test!</vt:lpstr>
      <vt:lpstr>Agenda</vt:lpstr>
      <vt:lpstr>Architecture - Version 2 - Project as a resource</vt:lpstr>
      <vt:lpstr>Architecture - Version 2 - Project as a resource</vt:lpstr>
      <vt:lpstr>Generate Adaptor Code</vt:lpstr>
      <vt:lpstr>Transform JIRA Issue to a ChangeRequest &amp; Project resources</vt:lpstr>
      <vt:lpstr>Test!</vt:lpstr>
      <vt:lpstr>Handle JIRA Projects</vt:lpstr>
      <vt:lpstr>Handle JIRA Projects</vt:lpstr>
      <vt:lpstr>Handle Existing Issues &amp; Projects</vt:lpstr>
      <vt:lpstr>Test!</vt:lpstr>
      <vt:lpstr>Agenda</vt:lpstr>
      <vt:lpstr>Code Walkthrough - A break from programming</vt:lpstr>
      <vt:lpstr>But First … … a small hack</vt:lpstr>
      <vt:lpstr>But First … … another small hack</vt:lpstr>
      <vt:lpstr>But First … … a final small hack</vt:lpstr>
      <vt:lpstr>And Now … … a Demo</vt:lpstr>
      <vt:lpstr>Overall Code Structure</vt:lpstr>
      <vt:lpstr>Resources  - as Java Classes</vt:lpstr>
      <vt:lpstr>Resource Services - as JAX-RS classes</vt:lpstr>
      <vt:lpstr>Resource Services - C.R.U.D. methods</vt:lpstr>
      <vt:lpstr>Resource Services - Query Capabilities</vt:lpstr>
      <vt:lpstr>Tips -  Resource Representations</vt:lpstr>
      <vt:lpstr>Tips - Viewing Resource Representations</vt:lpstr>
      <vt:lpstr>Agenda</vt:lpstr>
      <vt:lpstr>Architecture - Version 3 - Creator as a resource managed by another adaptor</vt:lpstr>
      <vt:lpstr>Architecture - Version 3 - Creator as a resource managed by another adaptor</vt:lpstr>
      <vt:lpstr>Architecture - Version 3 - Creator as a resource managed by another adaptor</vt:lpstr>
      <vt:lpstr>Setup ActiveDirectory Adaptor Project</vt:lpstr>
      <vt:lpstr>Use Lyo Store to persist Person resources</vt:lpstr>
      <vt:lpstr>Connect Adaptor to the Triplestore</vt:lpstr>
      <vt:lpstr>Update triplestore with ActiveDirectory Person resources</vt:lpstr>
      <vt:lpstr>Remember that small hack - Need at least 1 Service Provider</vt:lpstr>
      <vt:lpstr>Remember that other small hack - return a Person resource from Store</vt:lpstr>
      <vt:lpstr>Develop Query Capability</vt:lpstr>
      <vt:lpstr>Test Query Capability</vt:lpstr>
      <vt:lpstr>Call Query Capability from JIRA Adaptor</vt:lpstr>
      <vt:lpstr>Call Query Capability from JIRA Adaptor</vt:lpstr>
      <vt:lpstr>That’s It!</vt:lpstr>
      <vt:lpstr>Tips &amp; Helpful Info</vt:lpstr>
      <vt:lpstr>About JAX-RS</vt:lpstr>
      <vt:lpstr>Debugging in Eclipse</vt:lpstr>
      <vt:lpstr>Identify the Service Providers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Edin Grimheden</dc:creator>
  <cp:lastModifiedBy>Jad El-khoury</cp:lastModifiedBy>
  <cp:revision>562</cp:revision>
  <cp:lastPrinted>2015-11-03T09:49:20Z</cp:lastPrinted>
  <dcterms:created xsi:type="dcterms:W3CDTF">2013-01-14T08:16:07Z</dcterms:created>
  <dcterms:modified xsi:type="dcterms:W3CDTF">2018-01-20T22:32:55Z</dcterms:modified>
</cp:coreProperties>
</file>