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CEA"/>
    <a:srgbClr val="C87661"/>
    <a:srgbClr val="FFFFFF"/>
    <a:srgbClr val="AFA5A3"/>
    <a:srgbClr val="E76D00"/>
    <a:srgbClr val="95ADEF"/>
    <a:srgbClr val="9CC7E7"/>
    <a:srgbClr val="393332"/>
    <a:srgbClr val="EFDBC7"/>
    <a:srgbClr val="E0B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38" y="210"/>
      </p:cViewPr>
      <p:guideLst>
        <p:guide orient="horz" pos="30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5DF70-7B6B-4BE3-BC7E-D559D196F74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362D0-EF87-423A-99DE-7664F7948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B40BE-ADFF-4E96-A2CE-2914A23A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FCE655-9CB5-415A-8DFA-38D13A78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B71BE-F2CC-438A-BC06-223BBE91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48EA8-C65D-420F-AD1F-C05C5ECB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54191-7AA6-422A-86A9-5C322500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1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FDFE-CFA6-40FC-A91F-6FAC425B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477A7-7643-4C7D-81A5-8A0688FC8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841B8-3FC7-44B2-9C5F-A4087EB3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8B0C4-8D28-4598-9C1C-1C8F418B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FC409-BC7F-4D9A-A63A-27B6D15E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5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7322D4-37E7-4CAD-89C3-ED5A455A9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8E3DF-6A85-4806-927E-38049BD5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01DA8-4A38-4AC4-8C77-6671E0FD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085E8-875B-4B44-A07E-68E5D152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E3509-4AFC-4839-AEF5-214D73C7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EF555-357F-47A0-87C0-2F3A7923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002F9-D872-42B9-9ADD-13D8C9C5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D02C2-3C0C-454D-B85C-A6EE12F1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4CEF0-7117-4FCD-B204-4065BC1A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5EAB3-010F-4F4D-B1A9-91C0172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4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2CB1-9D28-47A7-978A-9CD81862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8D17-0222-47B6-BBC2-DA61BD84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20DC9-6BAB-4BF3-9846-992700CE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F3050-3E6F-43CB-8506-A847D7DB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1C3F2-4CB2-404D-9B05-95778721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5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3AB9-F055-490E-92FD-D8F7F82F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DB7AA-2A6E-4CB2-86BC-BEFEC7EF8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6E420-97C0-4D52-A406-9F61D4B5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8BA04-2C81-4589-A6F6-52C8C3F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FAFC6-6F08-4192-AD7E-D434DDEE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0A178-423E-48B0-BD60-62C498D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38093-8F1E-4E28-AE05-24E739D9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B287A-0E1F-48B9-8055-F56438E6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E4BA1-16E3-4AD5-837F-06DF6A7B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037D92-3927-4C77-B2D9-2B773B61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C9866-81B6-46B8-8AB5-4B0B59E5F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48E73-53B6-4A92-8AA0-71C1E552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49B223-FCA7-41F9-A528-4DA70CE4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3ED17-6001-42F5-9520-3A8F546D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A4A6C-9CA1-4AF9-8EBE-53F375A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11D935-FC19-4F99-9B09-B2132FDB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E24859-F425-4FCE-BB88-78CB3C95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BBB9E-B709-42BB-A764-79762322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0B85D3-88E7-4FD0-ACEA-F98C090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98E960-D937-4606-974F-E7853DC5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B4C5DA-3D9C-44EF-AF87-659A0106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6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62504-9067-4994-B95A-5AE5BDE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27BAB-91FA-40AA-98D0-7415DC1F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C9EA78-D43F-4EEB-9BA2-2A579FF7A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3F545-D454-4686-9C65-37EF4325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AC6FB-ABC7-452C-ADF3-D80ED2C5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87CD-CE2C-4672-B333-693F5836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1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5217D-0A5B-40A2-9BFA-E0946800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86A4E5-3DB3-448B-8F7A-81E0CAFD3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7FF2A-6696-4418-86C9-68F1515D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A0A9D-D866-4F26-987B-698B6E28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8FF59-A8C3-45D0-A50F-36B90D92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E4910-C444-4B3D-A587-9F604FD9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0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D0ED6-C740-463E-A233-DF98804C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C72D2-6B4B-419B-942B-82BFB417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31804-57A2-4757-8D4D-20C3A3337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6E6D-BC61-41B2-8E58-6CD3F862701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43345-A88B-4E4E-95B6-07472295C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2A5C4-85BE-4A30-944F-3C33D6C49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925B5F-92DC-47A3-9BD4-BF8E1C83D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" r="56803"/>
          <a:stretch/>
        </p:blipFill>
        <p:spPr>
          <a:xfrm>
            <a:off x="4244486" y="1095565"/>
            <a:ext cx="3703027" cy="37587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D215F02-F0CD-4E2A-9E31-A210341873B7}"/>
              </a:ext>
            </a:extLst>
          </p:cNvPr>
          <p:cNvSpPr/>
          <p:nvPr/>
        </p:nvSpPr>
        <p:spPr>
          <a:xfrm>
            <a:off x="-2" y="1"/>
            <a:ext cx="12192000" cy="6858000"/>
          </a:xfrm>
          <a:prstGeom prst="rect">
            <a:avLst/>
          </a:prstGeom>
          <a:solidFill>
            <a:schemeClr val="accent3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49741-B0D8-4CA3-BFEC-B0E14750B689}"/>
              </a:ext>
            </a:extLst>
          </p:cNvPr>
          <p:cNvSpPr txBox="1"/>
          <p:nvPr/>
        </p:nvSpPr>
        <p:spPr>
          <a:xfrm>
            <a:off x="1310072" y="2433940"/>
            <a:ext cx="957185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50000"/>
                  </a:schemeClr>
                </a:solidFill>
              </a:rPr>
              <a:t>동국대학교 산학협력 프로젝트</a:t>
            </a:r>
            <a:endParaRPr lang="en-US" altLang="ko-KR" sz="5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85800" indent="-685800" algn="ctr">
              <a:buFontTx/>
              <a:buChar char="-"/>
            </a:pP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</a:rPr>
              <a:t>스마트 레이더센서를 이용한 옥상 안전 케어 서비스</a:t>
            </a:r>
          </a:p>
        </p:txBody>
      </p:sp>
    </p:spTree>
    <p:extLst>
      <p:ext uri="{BB962C8B-B14F-4D97-AF65-F5344CB8AC3E}">
        <p14:creationId xmlns:p14="http://schemas.microsoft.com/office/powerpoint/2010/main" val="141081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8FC2E181-0704-4818-8667-05CF7F0A0A22}"/>
              </a:ext>
            </a:extLst>
          </p:cNvPr>
          <p:cNvSpPr txBox="1"/>
          <p:nvPr/>
        </p:nvSpPr>
        <p:spPr>
          <a:xfrm>
            <a:off x="550460" y="4198066"/>
            <a:ext cx="7138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레이더 센서에서 인식할 수 있는 행동은 크게 </a:t>
            </a:r>
            <a:r>
              <a:rPr lang="en-US" altLang="ko-KR" dirty="0"/>
              <a:t>4</a:t>
            </a:r>
            <a:r>
              <a:rPr lang="ko-KR" altLang="en-US" dirty="0"/>
              <a:t>가지 서있기</a:t>
            </a:r>
            <a:r>
              <a:rPr lang="en-US" altLang="ko-KR" dirty="0"/>
              <a:t>, </a:t>
            </a:r>
            <a:r>
              <a:rPr lang="ko-KR" altLang="en-US" dirty="0"/>
              <a:t>앉아있기</a:t>
            </a:r>
            <a:r>
              <a:rPr lang="en-US" altLang="ko-KR" dirty="0"/>
              <a:t>, </a:t>
            </a:r>
            <a:r>
              <a:rPr lang="ko-KR" altLang="en-US" dirty="0"/>
              <a:t>누워있기</a:t>
            </a:r>
            <a:r>
              <a:rPr lang="en-US" altLang="ko-KR" dirty="0"/>
              <a:t>, </a:t>
            </a:r>
            <a:r>
              <a:rPr lang="ko-KR" altLang="en-US" dirty="0"/>
              <a:t>낙상 상태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시나리오 테스트 방법은 랩테스트 진행 안 예시에 따라 </a:t>
            </a:r>
            <a:r>
              <a:rPr lang="en-US" altLang="ko-KR" dirty="0"/>
              <a:t>16</a:t>
            </a:r>
            <a:r>
              <a:rPr lang="ko-KR" altLang="en-US" dirty="0"/>
              <a:t>개의 영역에서 행동을  </a:t>
            </a:r>
            <a:r>
              <a:rPr lang="en-US" altLang="ko-KR" dirty="0"/>
              <a:t>4</a:t>
            </a:r>
            <a:r>
              <a:rPr lang="ko-KR" altLang="en-US" dirty="0"/>
              <a:t>회 반복 실시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시나리오 실험은 매주 금요일 마다 </a:t>
            </a:r>
            <a:r>
              <a:rPr lang="en-US" altLang="ko-KR" dirty="0"/>
              <a:t>1</a:t>
            </a:r>
            <a:r>
              <a:rPr lang="ko-KR" altLang="en-US" dirty="0"/>
              <a:t>시부터 </a:t>
            </a:r>
            <a:r>
              <a:rPr lang="en-US" altLang="ko-KR" dirty="0"/>
              <a:t>4</a:t>
            </a:r>
            <a:r>
              <a:rPr lang="ko-KR" altLang="en-US" dirty="0"/>
              <a:t>시까지 진행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실험 영역에서 각 행은 따로 실험이 진행됨</a:t>
            </a:r>
            <a:endParaRPr lang="en-US" altLang="ko-KR" dirty="0"/>
          </a:p>
        </p:txBody>
      </p:sp>
      <p:pic>
        <p:nvPicPr>
          <p:cNvPr id="1026" name="Picture 2" descr="동국대학교 로고">
            <a:extLst>
              <a:ext uri="{FF2B5EF4-FFF2-40B4-BE49-F238E27FC236}">
                <a16:creationId xmlns:a16="http://schemas.microsoft.com/office/drawing/2014/main" id="{22C09DD0-DC30-4EA9-B0AB-3092E12E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002" y="0"/>
            <a:ext cx="2605997" cy="96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3" name="표 9">
            <a:extLst>
              <a:ext uri="{FF2B5EF4-FFF2-40B4-BE49-F238E27FC236}">
                <a16:creationId xmlns:a16="http://schemas.microsoft.com/office/drawing/2014/main" id="{38B7FBEB-73AE-4671-95E7-76282472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09161"/>
              </p:ext>
            </p:extLst>
          </p:nvPr>
        </p:nvGraphicFramePr>
        <p:xfrm>
          <a:off x="550460" y="1084682"/>
          <a:ext cx="6989004" cy="262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4502">
                  <a:extLst>
                    <a:ext uri="{9D8B030D-6E8A-4147-A177-3AD203B41FA5}">
                      <a16:colId xmlns:a16="http://schemas.microsoft.com/office/drawing/2014/main" val="2571777602"/>
                    </a:ext>
                  </a:extLst>
                </a:gridCol>
                <a:gridCol w="3494502">
                  <a:extLst>
                    <a:ext uri="{9D8B030D-6E8A-4147-A177-3AD203B41FA5}">
                      <a16:colId xmlns:a16="http://schemas.microsoft.com/office/drawing/2014/main" val="30505764"/>
                    </a:ext>
                  </a:extLst>
                </a:gridCol>
              </a:tblGrid>
              <a:tr h="39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spc="600" dirty="0">
                          <a:solidFill>
                            <a:schemeClr val="bg1"/>
                          </a:solidFill>
                        </a:rPr>
                        <a:t>일상 행동 시나리오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spc="600" dirty="0">
                          <a:solidFill>
                            <a:schemeClr val="bg1"/>
                          </a:solidFill>
                        </a:rPr>
                        <a:t>위험 행동 시나리오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838636"/>
                  </a:ext>
                </a:extLst>
              </a:tr>
              <a:tr h="318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난간에 기대는 행위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음주 시 비틀 비틀거리는 행동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86595"/>
                  </a:ext>
                </a:extLst>
              </a:tr>
              <a:tr h="2003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윗몸 일으키기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175282"/>
                  </a:ext>
                </a:extLst>
              </a:tr>
              <a:tr h="11866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버핏 테스트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넘어지는 행위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385401"/>
                  </a:ext>
                </a:extLst>
              </a:tr>
              <a:tr h="318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버핏 테스트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90622"/>
                  </a:ext>
                </a:extLst>
              </a:tr>
              <a:tr h="1436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걷는 행위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17164"/>
                  </a:ext>
                </a:extLst>
              </a:tr>
              <a:tr h="1753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뛰기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난간에 기대는 행위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80631"/>
                  </a:ext>
                </a:extLst>
              </a:tr>
              <a:tr h="318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뛰는 행위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51027"/>
                  </a:ext>
                </a:extLst>
              </a:tr>
              <a:tr h="744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벤치에 앉아서 휴식하는 행위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62901"/>
                  </a:ext>
                </a:extLst>
              </a:tr>
              <a:tr h="2445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공을 레이더에서 인식할 수 있는지 확인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난간 밖으로 팔을 휘두르는 행위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771830"/>
                  </a:ext>
                </a:extLst>
              </a:tr>
              <a:tr h="318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공을 레이더에서 인식할 수 있는지 확인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6042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16B8617-5F3A-497B-BDAB-1FC4F8BF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18" y="893262"/>
            <a:ext cx="4102447" cy="56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83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22708B7-15FF-4F23-ADA9-7A1DDC049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31193"/>
              </p:ext>
            </p:extLst>
          </p:nvPr>
        </p:nvGraphicFramePr>
        <p:xfrm>
          <a:off x="351694" y="254976"/>
          <a:ext cx="11049740" cy="587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8">
                  <a:extLst>
                    <a:ext uri="{9D8B030D-6E8A-4147-A177-3AD203B41FA5}">
                      <a16:colId xmlns:a16="http://schemas.microsoft.com/office/drawing/2014/main" val="2571777602"/>
                    </a:ext>
                  </a:extLst>
                </a:gridCol>
                <a:gridCol w="1679333">
                  <a:extLst>
                    <a:ext uri="{9D8B030D-6E8A-4147-A177-3AD203B41FA5}">
                      <a16:colId xmlns:a16="http://schemas.microsoft.com/office/drawing/2014/main" val="584889076"/>
                    </a:ext>
                  </a:extLst>
                </a:gridCol>
                <a:gridCol w="3720800">
                  <a:extLst>
                    <a:ext uri="{9D8B030D-6E8A-4147-A177-3AD203B41FA5}">
                      <a16:colId xmlns:a16="http://schemas.microsoft.com/office/drawing/2014/main" val="3160296766"/>
                    </a:ext>
                  </a:extLst>
                </a:gridCol>
                <a:gridCol w="1877709">
                  <a:extLst>
                    <a:ext uri="{9D8B030D-6E8A-4147-A177-3AD203B41FA5}">
                      <a16:colId xmlns:a16="http://schemas.microsoft.com/office/drawing/2014/main" val="2888216287"/>
                    </a:ext>
                  </a:extLst>
                </a:gridCol>
              </a:tblGrid>
              <a:tr h="573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600" dirty="0">
                          <a:solidFill>
                            <a:schemeClr val="bg1"/>
                          </a:solidFill>
                        </a:rPr>
                        <a:t>시나리오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실험 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실험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실험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838636"/>
                  </a:ext>
                </a:extLst>
              </a:tr>
              <a:tr h="4078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난간에 기대는 행위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난간 해당 영역에서 각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11.5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86595"/>
                  </a:ext>
                </a:extLst>
              </a:tr>
              <a:tr h="468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11.5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1073"/>
                  </a:ext>
                </a:extLst>
              </a:tr>
              <a:tr h="401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윗몸 일으키기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 ~ 16 </a:t>
                      </a:r>
                      <a:r>
                        <a:rPr lang="ko-KR" altLang="en-US" sz="1400" dirty="0"/>
                        <a:t>영역에서 각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( 2</a:t>
                      </a:r>
                      <a:r>
                        <a:rPr lang="ko-KR" altLang="en-US" sz="1400" dirty="0"/>
                        <a:t>명이 있을 시에는 </a:t>
                      </a:r>
                      <a:r>
                        <a:rPr lang="en-US" altLang="ko-KR" sz="1400" dirty="0"/>
                        <a:t>3, 11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 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11.5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819833"/>
                  </a:ext>
                </a:extLst>
              </a:tr>
              <a:tr h="464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33971"/>
                  </a:ext>
                </a:extLst>
              </a:tr>
              <a:tr h="4017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버핏 테스트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 ~ 16 </a:t>
                      </a:r>
                      <a:r>
                        <a:rPr lang="ko-KR" altLang="en-US" sz="1400" dirty="0"/>
                        <a:t>영역에서 각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( 2</a:t>
                      </a:r>
                      <a:r>
                        <a:rPr lang="ko-KR" altLang="en-US" sz="1400" dirty="0"/>
                        <a:t>명이 있을 시에는 </a:t>
                      </a:r>
                      <a:r>
                        <a:rPr lang="en-US" altLang="ko-KR" sz="1400" dirty="0"/>
                        <a:t>3, 11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 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11.5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385401"/>
                  </a:ext>
                </a:extLst>
              </a:tr>
              <a:tr h="466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27043"/>
                  </a:ext>
                </a:extLst>
              </a:tr>
              <a:tr h="4017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걷는 행위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15 </a:t>
                      </a:r>
                      <a:r>
                        <a:rPr lang="ko-KR" altLang="en-US" sz="1400" dirty="0"/>
                        <a:t>영역으로 걷는 실험 실시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( 2</a:t>
                      </a:r>
                      <a:r>
                        <a:rPr lang="ko-KR" altLang="en-US" sz="1400" dirty="0"/>
                        <a:t>명이 있을 시에는 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15 </a:t>
                      </a:r>
                      <a:r>
                        <a:rPr lang="ko-KR" altLang="en-US" sz="1400" dirty="0"/>
                        <a:t>영역으로 가는 사람과 </a:t>
                      </a:r>
                      <a:r>
                        <a:rPr lang="en-US" altLang="ko-KR" sz="1400" dirty="0"/>
                        <a:t>3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14 </a:t>
                      </a:r>
                      <a:r>
                        <a:rPr lang="ko-KR" altLang="en-US" sz="1400" dirty="0"/>
                        <a:t>영역으로 가는 사람으로 실험 실시 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11.12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82779"/>
                  </a:ext>
                </a:extLst>
              </a:tr>
              <a:tr h="457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76380"/>
                  </a:ext>
                </a:extLst>
              </a:tr>
              <a:tr h="401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뛰는 행위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15 </a:t>
                      </a:r>
                      <a:r>
                        <a:rPr lang="ko-KR" altLang="en-US" sz="1400" dirty="0"/>
                        <a:t>영역으로 </a:t>
                      </a:r>
                      <a:r>
                        <a:rPr lang="ko-KR" altLang="en-US" sz="1400" dirty="0" err="1"/>
                        <a:t>뛰는는</a:t>
                      </a:r>
                      <a:r>
                        <a:rPr lang="ko-KR" altLang="en-US" sz="1400" dirty="0"/>
                        <a:t> 실험 실시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( 2</a:t>
                      </a:r>
                      <a:r>
                        <a:rPr lang="ko-KR" altLang="en-US" sz="1400" dirty="0"/>
                        <a:t>명이 있을 시에는 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15 </a:t>
                      </a:r>
                      <a:r>
                        <a:rPr lang="ko-KR" altLang="en-US" sz="1400" dirty="0"/>
                        <a:t>영역으로 가는 사람과 </a:t>
                      </a:r>
                      <a:r>
                        <a:rPr lang="en-US" altLang="ko-KR" sz="1400" dirty="0"/>
                        <a:t>3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14 </a:t>
                      </a:r>
                      <a:r>
                        <a:rPr lang="ko-KR" altLang="en-US" sz="1400" dirty="0"/>
                        <a:t>영역으로 가는 사람으로 실험 실시 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11.12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80631"/>
                  </a:ext>
                </a:extLst>
              </a:tr>
              <a:tr h="470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034975"/>
                  </a:ext>
                </a:extLst>
              </a:tr>
              <a:tr h="401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벤치에 앉아서 휴식하는 행위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 ~ 16 </a:t>
                      </a:r>
                      <a:r>
                        <a:rPr lang="ko-KR" altLang="en-US" sz="1400" dirty="0"/>
                        <a:t>영역에서 각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( 2</a:t>
                      </a:r>
                      <a:r>
                        <a:rPr lang="ko-KR" altLang="en-US" sz="1400" dirty="0"/>
                        <a:t>명이 있을 시에는 </a:t>
                      </a:r>
                      <a:r>
                        <a:rPr lang="en-US" altLang="ko-KR" sz="1400" dirty="0"/>
                        <a:t>3, 11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 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11.12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46751"/>
                  </a:ext>
                </a:extLst>
              </a:tr>
              <a:tr h="40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3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1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0D0802-3DDA-4794-B950-530B6E895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61268"/>
              </p:ext>
            </p:extLst>
          </p:nvPr>
        </p:nvGraphicFramePr>
        <p:xfrm>
          <a:off x="484630" y="646506"/>
          <a:ext cx="11082063" cy="5420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316">
                  <a:extLst>
                    <a:ext uri="{9D8B030D-6E8A-4147-A177-3AD203B41FA5}">
                      <a16:colId xmlns:a16="http://schemas.microsoft.com/office/drawing/2014/main" val="2571777602"/>
                    </a:ext>
                  </a:extLst>
                </a:gridCol>
                <a:gridCol w="1542554">
                  <a:extLst>
                    <a:ext uri="{9D8B030D-6E8A-4147-A177-3AD203B41FA5}">
                      <a16:colId xmlns:a16="http://schemas.microsoft.com/office/drawing/2014/main" val="584889076"/>
                    </a:ext>
                  </a:extLst>
                </a:gridCol>
                <a:gridCol w="3609424">
                  <a:extLst>
                    <a:ext uri="{9D8B030D-6E8A-4147-A177-3AD203B41FA5}">
                      <a16:colId xmlns:a16="http://schemas.microsoft.com/office/drawing/2014/main" val="3160296766"/>
                    </a:ext>
                  </a:extLst>
                </a:gridCol>
                <a:gridCol w="1670769">
                  <a:extLst>
                    <a:ext uri="{9D8B030D-6E8A-4147-A177-3AD203B41FA5}">
                      <a16:colId xmlns:a16="http://schemas.microsoft.com/office/drawing/2014/main" val="2888216287"/>
                    </a:ext>
                  </a:extLst>
                </a:gridCol>
              </a:tblGrid>
              <a:tr h="679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600" dirty="0">
                          <a:solidFill>
                            <a:schemeClr val="bg1"/>
                          </a:solidFill>
                        </a:rPr>
                        <a:t>시나리오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실험 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실험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실험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838636"/>
                  </a:ext>
                </a:extLst>
              </a:tr>
              <a:tr h="474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음주 시 비틀 비틀거리는 행동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, 2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8 </a:t>
                      </a:r>
                      <a:r>
                        <a:rPr lang="ko-KR" altLang="en-US" sz="1400" dirty="0"/>
                        <a:t>영역으로 가는 방식을 이용해 실험 실시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( 2</a:t>
                      </a:r>
                      <a:r>
                        <a:rPr lang="ko-KR" altLang="en-US" sz="1400" dirty="0"/>
                        <a:t>명일 시에는 양쪽에서 실시 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11.19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43688"/>
                  </a:ext>
                </a:extLst>
              </a:tr>
              <a:tr h="474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6533"/>
                  </a:ext>
                </a:extLst>
              </a:tr>
              <a:tr h="474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넘어지는 행위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 ~ 16 </a:t>
                      </a:r>
                      <a:r>
                        <a:rPr lang="ko-KR" altLang="en-US" sz="1400" dirty="0"/>
                        <a:t>영역에서 각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( 2</a:t>
                      </a:r>
                      <a:r>
                        <a:rPr lang="ko-KR" altLang="en-US" sz="1400" dirty="0"/>
                        <a:t>명이 있을 시에는 </a:t>
                      </a:r>
                      <a:r>
                        <a:rPr lang="en-US" altLang="ko-KR" sz="1400" dirty="0"/>
                        <a:t>3, 11 </a:t>
                      </a:r>
                      <a:r>
                        <a:rPr lang="ko-KR" altLang="en-US" sz="1400" dirty="0"/>
                        <a:t>영역에서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 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11.19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819833"/>
                  </a:ext>
                </a:extLst>
              </a:tr>
              <a:tr h="474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00684"/>
                  </a:ext>
                </a:extLst>
              </a:tr>
              <a:tr h="474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난간에 기대는 행위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난간 해당 영역에서 각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11.19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82779"/>
                  </a:ext>
                </a:extLst>
              </a:tr>
              <a:tr h="474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49621"/>
                  </a:ext>
                </a:extLst>
              </a:tr>
              <a:tr h="474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난간 밖으로 팔을 휘두르는 행위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난간 해당 영역에서 각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4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회 실시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A3838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11.26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80631"/>
                  </a:ext>
                </a:extLst>
              </a:tr>
              <a:tr h="474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25723"/>
                  </a:ext>
                </a:extLst>
              </a:tr>
              <a:tr h="474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공을 레이더에서 인식할 수 있는지 확인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 영역에서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 실시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11.26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46751"/>
                  </a:ext>
                </a:extLst>
              </a:tr>
              <a:tr h="474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76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6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370</Words>
  <Application>Microsoft Office PowerPoint</Application>
  <PresentationFormat>와이드스크린</PresentationFormat>
  <Paragraphs>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서 경원</cp:lastModifiedBy>
  <cp:revision>27</cp:revision>
  <dcterms:created xsi:type="dcterms:W3CDTF">2019-05-02T12:38:46Z</dcterms:created>
  <dcterms:modified xsi:type="dcterms:W3CDTF">2021-10-24T04:45:37Z</dcterms:modified>
</cp:coreProperties>
</file>