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aleway"/>
      <p:regular r:id="rId57"/>
      <p:bold r:id="rId58"/>
      <p:italic r:id="rId59"/>
      <p:boldItalic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792">
          <p15:clr>
            <a:srgbClr val="A4A3A4"/>
          </p15:clr>
        </p15:guide>
        <p15:guide id="4" pos="5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08FC352-8B52-49ED-B176-6690F0613945}">
  <a:tblStyle styleId="{408FC352-8B52-49ED-B176-6690F06139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792" orient="horz"/>
        <p:guide pos="50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4.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aleway-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aleway-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aleway-italic.fntdata"/><Relationship Id="rId14" Type="http://schemas.openxmlformats.org/officeDocument/2006/relationships/slide" Target="slides/slide8.xml"/><Relationship Id="rId58" Type="http://schemas.openxmlformats.org/officeDocument/2006/relationships/font" Target="fonts/Raleway-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6eea78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6eea78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compared between poisson and negative binomial and see that negative binomial is a better fit for this specific model</a:t>
            </a:r>
            <a:endParaRPr/>
          </a:p>
          <a:p>
            <a:pPr indent="0" lvl="0" marL="0" rtl="0" algn="l">
              <a:spcBef>
                <a:spcPts val="0"/>
              </a:spcBef>
              <a:spcAft>
                <a:spcPts val="0"/>
              </a:spcAft>
              <a:buNone/>
            </a:pPr>
            <a:r>
              <a:rPr lang="en"/>
              <a:t>Since there is no heteroskedasticity present, this is our result, for our sales quantity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Sales Value, we see that heteroskedasticity is present, therefore we have the robust standard error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486348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486348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97afb9ea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97afb9ea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86eea78e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86eea78e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also compare the sales quantity as our dependent variable.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86eea78e6_2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86eea78e6_2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the sales quantity are increased, people who use BOPS buy things that are cheaper online when they pick up in store.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86eea78e6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86eea78e6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the sales quantity are increased, people who use BOPS buy things that are cheaper online when they pick up in store.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6eea78e6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86eea78e6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6eea78e6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6eea78e6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86eea78e6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86eea78e6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86eea78e6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86eea78e6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321f6c0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321f6c0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86eea78e6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86eea78e6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97afb9ea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97afb9ea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86eea78e6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86eea78e6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7321f6c0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7321f6c0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97c68c6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97c68c6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Dataset after subsetting and before replacing NAs with mean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86eea78e6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86eea78e6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missing data in all the avg variables but we replaced the NAs with average values. This led to a complete data set.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86eea78e6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86eea78e6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97c68c6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97c68c6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84863487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8486348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86eea78e6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86eea78e6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7321f6c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7321f6c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86eea78e6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86eea78e6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86eea78e6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86eea78e6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86eea78e6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86eea78e6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86eea78e6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86eea78e6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97afb9e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97afb9e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97afb9e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97afb9e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97afb9e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97afb9e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97afb9ea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7afb9ea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86eea78e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86eea78e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for 366-786</a:t>
            </a:r>
            <a:endParaRPr/>
          </a:p>
          <a:p>
            <a:pPr indent="0" lvl="0" marL="0" rtl="0" algn="l">
              <a:spcBef>
                <a:spcPts val="0"/>
              </a:spcBef>
              <a:spcAft>
                <a:spcPts val="0"/>
              </a:spcAft>
              <a:buNone/>
            </a:pPr>
            <a:r>
              <a:rPr lang="en"/>
              <a:t>1 for store 2 and 6</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97afb9ea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97afb9ea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8486348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8486348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go into detail through the presentation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97afb9ea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97afb9ea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497afb9ea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497afb9ea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497afb9ea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97afb9ea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97afb9ea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497afb9ea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486eea78e6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486eea78e6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486eea78e6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486eea78e6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486eea78e6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486eea78e6_2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486eea78e6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86eea78e6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486eea78e6_2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486eea78e6_2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486eea78e6_2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486eea78e6_2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84863487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84863487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for 366-786</a:t>
            </a:r>
            <a:endParaRPr/>
          </a:p>
          <a:p>
            <a:pPr indent="0" lvl="0" marL="0" rtl="0" algn="l">
              <a:spcBef>
                <a:spcPts val="0"/>
              </a:spcBef>
              <a:spcAft>
                <a:spcPts val="0"/>
              </a:spcAft>
              <a:buNone/>
            </a:pPr>
            <a:r>
              <a:rPr lang="en"/>
              <a:t>1 for store 2 and 6</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486eea78e6_2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486eea78e6_2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486348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486348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also compare the sales quantity as our dependent variable.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6eea78e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6eea78e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the sales quantity are increased, people who use BOPS buy things that are cheaper online when they pick up in store.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86eea78e6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86eea78e6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the sales quantity are increased, people who use BOPS buy things that are cheaper online when they pick up in store.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321f6c0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321f6c0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this dataset because it gives us a more detailed information about each individual customers</a:t>
            </a:r>
            <a:endParaRPr/>
          </a:p>
          <a:p>
            <a:pPr indent="0" lvl="0" marL="0" rtl="0" algn="l">
              <a:spcBef>
                <a:spcPts val="0"/>
              </a:spcBef>
              <a:spcAft>
                <a:spcPts val="0"/>
              </a:spcAft>
              <a:buNone/>
            </a:pPr>
            <a:r>
              <a:rPr lang="en"/>
              <a:t>With sales quantity we use negative binomial because sales quantity are discrete and positive value and with sales value we choose to use OLS</a:t>
            </a:r>
            <a:endParaRPr/>
          </a:p>
          <a:p>
            <a:pPr indent="0" lvl="0" marL="0" rtl="0" algn="l">
              <a:spcBef>
                <a:spcPts val="0"/>
              </a:spcBef>
              <a:spcAft>
                <a:spcPts val="0"/>
              </a:spcAft>
              <a:buNone/>
            </a:pPr>
            <a:r>
              <a:rPr lang="en"/>
              <a:t>Notice how both model has bops_in_effect*bops_user as an interaction term, we use bops_in_effect as a measurement of time and interact it with bops user so we can see the difference in sales quantity and sales value when bops is </a:t>
            </a:r>
            <a:r>
              <a:rPr lang="en"/>
              <a:t>present</a:t>
            </a:r>
            <a:r>
              <a:rPr lang="en"/>
              <a:t> and customers who actually uses it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7340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16216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828">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7340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8614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3245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slide" Target="/ppt/slides/slide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24.png"/><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52.png"/><Relationship Id="rId5"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slide" Target="/ppt/slides/slide39.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5.png"/><Relationship Id="rId4" Type="http://schemas.openxmlformats.org/officeDocument/2006/relationships/slide" Target="/ppt/slides/slide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slide" Target="/ppt/slides/slide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 Id="rId4" Type="http://schemas.openxmlformats.org/officeDocument/2006/relationships/slide" Target="/ppt/slid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9.png"/><Relationship Id="rId4" Type="http://schemas.openxmlformats.org/officeDocument/2006/relationships/image" Target="../media/image42.png"/><Relationship Id="rId5"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slide" Target="/ppt/slid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0.png"/><Relationship Id="rId4" Type="http://schemas.openxmlformats.org/officeDocument/2006/relationships/image" Target="../media/image53.png"/><Relationship Id="rId5" Type="http://schemas.openxmlformats.org/officeDocument/2006/relationships/image" Target="../media/image49.png"/><Relationship Id="rId6" Type="http://schemas.openxmlformats.org/officeDocument/2006/relationships/slide" Target="/ppt/slid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8.png"/><Relationship Id="rId4" Type="http://schemas.openxmlformats.org/officeDocument/2006/relationships/image" Target="../media/image51.png"/><Relationship Id="rId5" Type="http://schemas.openxmlformats.org/officeDocument/2006/relationships/image" Target="../media/image47.png"/><Relationship Id="rId6" Type="http://schemas.openxmlformats.org/officeDocument/2006/relationships/slide" Target="/ppt/slid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6.png"/><Relationship Id="rId4" Type="http://schemas.openxmlformats.org/officeDocument/2006/relationships/image" Target="../media/image68.png"/><Relationship Id="rId5" Type="http://schemas.openxmlformats.org/officeDocument/2006/relationships/image" Target="../media/image55.png"/><Relationship Id="rId6" Type="http://schemas.openxmlformats.org/officeDocument/2006/relationships/image" Target="../media/image6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3.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6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54.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64.png"/><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62.pn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70.png"/><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1305177" y="41157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 Tamsir, Hariz Hashim, Olivia Natasha, Kevin Chang, Borui Zhang</a:t>
            </a:r>
            <a:endParaRPr/>
          </a:p>
        </p:txBody>
      </p:sp>
      <p:pic>
        <p:nvPicPr>
          <p:cNvPr id="87" name="Google Shape;87;p13"/>
          <p:cNvPicPr preferRelativeResize="0"/>
          <p:nvPr/>
        </p:nvPicPr>
        <p:blipFill>
          <a:blip r:embed="rId3">
            <a:alphaModFix/>
          </a:blip>
          <a:stretch>
            <a:fillRect/>
          </a:stretch>
        </p:blipFill>
        <p:spPr>
          <a:xfrm>
            <a:off x="154075" y="1398175"/>
            <a:ext cx="8839198" cy="8493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77" name="Google Shape;177;p22"/>
          <p:cNvPicPr preferRelativeResize="0"/>
          <p:nvPr/>
        </p:nvPicPr>
        <p:blipFill>
          <a:blip r:embed="rId3">
            <a:alphaModFix/>
          </a:blip>
          <a:stretch>
            <a:fillRect/>
          </a:stretch>
        </p:blipFill>
        <p:spPr>
          <a:xfrm>
            <a:off x="5506900" y="412050"/>
            <a:ext cx="2684600" cy="3910676"/>
          </a:xfrm>
          <a:prstGeom prst="rect">
            <a:avLst/>
          </a:prstGeom>
          <a:noFill/>
          <a:ln>
            <a:noFill/>
          </a:ln>
        </p:spPr>
      </p:pic>
      <p:sp>
        <p:nvSpPr>
          <p:cNvPr id="178" name="Google Shape;178;p22"/>
          <p:cNvSpPr/>
          <p:nvPr/>
        </p:nvSpPr>
        <p:spPr>
          <a:xfrm>
            <a:off x="5506850" y="3094000"/>
            <a:ext cx="2684700" cy="25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type="title"/>
          </p:nvPr>
        </p:nvSpPr>
        <p:spPr>
          <a:xfrm>
            <a:off x="5387800" y="-86400"/>
            <a:ext cx="3300900" cy="10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Q3 Sales Quantity</a:t>
            </a:r>
            <a:endParaRPr/>
          </a:p>
        </p:txBody>
      </p:sp>
      <p:graphicFrame>
        <p:nvGraphicFramePr>
          <p:cNvPr id="180" name="Google Shape;180;p22"/>
          <p:cNvGraphicFramePr/>
          <p:nvPr/>
        </p:nvGraphicFramePr>
        <p:xfrm>
          <a:off x="269588" y="4342313"/>
          <a:ext cx="3000000" cy="3000000"/>
        </p:xfrm>
        <a:graphic>
          <a:graphicData uri="http://schemas.openxmlformats.org/drawingml/2006/table">
            <a:tbl>
              <a:tblPr>
                <a:noFill/>
                <a:tableStyleId>{408FC352-8B52-49ED-B176-6690F0613945}</a:tableStyleId>
              </a:tblPr>
              <a:tblGrid>
                <a:gridCol w="4302400"/>
                <a:gridCol w="4302425"/>
              </a:tblGrid>
              <a:tr h="665250">
                <a:tc>
                  <a:txBody>
                    <a:bodyPr/>
                    <a:lstStyle/>
                    <a:p>
                      <a:pPr indent="0" lvl="0" marL="0" rtl="0" algn="ctr">
                        <a:lnSpc>
                          <a:spcPct val="115000"/>
                        </a:lnSpc>
                        <a:spcBef>
                          <a:spcPts val="0"/>
                        </a:spcBef>
                        <a:spcAft>
                          <a:spcPts val="1600"/>
                        </a:spcAft>
                        <a:buClr>
                          <a:srgbClr val="000000"/>
                        </a:buClr>
                        <a:buSzPts val="1100"/>
                        <a:buFont typeface="Arial"/>
                        <a:buNone/>
                      </a:pPr>
                      <a:r>
                        <a:rPr i="1" lang="en" sz="1200">
                          <a:solidFill>
                            <a:schemeClr val="accent1"/>
                          </a:solidFill>
                          <a:latin typeface="Lato"/>
                          <a:ea typeface="Lato"/>
                          <a:cs typeface="Lato"/>
                          <a:sym typeface="Lato"/>
                        </a:rPr>
                        <a:t>Interpretation: For a one unit increase in bops user when bops is in effect,  expected sales value increases by 8.4%</a:t>
                      </a:r>
                      <a:endParaRPr i="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1200">
                          <a:solidFill>
                            <a:schemeClr val="accent1"/>
                          </a:solidFill>
                          <a:latin typeface="Lato"/>
                          <a:ea typeface="Lato"/>
                          <a:cs typeface="Lato"/>
                          <a:sym typeface="Lato"/>
                        </a:rPr>
                        <a:t>(IRR): For a one unit increase in bops user when bops is in effect,  the expected count increases by 18%</a:t>
                      </a:r>
                      <a:endParaRPr i="1" sz="12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1" name="Google Shape;181;p22"/>
          <p:cNvSpPr txBox="1"/>
          <p:nvPr>
            <p:ph type="title"/>
          </p:nvPr>
        </p:nvSpPr>
        <p:spPr>
          <a:xfrm>
            <a:off x="937375" y="-51300"/>
            <a:ext cx="3300900" cy="10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Q3 Sales Value</a:t>
            </a:r>
            <a:endParaRPr/>
          </a:p>
        </p:txBody>
      </p:sp>
      <p:pic>
        <p:nvPicPr>
          <p:cNvPr id="182" name="Google Shape;182;p22"/>
          <p:cNvPicPr preferRelativeResize="0"/>
          <p:nvPr/>
        </p:nvPicPr>
        <p:blipFill>
          <a:blip r:embed="rId4">
            <a:alphaModFix/>
          </a:blip>
          <a:stretch>
            <a:fillRect/>
          </a:stretch>
        </p:blipFill>
        <p:spPr>
          <a:xfrm>
            <a:off x="800100" y="412050"/>
            <a:ext cx="2866001" cy="3910674"/>
          </a:xfrm>
          <a:prstGeom prst="rect">
            <a:avLst/>
          </a:prstGeom>
          <a:noFill/>
          <a:ln>
            <a:noFill/>
          </a:ln>
        </p:spPr>
      </p:pic>
      <p:sp>
        <p:nvSpPr>
          <p:cNvPr id="183" name="Google Shape;183;p22"/>
          <p:cNvSpPr/>
          <p:nvPr/>
        </p:nvSpPr>
        <p:spPr>
          <a:xfrm>
            <a:off x="800100" y="3094000"/>
            <a:ext cx="2865900" cy="25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Question 4 -</a:t>
            </a:r>
            <a:r>
              <a:rPr lang="en" sz="2400"/>
              <a:t> What is the impact of using the BOPS service on online customer return behavior?</a:t>
            </a:r>
            <a:endParaRPr sz="2400"/>
          </a:p>
        </p:txBody>
      </p:sp>
      <p:sp>
        <p:nvSpPr>
          <p:cNvPr id="189" name="Google Shape;189;p23"/>
          <p:cNvSpPr txBox="1"/>
          <p:nvPr>
            <p:ph idx="1" type="body"/>
          </p:nvPr>
        </p:nvSpPr>
        <p:spPr>
          <a:xfrm>
            <a:off x="423575" y="1819575"/>
            <a:ext cx="8220600" cy="12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000000"/>
                </a:solidFill>
              </a:rPr>
              <a:t>We expect customers </a:t>
            </a:r>
            <a:r>
              <a:rPr b="1" i="1" lang="en" sz="1600" u="sng">
                <a:solidFill>
                  <a:srgbClr val="000000"/>
                </a:solidFill>
              </a:rPr>
              <a:t>using BOPS</a:t>
            </a:r>
            <a:r>
              <a:rPr b="1" i="1" lang="en" sz="1600">
                <a:solidFill>
                  <a:srgbClr val="000000"/>
                </a:solidFill>
              </a:rPr>
              <a:t> to have an </a:t>
            </a:r>
            <a:r>
              <a:rPr b="1" i="1" lang="en" sz="1600" u="sng">
                <a:solidFill>
                  <a:srgbClr val="000000"/>
                </a:solidFill>
              </a:rPr>
              <a:t>increased likelihood of returning their purchase</a:t>
            </a:r>
            <a:r>
              <a:rPr b="1" i="1" lang="en" sz="1600">
                <a:solidFill>
                  <a:srgbClr val="000000"/>
                </a:solidFill>
              </a:rPr>
              <a:t>.</a:t>
            </a:r>
            <a:endParaRPr b="1" i="1" sz="1600">
              <a:solidFill>
                <a:srgbClr val="000000"/>
              </a:solidFill>
            </a:endParaRPr>
          </a:p>
          <a:p>
            <a:pPr indent="0" lvl="0" marL="0" rtl="0" algn="l">
              <a:spcBef>
                <a:spcPts val="1600"/>
              </a:spcBef>
              <a:spcAft>
                <a:spcPts val="1600"/>
              </a:spcAft>
              <a:buNone/>
            </a:pPr>
            <a:r>
              <a:rPr i="1" lang="en" sz="1600">
                <a:solidFill>
                  <a:srgbClr val="000000"/>
                </a:solidFill>
              </a:rPr>
              <a:t>To assess this hypothesis, we use </a:t>
            </a:r>
            <a:r>
              <a:rPr b="1" i="1" lang="en" sz="1600">
                <a:solidFill>
                  <a:srgbClr val="FF0000"/>
                </a:solidFill>
              </a:rPr>
              <a:t>transaction level data</a:t>
            </a:r>
            <a:r>
              <a:rPr i="1" lang="en" sz="1600">
                <a:solidFill>
                  <a:srgbClr val="000000"/>
                </a:solidFill>
              </a:rPr>
              <a:t> to analyze, since it holds information on customers, purchase delivery method (BOPS vs home delivery), and purchase return information and also address endogeniety.</a:t>
            </a:r>
            <a:endParaRPr i="1" sz="1600">
              <a:solidFill>
                <a:srgbClr val="000000"/>
              </a:solidFill>
            </a:endParaRPr>
          </a:p>
        </p:txBody>
      </p:sp>
      <p:sp>
        <p:nvSpPr>
          <p:cNvPr id="190" name="Google Shape;19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1" name="Google Shape;191;p23"/>
          <p:cNvSpPr txBox="1"/>
          <p:nvPr/>
        </p:nvSpPr>
        <p:spPr>
          <a:xfrm>
            <a:off x="6126400" y="4762750"/>
            <a:ext cx="2517900" cy="21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000" u="sng">
                <a:solidFill>
                  <a:schemeClr val="hlink"/>
                </a:solidFill>
                <a:hlinkClick action="ppaction://hlinksldjump" r:id="rId3"/>
              </a:rPr>
              <a:t>Link to summary statistics</a:t>
            </a:r>
            <a:endParaRPr i="1" sz="1000"/>
          </a:p>
        </p:txBody>
      </p:sp>
      <p:sp>
        <p:nvSpPr>
          <p:cNvPr id="192" name="Google Shape;192;p23"/>
          <p:cNvSpPr txBox="1"/>
          <p:nvPr>
            <p:ph idx="1" type="body"/>
          </p:nvPr>
        </p:nvSpPr>
        <p:spPr>
          <a:xfrm>
            <a:off x="1197150" y="3727200"/>
            <a:ext cx="6749700" cy="1035600"/>
          </a:xfrm>
          <a:prstGeom prst="rect">
            <a:avLst/>
          </a:prstGeom>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800100" lvl="0" marL="800100" rtl="0" algn="l">
              <a:spcBef>
                <a:spcPts val="0"/>
              </a:spcBef>
              <a:spcAft>
                <a:spcPts val="0"/>
              </a:spcAft>
              <a:buNone/>
            </a:pPr>
            <a:r>
              <a:rPr b="1" i="1" lang="en" sz="1800">
                <a:solidFill>
                  <a:srgbClr val="000000"/>
                </a:solidFill>
                <a:latin typeface="Times New Roman"/>
                <a:ea typeface="Times New Roman"/>
                <a:cs typeface="Times New Roman"/>
                <a:sym typeface="Times New Roman"/>
              </a:rPr>
              <a:t>Y</a:t>
            </a:r>
            <a:r>
              <a:rPr b="1" baseline="-25000" i="1" lang="en" sz="1800">
                <a:solidFill>
                  <a:srgbClr val="000000"/>
                </a:solidFill>
                <a:latin typeface="Times New Roman"/>
                <a:ea typeface="Times New Roman"/>
                <a:cs typeface="Times New Roman"/>
                <a:sym typeface="Times New Roman"/>
              </a:rPr>
              <a:t>Return</a:t>
            </a:r>
            <a:r>
              <a:rPr b="1" i="1" lang="en" sz="1800">
                <a:solidFill>
                  <a:srgbClr val="000000"/>
                </a:solidFill>
                <a:latin typeface="Times New Roman"/>
                <a:ea typeface="Times New Roman"/>
                <a:cs typeface="Times New Roman"/>
                <a:sym typeface="Times New Roman"/>
              </a:rPr>
              <a:t> =</a:t>
            </a:r>
            <a:r>
              <a:rPr b="1" baseline="-25000" i="1" lang="en" sz="1800">
                <a:solidFill>
                  <a:srgbClr val="000000"/>
                </a:solidFill>
                <a:latin typeface="Times New Roman"/>
                <a:ea typeface="Times New Roman"/>
                <a:cs typeface="Times New Roman"/>
                <a:sym typeface="Times New Roman"/>
              </a:rPr>
              <a:t> </a:t>
            </a:r>
            <a:r>
              <a:rPr b="1" i="1" lang="en" sz="1800">
                <a:solidFill>
                  <a:srgbClr val="000000"/>
                </a:solidFill>
                <a:latin typeface="Times New Roman"/>
                <a:ea typeface="Times New Roman"/>
                <a:cs typeface="Times New Roman"/>
                <a:sym typeface="Times New Roman"/>
              </a:rPr>
              <a:t>β</a:t>
            </a:r>
            <a:r>
              <a:rPr b="1" baseline="-25000" i="1" lang="en" sz="1800">
                <a:solidFill>
                  <a:srgbClr val="000000"/>
                </a:solidFill>
                <a:latin typeface="Times New Roman"/>
                <a:ea typeface="Times New Roman"/>
                <a:cs typeface="Times New Roman"/>
                <a:sym typeface="Times New Roman"/>
              </a:rPr>
              <a:t>0</a:t>
            </a:r>
            <a:r>
              <a:rPr b="1" i="1" lang="en" sz="1800">
                <a:solidFill>
                  <a:srgbClr val="000000"/>
                </a:solidFill>
                <a:latin typeface="Times New Roman"/>
                <a:ea typeface="Times New Roman"/>
                <a:cs typeface="Times New Roman"/>
                <a:sym typeface="Times New Roman"/>
              </a:rPr>
              <a:t> + β</a:t>
            </a:r>
            <a:r>
              <a:rPr b="1" baseline="-25000" i="1" lang="en" sz="1800">
                <a:solidFill>
                  <a:srgbClr val="000000"/>
                </a:solidFill>
                <a:latin typeface="Times New Roman"/>
                <a:ea typeface="Times New Roman"/>
                <a:cs typeface="Times New Roman"/>
                <a:sym typeface="Times New Roman"/>
              </a:rPr>
              <a:t>1</a:t>
            </a:r>
            <a:r>
              <a:rPr b="1" i="1" lang="en" sz="1800">
                <a:solidFill>
                  <a:srgbClr val="FF0000"/>
                </a:solidFill>
                <a:latin typeface="Times New Roman"/>
                <a:ea typeface="Times New Roman"/>
                <a:cs typeface="Times New Roman"/>
                <a:sym typeface="Times New Roman"/>
              </a:rPr>
              <a:t>BOPS</a:t>
            </a:r>
            <a:r>
              <a:rPr b="1" i="1" lang="en" sz="1800">
                <a:solidFill>
                  <a:srgbClr val="000000"/>
                </a:solidFill>
                <a:latin typeface="Times New Roman"/>
                <a:ea typeface="Times New Roman"/>
                <a:cs typeface="Times New Roman"/>
                <a:sym typeface="Times New Roman"/>
              </a:rPr>
              <a:t> </a:t>
            </a:r>
            <a:r>
              <a:rPr b="1" i="1" lang="en" sz="1800">
                <a:solidFill>
                  <a:srgbClr val="999999"/>
                </a:solidFill>
                <a:latin typeface="Times New Roman"/>
                <a:ea typeface="Times New Roman"/>
                <a:cs typeface="Times New Roman"/>
                <a:sym typeface="Times New Roman"/>
              </a:rPr>
              <a:t>+ β</a:t>
            </a:r>
            <a:r>
              <a:rPr b="1" baseline="-25000" i="1" lang="en" sz="1800">
                <a:solidFill>
                  <a:srgbClr val="999999"/>
                </a:solidFill>
                <a:latin typeface="Times New Roman"/>
                <a:ea typeface="Times New Roman"/>
                <a:cs typeface="Times New Roman"/>
                <a:sym typeface="Times New Roman"/>
              </a:rPr>
              <a:t>2</a:t>
            </a:r>
            <a:r>
              <a:rPr b="1" i="1" lang="en" sz="1800">
                <a:solidFill>
                  <a:srgbClr val="999999"/>
                </a:solidFill>
                <a:latin typeface="Times New Roman"/>
                <a:ea typeface="Times New Roman"/>
                <a:cs typeface="Times New Roman"/>
                <a:sym typeface="Times New Roman"/>
              </a:rPr>
              <a:t>log(Price) + β</a:t>
            </a:r>
            <a:r>
              <a:rPr b="1" baseline="-25000" i="1" lang="en" sz="1800">
                <a:solidFill>
                  <a:srgbClr val="999999"/>
                </a:solidFill>
                <a:latin typeface="Times New Roman"/>
                <a:ea typeface="Times New Roman"/>
                <a:cs typeface="Times New Roman"/>
                <a:sym typeface="Times New Roman"/>
              </a:rPr>
              <a:t>3</a:t>
            </a:r>
            <a:r>
              <a:rPr b="1" i="1" lang="en" sz="1800">
                <a:solidFill>
                  <a:srgbClr val="999999"/>
                </a:solidFill>
                <a:latin typeface="Times New Roman"/>
                <a:ea typeface="Times New Roman"/>
                <a:cs typeface="Times New Roman"/>
                <a:sym typeface="Times New Roman"/>
              </a:rPr>
              <a:t>Store Number +</a:t>
            </a:r>
            <a:r>
              <a:rPr b="1" baseline="-25000" i="1" lang="en" sz="1800">
                <a:solidFill>
                  <a:srgbClr val="999999"/>
                </a:solidFill>
                <a:latin typeface="Times New Roman"/>
                <a:ea typeface="Times New Roman"/>
                <a:cs typeface="Times New Roman"/>
                <a:sym typeface="Times New Roman"/>
              </a:rPr>
              <a:t> </a:t>
            </a:r>
            <a:r>
              <a:rPr b="1" i="1" lang="en" sz="1800">
                <a:solidFill>
                  <a:srgbClr val="999999"/>
                </a:solidFill>
                <a:latin typeface="Times New Roman"/>
                <a:ea typeface="Times New Roman"/>
                <a:cs typeface="Times New Roman"/>
                <a:sym typeface="Times New Roman"/>
              </a:rPr>
              <a:t>β</a:t>
            </a:r>
            <a:r>
              <a:rPr b="1" baseline="-25000" i="1" lang="en" sz="1800">
                <a:solidFill>
                  <a:srgbClr val="999999"/>
                </a:solidFill>
                <a:latin typeface="Times New Roman"/>
                <a:ea typeface="Times New Roman"/>
                <a:cs typeface="Times New Roman"/>
                <a:sym typeface="Times New Roman"/>
              </a:rPr>
              <a:t>4</a:t>
            </a:r>
            <a:r>
              <a:rPr b="1" i="1" lang="en" sz="1800">
                <a:solidFill>
                  <a:srgbClr val="999999"/>
                </a:solidFill>
                <a:latin typeface="Times New Roman"/>
                <a:ea typeface="Times New Roman"/>
                <a:cs typeface="Times New Roman"/>
                <a:sym typeface="Times New Roman"/>
              </a:rPr>
              <a:t>Age Band + β</a:t>
            </a:r>
            <a:r>
              <a:rPr b="1" baseline="-25000" i="1" lang="en" sz="1800">
                <a:solidFill>
                  <a:srgbClr val="999999"/>
                </a:solidFill>
                <a:latin typeface="Times New Roman"/>
                <a:ea typeface="Times New Roman"/>
                <a:cs typeface="Times New Roman"/>
                <a:sym typeface="Times New Roman"/>
              </a:rPr>
              <a:t>5</a:t>
            </a:r>
            <a:r>
              <a:rPr b="1" i="1" lang="en" sz="1800">
                <a:solidFill>
                  <a:srgbClr val="999999"/>
                </a:solidFill>
                <a:latin typeface="Times New Roman"/>
                <a:ea typeface="Times New Roman"/>
                <a:cs typeface="Times New Roman"/>
                <a:sym typeface="Times New Roman"/>
              </a:rPr>
              <a:t>Month + β</a:t>
            </a:r>
            <a:r>
              <a:rPr b="1" baseline="-25000" i="1" lang="en" sz="1800">
                <a:solidFill>
                  <a:srgbClr val="999999"/>
                </a:solidFill>
                <a:latin typeface="Times New Roman"/>
                <a:ea typeface="Times New Roman"/>
                <a:cs typeface="Times New Roman"/>
                <a:sym typeface="Times New Roman"/>
              </a:rPr>
              <a:t>6</a:t>
            </a:r>
            <a:r>
              <a:rPr b="1" i="1" lang="en" sz="1800">
                <a:solidFill>
                  <a:srgbClr val="999999"/>
                </a:solidFill>
                <a:latin typeface="Times New Roman"/>
                <a:ea typeface="Times New Roman"/>
                <a:cs typeface="Times New Roman"/>
                <a:sym typeface="Times New Roman"/>
              </a:rPr>
              <a:t>Year + </a:t>
            </a:r>
            <a:r>
              <a:rPr b="1" baseline="-25000" i="1" lang="en" sz="1800">
                <a:solidFill>
                  <a:srgbClr val="999999"/>
                </a:solidFill>
                <a:latin typeface="Times New Roman"/>
                <a:ea typeface="Times New Roman"/>
                <a:cs typeface="Times New Roman"/>
                <a:sym typeface="Times New Roman"/>
              </a:rPr>
              <a:t> </a:t>
            </a:r>
            <a:r>
              <a:rPr b="1" i="1" lang="en" sz="1800">
                <a:solidFill>
                  <a:srgbClr val="999999"/>
                </a:solidFill>
                <a:latin typeface="Times New Roman"/>
                <a:ea typeface="Times New Roman"/>
                <a:cs typeface="Times New Roman"/>
                <a:sym typeface="Times New Roman"/>
              </a:rPr>
              <a:t>β</a:t>
            </a:r>
            <a:r>
              <a:rPr b="1" baseline="-25000" i="1" lang="en" sz="1800">
                <a:solidFill>
                  <a:srgbClr val="999999"/>
                </a:solidFill>
                <a:latin typeface="Times New Roman"/>
                <a:ea typeface="Times New Roman"/>
                <a:cs typeface="Times New Roman"/>
                <a:sym typeface="Times New Roman"/>
              </a:rPr>
              <a:t>6</a:t>
            </a:r>
            <a:r>
              <a:rPr b="1" i="1" lang="en" sz="1800">
                <a:solidFill>
                  <a:srgbClr val="999999"/>
                </a:solidFill>
                <a:latin typeface="Times New Roman"/>
                <a:ea typeface="Times New Roman"/>
                <a:cs typeface="Times New Roman"/>
                <a:sym typeface="Times New Roman"/>
              </a:rPr>
              <a:t>Product Category + β</a:t>
            </a:r>
            <a:r>
              <a:rPr b="1" baseline="-25000" i="1" lang="en" sz="1800">
                <a:solidFill>
                  <a:srgbClr val="999999"/>
                </a:solidFill>
                <a:latin typeface="Times New Roman"/>
                <a:ea typeface="Times New Roman"/>
                <a:cs typeface="Times New Roman"/>
                <a:sym typeface="Times New Roman"/>
              </a:rPr>
              <a:t>6</a:t>
            </a:r>
            <a:r>
              <a:rPr b="1" i="1" lang="en" sz="1800">
                <a:solidFill>
                  <a:srgbClr val="999999"/>
                </a:solidFill>
                <a:latin typeface="Times New Roman"/>
                <a:ea typeface="Times New Roman"/>
                <a:cs typeface="Times New Roman"/>
                <a:sym typeface="Times New Roman"/>
              </a:rPr>
              <a:t>Age Band + β</a:t>
            </a:r>
            <a:r>
              <a:rPr b="1" baseline="-25000" i="1" lang="en" sz="1800">
                <a:solidFill>
                  <a:srgbClr val="999999"/>
                </a:solidFill>
                <a:latin typeface="Times New Roman"/>
                <a:ea typeface="Times New Roman"/>
                <a:cs typeface="Times New Roman"/>
                <a:sym typeface="Times New Roman"/>
              </a:rPr>
              <a:t>7</a:t>
            </a:r>
            <a:r>
              <a:rPr b="1" i="1" lang="en" sz="1800">
                <a:solidFill>
                  <a:srgbClr val="999999"/>
                </a:solidFill>
                <a:latin typeface="Times New Roman"/>
                <a:ea typeface="Times New Roman"/>
                <a:cs typeface="Times New Roman"/>
                <a:sym typeface="Times New Roman"/>
              </a:rPr>
              <a:t>Female + β</a:t>
            </a:r>
            <a:r>
              <a:rPr b="1" baseline="-25000" i="1" lang="en" sz="1800">
                <a:solidFill>
                  <a:srgbClr val="999999"/>
                </a:solidFill>
                <a:latin typeface="Times New Roman"/>
                <a:ea typeface="Times New Roman"/>
                <a:cs typeface="Times New Roman"/>
                <a:sym typeface="Times New Roman"/>
              </a:rPr>
              <a:t>8</a:t>
            </a:r>
            <a:r>
              <a:rPr b="1" i="1" lang="en" sz="1800">
                <a:solidFill>
                  <a:srgbClr val="999999"/>
                </a:solidFill>
                <a:latin typeface="Times New Roman"/>
                <a:ea typeface="Times New Roman"/>
                <a:cs typeface="Times New Roman"/>
                <a:sym typeface="Times New Roman"/>
              </a:rPr>
              <a:t>Has Child</a:t>
            </a:r>
            <a:endParaRPr b="1" i="1" sz="1800">
              <a:solidFill>
                <a:srgbClr val="999999"/>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800"/>
          </a:p>
        </p:txBody>
      </p:sp>
      <p:sp>
        <p:nvSpPr>
          <p:cNvPr id="193" name="Google Shape;193;p23"/>
          <p:cNvSpPr txBox="1"/>
          <p:nvPr>
            <p:ph type="title"/>
          </p:nvPr>
        </p:nvSpPr>
        <p:spPr>
          <a:xfrm>
            <a:off x="1120950" y="3303888"/>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Conceptual model:</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results</a:t>
            </a:r>
            <a:endParaRPr/>
          </a:p>
        </p:txBody>
      </p:sp>
      <p:sp>
        <p:nvSpPr>
          <p:cNvPr id="199" name="Google Shape;199;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4"/>
          <p:cNvPicPr preferRelativeResize="0"/>
          <p:nvPr/>
        </p:nvPicPr>
        <p:blipFill>
          <a:blip r:embed="rId3">
            <a:alphaModFix/>
          </a:blip>
          <a:stretch>
            <a:fillRect/>
          </a:stretch>
        </p:blipFill>
        <p:spPr>
          <a:xfrm>
            <a:off x="4717212" y="1512250"/>
            <a:ext cx="3937563" cy="2827500"/>
          </a:xfrm>
          <a:prstGeom prst="rect">
            <a:avLst/>
          </a:prstGeom>
          <a:noFill/>
          <a:ln>
            <a:noFill/>
          </a:ln>
        </p:spPr>
      </p:pic>
      <p:sp>
        <p:nvSpPr>
          <p:cNvPr id="201" name="Google Shape;201;p24"/>
          <p:cNvSpPr/>
          <p:nvPr/>
        </p:nvSpPr>
        <p:spPr>
          <a:xfrm>
            <a:off x="6012100" y="2724150"/>
            <a:ext cx="24480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012100" y="2724150"/>
            <a:ext cx="24480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4"/>
          <p:cNvCxnSpPr>
            <a:stCxn id="202" idx="1"/>
          </p:cNvCxnSpPr>
          <p:nvPr/>
        </p:nvCxnSpPr>
        <p:spPr>
          <a:xfrm flipH="1">
            <a:off x="3945400" y="2920950"/>
            <a:ext cx="2066700" cy="705600"/>
          </a:xfrm>
          <a:prstGeom prst="straightConnector1">
            <a:avLst/>
          </a:prstGeom>
          <a:noFill/>
          <a:ln cap="flat" cmpd="sng" w="9525">
            <a:solidFill>
              <a:srgbClr val="FF0000"/>
            </a:solidFill>
            <a:prstDash val="solid"/>
            <a:round/>
            <a:headEnd len="med" w="med" type="none"/>
            <a:tailEnd len="med" w="med" type="none"/>
          </a:ln>
        </p:spPr>
      </p:cxnSp>
      <p:sp>
        <p:nvSpPr>
          <p:cNvPr id="204" name="Google Shape;204;p24"/>
          <p:cNvSpPr txBox="1"/>
          <p:nvPr>
            <p:ph idx="1" type="body"/>
          </p:nvPr>
        </p:nvSpPr>
        <p:spPr>
          <a:xfrm>
            <a:off x="850650" y="3193950"/>
            <a:ext cx="3100800" cy="1122300"/>
          </a:xfrm>
          <a:prstGeom prst="rect">
            <a:avLst/>
          </a:prstGeom>
          <a:noFill/>
        </p:spPr>
        <p:txBody>
          <a:bodyPr anchorCtr="0" anchor="t" bIns="91425" lIns="91425" spcFirstLastPara="1" rIns="91425" wrap="square" tIns="91425">
            <a:noAutofit/>
          </a:bodyPr>
          <a:lstStyle/>
          <a:p>
            <a:pPr indent="0" lvl="0" marL="0" rtl="0" algn="r">
              <a:spcBef>
                <a:spcPts val="0"/>
              </a:spcBef>
              <a:spcAft>
                <a:spcPts val="1600"/>
              </a:spcAft>
              <a:buNone/>
            </a:pPr>
            <a:r>
              <a:rPr lang="en" sz="1400"/>
              <a:t>A transaction using BOPS service is associated with </a:t>
            </a:r>
            <a:r>
              <a:rPr b="1" lang="en" sz="1400"/>
              <a:t>an </a:t>
            </a:r>
            <a:r>
              <a:rPr b="1" lang="en" sz="1400" u="sng"/>
              <a:t>increase of 18 percentage points</a:t>
            </a:r>
            <a:r>
              <a:rPr b="1" lang="en" sz="1400"/>
              <a:t> in likelihood of product returns</a:t>
            </a:r>
            <a:endParaRPr b="1" sz="1400"/>
          </a:p>
        </p:txBody>
      </p:sp>
      <p:sp>
        <p:nvSpPr>
          <p:cNvPr id="205" name="Google Shape;205;p24"/>
          <p:cNvSpPr txBox="1"/>
          <p:nvPr/>
        </p:nvSpPr>
        <p:spPr>
          <a:xfrm>
            <a:off x="4717200" y="4324150"/>
            <a:ext cx="37410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666666"/>
                </a:solidFill>
              </a:rPr>
              <a:t>Note: Control variables omitted for brevity </a:t>
            </a:r>
            <a:endParaRPr i="1" sz="1100">
              <a:solidFill>
                <a:srgbClr val="666666"/>
              </a:solidFill>
            </a:endParaRPr>
          </a:p>
          <a:p>
            <a:pPr indent="0" lvl="0" marL="0" rtl="0" algn="l">
              <a:spcBef>
                <a:spcPts val="0"/>
              </a:spcBef>
              <a:spcAft>
                <a:spcPts val="0"/>
              </a:spcAft>
              <a:buNone/>
            </a:pPr>
            <a:r>
              <a:rPr i="1" lang="en" sz="1200" u="sng">
                <a:solidFill>
                  <a:srgbClr val="6FA8DC"/>
                </a:solidFill>
                <a:hlinkClick action="ppaction://hlinksldjump" r:id="rId4"/>
              </a:rPr>
              <a:t>Link to full model output</a:t>
            </a:r>
            <a:endParaRPr i="1" sz="1100">
              <a:solidFill>
                <a:srgbClr val="666666"/>
              </a:solidFill>
            </a:endParaRPr>
          </a:p>
        </p:txBody>
      </p:sp>
      <p:sp>
        <p:nvSpPr>
          <p:cNvPr id="206" name="Google Shape;206;p24"/>
          <p:cNvSpPr txBox="1"/>
          <p:nvPr>
            <p:ph idx="1" type="body"/>
          </p:nvPr>
        </p:nvSpPr>
        <p:spPr>
          <a:xfrm>
            <a:off x="306150" y="1828950"/>
            <a:ext cx="4189800" cy="9612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800100" lvl="0" marL="800100" rtl="0" algn="l">
              <a:spcBef>
                <a:spcPts val="0"/>
              </a:spcBef>
              <a:spcAft>
                <a:spcPts val="0"/>
              </a:spcAft>
              <a:buNone/>
            </a:pPr>
            <a:r>
              <a:rPr b="1" i="1" lang="en" sz="1400">
                <a:solidFill>
                  <a:srgbClr val="000000"/>
                </a:solidFill>
                <a:latin typeface="Times New Roman"/>
                <a:ea typeface="Times New Roman"/>
                <a:cs typeface="Times New Roman"/>
                <a:sym typeface="Times New Roman"/>
              </a:rPr>
              <a:t>Y</a:t>
            </a:r>
            <a:r>
              <a:rPr b="1" baseline="-25000" i="1" lang="en" sz="1400">
                <a:solidFill>
                  <a:srgbClr val="000000"/>
                </a:solidFill>
                <a:latin typeface="Times New Roman"/>
                <a:ea typeface="Times New Roman"/>
                <a:cs typeface="Times New Roman"/>
                <a:sym typeface="Times New Roman"/>
              </a:rPr>
              <a:t>Return</a:t>
            </a:r>
            <a:r>
              <a:rPr b="1" i="1" lang="en" sz="1400">
                <a:solidFill>
                  <a:srgbClr val="000000"/>
                </a:solidFill>
                <a:latin typeface="Times New Roman"/>
                <a:ea typeface="Times New Roman"/>
                <a:cs typeface="Times New Roman"/>
                <a:sym typeface="Times New Roman"/>
              </a:rPr>
              <a:t> =</a:t>
            </a:r>
            <a:r>
              <a:rPr b="1" baseline="-25000" i="1" lang="en" sz="1400">
                <a:solidFill>
                  <a:srgbClr val="000000"/>
                </a:solidFill>
                <a:latin typeface="Times New Roman"/>
                <a:ea typeface="Times New Roman"/>
                <a:cs typeface="Times New Roman"/>
                <a:sym typeface="Times New Roman"/>
              </a:rPr>
              <a:t> </a:t>
            </a:r>
            <a:r>
              <a:rPr b="1" i="1" lang="en" sz="1400">
                <a:solidFill>
                  <a:srgbClr val="000000"/>
                </a:solidFill>
                <a:latin typeface="Times New Roman"/>
                <a:ea typeface="Times New Roman"/>
                <a:cs typeface="Times New Roman"/>
                <a:sym typeface="Times New Roman"/>
              </a:rPr>
              <a:t>β</a:t>
            </a:r>
            <a:r>
              <a:rPr b="1" baseline="-25000" i="1" lang="en" sz="1400">
                <a:solidFill>
                  <a:srgbClr val="000000"/>
                </a:solidFill>
                <a:latin typeface="Times New Roman"/>
                <a:ea typeface="Times New Roman"/>
                <a:cs typeface="Times New Roman"/>
                <a:sym typeface="Times New Roman"/>
              </a:rPr>
              <a:t>0</a:t>
            </a:r>
            <a:r>
              <a:rPr b="1" i="1" lang="en" sz="1400">
                <a:solidFill>
                  <a:srgbClr val="000000"/>
                </a:solidFill>
                <a:latin typeface="Times New Roman"/>
                <a:ea typeface="Times New Roman"/>
                <a:cs typeface="Times New Roman"/>
                <a:sym typeface="Times New Roman"/>
              </a:rPr>
              <a:t> + β</a:t>
            </a:r>
            <a:r>
              <a:rPr b="1" baseline="-25000" i="1" lang="en" sz="1400">
                <a:solidFill>
                  <a:srgbClr val="000000"/>
                </a:solidFill>
                <a:latin typeface="Times New Roman"/>
                <a:ea typeface="Times New Roman"/>
                <a:cs typeface="Times New Roman"/>
                <a:sym typeface="Times New Roman"/>
              </a:rPr>
              <a:t>1</a:t>
            </a:r>
            <a:r>
              <a:rPr b="1" i="1" lang="en" sz="1400">
                <a:solidFill>
                  <a:srgbClr val="FF0000"/>
                </a:solidFill>
                <a:latin typeface="Times New Roman"/>
                <a:ea typeface="Times New Roman"/>
                <a:cs typeface="Times New Roman"/>
                <a:sym typeface="Times New Roman"/>
              </a:rPr>
              <a:t>BOPS</a:t>
            </a:r>
            <a:r>
              <a:rPr b="1" i="1" lang="en" sz="1400">
                <a:solidFill>
                  <a:srgbClr val="000000"/>
                </a:solidFill>
                <a:latin typeface="Times New Roman"/>
                <a:ea typeface="Times New Roman"/>
                <a:cs typeface="Times New Roman"/>
                <a:sym typeface="Times New Roman"/>
              </a:rPr>
              <a:t> </a:t>
            </a:r>
            <a:r>
              <a:rPr b="1" i="1" lang="en" sz="1400">
                <a:solidFill>
                  <a:srgbClr val="999999"/>
                </a:solidFill>
                <a:latin typeface="Times New Roman"/>
                <a:ea typeface="Times New Roman"/>
                <a:cs typeface="Times New Roman"/>
                <a:sym typeface="Times New Roman"/>
              </a:rPr>
              <a:t>+ ∑ β</a:t>
            </a:r>
            <a:r>
              <a:rPr b="1" baseline="-25000" i="1" lang="en" sz="1400">
                <a:solidFill>
                  <a:srgbClr val="999999"/>
                </a:solidFill>
                <a:latin typeface="Times New Roman"/>
                <a:ea typeface="Times New Roman"/>
                <a:cs typeface="Times New Roman"/>
                <a:sym typeface="Times New Roman"/>
              </a:rPr>
              <a:t>i</a:t>
            </a:r>
            <a:r>
              <a:rPr b="1" i="1" lang="en" sz="1400">
                <a:solidFill>
                  <a:srgbClr val="999999"/>
                </a:solidFill>
                <a:latin typeface="Times New Roman"/>
                <a:ea typeface="Times New Roman"/>
                <a:cs typeface="Times New Roman"/>
                <a:sym typeface="Times New Roman"/>
              </a:rPr>
              <a:t>Controls </a:t>
            </a:r>
            <a:endParaRPr b="1" i="1" sz="1400">
              <a:solidFill>
                <a:srgbClr val="999999"/>
              </a:solidFill>
              <a:latin typeface="Times New Roman"/>
              <a:ea typeface="Times New Roman"/>
              <a:cs typeface="Times New Roman"/>
              <a:sym typeface="Times New Roman"/>
            </a:endParaRPr>
          </a:p>
          <a:p>
            <a:pPr indent="-800100" lvl="0" marL="800100" rtl="0" algn="l">
              <a:spcBef>
                <a:spcPts val="1600"/>
              </a:spcBef>
              <a:spcAft>
                <a:spcPts val="0"/>
              </a:spcAft>
              <a:buNone/>
            </a:pPr>
            <a:r>
              <a:rPr b="1" i="1" lang="en" sz="1400">
                <a:solidFill>
                  <a:srgbClr val="000000"/>
                </a:solidFill>
                <a:latin typeface="Times New Roman"/>
                <a:ea typeface="Times New Roman"/>
                <a:cs typeface="Times New Roman"/>
                <a:sym typeface="Times New Roman"/>
              </a:rPr>
              <a:t>X</a:t>
            </a:r>
            <a:r>
              <a:rPr b="1" baseline="-25000" i="1" lang="en" sz="1400">
                <a:solidFill>
                  <a:srgbClr val="000000"/>
                </a:solidFill>
                <a:latin typeface="Times New Roman"/>
                <a:ea typeface="Times New Roman"/>
                <a:cs typeface="Times New Roman"/>
                <a:sym typeface="Times New Roman"/>
              </a:rPr>
              <a:t>1</a:t>
            </a:r>
            <a:r>
              <a:rPr b="1" i="1" lang="en" sz="1400">
                <a:solidFill>
                  <a:srgbClr val="000000"/>
                </a:solidFill>
                <a:latin typeface="Times New Roman"/>
                <a:ea typeface="Times New Roman"/>
                <a:cs typeface="Times New Roman"/>
                <a:sym typeface="Times New Roman"/>
              </a:rPr>
              <a:t>      = 𝛾</a:t>
            </a:r>
            <a:r>
              <a:rPr b="1" baseline="-25000" i="1" lang="en" sz="1400">
                <a:solidFill>
                  <a:srgbClr val="000000"/>
                </a:solidFill>
                <a:latin typeface="Times New Roman"/>
                <a:ea typeface="Times New Roman"/>
                <a:cs typeface="Times New Roman"/>
                <a:sym typeface="Times New Roman"/>
              </a:rPr>
              <a:t>0</a:t>
            </a:r>
            <a:r>
              <a:rPr b="1" i="1" lang="en" sz="1400">
                <a:solidFill>
                  <a:srgbClr val="000000"/>
                </a:solidFill>
                <a:latin typeface="Times New Roman"/>
                <a:ea typeface="Times New Roman"/>
                <a:cs typeface="Times New Roman"/>
                <a:sym typeface="Times New Roman"/>
              </a:rPr>
              <a:t> + 𝛾</a:t>
            </a:r>
            <a:r>
              <a:rPr b="1" baseline="-25000" i="1" lang="en" sz="1400">
                <a:solidFill>
                  <a:srgbClr val="000000"/>
                </a:solidFill>
                <a:latin typeface="Times New Roman"/>
                <a:ea typeface="Times New Roman"/>
                <a:cs typeface="Times New Roman"/>
                <a:sym typeface="Times New Roman"/>
              </a:rPr>
              <a:t>1</a:t>
            </a:r>
            <a:r>
              <a:rPr b="1" i="1" lang="en" sz="1400">
                <a:solidFill>
                  <a:srgbClr val="FF0000"/>
                </a:solidFill>
                <a:latin typeface="Times New Roman"/>
                <a:ea typeface="Times New Roman"/>
                <a:cs typeface="Times New Roman"/>
                <a:sym typeface="Times New Roman"/>
              </a:rPr>
              <a:t>Length of Residence</a:t>
            </a:r>
            <a:r>
              <a:rPr b="1" i="1" lang="en" sz="1400">
                <a:solidFill>
                  <a:srgbClr val="999999"/>
                </a:solidFill>
                <a:latin typeface="Times New Roman"/>
                <a:ea typeface="Times New Roman"/>
                <a:cs typeface="Times New Roman"/>
                <a:sym typeface="Times New Roman"/>
              </a:rPr>
              <a:t> + ∑ 𝛾</a:t>
            </a:r>
            <a:r>
              <a:rPr b="1" baseline="-25000" i="1" lang="en" sz="1400">
                <a:solidFill>
                  <a:srgbClr val="999999"/>
                </a:solidFill>
                <a:latin typeface="Times New Roman"/>
                <a:ea typeface="Times New Roman"/>
                <a:cs typeface="Times New Roman"/>
                <a:sym typeface="Times New Roman"/>
              </a:rPr>
              <a:t>j</a:t>
            </a:r>
            <a:r>
              <a:rPr b="1" i="1" lang="en" sz="1400">
                <a:solidFill>
                  <a:srgbClr val="999999"/>
                </a:solidFill>
                <a:latin typeface="Times New Roman"/>
                <a:ea typeface="Times New Roman"/>
                <a:cs typeface="Times New Roman"/>
                <a:sym typeface="Times New Roman"/>
              </a:rPr>
              <a:t>Controls</a:t>
            </a:r>
            <a:endParaRPr b="1" i="1" sz="1400">
              <a:solidFill>
                <a:srgbClr val="999999"/>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p>
        </p:txBody>
      </p:sp>
      <p:sp>
        <p:nvSpPr>
          <p:cNvPr id="207" name="Google Shape;207;p24"/>
          <p:cNvSpPr txBox="1"/>
          <p:nvPr/>
        </p:nvSpPr>
        <p:spPr>
          <a:xfrm>
            <a:off x="226350" y="2769150"/>
            <a:ext cx="2723100" cy="2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solidFill>
                  <a:srgbClr val="666666"/>
                </a:solidFill>
              </a:rPr>
              <a:t>Note: 2SLS model used in estimation</a:t>
            </a:r>
            <a:endParaRPr i="1" sz="11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95100" y="760875"/>
            <a:ext cx="8321100" cy="12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Question 5 -What is the impact of implementing BOPS strategy on product-level sales and return?  </a:t>
            </a:r>
            <a:endParaRPr sz="1400" u="sng"/>
          </a:p>
        </p:txBody>
      </p:sp>
      <p:sp>
        <p:nvSpPr>
          <p:cNvPr id="213" name="Google Shape;213;p25"/>
          <p:cNvSpPr txBox="1"/>
          <p:nvPr/>
        </p:nvSpPr>
        <p:spPr>
          <a:xfrm>
            <a:off x="95100" y="1257300"/>
            <a:ext cx="8953800" cy="29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Dataset - Online Daily Product Category Sales/Return</a:t>
            </a:r>
            <a:endParaRPr sz="1000"/>
          </a:p>
          <a:p>
            <a:pPr indent="0" lvl="0" marL="0" rtl="0" algn="ctr">
              <a:spcBef>
                <a:spcPts val="0"/>
              </a:spcBef>
              <a:spcAft>
                <a:spcPts val="0"/>
              </a:spcAft>
              <a:buNone/>
            </a:pPr>
            <a:r>
              <a:rPr lang="en" sz="1000"/>
              <a:t>Model: </a:t>
            </a:r>
            <a:r>
              <a:rPr lang="en" sz="1000" u="sng"/>
              <a:t>OLS</a:t>
            </a:r>
            <a:endParaRPr sz="1000" u="sng"/>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Sales Value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 β</a:t>
            </a:r>
            <a:r>
              <a:rPr b="1" baseline="-25000" i="1" lang="en" sz="1000">
                <a:latin typeface="Times New Roman"/>
                <a:ea typeface="Times New Roman"/>
                <a:cs typeface="Times New Roman"/>
                <a:sym typeface="Times New Roman"/>
              </a:rPr>
              <a:t>8 </a:t>
            </a:r>
            <a:r>
              <a:rPr b="1" i="1" lang="en" sz="1000">
                <a:latin typeface="Times New Roman"/>
                <a:ea typeface="Times New Roman"/>
                <a:cs typeface="Times New Roman"/>
                <a:sym typeface="Times New Roman"/>
              </a:rPr>
              <a:t>Product Category</a:t>
            </a:r>
            <a:endParaRPr b="1" i="1" sz="1000">
              <a:latin typeface="Times New Roman"/>
              <a:ea typeface="Times New Roman"/>
              <a:cs typeface="Times New Roman"/>
              <a:sym typeface="Times New Roman"/>
            </a:endParaRPr>
          </a:p>
          <a:p>
            <a:pPr indent="0" lvl="0" marL="0" rtl="0" algn="ctr">
              <a:spcBef>
                <a:spcPts val="1600"/>
              </a:spcBef>
              <a:spcAft>
                <a:spcPts val="0"/>
              </a:spcAft>
              <a:buNone/>
            </a:pPr>
            <a:r>
              <a:rPr lang="en" sz="1000"/>
              <a:t>Model: </a:t>
            </a:r>
            <a:r>
              <a:rPr lang="en" sz="1000" u="sng"/>
              <a:t>Negative Binomial</a:t>
            </a:r>
            <a:endParaRPr b="1" i="1" sz="10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Sales Quantity</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a:t>
            </a:r>
            <a:r>
              <a:rPr b="1" i="1" lang="en" sz="1000">
                <a:latin typeface="Times New Roman"/>
                <a:ea typeface="Times New Roman"/>
                <a:cs typeface="Times New Roman"/>
                <a:sym typeface="Times New Roman"/>
              </a:rPr>
              <a:t>+ β</a:t>
            </a:r>
            <a:r>
              <a:rPr b="1" baseline="-25000" i="1" lang="en" sz="1000">
                <a:latin typeface="Times New Roman"/>
                <a:ea typeface="Times New Roman"/>
                <a:cs typeface="Times New Roman"/>
                <a:sym typeface="Times New Roman"/>
              </a:rPr>
              <a:t>8 </a:t>
            </a:r>
            <a:r>
              <a:rPr b="1" i="1" lang="en" sz="1000">
                <a:latin typeface="Times New Roman"/>
                <a:ea typeface="Times New Roman"/>
                <a:cs typeface="Times New Roman"/>
                <a:sym typeface="Times New Roman"/>
              </a:rPr>
              <a:t>Product Category</a:t>
            </a:r>
            <a:endParaRPr sz="1000"/>
          </a:p>
          <a:p>
            <a:pPr indent="0" lvl="0" marL="0" rtl="0" algn="l">
              <a:lnSpc>
                <a:spcPct val="115000"/>
              </a:lnSpc>
              <a:spcBef>
                <a:spcPts val="1600"/>
              </a:spcBef>
              <a:spcAft>
                <a:spcPts val="1600"/>
              </a:spcAft>
              <a:buNone/>
            </a:pPr>
            <a:r>
              <a:t/>
            </a:r>
            <a:endParaRPr b="1" i="1" sz="1000">
              <a:latin typeface="Times New Roman"/>
              <a:ea typeface="Times New Roman"/>
              <a:cs typeface="Times New Roman"/>
              <a:sym typeface="Times New Roman"/>
            </a:endParaRPr>
          </a:p>
        </p:txBody>
      </p:sp>
      <p:sp>
        <p:nvSpPr>
          <p:cNvPr id="214" name="Google Shape;214;p25"/>
          <p:cNvSpPr txBox="1"/>
          <p:nvPr/>
        </p:nvSpPr>
        <p:spPr>
          <a:xfrm>
            <a:off x="2986550" y="4725100"/>
            <a:ext cx="1132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6" name="Google Shape;216;p25"/>
          <p:cNvSpPr txBox="1"/>
          <p:nvPr/>
        </p:nvSpPr>
        <p:spPr>
          <a:xfrm>
            <a:off x="95100" y="3138800"/>
            <a:ext cx="8953800" cy="29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Model: </a:t>
            </a:r>
            <a:r>
              <a:rPr lang="en" sz="1000" u="sng"/>
              <a:t>OLS</a:t>
            </a:r>
            <a:endParaRPr sz="1000" u="sng"/>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Return Value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 β</a:t>
            </a:r>
            <a:r>
              <a:rPr b="1" baseline="-25000" i="1" lang="en" sz="1000">
                <a:latin typeface="Times New Roman"/>
                <a:ea typeface="Times New Roman"/>
                <a:cs typeface="Times New Roman"/>
                <a:sym typeface="Times New Roman"/>
              </a:rPr>
              <a:t>8 </a:t>
            </a:r>
            <a:r>
              <a:rPr b="1" i="1" lang="en" sz="1000">
                <a:latin typeface="Times New Roman"/>
                <a:ea typeface="Times New Roman"/>
                <a:cs typeface="Times New Roman"/>
                <a:sym typeface="Times New Roman"/>
              </a:rPr>
              <a:t>Product Category+ β</a:t>
            </a:r>
            <a:r>
              <a:rPr b="1" baseline="-25000" i="1" lang="en" sz="1000">
                <a:latin typeface="Times New Roman"/>
                <a:ea typeface="Times New Roman"/>
                <a:cs typeface="Times New Roman"/>
                <a:sym typeface="Times New Roman"/>
              </a:rPr>
              <a:t>9 </a:t>
            </a:r>
            <a:r>
              <a:rPr b="1" i="1" lang="en" sz="1000">
                <a:latin typeface="Times New Roman"/>
                <a:ea typeface="Times New Roman"/>
                <a:cs typeface="Times New Roman"/>
                <a:sym typeface="Times New Roman"/>
              </a:rPr>
              <a:t>SalesValue</a:t>
            </a:r>
            <a:endParaRPr b="1" i="1" sz="1000">
              <a:latin typeface="Times New Roman"/>
              <a:ea typeface="Times New Roman"/>
              <a:cs typeface="Times New Roman"/>
              <a:sym typeface="Times New Roman"/>
            </a:endParaRPr>
          </a:p>
          <a:p>
            <a:pPr indent="0" lvl="0" marL="0" rtl="0" algn="ctr">
              <a:spcBef>
                <a:spcPts val="1600"/>
              </a:spcBef>
              <a:spcAft>
                <a:spcPts val="0"/>
              </a:spcAft>
              <a:buNone/>
            </a:pPr>
            <a:r>
              <a:rPr lang="en" sz="1000"/>
              <a:t>Model: </a:t>
            </a:r>
            <a:r>
              <a:rPr lang="en" sz="1000" u="sng"/>
              <a:t>Negative Binomial</a:t>
            </a:r>
            <a:endParaRPr b="1" i="1" sz="10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Return Quantity</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Avg_childowner+β</a:t>
            </a:r>
            <a:r>
              <a:rPr b="1" baseline="-25000" i="1" lang="en" sz="1000">
                <a:latin typeface="Times New Roman"/>
                <a:ea typeface="Times New Roman"/>
                <a:cs typeface="Times New Roman"/>
                <a:sym typeface="Times New Roman"/>
              </a:rPr>
              <a:t>8 </a:t>
            </a:r>
            <a:r>
              <a:rPr b="1" i="1" lang="en" sz="1000">
                <a:latin typeface="Times New Roman"/>
                <a:ea typeface="Times New Roman"/>
                <a:cs typeface="Times New Roman"/>
                <a:sym typeface="Times New Roman"/>
              </a:rPr>
              <a:t>Product Category+ β</a:t>
            </a:r>
            <a:r>
              <a:rPr b="1" baseline="-25000" i="1" lang="en" sz="1000">
                <a:latin typeface="Times New Roman"/>
                <a:ea typeface="Times New Roman"/>
                <a:cs typeface="Times New Roman"/>
                <a:sym typeface="Times New Roman"/>
              </a:rPr>
              <a:t>9 </a:t>
            </a:r>
            <a:r>
              <a:rPr b="1" i="1" lang="en" sz="1000">
                <a:latin typeface="Times New Roman"/>
                <a:ea typeface="Times New Roman"/>
                <a:cs typeface="Times New Roman"/>
                <a:sym typeface="Times New Roman"/>
              </a:rPr>
              <a:t>SalesQuantity</a:t>
            </a:r>
            <a:endParaRPr sz="1000"/>
          </a:p>
          <a:p>
            <a:pPr indent="0" lvl="0" marL="0" rtl="0" algn="l">
              <a:lnSpc>
                <a:spcPct val="115000"/>
              </a:lnSpc>
              <a:spcBef>
                <a:spcPts val="1600"/>
              </a:spcBef>
              <a:spcAft>
                <a:spcPts val="1600"/>
              </a:spcAft>
              <a:buNone/>
            </a:pPr>
            <a:r>
              <a:t/>
            </a:r>
            <a:endParaRPr b="1" i="1" sz="1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26"/>
          <p:cNvPicPr preferRelativeResize="0"/>
          <p:nvPr/>
        </p:nvPicPr>
        <p:blipFill>
          <a:blip r:embed="rId3">
            <a:alphaModFix/>
          </a:blip>
          <a:stretch>
            <a:fillRect/>
          </a:stretch>
        </p:blipFill>
        <p:spPr>
          <a:xfrm>
            <a:off x="5859075" y="439375"/>
            <a:ext cx="2288875" cy="3759724"/>
          </a:xfrm>
          <a:prstGeom prst="rect">
            <a:avLst/>
          </a:prstGeom>
          <a:noFill/>
          <a:ln>
            <a:noFill/>
          </a:ln>
        </p:spPr>
      </p:pic>
      <p:pic>
        <p:nvPicPr>
          <p:cNvPr id="222" name="Google Shape;222;p26"/>
          <p:cNvPicPr preferRelativeResize="0"/>
          <p:nvPr/>
        </p:nvPicPr>
        <p:blipFill>
          <a:blip r:embed="rId4">
            <a:alphaModFix/>
          </a:blip>
          <a:stretch>
            <a:fillRect/>
          </a:stretch>
        </p:blipFill>
        <p:spPr>
          <a:xfrm>
            <a:off x="654250" y="439375"/>
            <a:ext cx="2256189" cy="3722502"/>
          </a:xfrm>
          <a:prstGeom prst="rect">
            <a:avLst/>
          </a:prstGeom>
          <a:noFill/>
          <a:ln>
            <a:noFill/>
          </a:ln>
        </p:spPr>
      </p:pic>
      <p:sp>
        <p:nvSpPr>
          <p:cNvPr id="223" name="Google Shape;223;p26"/>
          <p:cNvSpPr txBox="1"/>
          <p:nvPr>
            <p:ph type="title"/>
          </p:nvPr>
        </p:nvSpPr>
        <p:spPr>
          <a:xfrm>
            <a:off x="5517713" y="-3250"/>
            <a:ext cx="32679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Q5 Sales Quantity </a:t>
            </a:r>
            <a:endParaRPr/>
          </a:p>
        </p:txBody>
      </p:sp>
      <p:sp>
        <p:nvSpPr>
          <p:cNvPr id="224" name="Google Shape;224;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5" name="Google Shape;225;p26"/>
          <p:cNvSpPr/>
          <p:nvPr/>
        </p:nvSpPr>
        <p:spPr>
          <a:xfrm>
            <a:off x="5859075" y="3104125"/>
            <a:ext cx="21915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txBox="1"/>
          <p:nvPr>
            <p:ph type="title"/>
          </p:nvPr>
        </p:nvSpPr>
        <p:spPr>
          <a:xfrm>
            <a:off x="594825" y="-3250"/>
            <a:ext cx="30567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Q5 Sales Value</a:t>
            </a:r>
            <a:endParaRPr/>
          </a:p>
        </p:txBody>
      </p:sp>
      <p:sp>
        <p:nvSpPr>
          <p:cNvPr id="227" name="Google Shape;227;p26"/>
          <p:cNvSpPr/>
          <p:nvPr/>
        </p:nvSpPr>
        <p:spPr>
          <a:xfrm>
            <a:off x="656150" y="2980600"/>
            <a:ext cx="22524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8" name="Google Shape;228;p26"/>
          <p:cNvGraphicFramePr/>
          <p:nvPr/>
        </p:nvGraphicFramePr>
        <p:xfrm>
          <a:off x="268525" y="4222613"/>
          <a:ext cx="3000000" cy="3000000"/>
        </p:xfrm>
        <a:graphic>
          <a:graphicData uri="http://schemas.openxmlformats.org/drawingml/2006/table">
            <a:tbl>
              <a:tblPr>
                <a:noFill/>
                <a:tableStyleId>{408FC352-8B52-49ED-B176-6690F0613945}</a:tableStyleId>
              </a:tblPr>
              <a:tblGrid>
                <a:gridCol w="4303475"/>
                <a:gridCol w="4139325"/>
              </a:tblGrid>
              <a:tr h="826375">
                <a:tc>
                  <a:txBody>
                    <a:bodyPr/>
                    <a:lstStyle/>
                    <a:p>
                      <a:pPr indent="0" lvl="0" marL="0" rtl="0" algn="ctr">
                        <a:lnSpc>
                          <a:spcPct val="115000"/>
                        </a:lnSpc>
                        <a:spcBef>
                          <a:spcPts val="0"/>
                        </a:spcBef>
                        <a:spcAft>
                          <a:spcPts val="0"/>
                        </a:spcAft>
                        <a:buClr>
                          <a:srgbClr val="000000"/>
                        </a:buClr>
                        <a:buSzPts val="1100"/>
                        <a:buFont typeface="Arial"/>
                        <a:buNone/>
                      </a:pPr>
                      <a:r>
                        <a:rPr i="1" lang="en" sz="1200">
                          <a:latin typeface="Lato"/>
                          <a:ea typeface="Lato"/>
                          <a:cs typeface="Lato"/>
                          <a:sym typeface="Lato"/>
                        </a:rPr>
                        <a:t>For stores that have implemented BOPS, there is a 20% decrease in sales value. </a:t>
                      </a:r>
                      <a:endParaRPr i="1" sz="1200">
                        <a:latin typeface="Lato"/>
                        <a:ea typeface="Lato"/>
                        <a:cs typeface="Lato"/>
                        <a:sym typeface="Lato"/>
                      </a:endParaRPr>
                    </a:p>
                    <a:p>
                      <a:pPr indent="0" lvl="0" marL="0" rtl="0" algn="ctr">
                        <a:spcBef>
                          <a:spcPts val="1600"/>
                        </a:spcBef>
                        <a:spcAft>
                          <a:spcPts val="0"/>
                        </a:spcAft>
                        <a:buNone/>
                      </a:pPr>
                      <a:r>
                        <a:t/>
                      </a:r>
                      <a:endParaRPr i="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1200">
                          <a:latin typeface="Lato"/>
                          <a:ea typeface="Lato"/>
                          <a:cs typeface="Lato"/>
                          <a:sym typeface="Lato"/>
                        </a:rPr>
                        <a:t>(IRR)</a:t>
                      </a:r>
                      <a:r>
                        <a:rPr i="1" lang="en" sz="1200">
                          <a:latin typeface="Lato"/>
                          <a:ea typeface="Lato"/>
                          <a:cs typeface="Lato"/>
                          <a:sym typeface="Lato"/>
                        </a:rPr>
                        <a:t>Interpretation: For stores that have implemented BOPS, there is a 22% decrease in sales quantity.</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27"/>
          <p:cNvPicPr preferRelativeResize="0"/>
          <p:nvPr/>
        </p:nvPicPr>
        <p:blipFill>
          <a:blip r:embed="rId3">
            <a:alphaModFix/>
          </a:blip>
          <a:stretch>
            <a:fillRect/>
          </a:stretch>
        </p:blipFill>
        <p:spPr>
          <a:xfrm>
            <a:off x="5859077" y="439375"/>
            <a:ext cx="2432550" cy="3759724"/>
          </a:xfrm>
          <a:prstGeom prst="rect">
            <a:avLst/>
          </a:prstGeom>
          <a:noFill/>
          <a:ln>
            <a:noFill/>
          </a:ln>
        </p:spPr>
      </p:pic>
      <p:pic>
        <p:nvPicPr>
          <p:cNvPr id="234" name="Google Shape;234;p27"/>
          <p:cNvPicPr preferRelativeResize="0"/>
          <p:nvPr/>
        </p:nvPicPr>
        <p:blipFill>
          <a:blip r:embed="rId4">
            <a:alphaModFix/>
          </a:blip>
          <a:stretch>
            <a:fillRect/>
          </a:stretch>
        </p:blipFill>
        <p:spPr>
          <a:xfrm>
            <a:off x="656150" y="439375"/>
            <a:ext cx="2288875" cy="3759725"/>
          </a:xfrm>
          <a:prstGeom prst="rect">
            <a:avLst/>
          </a:prstGeom>
          <a:noFill/>
          <a:ln>
            <a:noFill/>
          </a:ln>
        </p:spPr>
      </p:pic>
      <p:sp>
        <p:nvSpPr>
          <p:cNvPr id="235" name="Google Shape;235;p27"/>
          <p:cNvSpPr txBox="1"/>
          <p:nvPr>
            <p:ph type="title"/>
          </p:nvPr>
        </p:nvSpPr>
        <p:spPr>
          <a:xfrm>
            <a:off x="5517713" y="-3250"/>
            <a:ext cx="32679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Q5 Return Quantity </a:t>
            </a:r>
            <a:endParaRPr/>
          </a:p>
        </p:txBody>
      </p:sp>
      <p:sp>
        <p:nvSpPr>
          <p:cNvPr id="236" name="Google Shape;236;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7" name="Google Shape;237;p27"/>
          <p:cNvSpPr/>
          <p:nvPr/>
        </p:nvSpPr>
        <p:spPr>
          <a:xfrm>
            <a:off x="5859075" y="3157775"/>
            <a:ext cx="23967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txBox="1"/>
          <p:nvPr>
            <p:ph type="title"/>
          </p:nvPr>
        </p:nvSpPr>
        <p:spPr>
          <a:xfrm>
            <a:off x="594825" y="-3250"/>
            <a:ext cx="30567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Q5 Return Value</a:t>
            </a:r>
            <a:endParaRPr/>
          </a:p>
        </p:txBody>
      </p:sp>
      <p:sp>
        <p:nvSpPr>
          <p:cNvPr id="239" name="Google Shape;239;p27"/>
          <p:cNvSpPr/>
          <p:nvPr/>
        </p:nvSpPr>
        <p:spPr>
          <a:xfrm>
            <a:off x="656150" y="3104125"/>
            <a:ext cx="22524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0" name="Google Shape;240;p27"/>
          <p:cNvGraphicFramePr/>
          <p:nvPr/>
        </p:nvGraphicFramePr>
        <p:xfrm>
          <a:off x="295875" y="4222613"/>
          <a:ext cx="3000000" cy="3000000"/>
        </p:xfrm>
        <a:graphic>
          <a:graphicData uri="http://schemas.openxmlformats.org/drawingml/2006/table">
            <a:tbl>
              <a:tblPr>
                <a:noFill/>
                <a:tableStyleId>{408FC352-8B52-49ED-B176-6690F0613945}</a:tableStyleId>
              </a:tblPr>
              <a:tblGrid>
                <a:gridCol w="4276125"/>
                <a:gridCol w="4139325"/>
              </a:tblGrid>
              <a:tr h="826375">
                <a:tc>
                  <a:txBody>
                    <a:bodyPr/>
                    <a:lstStyle/>
                    <a:p>
                      <a:pPr indent="0" lvl="0" marL="0" rtl="0" algn="ctr">
                        <a:lnSpc>
                          <a:spcPct val="115000"/>
                        </a:lnSpc>
                        <a:spcBef>
                          <a:spcPts val="0"/>
                        </a:spcBef>
                        <a:spcAft>
                          <a:spcPts val="1600"/>
                        </a:spcAft>
                        <a:buNone/>
                      </a:pPr>
                      <a:r>
                        <a:rPr i="1" lang="en" sz="1200">
                          <a:latin typeface="Lato"/>
                          <a:ea typeface="Lato"/>
                          <a:cs typeface="Lato"/>
                          <a:sym typeface="Lato"/>
                        </a:rPr>
                        <a:t>Interpretation: For stores that have implemented BOPS, there is a 60% decrease in return value. </a:t>
                      </a:r>
                      <a:endParaRPr i="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1200">
                          <a:latin typeface="Lato"/>
                          <a:ea typeface="Lato"/>
                          <a:cs typeface="Lato"/>
                          <a:sym typeface="Lato"/>
                        </a:rPr>
                        <a:t>(IRR)</a:t>
                      </a:r>
                      <a:r>
                        <a:rPr i="1" lang="en" sz="1200">
                          <a:latin typeface="Lato"/>
                          <a:ea typeface="Lato"/>
                          <a:cs typeface="Lato"/>
                          <a:sym typeface="Lato"/>
                        </a:rPr>
                        <a:t>: For stores that have implemented BOPS, there is a 34% decrease in return quantity.</a:t>
                      </a:r>
                      <a:endParaRPr i="1" sz="12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28"/>
          <p:cNvPicPr preferRelativeResize="0"/>
          <p:nvPr/>
        </p:nvPicPr>
        <p:blipFill>
          <a:blip r:embed="rId3">
            <a:alphaModFix/>
          </a:blip>
          <a:stretch>
            <a:fillRect/>
          </a:stretch>
        </p:blipFill>
        <p:spPr>
          <a:xfrm>
            <a:off x="4637350" y="234150"/>
            <a:ext cx="4447650" cy="4671925"/>
          </a:xfrm>
          <a:prstGeom prst="rect">
            <a:avLst/>
          </a:prstGeom>
          <a:noFill/>
          <a:ln>
            <a:noFill/>
          </a:ln>
        </p:spPr>
      </p:pic>
      <p:sp>
        <p:nvSpPr>
          <p:cNvPr id="246" name="Google Shape;246;p28"/>
          <p:cNvSpPr txBox="1"/>
          <p:nvPr>
            <p:ph type="title"/>
          </p:nvPr>
        </p:nvSpPr>
        <p:spPr>
          <a:xfrm>
            <a:off x="730000" y="12573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Q6 - Sales Value</a:t>
            </a:r>
            <a:endParaRPr/>
          </a:p>
        </p:txBody>
      </p:sp>
      <p:sp>
        <p:nvSpPr>
          <p:cNvPr id="247" name="Google Shape;247;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8" name="Google Shape;248;p28"/>
          <p:cNvSpPr txBox="1"/>
          <p:nvPr>
            <p:ph idx="1" type="subTitle"/>
          </p:nvPr>
        </p:nvSpPr>
        <p:spPr>
          <a:xfrm>
            <a:off x="730000" y="2121875"/>
            <a:ext cx="33009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i="1" lang="en" sz="1400"/>
              <a:t>The marginal effect plots for all product categories </a:t>
            </a:r>
            <a:r>
              <a:rPr b="1" i="1" lang="en" sz="1400"/>
              <a:t>Sales Value</a:t>
            </a:r>
            <a:endParaRPr b="1" i="1" sz="1400"/>
          </a:p>
          <a:p>
            <a:pPr indent="0" lvl="0" marL="0" rtl="0" algn="ctr">
              <a:spcBef>
                <a:spcPts val="0"/>
              </a:spcBef>
              <a:spcAft>
                <a:spcPts val="0"/>
              </a:spcAft>
              <a:buClr>
                <a:srgbClr val="000000"/>
              </a:buClr>
              <a:buSzPts val="1100"/>
              <a:buFont typeface="Arial"/>
              <a:buNone/>
            </a:pPr>
            <a:r>
              <a:t/>
            </a:r>
            <a:endParaRPr i="1" sz="1400"/>
          </a:p>
          <a:p>
            <a:pPr indent="0" lvl="0" marL="0" rtl="0" algn="ctr">
              <a:spcBef>
                <a:spcPts val="0"/>
              </a:spcBef>
              <a:spcAft>
                <a:spcPts val="0"/>
              </a:spcAft>
              <a:buClr>
                <a:srgbClr val="000000"/>
              </a:buClr>
              <a:buSzPts val="1100"/>
              <a:buFont typeface="Arial"/>
              <a:buNone/>
            </a:pPr>
            <a:r>
              <a:rPr i="1" lang="en" sz="1400"/>
              <a:t>We found that </a:t>
            </a:r>
            <a:r>
              <a:rPr b="1" i="1" lang="en" sz="1400"/>
              <a:t>only 2</a:t>
            </a:r>
            <a:r>
              <a:rPr b="1" i="1" lang="en" sz="1400"/>
              <a:t> out of the 21</a:t>
            </a:r>
            <a:r>
              <a:rPr i="1" lang="en" sz="1400"/>
              <a:t> categories have a significant difference.</a:t>
            </a:r>
            <a:endParaRPr i="1" sz="1400"/>
          </a:p>
          <a:p>
            <a:pPr indent="0" lvl="0" marL="0" rtl="0" algn="l">
              <a:spcBef>
                <a:spcPts val="0"/>
              </a:spcBef>
              <a:spcAft>
                <a:spcPts val="0"/>
              </a:spcAft>
              <a:buClr>
                <a:srgbClr val="000000"/>
              </a:buClr>
              <a:buSzPts val="1100"/>
              <a:buFont typeface="Arial"/>
              <a:buNone/>
            </a:pPr>
            <a:r>
              <a:t/>
            </a:r>
            <a:endParaRPr i="1" sz="1400"/>
          </a:p>
          <a:p>
            <a:pPr indent="-292100" lvl="0" marL="457200" rtl="0" algn="l">
              <a:spcBef>
                <a:spcPts val="0"/>
              </a:spcBef>
              <a:spcAft>
                <a:spcPts val="0"/>
              </a:spcAft>
              <a:buSzPts val="1000"/>
              <a:buAutoNum type="arabicPeriod"/>
            </a:pPr>
            <a:r>
              <a:rPr i="1" lang="en" sz="1000"/>
              <a:t>Product #4 (Diamond Fashion)</a:t>
            </a:r>
            <a:endParaRPr i="1" sz="1000"/>
          </a:p>
          <a:p>
            <a:pPr indent="-292100" lvl="0" marL="457200" rtl="0" algn="l">
              <a:spcBef>
                <a:spcPts val="0"/>
              </a:spcBef>
              <a:spcAft>
                <a:spcPts val="0"/>
              </a:spcAft>
              <a:buSzPts val="1000"/>
              <a:buAutoNum type="arabicPeriod"/>
            </a:pPr>
            <a:r>
              <a:rPr i="1" lang="en" sz="1000"/>
              <a:t>Product #14 (Pre-Owned)</a:t>
            </a:r>
            <a:endParaRPr i="1" sz="1000"/>
          </a:p>
          <a:p>
            <a:pPr indent="0" lvl="0" marL="0" rtl="0" algn="l">
              <a:spcBef>
                <a:spcPts val="0"/>
              </a:spcBef>
              <a:spcAft>
                <a:spcPts val="0"/>
              </a:spcAft>
              <a:buClr>
                <a:srgbClr val="000000"/>
              </a:buClr>
              <a:buSzPts val="1100"/>
              <a:buFont typeface="Arial"/>
              <a:buNone/>
            </a:pPr>
            <a:r>
              <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4" name="Google Shape;254;p29"/>
          <p:cNvPicPr preferRelativeResize="0"/>
          <p:nvPr/>
        </p:nvPicPr>
        <p:blipFill>
          <a:blip r:embed="rId3">
            <a:alphaModFix/>
          </a:blip>
          <a:stretch>
            <a:fillRect/>
          </a:stretch>
        </p:blipFill>
        <p:spPr>
          <a:xfrm>
            <a:off x="171125" y="124700"/>
            <a:ext cx="3543150" cy="3514050"/>
          </a:xfrm>
          <a:prstGeom prst="rect">
            <a:avLst/>
          </a:prstGeom>
          <a:noFill/>
          <a:ln>
            <a:noFill/>
          </a:ln>
        </p:spPr>
      </p:pic>
      <p:sp>
        <p:nvSpPr>
          <p:cNvPr id="255" name="Google Shape;255;p29"/>
          <p:cNvSpPr txBox="1"/>
          <p:nvPr>
            <p:ph idx="2" type="body"/>
          </p:nvPr>
        </p:nvSpPr>
        <p:spPr>
          <a:xfrm>
            <a:off x="260588" y="4313225"/>
            <a:ext cx="33642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1200"/>
              <a:t>Interpretation:  When BOPS is available and in use, it led to a decrease of 46% in sales value for Diamond Fashion products</a:t>
            </a:r>
            <a:endParaRPr i="1" sz="1200"/>
          </a:p>
        </p:txBody>
      </p:sp>
      <p:pic>
        <p:nvPicPr>
          <p:cNvPr id="256" name="Google Shape;256;p29"/>
          <p:cNvPicPr preferRelativeResize="0"/>
          <p:nvPr/>
        </p:nvPicPr>
        <p:blipFill>
          <a:blip r:embed="rId4">
            <a:alphaModFix/>
          </a:blip>
          <a:stretch>
            <a:fillRect/>
          </a:stretch>
        </p:blipFill>
        <p:spPr>
          <a:xfrm>
            <a:off x="5221400" y="156350"/>
            <a:ext cx="3364225" cy="3336557"/>
          </a:xfrm>
          <a:prstGeom prst="rect">
            <a:avLst/>
          </a:prstGeom>
          <a:noFill/>
          <a:ln>
            <a:noFill/>
          </a:ln>
        </p:spPr>
      </p:pic>
      <p:sp>
        <p:nvSpPr>
          <p:cNvPr id="257" name="Google Shape;257;p29"/>
          <p:cNvSpPr txBox="1"/>
          <p:nvPr>
            <p:ph idx="1" type="subTitle"/>
          </p:nvPr>
        </p:nvSpPr>
        <p:spPr>
          <a:xfrm>
            <a:off x="5344275" y="4237013"/>
            <a:ext cx="33009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200"/>
              <a:t>Interpretation: When BOPS is available and in use, it led to a  decrease of 106% in sales value for Pre-Owned products</a:t>
            </a:r>
            <a:endParaRPr i="1" sz="1200"/>
          </a:p>
        </p:txBody>
      </p:sp>
      <p:pic>
        <p:nvPicPr>
          <p:cNvPr id="258" name="Google Shape;258;p29"/>
          <p:cNvPicPr preferRelativeResize="0"/>
          <p:nvPr/>
        </p:nvPicPr>
        <p:blipFill>
          <a:blip r:embed="rId5">
            <a:alphaModFix/>
          </a:blip>
          <a:stretch>
            <a:fillRect/>
          </a:stretch>
        </p:blipFill>
        <p:spPr>
          <a:xfrm>
            <a:off x="260600" y="3749750"/>
            <a:ext cx="3364225" cy="563475"/>
          </a:xfrm>
          <a:prstGeom prst="rect">
            <a:avLst/>
          </a:prstGeom>
          <a:noFill/>
          <a:ln>
            <a:noFill/>
          </a:ln>
        </p:spPr>
      </p:pic>
      <p:pic>
        <p:nvPicPr>
          <p:cNvPr id="259" name="Google Shape;259;p29"/>
          <p:cNvPicPr preferRelativeResize="0"/>
          <p:nvPr/>
        </p:nvPicPr>
        <p:blipFill>
          <a:blip r:embed="rId6">
            <a:alphaModFix/>
          </a:blip>
          <a:stretch>
            <a:fillRect/>
          </a:stretch>
        </p:blipFill>
        <p:spPr>
          <a:xfrm>
            <a:off x="5241637" y="3591675"/>
            <a:ext cx="3201368" cy="546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Q6 - Return Value</a:t>
            </a:r>
            <a:endParaRPr/>
          </a:p>
        </p:txBody>
      </p:sp>
      <p:sp>
        <p:nvSpPr>
          <p:cNvPr id="265" name="Google Shape;265;p30"/>
          <p:cNvSpPr txBox="1"/>
          <p:nvPr>
            <p:ph idx="1" type="subTitle"/>
          </p:nvPr>
        </p:nvSpPr>
        <p:spPr>
          <a:xfrm>
            <a:off x="730000" y="2192250"/>
            <a:ext cx="33009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i="1" lang="en" sz="1400"/>
              <a:t>The Marginal plot for all categories</a:t>
            </a:r>
            <a:endParaRPr i="1" sz="1400"/>
          </a:p>
          <a:p>
            <a:pPr indent="0" lvl="0" marL="0" rtl="0" algn="ctr">
              <a:spcBef>
                <a:spcPts val="0"/>
              </a:spcBef>
              <a:spcAft>
                <a:spcPts val="0"/>
              </a:spcAft>
              <a:buClr>
                <a:srgbClr val="000000"/>
              </a:buClr>
              <a:buSzPts val="1100"/>
              <a:buFont typeface="Arial"/>
              <a:buNone/>
            </a:pPr>
            <a:r>
              <a:rPr b="1" i="1" lang="en" sz="1400"/>
              <a:t>Return Value</a:t>
            </a:r>
            <a:endParaRPr b="1" i="1" sz="1400"/>
          </a:p>
          <a:p>
            <a:pPr indent="0" lvl="0" marL="0" rtl="0" algn="ctr">
              <a:spcBef>
                <a:spcPts val="0"/>
              </a:spcBef>
              <a:spcAft>
                <a:spcPts val="0"/>
              </a:spcAft>
              <a:buClr>
                <a:srgbClr val="000000"/>
              </a:buClr>
              <a:buSzPts val="1100"/>
              <a:buFont typeface="Arial"/>
              <a:buNone/>
            </a:pPr>
            <a:r>
              <a:t/>
            </a:r>
            <a:endParaRPr b="1" i="1" sz="1400"/>
          </a:p>
          <a:p>
            <a:pPr indent="0" lvl="0" marL="0" rtl="0" algn="ctr">
              <a:spcBef>
                <a:spcPts val="0"/>
              </a:spcBef>
              <a:spcAft>
                <a:spcPts val="0"/>
              </a:spcAft>
              <a:buClr>
                <a:srgbClr val="000000"/>
              </a:buClr>
              <a:buSzPts val="1100"/>
              <a:buFont typeface="Arial"/>
              <a:buNone/>
            </a:pPr>
            <a:r>
              <a:rPr i="1" lang="en" sz="1400"/>
              <a:t>We found that </a:t>
            </a:r>
            <a:r>
              <a:rPr b="1" i="1" lang="en" sz="1400"/>
              <a:t>3 out of the 21</a:t>
            </a:r>
            <a:r>
              <a:rPr i="1" lang="en" sz="1400"/>
              <a:t> categories have a significant difference</a:t>
            </a:r>
            <a:endParaRPr i="1" sz="1400"/>
          </a:p>
          <a:p>
            <a:pPr indent="0" lvl="0" marL="0" rtl="0" algn="ctr">
              <a:spcBef>
                <a:spcPts val="0"/>
              </a:spcBef>
              <a:spcAft>
                <a:spcPts val="0"/>
              </a:spcAft>
              <a:buClr>
                <a:srgbClr val="000000"/>
              </a:buClr>
              <a:buSzPts val="1100"/>
              <a:buFont typeface="Arial"/>
              <a:buNone/>
            </a:pPr>
            <a:r>
              <a:t/>
            </a:r>
            <a:endParaRPr i="1" sz="1400"/>
          </a:p>
          <a:p>
            <a:pPr indent="-292100" lvl="0" marL="457200" rtl="0" algn="l">
              <a:spcBef>
                <a:spcPts val="0"/>
              </a:spcBef>
              <a:spcAft>
                <a:spcPts val="0"/>
              </a:spcAft>
              <a:buSzPts val="1000"/>
              <a:buAutoNum type="arabicPeriod"/>
            </a:pPr>
            <a:r>
              <a:rPr i="1" lang="en" sz="1000"/>
              <a:t>Product #4 (Diamond Fashion)</a:t>
            </a:r>
            <a:endParaRPr i="1" sz="1000"/>
          </a:p>
          <a:p>
            <a:pPr indent="-292100" lvl="0" marL="457200" rtl="0" algn="l">
              <a:spcBef>
                <a:spcPts val="0"/>
              </a:spcBef>
              <a:spcAft>
                <a:spcPts val="0"/>
              </a:spcAft>
              <a:buSzPts val="1000"/>
              <a:buAutoNum type="arabicPeriod"/>
            </a:pPr>
            <a:r>
              <a:rPr i="1" lang="en" sz="1000"/>
              <a:t>Product #14 (Pre-Owned)</a:t>
            </a:r>
            <a:endParaRPr i="1" sz="1000"/>
          </a:p>
          <a:p>
            <a:pPr indent="-292100" lvl="0" marL="457200" rtl="0" algn="l">
              <a:spcBef>
                <a:spcPts val="0"/>
              </a:spcBef>
              <a:spcAft>
                <a:spcPts val="0"/>
              </a:spcAft>
              <a:buSzPts val="1000"/>
              <a:buAutoNum type="arabicPeriod"/>
            </a:pPr>
            <a:r>
              <a:rPr i="1" lang="en" sz="1000"/>
              <a:t>Product #21 (Sterling Silver)</a:t>
            </a:r>
            <a:endParaRPr i="1" sz="1000"/>
          </a:p>
          <a:p>
            <a:pPr indent="0" lvl="0" marL="457200" rtl="0" algn="ctr">
              <a:spcBef>
                <a:spcPts val="0"/>
              </a:spcBef>
              <a:spcAft>
                <a:spcPts val="0"/>
              </a:spcAft>
              <a:buNone/>
            </a:pPr>
            <a:r>
              <a:t/>
            </a:r>
            <a:endParaRPr i="1" sz="1300"/>
          </a:p>
          <a:p>
            <a:pPr indent="0" lvl="0" marL="0" rtl="0" algn="l">
              <a:spcBef>
                <a:spcPts val="0"/>
              </a:spcBef>
              <a:spcAft>
                <a:spcPts val="0"/>
              </a:spcAft>
              <a:buNone/>
            </a:pPr>
            <a:r>
              <a:t/>
            </a:r>
            <a:endParaRPr/>
          </a:p>
        </p:txBody>
      </p:sp>
      <p:sp>
        <p:nvSpPr>
          <p:cNvPr id="266" name="Google Shape;266;p30"/>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7" name="Google Shape;267;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8" name="Google Shape;268;p30"/>
          <p:cNvPicPr preferRelativeResize="0"/>
          <p:nvPr/>
        </p:nvPicPr>
        <p:blipFill>
          <a:blip r:embed="rId3">
            <a:alphaModFix/>
          </a:blip>
          <a:stretch>
            <a:fillRect/>
          </a:stretch>
        </p:blipFill>
        <p:spPr>
          <a:xfrm>
            <a:off x="4606925" y="335788"/>
            <a:ext cx="4509000" cy="447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74" name="Google Shape;274;p31"/>
          <p:cNvPicPr preferRelativeResize="0"/>
          <p:nvPr/>
        </p:nvPicPr>
        <p:blipFill>
          <a:blip r:embed="rId3">
            <a:alphaModFix/>
          </a:blip>
          <a:stretch>
            <a:fillRect/>
          </a:stretch>
        </p:blipFill>
        <p:spPr>
          <a:xfrm>
            <a:off x="366275" y="1875775"/>
            <a:ext cx="2667000" cy="361950"/>
          </a:xfrm>
          <a:prstGeom prst="rect">
            <a:avLst/>
          </a:prstGeom>
          <a:noFill/>
          <a:ln>
            <a:noFill/>
          </a:ln>
        </p:spPr>
      </p:pic>
      <p:pic>
        <p:nvPicPr>
          <p:cNvPr id="275" name="Google Shape;275;p31"/>
          <p:cNvPicPr preferRelativeResize="0"/>
          <p:nvPr/>
        </p:nvPicPr>
        <p:blipFill>
          <a:blip r:embed="rId4">
            <a:alphaModFix/>
          </a:blip>
          <a:stretch>
            <a:fillRect/>
          </a:stretch>
        </p:blipFill>
        <p:spPr>
          <a:xfrm>
            <a:off x="3389400" y="1875775"/>
            <a:ext cx="2771775" cy="361950"/>
          </a:xfrm>
          <a:prstGeom prst="rect">
            <a:avLst/>
          </a:prstGeom>
          <a:noFill/>
          <a:ln>
            <a:noFill/>
          </a:ln>
        </p:spPr>
      </p:pic>
      <p:sp>
        <p:nvSpPr>
          <p:cNvPr id="276" name="Google Shape;276;p31"/>
          <p:cNvSpPr txBox="1"/>
          <p:nvPr/>
        </p:nvSpPr>
        <p:spPr>
          <a:xfrm>
            <a:off x="448550" y="1305325"/>
            <a:ext cx="17517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Category 4 </a:t>
            </a:r>
            <a:endParaRPr/>
          </a:p>
        </p:txBody>
      </p:sp>
      <p:sp>
        <p:nvSpPr>
          <p:cNvPr id="277" name="Google Shape;277;p31"/>
          <p:cNvSpPr txBox="1"/>
          <p:nvPr/>
        </p:nvSpPr>
        <p:spPr>
          <a:xfrm>
            <a:off x="3524075" y="1305325"/>
            <a:ext cx="1996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Category 14 </a:t>
            </a:r>
            <a:endParaRPr/>
          </a:p>
        </p:txBody>
      </p:sp>
      <p:sp>
        <p:nvSpPr>
          <p:cNvPr id="278" name="Google Shape;278;p31"/>
          <p:cNvSpPr txBox="1"/>
          <p:nvPr/>
        </p:nvSpPr>
        <p:spPr>
          <a:xfrm>
            <a:off x="6844400" y="1223875"/>
            <a:ext cx="17517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Category 21</a:t>
            </a:r>
            <a:endParaRPr/>
          </a:p>
        </p:txBody>
      </p:sp>
      <p:pic>
        <p:nvPicPr>
          <p:cNvPr id="279" name="Google Shape;279;p31"/>
          <p:cNvPicPr preferRelativeResize="0"/>
          <p:nvPr/>
        </p:nvPicPr>
        <p:blipFill>
          <a:blip r:embed="rId5">
            <a:alphaModFix/>
          </a:blip>
          <a:stretch>
            <a:fillRect/>
          </a:stretch>
        </p:blipFill>
        <p:spPr>
          <a:xfrm>
            <a:off x="6339125" y="1866250"/>
            <a:ext cx="2762250" cy="381000"/>
          </a:xfrm>
          <a:prstGeom prst="rect">
            <a:avLst/>
          </a:prstGeom>
          <a:noFill/>
          <a:ln>
            <a:noFill/>
          </a:ln>
        </p:spPr>
      </p:pic>
      <p:sp>
        <p:nvSpPr>
          <p:cNvPr id="280" name="Google Shape;280;p31"/>
          <p:cNvSpPr txBox="1"/>
          <p:nvPr/>
        </p:nvSpPr>
        <p:spPr>
          <a:xfrm>
            <a:off x="346300" y="317425"/>
            <a:ext cx="6233400" cy="6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Product Categories with Significant Changes With BOPS:</a:t>
            </a:r>
            <a:endParaRPr sz="2400"/>
          </a:p>
        </p:txBody>
      </p:sp>
      <p:pic>
        <p:nvPicPr>
          <p:cNvPr id="281" name="Google Shape;281;p31"/>
          <p:cNvPicPr preferRelativeResize="0"/>
          <p:nvPr/>
        </p:nvPicPr>
        <p:blipFill>
          <a:blip r:embed="rId6">
            <a:alphaModFix/>
          </a:blip>
          <a:stretch>
            <a:fillRect/>
          </a:stretch>
        </p:blipFill>
        <p:spPr>
          <a:xfrm>
            <a:off x="346295" y="2339575"/>
            <a:ext cx="2593005" cy="2571700"/>
          </a:xfrm>
          <a:prstGeom prst="rect">
            <a:avLst/>
          </a:prstGeom>
          <a:noFill/>
          <a:ln>
            <a:noFill/>
          </a:ln>
        </p:spPr>
      </p:pic>
      <p:pic>
        <p:nvPicPr>
          <p:cNvPr id="282" name="Google Shape;282;p31"/>
          <p:cNvPicPr preferRelativeResize="0"/>
          <p:nvPr/>
        </p:nvPicPr>
        <p:blipFill>
          <a:blip r:embed="rId7">
            <a:alphaModFix/>
          </a:blip>
          <a:stretch>
            <a:fillRect/>
          </a:stretch>
        </p:blipFill>
        <p:spPr>
          <a:xfrm>
            <a:off x="3389412" y="2339575"/>
            <a:ext cx="2593000" cy="2571688"/>
          </a:xfrm>
          <a:prstGeom prst="rect">
            <a:avLst/>
          </a:prstGeom>
          <a:noFill/>
          <a:ln>
            <a:noFill/>
          </a:ln>
        </p:spPr>
      </p:pic>
      <p:pic>
        <p:nvPicPr>
          <p:cNvPr id="283" name="Google Shape;283;p31"/>
          <p:cNvPicPr preferRelativeResize="0"/>
          <p:nvPr/>
        </p:nvPicPr>
        <p:blipFill>
          <a:blip r:embed="rId8">
            <a:alphaModFix/>
          </a:blip>
          <a:stretch>
            <a:fillRect/>
          </a:stretch>
        </p:blipFill>
        <p:spPr>
          <a:xfrm>
            <a:off x="6161175" y="2421024"/>
            <a:ext cx="2593000" cy="2571676"/>
          </a:xfrm>
          <a:prstGeom prst="rect">
            <a:avLst/>
          </a:prstGeom>
          <a:noFill/>
          <a:ln>
            <a:noFill/>
          </a:ln>
        </p:spPr>
      </p:pic>
      <p:sp>
        <p:nvSpPr>
          <p:cNvPr id="284" name="Google Shape;284;p31"/>
          <p:cNvSpPr txBox="1"/>
          <p:nvPr/>
        </p:nvSpPr>
        <p:spPr>
          <a:xfrm>
            <a:off x="2083550" y="786025"/>
            <a:ext cx="5204700" cy="5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these product categories, the use of BOPS led to a decrease of 155%, 148%, and 90% in sales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7650" y="1754250"/>
            <a:ext cx="7688700" cy="31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are given six questions from our boss to assess whether or not to implement BOPS. </a:t>
            </a:r>
            <a:endParaRPr sz="2400"/>
          </a:p>
          <a:p>
            <a:pPr indent="0" lvl="0" marL="0" rtl="0" algn="l">
              <a:spcBef>
                <a:spcPts val="1600"/>
              </a:spcBef>
              <a:spcAft>
                <a:spcPts val="0"/>
              </a:spcAft>
              <a:buClr>
                <a:srgbClr val="000000"/>
              </a:buClr>
              <a:buSzPts val="1100"/>
              <a:buFont typeface="Arial"/>
              <a:buNone/>
            </a:pPr>
            <a:r>
              <a:rPr lang="en"/>
              <a:t>Given 4 datasets to compare BOPS and BO-Delivery from August 1, 2010 - July 31, 2013:</a:t>
            </a:r>
            <a:endParaRPr/>
          </a:p>
          <a:p>
            <a:pPr indent="-311150" lvl="0" marL="457200" rtl="0" algn="l">
              <a:spcBef>
                <a:spcPts val="1600"/>
              </a:spcBef>
              <a:spcAft>
                <a:spcPts val="0"/>
              </a:spcAft>
              <a:buSzPts val="1300"/>
              <a:buAutoNum type="arabicPeriod"/>
            </a:pPr>
            <a:r>
              <a:rPr lang="en"/>
              <a:t>Transaction Level Data   </a:t>
            </a:r>
            <a:endParaRPr/>
          </a:p>
          <a:p>
            <a:pPr indent="-311150" lvl="0" marL="457200" rtl="0" algn="l">
              <a:spcBef>
                <a:spcPts val="0"/>
              </a:spcBef>
              <a:spcAft>
                <a:spcPts val="0"/>
              </a:spcAft>
              <a:buSzPts val="1300"/>
              <a:buAutoNum type="arabicPeriod"/>
            </a:pPr>
            <a:r>
              <a:rPr lang="en"/>
              <a:t>Consumer Level Data</a:t>
            </a:r>
            <a:endParaRPr/>
          </a:p>
          <a:p>
            <a:pPr indent="-311150" lvl="0" marL="457200" rtl="0" algn="l">
              <a:spcBef>
                <a:spcPts val="0"/>
              </a:spcBef>
              <a:spcAft>
                <a:spcPts val="0"/>
              </a:spcAft>
              <a:buSzPts val="1300"/>
              <a:buAutoNum type="arabicPeriod"/>
            </a:pPr>
            <a:r>
              <a:rPr lang="en"/>
              <a:t>Online Daily Data - Sales and Return</a:t>
            </a:r>
            <a:endParaRPr/>
          </a:p>
          <a:p>
            <a:pPr indent="-311150" lvl="0" marL="457200" rtl="0" algn="l">
              <a:spcBef>
                <a:spcPts val="0"/>
              </a:spcBef>
              <a:spcAft>
                <a:spcPts val="0"/>
              </a:spcAft>
              <a:buSzPts val="1300"/>
              <a:buAutoNum type="arabicPeriod"/>
            </a:pPr>
            <a:r>
              <a:rPr lang="en"/>
              <a:t>Online Daily Data - Product Category Sales and Return</a:t>
            </a:r>
            <a:endParaRPr sz="2400"/>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2"/>
          <p:cNvSpPr txBox="1"/>
          <p:nvPr>
            <p:ph idx="4294967295" type="title"/>
          </p:nvPr>
        </p:nvSpPr>
        <p:spPr>
          <a:xfrm>
            <a:off x="787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recap</a:t>
            </a:r>
            <a:endParaRPr sz="1800"/>
          </a:p>
        </p:txBody>
      </p:sp>
      <p:sp>
        <p:nvSpPr>
          <p:cNvPr id="290" name="Google Shape;290;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291" name="Google Shape;291;p32"/>
          <p:cNvGraphicFramePr/>
          <p:nvPr/>
        </p:nvGraphicFramePr>
        <p:xfrm>
          <a:off x="887025" y="378050"/>
          <a:ext cx="3000000" cy="3000000"/>
        </p:xfrm>
        <a:graphic>
          <a:graphicData uri="http://schemas.openxmlformats.org/drawingml/2006/table">
            <a:tbl>
              <a:tblPr>
                <a:noFill/>
                <a:tableStyleId>{408FC352-8B52-49ED-B176-6690F0613945}</a:tableStyleId>
              </a:tblPr>
              <a:tblGrid>
                <a:gridCol w="2221000"/>
                <a:gridCol w="1401900"/>
                <a:gridCol w="1873525"/>
                <a:gridCol w="1873525"/>
              </a:tblGrid>
              <a:tr h="444100">
                <a:tc>
                  <a:txBody>
                    <a:bodyPr/>
                    <a:lstStyle/>
                    <a:p>
                      <a:pPr indent="0" lvl="0" marL="0" rtl="0" algn="l">
                        <a:spcBef>
                          <a:spcPts val="0"/>
                        </a:spcBef>
                        <a:spcAft>
                          <a:spcPts val="0"/>
                        </a:spcAft>
                        <a:buNone/>
                      </a:pPr>
                      <a:r>
                        <a:rPr b="1" lang="en" sz="800">
                          <a:solidFill>
                            <a:srgbClr val="FFFFFF"/>
                          </a:solidFill>
                        </a:rPr>
                        <a:t>Question</a:t>
                      </a:r>
                      <a:endParaRPr b="1" sz="800">
                        <a:solidFill>
                          <a:srgbClr val="FFFFFF"/>
                        </a:solidFill>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800">
                          <a:solidFill>
                            <a:srgbClr val="FFFFFF"/>
                          </a:solidFill>
                        </a:rPr>
                        <a:t>Model</a:t>
                      </a:r>
                      <a:endParaRPr b="1" sz="800">
                        <a:solidFill>
                          <a:srgbClr val="FFFFFF"/>
                        </a:solidFill>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800">
                          <a:solidFill>
                            <a:srgbClr val="FFFFFF"/>
                          </a:solidFill>
                        </a:rPr>
                        <a:t>Outcome</a:t>
                      </a:r>
                      <a:endParaRPr b="1" sz="800">
                        <a:solidFill>
                          <a:srgbClr val="FFFFFF"/>
                        </a:solidFill>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800">
                          <a:solidFill>
                            <a:srgbClr val="FFFFFF"/>
                          </a:solidFill>
                        </a:rPr>
                        <a:t>Dataset</a:t>
                      </a:r>
                      <a:endParaRPr b="1" sz="800">
                        <a:solidFill>
                          <a:srgbClr val="FFFFFF"/>
                        </a:solidFill>
                      </a:endParaRPr>
                    </a:p>
                  </a:txBody>
                  <a:tcPr marT="91425" marB="91425" marR="91425" marL="91425">
                    <a:solidFill>
                      <a:schemeClr val="accent2"/>
                    </a:solidFill>
                  </a:tcPr>
                </a:tc>
              </a:tr>
              <a:tr h="561350">
                <a:tc>
                  <a:txBody>
                    <a:bodyPr/>
                    <a:lstStyle/>
                    <a:p>
                      <a:pPr indent="0" lvl="0" marL="0" rtl="0" algn="l">
                        <a:spcBef>
                          <a:spcPts val="0"/>
                        </a:spcBef>
                        <a:spcAft>
                          <a:spcPts val="0"/>
                        </a:spcAft>
                        <a:buNone/>
                      </a:pPr>
                      <a:r>
                        <a:rPr lang="en" sz="800"/>
                        <a:t>Q1 - Impact of BOPs on online channel sales. </a:t>
                      </a:r>
                      <a:endParaRPr sz="800"/>
                    </a:p>
                  </a:txBody>
                  <a:tcPr marT="91425" marB="91425" marR="91425" marL="91425"/>
                </a:tc>
                <a:tc>
                  <a:txBody>
                    <a:bodyPr/>
                    <a:lstStyle/>
                    <a:p>
                      <a:pPr indent="0" lvl="0" marL="0" rtl="0" algn="l">
                        <a:spcBef>
                          <a:spcPts val="0"/>
                        </a:spcBef>
                        <a:spcAft>
                          <a:spcPts val="0"/>
                        </a:spcAft>
                        <a:buNone/>
                      </a:pPr>
                      <a:r>
                        <a:rPr lang="en" sz="800"/>
                        <a:t>OLS</a:t>
                      </a:r>
                      <a:endParaRPr sz="800"/>
                    </a:p>
                  </a:txBody>
                  <a:tcPr marT="91425" marB="91425" marR="91425" marL="91425"/>
                </a:tc>
                <a:tc>
                  <a:txBody>
                    <a:bodyPr/>
                    <a:lstStyle/>
                    <a:p>
                      <a:pPr indent="0" lvl="0" marL="0" rtl="0" algn="l">
                        <a:spcBef>
                          <a:spcPts val="0"/>
                        </a:spcBef>
                        <a:spcAft>
                          <a:spcPts val="0"/>
                        </a:spcAft>
                        <a:buNone/>
                      </a:pPr>
                      <a:r>
                        <a:rPr b="1" lang="en" sz="800"/>
                        <a:t>Decrease in sales value by 40%.</a:t>
                      </a:r>
                      <a:endParaRPr b="1" sz="8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No change in sales quantity.</a:t>
                      </a:r>
                      <a:endParaRPr b="1" sz="800"/>
                    </a:p>
                  </a:txBody>
                  <a:tcPr marT="91425" marB="91425" marR="91425" marL="91425"/>
                </a:tc>
                <a:tc>
                  <a:txBody>
                    <a:bodyPr/>
                    <a:lstStyle/>
                    <a:p>
                      <a:pPr indent="0" lvl="0" marL="0" rtl="0" algn="l">
                        <a:spcBef>
                          <a:spcPts val="0"/>
                        </a:spcBef>
                        <a:spcAft>
                          <a:spcPts val="0"/>
                        </a:spcAft>
                        <a:buNone/>
                      </a:pPr>
                      <a:r>
                        <a:rPr b="1" lang="en" sz="800"/>
                        <a:t>Online Daily Data - Sales and Return</a:t>
                      </a:r>
                      <a:endParaRPr b="1" sz="800"/>
                    </a:p>
                  </a:txBody>
                  <a:tcPr marT="91425" marB="91425" marR="91425" marL="91425"/>
                </a:tc>
              </a:tr>
              <a:tr h="699400">
                <a:tc>
                  <a:txBody>
                    <a:bodyPr/>
                    <a:lstStyle/>
                    <a:p>
                      <a:pPr indent="0" lvl="0" marL="0" rtl="0" algn="l">
                        <a:spcBef>
                          <a:spcPts val="0"/>
                        </a:spcBef>
                        <a:spcAft>
                          <a:spcPts val="0"/>
                        </a:spcAft>
                        <a:buNone/>
                      </a:pPr>
                      <a:r>
                        <a:rPr lang="en" sz="800"/>
                        <a:t>Q2 - Impact of BOPs on online channel returns.</a:t>
                      </a:r>
                      <a:endParaRPr sz="800"/>
                    </a:p>
                  </a:txBody>
                  <a:tcPr marT="91425" marB="91425" marR="91425" marL="91425"/>
                </a:tc>
                <a:tc>
                  <a:txBody>
                    <a:bodyPr/>
                    <a:lstStyle/>
                    <a:p>
                      <a:pPr indent="0" lvl="0" marL="0" rtl="0" algn="l">
                        <a:spcBef>
                          <a:spcPts val="0"/>
                        </a:spcBef>
                        <a:spcAft>
                          <a:spcPts val="0"/>
                        </a:spcAft>
                        <a:buNone/>
                      </a:pPr>
                      <a:r>
                        <a:rPr lang="en" sz="800"/>
                        <a:t>Negative Binomial</a:t>
                      </a:r>
                      <a:endParaRPr sz="800"/>
                    </a:p>
                  </a:txBody>
                  <a:tcPr marT="91425" marB="91425" marR="91425" marL="91425"/>
                </a:tc>
                <a:tc>
                  <a:txBody>
                    <a:bodyPr/>
                    <a:lstStyle/>
                    <a:p>
                      <a:pPr indent="0" lvl="0" marL="0" rtl="0" algn="l">
                        <a:spcBef>
                          <a:spcPts val="0"/>
                        </a:spcBef>
                        <a:spcAft>
                          <a:spcPts val="0"/>
                        </a:spcAft>
                        <a:buNone/>
                      </a:pPr>
                      <a:r>
                        <a:rPr b="1" lang="en" sz="800"/>
                        <a:t>Decrease in return value by 120%</a:t>
                      </a:r>
                      <a:endParaRPr b="1" sz="8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Decrease in return quantity by 40%. </a:t>
                      </a:r>
                      <a:endParaRPr b="1" sz="800"/>
                    </a:p>
                  </a:txBody>
                  <a:tcPr marT="91425" marB="91425" marR="91425" marL="91425"/>
                </a:tc>
                <a:tc>
                  <a:txBody>
                    <a:bodyPr/>
                    <a:lstStyle/>
                    <a:p>
                      <a:pPr indent="0" lvl="0" marL="0" rtl="0" algn="l">
                        <a:spcBef>
                          <a:spcPts val="0"/>
                        </a:spcBef>
                        <a:spcAft>
                          <a:spcPts val="0"/>
                        </a:spcAft>
                        <a:buNone/>
                      </a:pPr>
                      <a:r>
                        <a:rPr b="1" lang="en" sz="800"/>
                        <a:t>Online Daily Data - Sales and Return</a:t>
                      </a:r>
                      <a:endParaRPr b="1" sz="800"/>
                    </a:p>
                  </a:txBody>
                  <a:tcPr marT="91425" marB="91425" marR="91425" marL="91425"/>
                </a:tc>
              </a:tr>
              <a:tr h="704900">
                <a:tc>
                  <a:txBody>
                    <a:bodyPr/>
                    <a:lstStyle/>
                    <a:p>
                      <a:pPr indent="0" lvl="0" marL="0" rtl="0" algn="l">
                        <a:spcBef>
                          <a:spcPts val="0"/>
                        </a:spcBef>
                        <a:spcAft>
                          <a:spcPts val="0"/>
                        </a:spcAft>
                        <a:buNone/>
                      </a:pPr>
                      <a:r>
                        <a:rPr lang="en" sz="800"/>
                        <a:t>Q3 - Impact of using BOPS service on online customer purchase behavior.</a:t>
                      </a:r>
                      <a:endParaRPr sz="800"/>
                    </a:p>
                  </a:txBody>
                  <a:tcPr marT="91425" marB="91425" marR="91425" marL="91425"/>
                </a:tc>
                <a:tc>
                  <a:txBody>
                    <a:bodyPr/>
                    <a:lstStyle/>
                    <a:p>
                      <a:pPr indent="0" lvl="0" marL="0" rtl="0" algn="l">
                        <a:spcBef>
                          <a:spcPts val="0"/>
                        </a:spcBef>
                        <a:spcAft>
                          <a:spcPts val="0"/>
                        </a:spcAft>
                        <a:buNone/>
                      </a:pPr>
                      <a:r>
                        <a:rPr lang="en" sz="800"/>
                        <a:t>OLS and Neg Bin</a:t>
                      </a:r>
                      <a:endParaRPr sz="800"/>
                    </a:p>
                  </a:txBody>
                  <a:tcPr marT="91425" marB="91425" marR="91425" marL="91425"/>
                </a:tc>
                <a:tc>
                  <a:txBody>
                    <a:bodyPr/>
                    <a:lstStyle/>
                    <a:p>
                      <a:pPr indent="0" lvl="0" marL="0" rtl="0" algn="l">
                        <a:spcBef>
                          <a:spcPts val="0"/>
                        </a:spcBef>
                        <a:spcAft>
                          <a:spcPts val="0"/>
                        </a:spcAft>
                        <a:buNone/>
                      </a:pPr>
                      <a:r>
                        <a:rPr b="1" lang="en" sz="800"/>
                        <a:t>Increase in sales value by 8.4%</a:t>
                      </a:r>
                      <a:endParaRPr b="1" sz="8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Increase in sales quantity by 18%</a:t>
                      </a:r>
                      <a:endParaRPr b="1" sz="800"/>
                    </a:p>
                    <a:p>
                      <a:pPr indent="0" lvl="0" marL="0" rtl="0" algn="l">
                        <a:spcBef>
                          <a:spcPts val="0"/>
                        </a:spcBef>
                        <a:spcAft>
                          <a:spcPts val="0"/>
                        </a:spcAft>
                        <a:buNone/>
                      </a:pPr>
                      <a:r>
                        <a:t/>
                      </a:r>
                      <a:endParaRPr b="1" sz="800"/>
                    </a:p>
                  </a:txBody>
                  <a:tcPr marT="91425" marB="91425" marR="91425" marL="91425"/>
                </a:tc>
                <a:tc>
                  <a:txBody>
                    <a:bodyPr/>
                    <a:lstStyle/>
                    <a:p>
                      <a:pPr indent="0" lvl="0" marL="0" rtl="0" algn="l">
                        <a:spcBef>
                          <a:spcPts val="0"/>
                        </a:spcBef>
                        <a:spcAft>
                          <a:spcPts val="0"/>
                        </a:spcAft>
                        <a:buNone/>
                      </a:pPr>
                      <a:r>
                        <a:rPr b="1" lang="en" sz="800"/>
                        <a:t>Consumer Level Data</a:t>
                      </a:r>
                      <a:endParaRPr b="1" sz="800"/>
                    </a:p>
                  </a:txBody>
                  <a:tcPr marT="91425" marB="91425" marR="91425" marL="91425"/>
                </a:tc>
              </a:tr>
              <a:tr h="353625">
                <a:tc>
                  <a:txBody>
                    <a:bodyPr/>
                    <a:lstStyle/>
                    <a:p>
                      <a:pPr indent="0" lvl="0" marL="0" rtl="0" algn="l">
                        <a:spcBef>
                          <a:spcPts val="0"/>
                        </a:spcBef>
                        <a:spcAft>
                          <a:spcPts val="0"/>
                        </a:spcAft>
                        <a:buNone/>
                      </a:pPr>
                      <a:r>
                        <a:rPr lang="en" sz="800"/>
                        <a:t>Q4 - Impact of using BOPs service on online customer return behavior. </a:t>
                      </a:r>
                      <a:endParaRPr sz="800"/>
                    </a:p>
                  </a:txBody>
                  <a:tcPr marT="91425" marB="91425" marR="91425" marL="91425"/>
                </a:tc>
                <a:tc>
                  <a:txBody>
                    <a:bodyPr/>
                    <a:lstStyle/>
                    <a:p>
                      <a:pPr indent="0" lvl="0" marL="0" rtl="0" algn="l">
                        <a:spcBef>
                          <a:spcPts val="0"/>
                        </a:spcBef>
                        <a:spcAft>
                          <a:spcPts val="0"/>
                        </a:spcAft>
                        <a:buNone/>
                      </a:pPr>
                      <a:r>
                        <a:rPr lang="en" sz="800"/>
                        <a:t>OLS, Probit, and IV/2SLS</a:t>
                      </a:r>
                      <a:endParaRPr sz="800"/>
                    </a:p>
                  </a:txBody>
                  <a:tcPr marT="91425" marB="91425" marR="91425" marL="91425"/>
                </a:tc>
                <a:tc>
                  <a:txBody>
                    <a:bodyPr/>
                    <a:lstStyle/>
                    <a:p>
                      <a:pPr indent="0" lvl="0" marL="0" rtl="0" algn="l">
                        <a:spcBef>
                          <a:spcPts val="0"/>
                        </a:spcBef>
                        <a:spcAft>
                          <a:spcPts val="0"/>
                        </a:spcAft>
                        <a:buNone/>
                      </a:pPr>
                      <a:r>
                        <a:rPr b="1" lang="en" sz="800"/>
                        <a:t>Increase in return likelihood by 18 p.p.</a:t>
                      </a:r>
                      <a:endParaRPr b="1" sz="800"/>
                    </a:p>
                  </a:txBody>
                  <a:tcPr marT="91425" marB="91425" marR="91425" marL="91425"/>
                </a:tc>
                <a:tc>
                  <a:txBody>
                    <a:bodyPr/>
                    <a:lstStyle/>
                    <a:p>
                      <a:pPr indent="0" lvl="0" marL="0" rtl="0" algn="l">
                        <a:spcBef>
                          <a:spcPts val="0"/>
                        </a:spcBef>
                        <a:spcAft>
                          <a:spcPts val="0"/>
                        </a:spcAft>
                        <a:buNone/>
                      </a:pPr>
                      <a:r>
                        <a:rPr b="1" lang="en" sz="800"/>
                        <a:t>Transaction Level Data</a:t>
                      </a:r>
                      <a:endParaRPr b="1" sz="800"/>
                    </a:p>
                  </a:txBody>
                  <a:tcPr marT="91425" marB="91425" marR="91425" marL="91425"/>
                </a:tc>
              </a:tr>
              <a:tr h="837450">
                <a:tc>
                  <a:txBody>
                    <a:bodyPr/>
                    <a:lstStyle/>
                    <a:p>
                      <a:pPr indent="0" lvl="0" marL="0" rtl="0" algn="l">
                        <a:spcBef>
                          <a:spcPts val="0"/>
                        </a:spcBef>
                        <a:spcAft>
                          <a:spcPts val="0"/>
                        </a:spcAft>
                        <a:buNone/>
                      </a:pPr>
                      <a:r>
                        <a:rPr lang="en" sz="800"/>
                        <a:t>Q5 - Impact of implementing BOPS strategy on product level sales and returns.</a:t>
                      </a:r>
                      <a:endParaRPr sz="800"/>
                    </a:p>
                  </a:txBody>
                  <a:tcPr marT="91425" marB="91425" marR="91425" marL="91425"/>
                </a:tc>
                <a:tc>
                  <a:txBody>
                    <a:bodyPr/>
                    <a:lstStyle/>
                    <a:p>
                      <a:pPr indent="0" lvl="0" marL="0" rtl="0" algn="l">
                        <a:spcBef>
                          <a:spcPts val="0"/>
                        </a:spcBef>
                        <a:spcAft>
                          <a:spcPts val="0"/>
                        </a:spcAft>
                        <a:buNone/>
                      </a:pPr>
                      <a:r>
                        <a:rPr lang="en" sz="800"/>
                        <a:t>OLS and Neg Bin</a:t>
                      </a:r>
                      <a:endParaRPr sz="800"/>
                    </a:p>
                  </a:txBody>
                  <a:tcPr marT="91425" marB="91425" marR="91425" marL="91425"/>
                </a:tc>
                <a:tc>
                  <a:txBody>
                    <a:bodyPr/>
                    <a:lstStyle/>
                    <a:p>
                      <a:pPr indent="0" lvl="0" marL="0" rtl="0" algn="l">
                        <a:spcBef>
                          <a:spcPts val="0"/>
                        </a:spcBef>
                        <a:spcAft>
                          <a:spcPts val="0"/>
                        </a:spcAft>
                        <a:buNone/>
                      </a:pPr>
                      <a:r>
                        <a:rPr b="1" lang="en" sz="800"/>
                        <a:t>Decrease in sales value by 20% and 22% in sales quantity.</a:t>
                      </a:r>
                      <a:endParaRPr b="1" sz="800"/>
                    </a:p>
                    <a:p>
                      <a:pPr indent="0" lvl="0" marL="0" rtl="0" algn="l">
                        <a:spcBef>
                          <a:spcPts val="0"/>
                        </a:spcBef>
                        <a:spcAft>
                          <a:spcPts val="0"/>
                        </a:spcAft>
                        <a:buNone/>
                      </a:pPr>
                      <a:r>
                        <a:rPr b="1" lang="en" sz="800"/>
                        <a:t>Decrease in return value by 60% and 34% decrease in return quantity. </a:t>
                      </a:r>
                      <a:endParaRPr b="1" sz="800"/>
                    </a:p>
                  </a:txBody>
                  <a:tcPr marT="91425" marB="91425" marR="91425" marL="91425"/>
                </a:tc>
                <a:tc>
                  <a:txBody>
                    <a:bodyPr/>
                    <a:lstStyle/>
                    <a:p>
                      <a:pPr indent="0" lvl="0" marL="0" rtl="0" algn="l">
                        <a:spcBef>
                          <a:spcPts val="0"/>
                        </a:spcBef>
                        <a:spcAft>
                          <a:spcPts val="0"/>
                        </a:spcAft>
                        <a:buNone/>
                      </a:pPr>
                      <a:r>
                        <a:rPr b="1" lang="en" sz="800"/>
                        <a:t>Online Daily Data - Product Category</a:t>
                      </a:r>
                      <a:endParaRPr b="1" sz="800"/>
                    </a:p>
                  </a:txBody>
                  <a:tcPr marT="91425" marB="91425" marR="91425" marL="91425"/>
                </a:tc>
              </a:tr>
              <a:tr h="975500">
                <a:tc>
                  <a:txBody>
                    <a:bodyPr/>
                    <a:lstStyle/>
                    <a:p>
                      <a:pPr indent="0" lvl="0" marL="0" rtl="0" algn="l">
                        <a:spcBef>
                          <a:spcPts val="0"/>
                        </a:spcBef>
                        <a:spcAft>
                          <a:spcPts val="0"/>
                        </a:spcAft>
                        <a:buNone/>
                      </a:pPr>
                      <a:r>
                        <a:rPr lang="en" sz="800"/>
                        <a:t>Q6 - Impact of implementing BOPS strategy vary across product categories.</a:t>
                      </a:r>
                      <a:endParaRPr sz="800"/>
                    </a:p>
                  </a:txBody>
                  <a:tcPr marT="91425" marB="91425" marR="91425" marL="91425"/>
                </a:tc>
                <a:tc>
                  <a:txBody>
                    <a:bodyPr/>
                    <a:lstStyle/>
                    <a:p>
                      <a:pPr indent="0" lvl="0" marL="0" rtl="0" algn="l">
                        <a:spcBef>
                          <a:spcPts val="0"/>
                        </a:spcBef>
                        <a:spcAft>
                          <a:spcPts val="0"/>
                        </a:spcAft>
                        <a:buNone/>
                      </a:pPr>
                      <a:r>
                        <a:rPr lang="en" sz="800"/>
                        <a:t>OLS </a:t>
                      </a:r>
                      <a:endParaRPr sz="800"/>
                    </a:p>
                  </a:txBody>
                  <a:tcPr marT="91425" marB="91425" marR="91425" marL="91425"/>
                </a:tc>
                <a:tc>
                  <a:txBody>
                    <a:bodyPr/>
                    <a:lstStyle/>
                    <a:p>
                      <a:pPr indent="0" lvl="0" marL="0" rtl="0" algn="l">
                        <a:spcBef>
                          <a:spcPts val="0"/>
                        </a:spcBef>
                        <a:spcAft>
                          <a:spcPts val="0"/>
                        </a:spcAft>
                        <a:buNone/>
                      </a:pPr>
                      <a:r>
                        <a:rPr b="1" lang="en" sz="800"/>
                        <a:t>The effect of implementing BOPS strategy depends on product category number. </a:t>
                      </a:r>
                      <a:endParaRPr b="1" sz="800"/>
                    </a:p>
                  </a:txBody>
                  <a:tcPr marT="91425" marB="91425" marR="91425" marL="91425"/>
                </a:tc>
                <a:tc>
                  <a:txBody>
                    <a:bodyPr/>
                    <a:lstStyle/>
                    <a:p>
                      <a:pPr indent="0" lvl="0" marL="0" rtl="0" algn="l">
                        <a:spcBef>
                          <a:spcPts val="0"/>
                        </a:spcBef>
                        <a:spcAft>
                          <a:spcPts val="0"/>
                        </a:spcAft>
                        <a:buNone/>
                      </a:pPr>
                      <a:r>
                        <a:rPr b="1" lang="en" sz="800"/>
                        <a:t>Online Daily Data - Product Category</a:t>
                      </a:r>
                      <a:endParaRPr b="1" sz="8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97" name="Google Shape;297;p33"/>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Managerial Insight</a:t>
            </a:r>
            <a:endParaRPr/>
          </a:p>
        </p:txBody>
      </p:sp>
      <p:sp>
        <p:nvSpPr>
          <p:cNvPr id="298" name="Google Shape;298;p33"/>
          <p:cNvSpPr txBox="1"/>
          <p:nvPr>
            <p:ph idx="1" type="body"/>
          </p:nvPr>
        </p:nvSpPr>
        <p:spPr>
          <a:xfrm>
            <a:off x="729450" y="16216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t>
            </a:r>
            <a:r>
              <a:rPr b="1" lang="en"/>
              <a:t>do not recommend</a:t>
            </a:r>
            <a:r>
              <a:rPr lang="en"/>
              <a:t> a universal BOPS rollout because the effects differ at different levels of analysis:</a:t>
            </a:r>
            <a:r>
              <a:rPr lang="en"/>
              <a:t> </a:t>
            </a:r>
            <a:endParaRPr/>
          </a:p>
          <a:p>
            <a:pPr indent="-298450" lvl="1" marL="914400" rtl="0" algn="l">
              <a:spcBef>
                <a:spcPts val="0"/>
              </a:spcBef>
              <a:spcAft>
                <a:spcPts val="0"/>
              </a:spcAft>
              <a:buSzPts val="1100"/>
              <a:buChar char="○"/>
            </a:pPr>
            <a:r>
              <a:rPr lang="en"/>
              <a:t>Limit BOPS to loyal customers since repeat customers bought more when using BOPS. </a:t>
            </a:r>
            <a:endParaRPr/>
          </a:p>
          <a:p>
            <a:pPr indent="-298450" lvl="1" marL="914400" rtl="0" algn="l">
              <a:spcBef>
                <a:spcPts val="0"/>
              </a:spcBef>
              <a:spcAft>
                <a:spcPts val="0"/>
              </a:spcAft>
              <a:buSzPts val="1100"/>
              <a:buChar char="○"/>
            </a:pPr>
            <a:r>
              <a:rPr lang="en"/>
              <a:t>Target specific product categories such as product #21, sterling silver</a:t>
            </a:r>
            <a:endParaRPr/>
          </a:p>
          <a:p>
            <a:pPr indent="-298450" lvl="1" marL="914400" rtl="0" algn="l">
              <a:spcBef>
                <a:spcPts val="0"/>
              </a:spcBef>
              <a:spcAft>
                <a:spcPts val="0"/>
              </a:spcAft>
              <a:buSzPts val="1100"/>
              <a:buChar char="○"/>
            </a:pPr>
            <a:r>
              <a:rPr lang="en"/>
              <a:t>We gather more data on online user transaction </a:t>
            </a:r>
            <a:endParaRPr/>
          </a:p>
          <a:p>
            <a:pPr indent="-298450" lvl="2" marL="1371600" rtl="0" algn="l">
              <a:spcBef>
                <a:spcPts val="0"/>
              </a:spcBef>
              <a:spcAft>
                <a:spcPts val="0"/>
              </a:spcAft>
              <a:buSzPts val="1100"/>
              <a:buChar char="■"/>
            </a:pPr>
            <a:r>
              <a:rPr lang="en"/>
              <a:t>ROPO - Research Online, Purchase Offline</a:t>
            </a:r>
            <a:endParaRPr/>
          </a:p>
          <a:p>
            <a:pPr indent="-298450" lvl="1" marL="914400" rtl="0" algn="l">
              <a:spcBef>
                <a:spcPts val="0"/>
              </a:spcBef>
              <a:spcAft>
                <a:spcPts val="0"/>
              </a:spcAft>
              <a:buSzPts val="1100"/>
              <a:buChar char="○"/>
            </a:pPr>
            <a:r>
              <a:rPr lang="en"/>
              <a:t>We gather more data on more channels that have implemented BOPS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304" name="Google Shape;304;p34"/>
          <p:cNvSpPr txBox="1"/>
          <p:nvPr>
            <p:ph idx="1" type="body"/>
          </p:nvPr>
        </p:nvSpPr>
        <p:spPr>
          <a:xfrm>
            <a:off x="729450" y="1621675"/>
            <a:ext cx="7688700" cy="291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don’t know how much the implementation of BOPS costs and if it is scalable. </a:t>
            </a:r>
            <a:endParaRPr/>
          </a:p>
          <a:p>
            <a:pPr indent="-298450" lvl="1" marL="914400" rtl="0" algn="l">
              <a:spcBef>
                <a:spcPts val="0"/>
              </a:spcBef>
              <a:spcAft>
                <a:spcPts val="0"/>
              </a:spcAft>
              <a:buSzPts val="1100"/>
              <a:buChar char="○"/>
            </a:pPr>
            <a:r>
              <a:rPr lang="en"/>
              <a:t>If implementation of BOPS results in insignificant change in net profits, implementation results in a loss. </a:t>
            </a:r>
            <a:endParaRPr/>
          </a:p>
          <a:p>
            <a:pPr indent="-311150" lvl="0" marL="457200" rtl="0" algn="l">
              <a:spcBef>
                <a:spcPts val="0"/>
              </a:spcBef>
              <a:spcAft>
                <a:spcPts val="0"/>
              </a:spcAft>
              <a:buSzPts val="1300"/>
              <a:buChar char="●"/>
            </a:pPr>
            <a:r>
              <a:rPr lang="en"/>
              <a:t>We indicate that a consumer uses BOPS due to convenience (near the store), however we do not have any data of how far consumers are from the store</a:t>
            </a:r>
            <a:endParaRPr/>
          </a:p>
          <a:p>
            <a:pPr indent="-298450" lvl="1" marL="914400" rtl="0" algn="l">
              <a:spcBef>
                <a:spcPts val="0"/>
              </a:spcBef>
              <a:spcAft>
                <a:spcPts val="0"/>
              </a:spcAft>
              <a:buSzPts val="1100"/>
              <a:buChar char="○"/>
            </a:pPr>
            <a:r>
              <a:rPr lang="en"/>
              <a:t>Person using BOPS likely lives near store, making it convenient for them to return in store (vs by mail). Dataset lacks distance to store information. </a:t>
            </a:r>
            <a:endParaRPr/>
          </a:p>
          <a:p>
            <a:pPr indent="-311150" lvl="0" marL="457200" rtl="0" algn="l">
              <a:spcBef>
                <a:spcPts val="0"/>
              </a:spcBef>
              <a:spcAft>
                <a:spcPts val="0"/>
              </a:spcAft>
              <a:buSzPts val="1300"/>
              <a:buChar char="●"/>
            </a:pPr>
            <a:r>
              <a:rPr lang="en"/>
              <a:t>We don’t know </a:t>
            </a:r>
            <a:r>
              <a:rPr lang="en"/>
              <a:t>if customer returns are converted to in-store credit or exchange.</a:t>
            </a:r>
            <a:endParaRPr/>
          </a:p>
          <a:p>
            <a:pPr indent="-298450" lvl="1" marL="914400" rtl="0" algn="l">
              <a:spcBef>
                <a:spcPts val="0"/>
              </a:spcBef>
              <a:spcAft>
                <a:spcPts val="0"/>
              </a:spcAft>
              <a:buSzPts val="1100"/>
              <a:buChar char="○"/>
            </a:pPr>
            <a:r>
              <a:rPr lang="en"/>
              <a:t>Without this information, we could be overestimating effect of BOPS on returns.</a:t>
            </a:r>
            <a:endParaRPr/>
          </a:p>
          <a:p>
            <a:pPr indent="-311150" lvl="0" marL="457200" rtl="0" algn="l">
              <a:spcBef>
                <a:spcPts val="0"/>
              </a:spcBef>
              <a:spcAft>
                <a:spcPts val="0"/>
              </a:spcAft>
              <a:buSzPts val="1300"/>
              <a:buChar char="●"/>
            </a:pPr>
            <a:r>
              <a:rPr lang="en"/>
              <a:t>We were not given full details on the return policy of the stores and online channels</a:t>
            </a:r>
            <a:endParaRPr/>
          </a:p>
          <a:p>
            <a:pPr indent="-311150" lvl="0" marL="457200" rtl="0" algn="l">
              <a:spcBef>
                <a:spcPts val="0"/>
              </a:spcBef>
              <a:spcAft>
                <a:spcPts val="0"/>
              </a:spcAft>
              <a:buSzPts val="1300"/>
              <a:buChar char="●"/>
            </a:pPr>
            <a:r>
              <a:rPr lang="en"/>
              <a:t>Cost for customers to use BOPS versus being delivered</a:t>
            </a:r>
            <a:endParaRPr/>
          </a:p>
          <a:p>
            <a:pPr indent="0" lvl="0" marL="457200" rtl="0" algn="l">
              <a:spcBef>
                <a:spcPts val="1600"/>
              </a:spcBef>
              <a:spcAft>
                <a:spcPts val="1600"/>
              </a:spcAft>
              <a:buNone/>
            </a:pPr>
            <a:r>
              <a:t/>
            </a:r>
            <a:endParaRPr/>
          </a:p>
        </p:txBody>
      </p:sp>
      <p:sp>
        <p:nvSpPr>
          <p:cNvPr id="305" name="Google Shape;305;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26000" y="2252800"/>
            <a:ext cx="2892000" cy="10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Appendix </a:t>
            </a:r>
            <a:endParaRPr sz="3600"/>
          </a:p>
        </p:txBody>
      </p:sp>
      <p:sp>
        <p:nvSpPr>
          <p:cNvPr id="311" name="Google Shape;311;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800100" y="658475"/>
            <a:ext cx="8030700" cy="1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 Online Daily Returns/Sales before replacing NA with mean  </a:t>
            </a:r>
            <a:endParaRPr/>
          </a:p>
        </p:txBody>
      </p:sp>
      <p:pic>
        <p:nvPicPr>
          <p:cNvPr id="317" name="Google Shape;317;p36"/>
          <p:cNvPicPr preferRelativeResize="0"/>
          <p:nvPr/>
        </p:nvPicPr>
        <p:blipFill>
          <a:blip r:embed="rId3">
            <a:alphaModFix/>
          </a:blip>
          <a:stretch>
            <a:fillRect/>
          </a:stretch>
        </p:blipFill>
        <p:spPr>
          <a:xfrm>
            <a:off x="1260250" y="1604025"/>
            <a:ext cx="6623501" cy="3539426"/>
          </a:xfrm>
          <a:prstGeom prst="rect">
            <a:avLst/>
          </a:prstGeom>
          <a:noFill/>
          <a:ln>
            <a:noFill/>
          </a:ln>
        </p:spPr>
      </p:pic>
      <p:sp>
        <p:nvSpPr>
          <p:cNvPr id="318" name="Google Shape;318;p36"/>
          <p:cNvSpPr txBox="1"/>
          <p:nvPr/>
        </p:nvSpPr>
        <p:spPr>
          <a:xfrm>
            <a:off x="2986550" y="4725100"/>
            <a:ext cx="1132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1260250" y="3485225"/>
            <a:ext cx="1793700" cy="80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413250" y="750775"/>
            <a:ext cx="8317500" cy="12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 Replace NA with Average</a:t>
            </a:r>
            <a:endParaRPr/>
          </a:p>
        </p:txBody>
      </p:sp>
      <p:sp>
        <p:nvSpPr>
          <p:cNvPr id="326" name="Google Shape;326;p37"/>
          <p:cNvSpPr txBox="1"/>
          <p:nvPr/>
        </p:nvSpPr>
        <p:spPr>
          <a:xfrm>
            <a:off x="2986550" y="4725100"/>
            <a:ext cx="1132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37"/>
          <p:cNvPicPr preferRelativeResize="0"/>
          <p:nvPr/>
        </p:nvPicPr>
        <p:blipFill>
          <a:blip r:embed="rId3">
            <a:alphaModFix/>
          </a:blip>
          <a:stretch>
            <a:fillRect/>
          </a:stretch>
        </p:blipFill>
        <p:spPr>
          <a:xfrm>
            <a:off x="1241375" y="1434900"/>
            <a:ext cx="6661250" cy="3554475"/>
          </a:xfrm>
          <a:prstGeom prst="rect">
            <a:avLst/>
          </a:prstGeom>
          <a:noFill/>
          <a:ln>
            <a:noFill/>
          </a:ln>
        </p:spPr>
      </p:pic>
      <p:sp>
        <p:nvSpPr>
          <p:cNvPr id="328" name="Google Shape;328;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729450" y="636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Analysis of Control Variables</a:t>
            </a:r>
            <a:endParaRPr/>
          </a:p>
        </p:txBody>
      </p:sp>
      <p:sp>
        <p:nvSpPr>
          <p:cNvPr id="334" name="Google Shape;334;p38"/>
          <p:cNvSpPr txBox="1"/>
          <p:nvPr>
            <p:ph idx="1" type="body"/>
          </p:nvPr>
        </p:nvSpPr>
        <p:spPr>
          <a:xfrm>
            <a:off x="385950" y="1419650"/>
            <a:ext cx="8032200" cy="341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a:t>Avg_Female </a:t>
            </a:r>
            <a:r>
              <a:rPr lang="en"/>
              <a:t>- the ratio of all female customers to all customers </a:t>
            </a:r>
            <a:endParaRPr/>
          </a:p>
          <a:p>
            <a:pPr indent="-311150" lvl="0" marL="457200" rtl="0" algn="l">
              <a:spcBef>
                <a:spcPts val="0"/>
              </a:spcBef>
              <a:spcAft>
                <a:spcPts val="0"/>
              </a:spcAft>
              <a:buSzPts val="1300"/>
              <a:buAutoNum type="arabicPeriod"/>
            </a:pPr>
            <a:r>
              <a:rPr b="1" lang="en"/>
              <a:t>Avg_Age </a:t>
            </a:r>
            <a:r>
              <a:rPr lang="en"/>
              <a:t>- average age_band of all customers at the given aggregation level and note that this is not the actual age. It is the average of age groups. The higher it is, the older the customer profile is</a:t>
            </a:r>
            <a:endParaRPr/>
          </a:p>
          <a:p>
            <a:pPr indent="-311150" lvl="0" marL="457200" rtl="0" algn="l">
              <a:spcBef>
                <a:spcPts val="0"/>
              </a:spcBef>
              <a:spcAft>
                <a:spcPts val="0"/>
              </a:spcAft>
              <a:buSzPts val="1300"/>
              <a:buAutoNum type="arabicPeriod"/>
            </a:pPr>
            <a:r>
              <a:rPr b="1" lang="en"/>
              <a:t>Avg_Income </a:t>
            </a:r>
            <a:r>
              <a:rPr lang="en"/>
              <a:t>- the average income_band of all customers at the given aggregation level. It is the average of income groups. The higher it is, the richer the customer profile is</a:t>
            </a:r>
            <a:endParaRPr/>
          </a:p>
          <a:p>
            <a:pPr indent="-311150" lvl="0" marL="457200" rtl="0" algn="l">
              <a:spcBef>
                <a:spcPts val="0"/>
              </a:spcBef>
              <a:spcAft>
                <a:spcPts val="0"/>
              </a:spcAft>
              <a:buSzPts val="1300"/>
              <a:buAutoNum type="arabicPeriod"/>
            </a:pPr>
            <a:r>
              <a:rPr b="1" lang="en"/>
              <a:t>Avg_Homeowner </a:t>
            </a:r>
            <a:r>
              <a:rPr lang="en"/>
              <a:t>- the ratio of customers who own their house to all customers (homeowners + renters) </a:t>
            </a:r>
            <a:endParaRPr/>
          </a:p>
          <a:p>
            <a:pPr indent="-311150" lvl="0" marL="457200" rtl="0" algn="l">
              <a:spcBef>
                <a:spcPts val="0"/>
              </a:spcBef>
              <a:spcAft>
                <a:spcPts val="0"/>
              </a:spcAft>
              <a:buSzPts val="1300"/>
              <a:buAutoNum type="arabicPeriod"/>
            </a:pPr>
            <a:r>
              <a:rPr b="1" lang="en"/>
              <a:t>Avg_Residency </a:t>
            </a:r>
            <a:r>
              <a:rPr lang="en"/>
              <a:t>- the average number of years spent in the current address for customers </a:t>
            </a:r>
            <a:r>
              <a:rPr b="1" lang="en"/>
              <a:t>Avg_Childowner </a:t>
            </a:r>
            <a:r>
              <a:rPr lang="en"/>
              <a:t>- the ratio of customers who have at least one child to all customers </a:t>
            </a:r>
            <a:endParaRPr/>
          </a:p>
          <a:p>
            <a:pPr indent="0" lvl="0" marL="0" rtl="0" algn="l">
              <a:spcBef>
                <a:spcPts val="1600"/>
              </a:spcBef>
              <a:spcAft>
                <a:spcPts val="0"/>
              </a:spcAft>
              <a:buNone/>
            </a:pPr>
            <a:r>
              <a:rPr b="1" lang="en"/>
              <a:t>Exclude: Store Number, Year, Product Category, Month, Month_index, Month_dummy, and Bops_In_Effect</a:t>
            </a:r>
            <a:endParaRPr b="1"/>
          </a:p>
          <a:p>
            <a:pPr indent="0" lvl="0" marL="457200" rtl="0" algn="l">
              <a:spcBef>
                <a:spcPts val="1600"/>
              </a:spcBef>
              <a:spcAft>
                <a:spcPts val="1600"/>
              </a:spcAft>
              <a:buNone/>
            </a:pPr>
            <a:r>
              <a:t/>
            </a:r>
            <a:endParaRPr/>
          </a:p>
        </p:txBody>
      </p:sp>
      <p:sp>
        <p:nvSpPr>
          <p:cNvPr id="335" name="Google Shape;335;p38"/>
          <p:cNvSpPr txBox="1"/>
          <p:nvPr/>
        </p:nvSpPr>
        <p:spPr>
          <a:xfrm>
            <a:off x="1379775" y="4060125"/>
            <a:ext cx="5726100" cy="8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729450" y="742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Sales Value/Quantity - Heteroskedasticity</a:t>
            </a:r>
            <a:endParaRPr/>
          </a:p>
        </p:txBody>
      </p:sp>
      <p:sp>
        <p:nvSpPr>
          <p:cNvPr id="342" name="Google Shape;342;p39"/>
          <p:cNvSpPr txBox="1"/>
          <p:nvPr/>
        </p:nvSpPr>
        <p:spPr>
          <a:xfrm>
            <a:off x="237625" y="1315900"/>
            <a:ext cx="34188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Sales Value</a:t>
            </a:r>
            <a:endParaRPr/>
          </a:p>
        </p:txBody>
      </p:sp>
      <p:sp>
        <p:nvSpPr>
          <p:cNvPr id="343" name="Google Shape;343;p39"/>
          <p:cNvSpPr txBox="1"/>
          <p:nvPr/>
        </p:nvSpPr>
        <p:spPr>
          <a:xfrm>
            <a:off x="5587200" y="1315900"/>
            <a:ext cx="34188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Sales Quantity</a:t>
            </a:r>
            <a:endParaRPr/>
          </a:p>
        </p:txBody>
      </p:sp>
      <p:pic>
        <p:nvPicPr>
          <p:cNvPr id="344" name="Google Shape;344;p39"/>
          <p:cNvPicPr preferRelativeResize="0"/>
          <p:nvPr/>
        </p:nvPicPr>
        <p:blipFill>
          <a:blip r:embed="rId3">
            <a:alphaModFix/>
          </a:blip>
          <a:stretch>
            <a:fillRect/>
          </a:stretch>
        </p:blipFill>
        <p:spPr>
          <a:xfrm>
            <a:off x="98750" y="1844800"/>
            <a:ext cx="3833600" cy="1590775"/>
          </a:xfrm>
          <a:prstGeom prst="rect">
            <a:avLst/>
          </a:prstGeom>
          <a:noFill/>
          <a:ln>
            <a:noFill/>
          </a:ln>
        </p:spPr>
      </p:pic>
      <p:sp>
        <p:nvSpPr>
          <p:cNvPr id="345" name="Google Shape;345;p39"/>
          <p:cNvSpPr/>
          <p:nvPr/>
        </p:nvSpPr>
        <p:spPr>
          <a:xfrm>
            <a:off x="1276000" y="3154675"/>
            <a:ext cx="1659900" cy="23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39"/>
          <p:cNvPicPr preferRelativeResize="0"/>
          <p:nvPr/>
        </p:nvPicPr>
        <p:blipFill>
          <a:blip r:embed="rId4">
            <a:alphaModFix/>
          </a:blip>
          <a:stretch>
            <a:fillRect/>
          </a:stretch>
        </p:blipFill>
        <p:spPr>
          <a:xfrm>
            <a:off x="4789975" y="1844800"/>
            <a:ext cx="3866693" cy="1590775"/>
          </a:xfrm>
          <a:prstGeom prst="rect">
            <a:avLst/>
          </a:prstGeom>
          <a:noFill/>
          <a:ln>
            <a:noFill/>
          </a:ln>
        </p:spPr>
      </p:pic>
      <p:sp>
        <p:nvSpPr>
          <p:cNvPr id="347" name="Google Shape;347;p39"/>
          <p:cNvSpPr/>
          <p:nvPr/>
        </p:nvSpPr>
        <p:spPr>
          <a:xfrm>
            <a:off x="6027650" y="3197975"/>
            <a:ext cx="1843800" cy="23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
          <p:cNvSpPr txBox="1"/>
          <p:nvPr/>
        </p:nvSpPr>
        <p:spPr>
          <a:xfrm>
            <a:off x="2590900" y="3983450"/>
            <a:ext cx="38337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Fixed with HW Robust Standard errors!</a:t>
            </a:r>
            <a:endParaRPr b="1"/>
          </a:p>
        </p:txBody>
      </p:sp>
      <p:sp>
        <p:nvSpPr>
          <p:cNvPr id="349" name="Google Shape;349;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40"/>
          <p:cNvPicPr preferRelativeResize="0"/>
          <p:nvPr/>
        </p:nvPicPr>
        <p:blipFill>
          <a:blip r:embed="rId3">
            <a:alphaModFix/>
          </a:blip>
          <a:stretch>
            <a:fillRect/>
          </a:stretch>
        </p:blipFill>
        <p:spPr>
          <a:xfrm>
            <a:off x="6071025" y="880638"/>
            <a:ext cx="3072975" cy="3198217"/>
          </a:xfrm>
          <a:prstGeom prst="rect">
            <a:avLst/>
          </a:prstGeom>
          <a:noFill/>
          <a:ln>
            <a:noFill/>
          </a:ln>
        </p:spPr>
      </p:pic>
      <p:sp>
        <p:nvSpPr>
          <p:cNvPr id="355" name="Google Shape;355;p40"/>
          <p:cNvSpPr txBox="1"/>
          <p:nvPr>
            <p:ph type="title"/>
          </p:nvPr>
        </p:nvSpPr>
        <p:spPr>
          <a:xfrm>
            <a:off x="711850" y="681525"/>
            <a:ext cx="8553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Q1/2 - Online Daily Sales/Returns Multicollinearity</a:t>
            </a:r>
            <a:endParaRPr/>
          </a:p>
        </p:txBody>
      </p:sp>
      <p:pic>
        <p:nvPicPr>
          <p:cNvPr id="356" name="Google Shape;356;p40"/>
          <p:cNvPicPr preferRelativeResize="0"/>
          <p:nvPr/>
        </p:nvPicPr>
        <p:blipFill>
          <a:blip r:embed="rId4">
            <a:alphaModFix/>
          </a:blip>
          <a:stretch>
            <a:fillRect/>
          </a:stretch>
        </p:blipFill>
        <p:spPr>
          <a:xfrm>
            <a:off x="0" y="1376300"/>
            <a:ext cx="6071027" cy="2610625"/>
          </a:xfrm>
          <a:prstGeom prst="rect">
            <a:avLst/>
          </a:prstGeom>
          <a:noFill/>
          <a:ln>
            <a:noFill/>
          </a:ln>
        </p:spPr>
      </p:pic>
      <p:sp>
        <p:nvSpPr>
          <p:cNvPr id="357" name="Google Shape;357;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3 - Multicollinearity</a:t>
            </a:r>
            <a:endParaRPr/>
          </a:p>
        </p:txBody>
      </p:sp>
      <p:sp>
        <p:nvSpPr>
          <p:cNvPr id="363" name="Google Shape;363;p41"/>
          <p:cNvSpPr txBox="1"/>
          <p:nvPr>
            <p:ph idx="1" type="body"/>
          </p:nvPr>
        </p:nvSpPr>
        <p:spPr>
          <a:xfrm>
            <a:off x="729450" y="16216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64" name="Google Shape;364;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65" name="Google Shape;365;p41"/>
          <p:cNvPicPr preferRelativeResize="0"/>
          <p:nvPr/>
        </p:nvPicPr>
        <p:blipFill>
          <a:blip r:embed="rId3">
            <a:alphaModFix/>
          </a:blip>
          <a:stretch>
            <a:fillRect/>
          </a:stretch>
        </p:blipFill>
        <p:spPr>
          <a:xfrm>
            <a:off x="300950" y="1396650"/>
            <a:ext cx="8590751" cy="248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00" name="Google Shape;100;p15"/>
          <p:cNvSpPr txBox="1"/>
          <p:nvPr>
            <p:ph idx="1" type="body"/>
          </p:nvPr>
        </p:nvSpPr>
        <p:spPr>
          <a:xfrm>
            <a:off x="729450" y="1621675"/>
            <a:ext cx="7688700" cy="29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online channel stores:</a:t>
            </a:r>
            <a:endParaRPr/>
          </a:p>
          <a:p>
            <a:pPr indent="-311150" lvl="0" marL="457200" rtl="0" algn="l">
              <a:spcBef>
                <a:spcPts val="1600"/>
              </a:spcBef>
              <a:spcAft>
                <a:spcPts val="0"/>
              </a:spcAft>
              <a:buSzPts val="1300"/>
              <a:buChar char="●"/>
            </a:pPr>
            <a:r>
              <a:rPr lang="en"/>
              <a:t>Store #2 </a:t>
            </a:r>
            <a:endParaRPr/>
          </a:p>
          <a:p>
            <a:pPr indent="-311150" lvl="0" marL="457200" rtl="0" algn="l">
              <a:spcBef>
                <a:spcPts val="0"/>
              </a:spcBef>
              <a:spcAft>
                <a:spcPts val="0"/>
              </a:spcAft>
              <a:buSzPts val="1300"/>
              <a:buChar char="●"/>
            </a:pPr>
            <a:r>
              <a:rPr lang="en"/>
              <a:t>Store #6</a:t>
            </a:r>
            <a:endParaRPr/>
          </a:p>
          <a:p>
            <a:pPr indent="-311150" lvl="0" marL="457200" rtl="0" algn="l">
              <a:spcBef>
                <a:spcPts val="0"/>
              </a:spcBef>
              <a:spcAft>
                <a:spcPts val="0"/>
              </a:spcAft>
              <a:buSzPts val="1300"/>
              <a:buChar char="●"/>
            </a:pPr>
            <a:r>
              <a:rPr lang="en"/>
              <a:t>Store #5998</a:t>
            </a:r>
            <a:endParaRPr/>
          </a:p>
          <a:p>
            <a:pPr indent="0" lvl="0" marL="0" rtl="0" algn="l">
              <a:spcBef>
                <a:spcPts val="1600"/>
              </a:spcBef>
              <a:spcAft>
                <a:spcPts val="0"/>
              </a:spcAft>
              <a:buNone/>
            </a:pPr>
            <a:r>
              <a:rPr lang="en"/>
              <a:t>Implementation of BOPS</a:t>
            </a:r>
            <a:endParaRPr/>
          </a:p>
          <a:p>
            <a:pPr indent="-311150" lvl="0" marL="457200" rtl="0" algn="l">
              <a:spcBef>
                <a:spcPts val="1600"/>
              </a:spcBef>
              <a:spcAft>
                <a:spcPts val="0"/>
              </a:spcAft>
              <a:buSzPts val="1300"/>
              <a:buChar char="●"/>
            </a:pPr>
            <a:r>
              <a:rPr lang="en"/>
              <a:t>Stores 2 and 6 implemented BOPS on August 1st, 2011</a:t>
            </a:r>
            <a:endParaRPr/>
          </a:p>
          <a:p>
            <a:pPr indent="-311150" lvl="0" marL="457200" rtl="0" algn="l">
              <a:spcBef>
                <a:spcPts val="0"/>
              </a:spcBef>
              <a:spcAft>
                <a:spcPts val="0"/>
              </a:spcAft>
              <a:buSzPts val="1300"/>
              <a:buChar char="●"/>
            </a:pPr>
            <a:r>
              <a:rPr lang="en"/>
              <a:t>Store 5998 implemented BOPS on September 27th, 2012</a:t>
            </a:r>
            <a:endParaRPr/>
          </a:p>
          <a:p>
            <a:pPr indent="-298450" lvl="1" marL="914400" rtl="0" algn="l">
              <a:spcBef>
                <a:spcPts val="0"/>
              </a:spcBef>
              <a:spcAft>
                <a:spcPts val="0"/>
              </a:spcAft>
              <a:buSzPts val="1100"/>
              <a:buChar char="○"/>
            </a:pPr>
            <a:r>
              <a:rPr lang="en"/>
              <a:t>The difference is 1 year, 1 month and 27 days. </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Q3 - Sales Quantity, Choosing a Model</a:t>
            </a:r>
            <a:endParaRPr/>
          </a:p>
        </p:txBody>
      </p:sp>
      <p:sp>
        <p:nvSpPr>
          <p:cNvPr id="371" name="Google Shape;371;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72" name="Google Shape;372;p42"/>
          <p:cNvPicPr preferRelativeResize="0"/>
          <p:nvPr/>
        </p:nvPicPr>
        <p:blipFill>
          <a:blip r:embed="rId3">
            <a:alphaModFix/>
          </a:blip>
          <a:stretch>
            <a:fillRect/>
          </a:stretch>
        </p:blipFill>
        <p:spPr>
          <a:xfrm>
            <a:off x="300750" y="1504700"/>
            <a:ext cx="5225775" cy="1794850"/>
          </a:xfrm>
          <a:prstGeom prst="rect">
            <a:avLst/>
          </a:prstGeom>
          <a:noFill/>
          <a:ln>
            <a:noFill/>
          </a:ln>
        </p:spPr>
      </p:pic>
      <p:pic>
        <p:nvPicPr>
          <p:cNvPr id="373" name="Google Shape;373;p42"/>
          <p:cNvPicPr preferRelativeResize="0"/>
          <p:nvPr/>
        </p:nvPicPr>
        <p:blipFill rotWithShape="1">
          <a:blip r:embed="rId4">
            <a:alphaModFix/>
          </a:blip>
          <a:srcRect b="18271" l="-1700" r="10284" t="18264"/>
          <a:stretch/>
        </p:blipFill>
        <p:spPr>
          <a:xfrm>
            <a:off x="2392200" y="3375750"/>
            <a:ext cx="6089125" cy="1439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3"/>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Q3 - Sales Quantity Heteroskedasticity</a:t>
            </a:r>
            <a:endParaRPr/>
          </a:p>
        </p:txBody>
      </p:sp>
      <p:sp>
        <p:nvSpPr>
          <p:cNvPr id="379" name="Google Shape;379;p43"/>
          <p:cNvSpPr txBox="1"/>
          <p:nvPr>
            <p:ph idx="1" type="body"/>
          </p:nvPr>
        </p:nvSpPr>
        <p:spPr>
          <a:xfrm>
            <a:off x="729450" y="16216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80" name="Google Shape;380;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81" name="Google Shape;381;p43"/>
          <p:cNvPicPr preferRelativeResize="0"/>
          <p:nvPr/>
        </p:nvPicPr>
        <p:blipFill>
          <a:blip r:embed="rId3">
            <a:alphaModFix/>
          </a:blip>
          <a:stretch>
            <a:fillRect/>
          </a:stretch>
        </p:blipFill>
        <p:spPr>
          <a:xfrm>
            <a:off x="6151400" y="1457526"/>
            <a:ext cx="2726875" cy="3065600"/>
          </a:xfrm>
          <a:prstGeom prst="rect">
            <a:avLst/>
          </a:prstGeom>
          <a:noFill/>
          <a:ln>
            <a:noFill/>
          </a:ln>
        </p:spPr>
      </p:pic>
      <p:pic>
        <p:nvPicPr>
          <p:cNvPr id="382" name="Google Shape;382;p43"/>
          <p:cNvPicPr preferRelativeResize="0"/>
          <p:nvPr/>
        </p:nvPicPr>
        <p:blipFill rotWithShape="1">
          <a:blip r:embed="rId4">
            <a:alphaModFix/>
          </a:blip>
          <a:srcRect b="8200" l="0" r="0" t="-8200"/>
          <a:stretch/>
        </p:blipFill>
        <p:spPr>
          <a:xfrm>
            <a:off x="2640150" y="1723350"/>
            <a:ext cx="3409650" cy="1857125"/>
          </a:xfrm>
          <a:prstGeom prst="rect">
            <a:avLst/>
          </a:prstGeom>
          <a:noFill/>
          <a:ln>
            <a:noFill/>
          </a:ln>
        </p:spPr>
      </p:pic>
      <p:pic>
        <p:nvPicPr>
          <p:cNvPr id="383" name="Google Shape;383;p43"/>
          <p:cNvPicPr preferRelativeResize="0"/>
          <p:nvPr/>
        </p:nvPicPr>
        <p:blipFill>
          <a:blip r:embed="rId5">
            <a:alphaModFix/>
          </a:blip>
          <a:stretch>
            <a:fillRect/>
          </a:stretch>
        </p:blipFill>
        <p:spPr>
          <a:xfrm>
            <a:off x="210675" y="1386588"/>
            <a:ext cx="2429475" cy="2731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4"/>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Q3 - Sales Value Heteroskedasticity</a:t>
            </a:r>
            <a:endParaRPr/>
          </a:p>
        </p:txBody>
      </p:sp>
      <p:sp>
        <p:nvSpPr>
          <p:cNvPr id="389" name="Google Shape;389;p4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90" name="Google Shape;390;p44"/>
          <p:cNvPicPr preferRelativeResize="0"/>
          <p:nvPr/>
        </p:nvPicPr>
        <p:blipFill>
          <a:blip r:embed="rId3">
            <a:alphaModFix/>
          </a:blip>
          <a:stretch>
            <a:fillRect/>
          </a:stretch>
        </p:blipFill>
        <p:spPr>
          <a:xfrm>
            <a:off x="97675" y="1477412"/>
            <a:ext cx="2541375" cy="2857062"/>
          </a:xfrm>
          <a:prstGeom prst="rect">
            <a:avLst/>
          </a:prstGeom>
          <a:noFill/>
          <a:ln>
            <a:noFill/>
          </a:ln>
        </p:spPr>
      </p:pic>
      <p:pic>
        <p:nvPicPr>
          <p:cNvPr id="391" name="Google Shape;391;p44"/>
          <p:cNvPicPr preferRelativeResize="0"/>
          <p:nvPr/>
        </p:nvPicPr>
        <p:blipFill>
          <a:blip r:embed="rId4">
            <a:alphaModFix/>
          </a:blip>
          <a:stretch>
            <a:fillRect/>
          </a:stretch>
        </p:blipFill>
        <p:spPr>
          <a:xfrm>
            <a:off x="6444423" y="1396650"/>
            <a:ext cx="2541375" cy="2857100"/>
          </a:xfrm>
          <a:prstGeom prst="rect">
            <a:avLst/>
          </a:prstGeom>
          <a:noFill/>
          <a:ln>
            <a:noFill/>
          </a:ln>
        </p:spPr>
      </p:pic>
      <p:pic>
        <p:nvPicPr>
          <p:cNvPr id="392" name="Google Shape;392;p44"/>
          <p:cNvPicPr preferRelativeResize="0"/>
          <p:nvPr/>
        </p:nvPicPr>
        <p:blipFill>
          <a:blip r:embed="rId5">
            <a:alphaModFix/>
          </a:blip>
          <a:stretch>
            <a:fillRect/>
          </a:stretch>
        </p:blipFill>
        <p:spPr>
          <a:xfrm>
            <a:off x="2629324" y="1818788"/>
            <a:ext cx="3736549" cy="2012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Q3 - Marginal Plot</a:t>
            </a:r>
            <a:endParaRPr/>
          </a:p>
        </p:txBody>
      </p:sp>
      <p:sp>
        <p:nvSpPr>
          <p:cNvPr id="398" name="Google Shape;398;p4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99" name="Google Shape;399;p45"/>
          <p:cNvPicPr preferRelativeResize="0"/>
          <p:nvPr/>
        </p:nvPicPr>
        <p:blipFill>
          <a:blip r:embed="rId3">
            <a:alphaModFix/>
          </a:blip>
          <a:stretch>
            <a:fillRect/>
          </a:stretch>
        </p:blipFill>
        <p:spPr>
          <a:xfrm>
            <a:off x="800088" y="1396650"/>
            <a:ext cx="3470575" cy="3442050"/>
          </a:xfrm>
          <a:prstGeom prst="rect">
            <a:avLst/>
          </a:prstGeom>
          <a:noFill/>
          <a:ln>
            <a:noFill/>
          </a:ln>
        </p:spPr>
      </p:pic>
      <p:pic>
        <p:nvPicPr>
          <p:cNvPr id="400" name="Google Shape;400;p45"/>
          <p:cNvPicPr preferRelativeResize="0"/>
          <p:nvPr/>
        </p:nvPicPr>
        <p:blipFill>
          <a:blip r:embed="rId4">
            <a:alphaModFix/>
          </a:blip>
          <a:stretch>
            <a:fillRect/>
          </a:stretch>
        </p:blipFill>
        <p:spPr>
          <a:xfrm>
            <a:off x="4765038" y="1396650"/>
            <a:ext cx="3470575" cy="3442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6"/>
          <p:cNvSpPr txBox="1"/>
          <p:nvPr>
            <p:ph type="title"/>
          </p:nvPr>
        </p:nvSpPr>
        <p:spPr>
          <a:xfrm>
            <a:off x="730000" y="861450"/>
            <a:ext cx="63525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Probit model approach</a:t>
            </a:r>
            <a:endParaRPr/>
          </a:p>
        </p:txBody>
      </p:sp>
      <p:sp>
        <p:nvSpPr>
          <p:cNvPr id="406" name="Google Shape;406;p46"/>
          <p:cNvSpPr txBox="1"/>
          <p:nvPr>
            <p:ph idx="1" type="body"/>
          </p:nvPr>
        </p:nvSpPr>
        <p:spPr>
          <a:xfrm>
            <a:off x="697750" y="2571750"/>
            <a:ext cx="3300900" cy="1597500"/>
          </a:xfrm>
          <a:prstGeom prst="rect">
            <a:avLst/>
          </a:prstGeom>
        </p:spPr>
        <p:txBody>
          <a:bodyPr anchorCtr="0" anchor="ctr" bIns="91425" lIns="91425" spcFirstLastPara="1" rIns="91425" wrap="square" tIns="91425">
            <a:noAutofit/>
          </a:bodyPr>
          <a:lstStyle/>
          <a:p>
            <a:pPr indent="0" lvl="0" marL="0" rtl="0" algn="r">
              <a:spcBef>
                <a:spcPts val="0"/>
              </a:spcBef>
              <a:spcAft>
                <a:spcPts val="1600"/>
              </a:spcAft>
              <a:buNone/>
            </a:pPr>
            <a:r>
              <a:rPr lang="en"/>
              <a:t>BOPS coefficient is significant. However, interpreting the coefficient for a probit model is difficult to understand</a:t>
            </a:r>
            <a:endParaRPr/>
          </a:p>
        </p:txBody>
      </p:sp>
      <p:sp>
        <p:nvSpPr>
          <p:cNvPr id="407" name="Google Shape;407;p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08" name="Google Shape;408;p46"/>
          <p:cNvSpPr txBox="1"/>
          <p:nvPr/>
        </p:nvSpPr>
        <p:spPr>
          <a:xfrm>
            <a:off x="4729775" y="4552750"/>
            <a:ext cx="37410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666666"/>
                </a:solidFill>
              </a:rPr>
              <a:t>Note: Control variables omitted for brevity </a:t>
            </a:r>
            <a:endParaRPr i="1" sz="1100">
              <a:solidFill>
                <a:srgbClr val="666666"/>
              </a:solidFill>
            </a:endParaRPr>
          </a:p>
          <a:p>
            <a:pPr indent="0" lvl="0" marL="0" rtl="0" algn="l">
              <a:spcBef>
                <a:spcPts val="0"/>
              </a:spcBef>
              <a:spcAft>
                <a:spcPts val="0"/>
              </a:spcAft>
              <a:buNone/>
            </a:pPr>
            <a:r>
              <a:rPr i="1" lang="en" sz="1200" u="sng">
                <a:solidFill>
                  <a:srgbClr val="6FA8DC"/>
                </a:solidFill>
                <a:hlinkClick action="ppaction://hlinksldjump" r:id="rId3"/>
              </a:rPr>
              <a:t>Link to full model output</a:t>
            </a:r>
            <a:endParaRPr i="1" sz="1100">
              <a:solidFill>
                <a:srgbClr val="666666"/>
              </a:solidFill>
            </a:endParaRPr>
          </a:p>
        </p:txBody>
      </p:sp>
      <p:pic>
        <p:nvPicPr>
          <p:cNvPr id="409" name="Google Shape;409;p46"/>
          <p:cNvPicPr preferRelativeResize="0"/>
          <p:nvPr/>
        </p:nvPicPr>
        <p:blipFill>
          <a:blip r:embed="rId4">
            <a:alphaModFix/>
          </a:blip>
          <a:stretch>
            <a:fillRect/>
          </a:stretch>
        </p:blipFill>
        <p:spPr>
          <a:xfrm>
            <a:off x="4772425" y="1536199"/>
            <a:ext cx="3642975" cy="2994575"/>
          </a:xfrm>
          <a:prstGeom prst="rect">
            <a:avLst/>
          </a:prstGeom>
          <a:noFill/>
          <a:ln>
            <a:noFill/>
          </a:ln>
        </p:spPr>
      </p:pic>
      <p:sp>
        <p:nvSpPr>
          <p:cNvPr id="410" name="Google Shape;410;p46"/>
          <p:cNvSpPr/>
          <p:nvPr/>
        </p:nvSpPr>
        <p:spPr>
          <a:xfrm>
            <a:off x="5967400" y="2652525"/>
            <a:ext cx="24480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46"/>
          <p:cNvCxnSpPr>
            <a:stCxn id="410" idx="1"/>
            <a:endCxn id="406" idx="3"/>
          </p:cNvCxnSpPr>
          <p:nvPr/>
        </p:nvCxnSpPr>
        <p:spPr>
          <a:xfrm flipH="1">
            <a:off x="3998800" y="2849325"/>
            <a:ext cx="1968600" cy="521100"/>
          </a:xfrm>
          <a:prstGeom prst="straightConnector1">
            <a:avLst/>
          </a:prstGeom>
          <a:noFill/>
          <a:ln cap="flat" cmpd="sng" w="9525">
            <a:solidFill>
              <a:srgbClr val="FF0000"/>
            </a:solidFill>
            <a:prstDash val="solid"/>
            <a:round/>
            <a:headEnd len="med" w="med" type="none"/>
            <a:tailEnd len="med" w="med" type="none"/>
          </a:ln>
        </p:spPr>
      </p:cxnSp>
      <p:sp>
        <p:nvSpPr>
          <p:cNvPr id="412" name="Google Shape;412;p46"/>
          <p:cNvSpPr txBox="1"/>
          <p:nvPr/>
        </p:nvSpPr>
        <p:spPr>
          <a:xfrm>
            <a:off x="1050250" y="4209950"/>
            <a:ext cx="14406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730000" y="861450"/>
            <a:ext cx="57735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Comparable to OLS model</a:t>
            </a:r>
            <a:endParaRPr/>
          </a:p>
        </p:txBody>
      </p:sp>
      <p:sp>
        <p:nvSpPr>
          <p:cNvPr id="418" name="Google Shape;418;p47"/>
          <p:cNvSpPr txBox="1"/>
          <p:nvPr>
            <p:ph idx="1" type="body"/>
          </p:nvPr>
        </p:nvSpPr>
        <p:spPr>
          <a:xfrm>
            <a:off x="682300" y="2844750"/>
            <a:ext cx="3300900" cy="159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Since the marginal effects coefficient of BOPS in the probit model  </a:t>
            </a:r>
            <a:r>
              <a:rPr b="1" lang="en"/>
              <a:t>is similar to that of the OLS model</a:t>
            </a:r>
            <a:r>
              <a:rPr lang="en"/>
              <a:t>, we can assume that the OLS model is a good estimator as well.</a:t>
            </a:r>
            <a:endParaRPr/>
          </a:p>
        </p:txBody>
      </p:sp>
      <p:sp>
        <p:nvSpPr>
          <p:cNvPr id="419" name="Google Shape;419;p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20" name="Google Shape;420;p47"/>
          <p:cNvPicPr preferRelativeResize="0"/>
          <p:nvPr/>
        </p:nvPicPr>
        <p:blipFill>
          <a:blip r:embed="rId3">
            <a:alphaModFix/>
          </a:blip>
          <a:stretch>
            <a:fillRect/>
          </a:stretch>
        </p:blipFill>
        <p:spPr>
          <a:xfrm>
            <a:off x="4637125" y="1449559"/>
            <a:ext cx="3984150" cy="2998766"/>
          </a:xfrm>
          <a:prstGeom prst="rect">
            <a:avLst/>
          </a:prstGeom>
          <a:noFill/>
          <a:ln>
            <a:noFill/>
          </a:ln>
        </p:spPr>
      </p:pic>
      <p:sp>
        <p:nvSpPr>
          <p:cNvPr id="421" name="Google Shape;421;p47"/>
          <p:cNvSpPr/>
          <p:nvPr/>
        </p:nvSpPr>
        <p:spPr>
          <a:xfrm>
            <a:off x="6173275" y="2571750"/>
            <a:ext cx="24480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47"/>
          <p:cNvCxnSpPr>
            <a:stCxn id="421" idx="1"/>
            <a:endCxn id="418" idx="3"/>
          </p:cNvCxnSpPr>
          <p:nvPr/>
        </p:nvCxnSpPr>
        <p:spPr>
          <a:xfrm flipH="1">
            <a:off x="3983275" y="2768550"/>
            <a:ext cx="2190000" cy="875100"/>
          </a:xfrm>
          <a:prstGeom prst="straightConnector1">
            <a:avLst/>
          </a:prstGeom>
          <a:noFill/>
          <a:ln cap="flat" cmpd="sng" w="9525">
            <a:solidFill>
              <a:srgbClr val="FF0000"/>
            </a:solidFill>
            <a:prstDash val="solid"/>
            <a:round/>
            <a:headEnd len="med" w="med" type="none"/>
            <a:tailEnd len="med" w="med" type="none"/>
          </a:ln>
        </p:spPr>
      </p:cxnSp>
      <p:sp>
        <p:nvSpPr>
          <p:cNvPr id="423" name="Google Shape;423;p47"/>
          <p:cNvSpPr txBox="1"/>
          <p:nvPr>
            <p:ph idx="1" type="body"/>
          </p:nvPr>
        </p:nvSpPr>
        <p:spPr>
          <a:xfrm>
            <a:off x="830050" y="1830025"/>
            <a:ext cx="31008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compare OLS and probit models, we first have to </a:t>
            </a:r>
            <a:r>
              <a:rPr b="1" lang="en"/>
              <a:t>generate the marginal effects</a:t>
            </a:r>
            <a:r>
              <a:rPr lang="en"/>
              <a:t> of the probit model </a:t>
            </a:r>
            <a:r>
              <a:rPr i="1" lang="en"/>
              <a:t>(left column).</a:t>
            </a:r>
            <a:endParaRPr i="1"/>
          </a:p>
        </p:txBody>
      </p:sp>
      <p:sp>
        <p:nvSpPr>
          <p:cNvPr id="424" name="Google Shape;424;p47"/>
          <p:cNvSpPr txBox="1"/>
          <p:nvPr/>
        </p:nvSpPr>
        <p:spPr>
          <a:xfrm>
            <a:off x="4577375" y="4476550"/>
            <a:ext cx="37410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666666"/>
                </a:solidFill>
              </a:rPr>
              <a:t>Note: Control variables omitted for brevity </a:t>
            </a:r>
            <a:endParaRPr i="1" sz="1100">
              <a:solidFill>
                <a:srgbClr val="666666"/>
              </a:solidFill>
            </a:endParaRPr>
          </a:p>
          <a:p>
            <a:pPr indent="0" lvl="0" marL="0" rtl="0" algn="l">
              <a:spcBef>
                <a:spcPts val="0"/>
              </a:spcBef>
              <a:spcAft>
                <a:spcPts val="0"/>
              </a:spcAft>
              <a:buNone/>
            </a:pPr>
            <a:r>
              <a:rPr i="1" lang="en" sz="1200" u="sng">
                <a:solidFill>
                  <a:srgbClr val="6FA8DC"/>
                </a:solidFill>
                <a:hlinkClick action="ppaction://hlinksldjump" r:id="rId4"/>
              </a:rPr>
              <a:t>Link to full model output</a:t>
            </a:r>
            <a:endParaRPr i="1" sz="1100">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8"/>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Addressing endogeneity</a:t>
            </a:r>
            <a:endParaRPr/>
          </a:p>
        </p:txBody>
      </p:sp>
      <p:sp>
        <p:nvSpPr>
          <p:cNvPr id="430" name="Google Shape;430;p48"/>
          <p:cNvSpPr txBox="1"/>
          <p:nvPr>
            <p:ph idx="1" type="body"/>
          </p:nvPr>
        </p:nvSpPr>
        <p:spPr>
          <a:xfrm>
            <a:off x="580925" y="1697875"/>
            <a:ext cx="4466400" cy="29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Conceptually, the key ind. </a:t>
            </a:r>
            <a:r>
              <a:rPr b="1" lang="en" sz="1400"/>
              <a:t>v</a:t>
            </a:r>
            <a:r>
              <a:rPr b="1" lang="en" sz="1400"/>
              <a:t>ar. BOPS is a decision variable that is correlated with our dependent variable. Thus, endogeneity is present in our model:</a:t>
            </a:r>
            <a:endParaRPr b="1" sz="1400"/>
          </a:p>
          <a:p>
            <a:pPr indent="-317500" lvl="0" marL="457200" rtl="0" algn="l">
              <a:spcBef>
                <a:spcPts val="1600"/>
              </a:spcBef>
              <a:spcAft>
                <a:spcPts val="0"/>
              </a:spcAft>
              <a:buSzPts val="1400"/>
              <a:buChar char="●"/>
            </a:pPr>
            <a:r>
              <a:rPr lang="en" sz="1400"/>
              <a:t>We address this endogeneity by utilizing </a:t>
            </a:r>
            <a:r>
              <a:rPr b="1" lang="en" sz="1400"/>
              <a:t>length of residence</a:t>
            </a:r>
            <a:r>
              <a:rPr lang="en" sz="1400"/>
              <a:t> as an instrumental variable for BOPS</a:t>
            </a:r>
            <a:endParaRPr sz="1400"/>
          </a:p>
          <a:p>
            <a:pPr indent="-317500" lvl="0" marL="457200" rtl="0" algn="l">
              <a:spcBef>
                <a:spcPts val="0"/>
              </a:spcBef>
              <a:spcAft>
                <a:spcPts val="0"/>
              </a:spcAft>
              <a:buSzPts val="1400"/>
              <a:buChar char="●"/>
            </a:pPr>
            <a:r>
              <a:rPr lang="en" sz="1400"/>
              <a:t>Why length of residence as proxy?</a:t>
            </a:r>
            <a:endParaRPr sz="1400"/>
          </a:p>
          <a:p>
            <a:pPr indent="-317500" lvl="1" marL="914400" rtl="0" algn="l">
              <a:spcBef>
                <a:spcPts val="0"/>
              </a:spcBef>
              <a:spcAft>
                <a:spcPts val="0"/>
              </a:spcAft>
              <a:buSzPts val="1400"/>
              <a:buChar char="○"/>
            </a:pPr>
            <a:r>
              <a:rPr lang="en" sz="1400"/>
              <a:t>We believe </a:t>
            </a:r>
            <a:r>
              <a:rPr b="1" lang="en" sz="1400"/>
              <a:t>the longer a customer has lived at an address, the less likely they are to use BOPS service</a:t>
            </a:r>
            <a:r>
              <a:rPr lang="en" sz="1400"/>
              <a:t> (due to familiarity of safety within a neighborhood)</a:t>
            </a:r>
            <a:endParaRPr sz="1400"/>
          </a:p>
        </p:txBody>
      </p:sp>
      <p:sp>
        <p:nvSpPr>
          <p:cNvPr id="431" name="Google Shape;431;p4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32" name="Google Shape;432;p48"/>
          <p:cNvSpPr txBox="1"/>
          <p:nvPr>
            <p:ph idx="1" type="body"/>
          </p:nvPr>
        </p:nvSpPr>
        <p:spPr>
          <a:xfrm>
            <a:off x="5047350" y="2571750"/>
            <a:ext cx="3944700" cy="9645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800100" lvl="0" marL="800100" rtl="0" algn="l">
              <a:spcBef>
                <a:spcPts val="0"/>
              </a:spcBef>
              <a:spcAft>
                <a:spcPts val="0"/>
              </a:spcAft>
              <a:buNone/>
            </a:pPr>
            <a:r>
              <a:rPr b="1" i="1" lang="en" sz="1400">
                <a:solidFill>
                  <a:srgbClr val="000000"/>
                </a:solidFill>
                <a:latin typeface="Times New Roman"/>
                <a:ea typeface="Times New Roman"/>
                <a:cs typeface="Times New Roman"/>
                <a:sym typeface="Times New Roman"/>
              </a:rPr>
              <a:t>Y</a:t>
            </a:r>
            <a:r>
              <a:rPr b="1" baseline="-25000" i="1" lang="en" sz="1400">
                <a:solidFill>
                  <a:srgbClr val="000000"/>
                </a:solidFill>
                <a:latin typeface="Times New Roman"/>
                <a:ea typeface="Times New Roman"/>
                <a:cs typeface="Times New Roman"/>
                <a:sym typeface="Times New Roman"/>
              </a:rPr>
              <a:t>Return</a:t>
            </a:r>
            <a:r>
              <a:rPr b="1" i="1" lang="en" sz="1400">
                <a:solidFill>
                  <a:srgbClr val="000000"/>
                </a:solidFill>
                <a:latin typeface="Times New Roman"/>
                <a:ea typeface="Times New Roman"/>
                <a:cs typeface="Times New Roman"/>
                <a:sym typeface="Times New Roman"/>
              </a:rPr>
              <a:t> </a:t>
            </a:r>
            <a:r>
              <a:rPr b="1" i="1" lang="en" sz="1400">
                <a:solidFill>
                  <a:srgbClr val="000000"/>
                </a:solidFill>
                <a:latin typeface="Times New Roman"/>
                <a:ea typeface="Times New Roman"/>
                <a:cs typeface="Times New Roman"/>
                <a:sym typeface="Times New Roman"/>
              </a:rPr>
              <a:t>=</a:t>
            </a:r>
            <a:r>
              <a:rPr b="1" baseline="-25000" i="1" lang="en" sz="1400">
                <a:solidFill>
                  <a:srgbClr val="000000"/>
                </a:solidFill>
                <a:latin typeface="Times New Roman"/>
                <a:ea typeface="Times New Roman"/>
                <a:cs typeface="Times New Roman"/>
                <a:sym typeface="Times New Roman"/>
              </a:rPr>
              <a:t> </a:t>
            </a:r>
            <a:r>
              <a:rPr b="1" i="1" lang="en" sz="1400">
                <a:solidFill>
                  <a:srgbClr val="000000"/>
                </a:solidFill>
                <a:latin typeface="Times New Roman"/>
                <a:ea typeface="Times New Roman"/>
                <a:cs typeface="Times New Roman"/>
                <a:sym typeface="Times New Roman"/>
              </a:rPr>
              <a:t>β</a:t>
            </a:r>
            <a:r>
              <a:rPr b="1" baseline="-25000" i="1" lang="en" sz="1400">
                <a:solidFill>
                  <a:srgbClr val="000000"/>
                </a:solidFill>
                <a:latin typeface="Times New Roman"/>
                <a:ea typeface="Times New Roman"/>
                <a:cs typeface="Times New Roman"/>
                <a:sym typeface="Times New Roman"/>
              </a:rPr>
              <a:t>0</a:t>
            </a:r>
            <a:r>
              <a:rPr b="1" i="1" lang="en" sz="1400">
                <a:solidFill>
                  <a:srgbClr val="000000"/>
                </a:solidFill>
                <a:latin typeface="Times New Roman"/>
                <a:ea typeface="Times New Roman"/>
                <a:cs typeface="Times New Roman"/>
                <a:sym typeface="Times New Roman"/>
              </a:rPr>
              <a:t> + β</a:t>
            </a:r>
            <a:r>
              <a:rPr b="1" baseline="-25000" i="1" lang="en" sz="1400">
                <a:solidFill>
                  <a:srgbClr val="000000"/>
                </a:solidFill>
                <a:latin typeface="Times New Roman"/>
                <a:ea typeface="Times New Roman"/>
                <a:cs typeface="Times New Roman"/>
                <a:sym typeface="Times New Roman"/>
              </a:rPr>
              <a:t>1</a:t>
            </a:r>
            <a:r>
              <a:rPr b="1" i="1" lang="en" sz="1400">
                <a:solidFill>
                  <a:srgbClr val="FF0000"/>
                </a:solidFill>
                <a:latin typeface="Times New Roman"/>
                <a:ea typeface="Times New Roman"/>
                <a:cs typeface="Times New Roman"/>
                <a:sym typeface="Times New Roman"/>
              </a:rPr>
              <a:t>BOPS</a:t>
            </a:r>
            <a:r>
              <a:rPr b="1" i="1" lang="en" sz="1400">
                <a:solidFill>
                  <a:srgbClr val="000000"/>
                </a:solidFill>
                <a:latin typeface="Times New Roman"/>
                <a:ea typeface="Times New Roman"/>
                <a:cs typeface="Times New Roman"/>
                <a:sym typeface="Times New Roman"/>
              </a:rPr>
              <a:t> </a:t>
            </a:r>
            <a:r>
              <a:rPr b="1" i="1" lang="en" sz="1400">
                <a:solidFill>
                  <a:srgbClr val="999999"/>
                </a:solidFill>
                <a:latin typeface="Times New Roman"/>
                <a:ea typeface="Times New Roman"/>
                <a:cs typeface="Times New Roman"/>
                <a:sym typeface="Times New Roman"/>
              </a:rPr>
              <a:t>+ ∑ β</a:t>
            </a:r>
            <a:r>
              <a:rPr b="1" baseline="-25000" i="1" lang="en" sz="1400">
                <a:solidFill>
                  <a:srgbClr val="999999"/>
                </a:solidFill>
                <a:latin typeface="Times New Roman"/>
                <a:ea typeface="Times New Roman"/>
                <a:cs typeface="Times New Roman"/>
                <a:sym typeface="Times New Roman"/>
              </a:rPr>
              <a:t>i</a:t>
            </a:r>
            <a:r>
              <a:rPr b="1" i="1" lang="en" sz="1400">
                <a:solidFill>
                  <a:srgbClr val="999999"/>
                </a:solidFill>
                <a:latin typeface="Times New Roman"/>
                <a:ea typeface="Times New Roman"/>
                <a:cs typeface="Times New Roman"/>
                <a:sym typeface="Times New Roman"/>
              </a:rPr>
              <a:t>Controls </a:t>
            </a:r>
            <a:endParaRPr b="1" i="1" sz="1400">
              <a:solidFill>
                <a:srgbClr val="999999"/>
              </a:solidFill>
              <a:latin typeface="Times New Roman"/>
              <a:ea typeface="Times New Roman"/>
              <a:cs typeface="Times New Roman"/>
              <a:sym typeface="Times New Roman"/>
            </a:endParaRPr>
          </a:p>
          <a:p>
            <a:pPr indent="-800100" lvl="0" marL="800100" rtl="0" algn="l">
              <a:spcBef>
                <a:spcPts val="1600"/>
              </a:spcBef>
              <a:spcAft>
                <a:spcPts val="0"/>
              </a:spcAft>
              <a:buNone/>
            </a:pPr>
            <a:r>
              <a:rPr b="1" i="1" lang="en" sz="1400">
                <a:solidFill>
                  <a:srgbClr val="000000"/>
                </a:solidFill>
                <a:latin typeface="Times New Roman"/>
                <a:ea typeface="Times New Roman"/>
                <a:cs typeface="Times New Roman"/>
                <a:sym typeface="Times New Roman"/>
              </a:rPr>
              <a:t>X</a:t>
            </a:r>
            <a:r>
              <a:rPr b="1" baseline="-25000" i="1" lang="en" sz="1400">
                <a:solidFill>
                  <a:srgbClr val="000000"/>
                </a:solidFill>
                <a:latin typeface="Times New Roman"/>
                <a:ea typeface="Times New Roman"/>
                <a:cs typeface="Times New Roman"/>
                <a:sym typeface="Times New Roman"/>
              </a:rPr>
              <a:t>1</a:t>
            </a:r>
            <a:r>
              <a:rPr b="1" i="1" lang="en" sz="1400">
                <a:solidFill>
                  <a:srgbClr val="000000"/>
                </a:solidFill>
                <a:latin typeface="Times New Roman"/>
                <a:ea typeface="Times New Roman"/>
                <a:cs typeface="Times New Roman"/>
                <a:sym typeface="Times New Roman"/>
              </a:rPr>
              <a:t>      = 𝛾</a:t>
            </a:r>
            <a:r>
              <a:rPr b="1" baseline="-25000" i="1" lang="en" sz="1400">
                <a:solidFill>
                  <a:srgbClr val="000000"/>
                </a:solidFill>
                <a:latin typeface="Times New Roman"/>
                <a:ea typeface="Times New Roman"/>
                <a:cs typeface="Times New Roman"/>
                <a:sym typeface="Times New Roman"/>
              </a:rPr>
              <a:t>0</a:t>
            </a:r>
            <a:r>
              <a:rPr b="1" i="1" lang="en" sz="1400">
                <a:solidFill>
                  <a:srgbClr val="000000"/>
                </a:solidFill>
                <a:latin typeface="Times New Roman"/>
                <a:ea typeface="Times New Roman"/>
                <a:cs typeface="Times New Roman"/>
                <a:sym typeface="Times New Roman"/>
              </a:rPr>
              <a:t> + 𝛾</a:t>
            </a:r>
            <a:r>
              <a:rPr b="1" baseline="-25000" i="1" lang="en" sz="1400">
                <a:solidFill>
                  <a:srgbClr val="000000"/>
                </a:solidFill>
                <a:latin typeface="Times New Roman"/>
                <a:ea typeface="Times New Roman"/>
                <a:cs typeface="Times New Roman"/>
                <a:sym typeface="Times New Roman"/>
              </a:rPr>
              <a:t>1</a:t>
            </a:r>
            <a:r>
              <a:rPr b="1" i="1" lang="en" sz="1400">
                <a:solidFill>
                  <a:srgbClr val="FF0000"/>
                </a:solidFill>
                <a:latin typeface="Times New Roman"/>
                <a:ea typeface="Times New Roman"/>
                <a:cs typeface="Times New Roman"/>
                <a:sym typeface="Times New Roman"/>
              </a:rPr>
              <a:t>Length of Residence</a:t>
            </a:r>
            <a:r>
              <a:rPr b="1" i="1" lang="en" sz="1400">
                <a:solidFill>
                  <a:srgbClr val="999999"/>
                </a:solidFill>
                <a:latin typeface="Times New Roman"/>
                <a:ea typeface="Times New Roman"/>
                <a:cs typeface="Times New Roman"/>
                <a:sym typeface="Times New Roman"/>
              </a:rPr>
              <a:t> + ∑ 𝛾</a:t>
            </a:r>
            <a:r>
              <a:rPr b="1" baseline="-25000" i="1" lang="en" sz="1400">
                <a:solidFill>
                  <a:srgbClr val="999999"/>
                </a:solidFill>
                <a:latin typeface="Times New Roman"/>
                <a:ea typeface="Times New Roman"/>
                <a:cs typeface="Times New Roman"/>
                <a:sym typeface="Times New Roman"/>
              </a:rPr>
              <a:t>j</a:t>
            </a:r>
            <a:r>
              <a:rPr b="1" i="1" lang="en" sz="1400">
                <a:solidFill>
                  <a:srgbClr val="999999"/>
                </a:solidFill>
                <a:latin typeface="Times New Roman"/>
                <a:ea typeface="Times New Roman"/>
                <a:cs typeface="Times New Roman"/>
                <a:sym typeface="Times New Roman"/>
              </a:rPr>
              <a:t>Controls</a:t>
            </a:r>
            <a:endParaRPr b="1" i="1" sz="1400">
              <a:solidFill>
                <a:srgbClr val="999999"/>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p>
        </p:txBody>
      </p:sp>
      <p:sp>
        <p:nvSpPr>
          <p:cNvPr id="433" name="Google Shape;433;p48"/>
          <p:cNvSpPr txBox="1"/>
          <p:nvPr/>
        </p:nvSpPr>
        <p:spPr>
          <a:xfrm>
            <a:off x="5955050" y="4825600"/>
            <a:ext cx="2795700" cy="242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u="sng">
                <a:solidFill>
                  <a:srgbClr val="6FA8DC"/>
                </a:solidFill>
                <a:hlinkClick action="ppaction://hlinksldjump" r:id="rId3"/>
              </a:rPr>
              <a:t>Link to full model output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9"/>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Summary Statistics</a:t>
            </a:r>
            <a:endParaRPr/>
          </a:p>
        </p:txBody>
      </p:sp>
      <p:sp>
        <p:nvSpPr>
          <p:cNvPr id="439" name="Google Shape;439;p49"/>
          <p:cNvSpPr txBox="1"/>
          <p:nvPr>
            <p:ph idx="1" type="body"/>
          </p:nvPr>
        </p:nvSpPr>
        <p:spPr>
          <a:xfrm>
            <a:off x="5951275" y="1594750"/>
            <a:ext cx="28815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Notes on data clean-up:</a:t>
            </a:r>
            <a:endParaRPr/>
          </a:p>
          <a:p>
            <a:pPr indent="-196850" lvl="0" marL="171450" rtl="0" algn="l">
              <a:lnSpc>
                <a:spcPct val="100000"/>
              </a:lnSpc>
              <a:spcBef>
                <a:spcPts val="1600"/>
              </a:spcBef>
              <a:spcAft>
                <a:spcPts val="0"/>
              </a:spcAft>
              <a:buSzPts val="1300"/>
              <a:buChar char="●"/>
            </a:pPr>
            <a:r>
              <a:rPr b="1" lang="en"/>
              <a:t>Data was subset</a:t>
            </a:r>
            <a:r>
              <a:rPr lang="en"/>
              <a:t> to only include data points when </a:t>
            </a:r>
            <a:r>
              <a:rPr b="1" lang="en" u="sng"/>
              <a:t>bops was implemented</a:t>
            </a:r>
            <a:r>
              <a:rPr lang="en"/>
              <a:t>.</a:t>
            </a:r>
            <a:endParaRPr/>
          </a:p>
          <a:p>
            <a:pPr indent="-196850" lvl="0" marL="171450" rtl="0" algn="l">
              <a:lnSpc>
                <a:spcPct val="100000"/>
              </a:lnSpc>
              <a:spcBef>
                <a:spcPts val="0"/>
              </a:spcBef>
              <a:spcAft>
                <a:spcPts val="0"/>
              </a:spcAft>
              <a:buSzPts val="1300"/>
              <a:buChar char="●"/>
            </a:pPr>
            <a:r>
              <a:rPr lang="en"/>
              <a:t>Missing data points were  replaced with sample mean (e.g. </a:t>
            </a:r>
            <a:r>
              <a:rPr i="1" lang="en"/>
              <a:t>age_band</a:t>
            </a:r>
            <a:r>
              <a:rPr lang="en"/>
              <a:t>, </a:t>
            </a:r>
            <a:r>
              <a:rPr i="1" lang="en"/>
              <a:t>length_of_residence</a:t>
            </a:r>
            <a:r>
              <a:rPr lang="en"/>
              <a:t>, </a:t>
            </a:r>
            <a:r>
              <a:rPr i="1" lang="en"/>
              <a:t>female</a:t>
            </a:r>
            <a:r>
              <a:rPr lang="en"/>
              <a:t>), except for “Product Category” variable.</a:t>
            </a:r>
            <a:endParaRPr/>
          </a:p>
          <a:p>
            <a:pPr indent="-196850" lvl="0" marL="171450" rtl="0" algn="l">
              <a:lnSpc>
                <a:spcPct val="100000"/>
              </a:lnSpc>
              <a:spcBef>
                <a:spcPts val="0"/>
              </a:spcBef>
              <a:spcAft>
                <a:spcPts val="0"/>
              </a:spcAft>
              <a:buSzPts val="1300"/>
              <a:buChar char="●"/>
            </a:pPr>
            <a:r>
              <a:rPr lang="en"/>
              <a:t>“hasChild” is dummy variable for “child”.</a:t>
            </a:r>
            <a:endParaRPr/>
          </a:p>
          <a:p>
            <a:pPr indent="-196850" lvl="0" marL="171450" rtl="0" algn="l">
              <a:lnSpc>
                <a:spcPct val="100000"/>
              </a:lnSpc>
              <a:spcBef>
                <a:spcPts val="0"/>
              </a:spcBef>
              <a:spcAft>
                <a:spcPts val="0"/>
              </a:spcAft>
              <a:buSzPts val="1300"/>
              <a:buChar char="●"/>
            </a:pPr>
            <a:r>
              <a:rPr lang="en"/>
              <a:t>“ownHome” is dummy variable for “homeowner_code”.</a:t>
            </a:r>
            <a:endParaRPr/>
          </a:p>
          <a:p>
            <a:pPr indent="-196850" lvl="0" marL="171450" rtl="0" algn="l">
              <a:lnSpc>
                <a:spcPct val="100000"/>
              </a:lnSpc>
              <a:spcBef>
                <a:spcPts val="0"/>
              </a:spcBef>
              <a:spcAft>
                <a:spcPts val="0"/>
              </a:spcAft>
              <a:buSzPts val="1300"/>
              <a:buChar char="●"/>
            </a:pPr>
            <a:r>
              <a:rPr lang="en"/>
              <a:t>“Logprice” created as “price” variable was right-skewed.</a:t>
            </a:r>
            <a:endParaRPr/>
          </a:p>
        </p:txBody>
      </p:sp>
      <p:sp>
        <p:nvSpPr>
          <p:cNvPr id="440" name="Google Shape;440;p4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41" name="Google Shape;441;p49"/>
          <p:cNvPicPr preferRelativeResize="0"/>
          <p:nvPr/>
        </p:nvPicPr>
        <p:blipFill>
          <a:blip r:embed="rId3">
            <a:alphaModFix/>
          </a:blip>
          <a:stretch>
            <a:fillRect/>
          </a:stretch>
        </p:blipFill>
        <p:spPr>
          <a:xfrm>
            <a:off x="138950" y="1472850"/>
            <a:ext cx="5516199" cy="3406051"/>
          </a:xfrm>
          <a:prstGeom prst="rect">
            <a:avLst/>
          </a:prstGeom>
          <a:noFill/>
          <a:ln>
            <a:noFill/>
          </a:ln>
        </p:spPr>
      </p:pic>
      <p:sp>
        <p:nvSpPr>
          <p:cNvPr id="442" name="Google Shape;442;p49">
            <a:hlinkClick action="ppaction://hlinksldjump" r:id="rId4"/>
          </p:cNvPr>
          <p:cNvSpPr/>
          <p:nvPr/>
        </p:nvSpPr>
        <p:spPr>
          <a:xfrm>
            <a:off x="8418150" y="4818700"/>
            <a:ext cx="309600" cy="255900"/>
          </a:xfrm>
          <a:prstGeom prst="leftArrow">
            <a:avLst>
              <a:gd fmla="val 50000" name="adj1"/>
              <a:gd fmla="val 50000" name="adj2"/>
            </a:avLst>
          </a:prstGeom>
          <a:solidFill>
            <a:srgbClr val="4A86E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0"/>
          <p:cNvSpPr/>
          <p:nvPr/>
        </p:nvSpPr>
        <p:spPr>
          <a:xfrm>
            <a:off x="3176550" y="2990775"/>
            <a:ext cx="5200800" cy="989400"/>
          </a:xfrm>
          <a:prstGeom prst="roundRect">
            <a:avLst>
              <a:gd fmla="val 16667" name="adj"/>
            </a:avLst>
          </a:prstGeom>
          <a:solidFill>
            <a:srgbClr val="A4CC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50"/>
          <p:cNvCxnSpPr/>
          <p:nvPr/>
        </p:nvCxnSpPr>
        <p:spPr>
          <a:xfrm>
            <a:off x="3116775" y="4095975"/>
            <a:ext cx="0" cy="2310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50"/>
          <p:cNvCxnSpPr/>
          <p:nvPr/>
        </p:nvCxnSpPr>
        <p:spPr>
          <a:xfrm>
            <a:off x="5721000" y="4103200"/>
            <a:ext cx="0" cy="158700"/>
          </a:xfrm>
          <a:prstGeom prst="straightConnector1">
            <a:avLst/>
          </a:prstGeom>
          <a:noFill/>
          <a:ln cap="flat" cmpd="sng" w="9525">
            <a:solidFill>
              <a:schemeClr val="dk2"/>
            </a:solidFill>
            <a:prstDash val="solid"/>
            <a:round/>
            <a:headEnd len="med" w="med" type="none"/>
            <a:tailEnd len="med" w="med" type="none"/>
          </a:ln>
        </p:spPr>
      </p:cxnSp>
      <p:sp>
        <p:nvSpPr>
          <p:cNvPr id="450" name="Google Shape;450;p50"/>
          <p:cNvSpPr txBox="1"/>
          <p:nvPr/>
        </p:nvSpPr>
        <p:spPr>
          <a:xfrm>
            <a:off x="2590175" y="4326825"/>
            <a:ext cx="1132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0"/>
          <p:cNvSpPr txBox="1"/>
          <p:nvPr/>
        </p:nvSpPr>
        <p:spPr>
          <a:xfrm>
            <a:off x="2720025" y="4261900"/>
            <a:ext cx="1276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Day 366</a:t>
            </a:r>
            <a:endParaRPr/>
          </a:p>
        </p:txBody>
      </p:sp>
      <p:sp>
        <p:nvSpPr>
          <p:cNvPr id="452" name="Google Shape;452;p50"/>
          <p:cNvSpPr txBox="1"/>
          <p:nvPr/>
        </p:nvSpPr>
        <p:spPr>
          <a:xfrm>
            <a:off x="5253025" y="4270450"/>
            <a:ext cx="1276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Day 786</a:t>
            </a:r>
            <a:endParaRPr/>
          </a:p>
        </p:txBody>
      </p:sp>
      <p:cxnSp>
        <p:nvCxnSpPr>
          <p:cNvPr id="453" name="Google Shape;453;p50"/>
          <p:cNvCxnSpPr/>
          <p:nvPr/>
        </p:nvCxnSpPr>
        <p:spPr>
          <a:xfrm>
            <a:off x="669075" y="2993232"/>
            <a:ext cx="2507400" cy="984600"/>
          </a:xfrm>
          <a:prstGeom prst="straightConnector1">
            <a:avLst/>
          </a:prstGeom>
          <a:noFill/>
          <a:ln cap="flat" cmpd="sng" w="76200">
            <a:solidFill>
              <a:srgbClr val="FF0000"/>
            </a:solidFill>
            <a:prstDash val="solid"/>
            <a:round/>
            <a:headEnd len="med" w="med" type="none"/>
            <a:tailEnd len="med" w="med" type="none"/>
          </a:ln>
        </p:spPr>
      </p:cxnSp>
      <p:cxnSp>
        <p:nvCxnSpPr>
          <p:cNvPr id="454" name="Google Shape;454;p50"/>
          <p:cNvCxnSpPr/>
          <p:nvPr/>
        </p:nvCxnSpPr>
        <p:spPr>
          <a:xfrm flipH="1">
            <a:off x="682581" y="2990925"/>
            <a:ext cx="2493900" cy="989100"/>
          </a:xfrm>
          <a:prstGeom prst="straightConnector1">
            <a:avLst/>
          </a:prstGeom>
          <a:noFill/>
          <a:ln cap="flat" cmpd="sng" w="76200">
            <a:solidFill>
              <a:srgbClr val="FF0000"/>
            </a:solidFill>
            <a:prstDash val="solid"/>
            <a:round/>
            <a:headEnd len="med" w="med" type="none"/>
            <a:tailEnd len="med" w="med" type="none"/>
          </a:ln>
        </p:spPr>
      </p:cxnSp>
      <p:sp>
        <p:nvSpPr>
          <p:cNvPr id="455" name="Google Shape;455;p50"/>
          <p:cNvSpPr txBox="1"/>
          <p:nvPr/>
        </p:nvSpPr>
        <p:spPr>
          <a:xfrm>
            <a:off x="7678950" y="4011500"/>
            <a:ext cx="1586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July 31, 2013</a:t>
            </a:r>
            <a:endParaRPr sz="1000"/>
          </a:p>
        </p:txBody>
      </p:sp>
      <p:sp>
        <p:nvSpPr>
          <p:cNvPr id="456" name="Google Shape;456;p50"/>
          <p:cNvSpPr txBox="1"/>
          <p:nvPr/>
        </p:nvSpPr>
        <p:spPr>
          <a:xfrm>
            <a:off x="6750" y="4095975"/>
            <a:ext cx="1586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August 1, 2010</a:t>
            </a:r>
            <a:endParaRPr sz="1000"/>
          </a:p>
        </p:txBody>
      </p:sp>
      <p:sp>
        <p:nvSpPr>
          <p:cNvPr id="457" name="Google Shape;457;p50"/>
          <p:cNvSpPr txBox="1"/>
          <p:nvPr>
            <p:ph type="title"/>
          </p:nvPr>
        </p:nvSpPr>
        <p:spPr>
          <a:xfrm>
            <a:off x="727650" y="1167150"/>
            <a:ext cx="7688700" cy="12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a:t>
            </a:r>
            <a:r>
              <a:rPr lang="en"/>
              <a:t>Standardization of Time  </a:t>
            </a:r>
            <a:endParaRPr/>
          </a:p>
        </p:txBody>
      </p:sp>
      <p:sp>
        <p:nvSpPr>
          <p:cNvPr id="458" name="Google Shape;458;p5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459" name="Google Shape;459;p50"/>
          <p:cNvGraphicFramePr/>
          <p:nvPr/>
        </p:nvGraphicFramePr>
        <p:xfrm>
          <a:off x="669075" y="2990850"/>
          <a:ext cx="3000000" cy="3000000"/>
        </p:xfrm>
        <a:graphic>
          <a:graphicData uri="http://schemas.openxmlformats.org/drawingml/2006/table">
            <a:tbl>
              <a:tblPr>
                <a:noFill/>
                <a:tableStyleId>{408FC352-8B52-49ED-B176-6690F0613945}</a:tableStyleId>
              </a:tblPr>
              <a:tblGrid>
                <a:gridCol w="2507475"/>
                <a:gridCol w="2507475"/>
                <a:gridCol w="2507475"/>
              </a:tblGrid>
              <a:tr h="989250">
                <a:tc>
                  <a:txBody>
                    <a:bodyPr/>
                    <a:lstStyle/>
                    <a:p>
                      <a:pPr indent="0" lvl="0" marL="0" rtl="0" algn="l">
                        <a:spcBef>
                          <a:spcPts val="0"/>
                        </a:spcBef>
                        <a:spcAft>
                          <a:spcPts val="0"/>
                        </a:spcAft>
                        <a:buNone/>
                      </a:pPr>
                      <a:r>
                        <a:rPr lang="en"/>
                        <a:t>None</a:t>
                      </a:r>
                      <a:endParaRPr/>
                    </a:p>
                  </a:txBody>
                  <a:tcPr marT="91425" marB="91425" marR="91425" marL="91425" anchor="ctr"/>
                </a:tc>
                <a:tc>
                  <a:txBody>
                    <a:bodyPr/>
                    <a:lstStyle/>
                    <a:p>
                      <a:pPr indent="0" lvl="0" marL="0" rtl="0" algn="l">
                        <a:spcBef>
                          <a:spcPts val="0"/>
                        </a:spcBef>
                        <a:spcAft>
                          <a:spcPts val="0"/>
                        </a:spcAft>
                        <a:buNone/>
                      </a:pPr>
                      <a:r>
                        <a:rPr lang="en"/>
                        <a:t>BOPS</a:t>
                      </a:r>
                      <a:endParaRPr/>
                    </a:p>
                  </a:txBody>
                  <a:tcPr marT="91425" marB="91425" marR="91425" marL="91425" anchor="ctr"/>
                </a:tc>
                <a:tc>
                  <a:txBody>
                    <a:bodyPr/>
                    <a:lstStyle/>
                    <a:p>
                      <a:pPr indent="0" lvl="0" marL="0" rtl="0" algn="l">
                        <a:spcBef>
                          <a:spcPts val="0"/>
                        </a:spcBef>
                        <a:spcAft>
                          <a:spcPts val="0"/>
                        </a:spcAft>
                        <a:buNone/>
                      </a:pPr>
                      <a:r>
                        <a:rPr lang="en"/>
                        <a:t>BOPS</a:t>
                      </a:r>
                      <a:endParaRPr/>
                    </a:p>
                  </a:txBody>
                  <a:tcPr marT="91425" marB="91425" marR="91425" marL="91425" anchor="ctr"/>
                </a:tc>
              </a:tr>
            </a:tbl>
          </a:graphicData>
        </a:graphic>
      </p:graphicFrame>
      <p:sp>
        <p:nvSpPr>
          <p:cNvPr id="460" name="Google Shape;460;p50"/>
          <p:cNvSpPr txBox="1"/>
          <p:nvPr/>
        </p:nvSpPr>
        <p:spPr>
          <a:xfrm>
            <a:off x="691325" y="1931125"/>
            <a:ext cx="72729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Since we are concerned with the effect of BOPS on return, we will exclude all data points when BOPS was not implemented (i.e. BOPS = n/a):</a:t>
            </a:r>
            <a:endParaRPr i="1">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1"/>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Full Probit Output</a:t>
            </a:r>
            <a:endParaRPr/>
          </a:p>
        </p:txBody>
      </p:sp>
      <p:sp>
        <p:nvSpPr>
          <p:cNvPr id="466" name="Google Shape;466;p5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67" name="Google Shape;467;p51"/>
          <p:cNvPicPr preferRelativeResize="0"/>
          <p:nvPr/>
        </p:nvPicPr>
        <p:blipFill>
          <a:blip r:embed="rId3">
            <a:alphaModFix/>
          </a:blip>
          <a:stretch>
            <a:fillRect/>
          </a:stretch>
        </p:blipFill>
        <p:spPr>
          <a:xfrm>
            <a:off x="152400" y="1472850"/>
            <a:ext cx="2924137" cy="3442049"/>
          </a:xfrm>
          <a:prstGeom prst="rect">
            <a:avLst/>
          </a:prstGeom>
          <a:noFill/>
          <a:ln>
            <a:noFill/>
          </a:ln>
        </p:spPr>
      </p:pic>
      <p:pic>
        <p:nvPicPr>
          <p:cNvPr id="468" name="Google Shape;468;p51"/>
          <p:cNvPicPr preferRelativeResize="0"/>
          <p:nvPr/>
        </p:nvPicPr>
        <p:blipFill>
          <a:blip r:embed="rId4">
            <a:alphaModFix/>
          </a:blip>
          <a:stretch>
            <a:fillRect/>
          </a:stretch>
        </p:blipFill>
        <p:spPr>
          <a:xfrm>
            <a:off x="3152837" y="1472850"/>
            <a:ext cx="2838339" cy="3442049"/>
          </a:xfrm>
          <a:prstGeom prst="rect">
            <a:avLst/>
          </a:prstGeom>
          <a:noFill/>
          <a:ln>
            <a:noFill/>
          </a:ln>
        </p:spPr>
      </p:pic>
      <p:pic>
        <p:nvPicPr>
          <p:cNvPr id="469" name="Google Shape;469;p51"/>
          <p:cNvPicPr preferRelativeResize="0"/>
          <p:nvPr/>
        </p:nvPicPr>
        <p:blipFill>
          <a:blip r:embed="rId5">
            <a:alphaModFix/>
          </a:blip>
          <a:stretch>
            <a:fillRect/>
          </a:stretch>
        </p:blipFill>
        <p:spPr>
          <a:xfrm>
            <a:off x="6067476" y="1472850"/>
            <a:ext cx="2685596" cy="3048402"/>
          </a:xfrm>
          <a:prstGeom prst="rect">
            <a:avLst/>
          </a:prstGeom>
          <a:noFill/>
          <a:ln>
            <a:noFill/>
          </a:ln>
        </p:spPr>
      </p:pic>
      <p:sp>
        <p:nvSpPr>
          <p:cNvPr id="470" name="Google Shape;470;p51"/>
          <p:cNvSpPr/>
          <p:nvPr/>
        </p:nvSpPr>
        <p:spPr>
          <a:xfrm>
            <a:off x="709175" y="2147125"/>
            <a:ext cx="24480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1">
            <a:hlinkClick action="ppaction://hlinkshowjump?jump=nextslide"/>
          </p:cNvPr>
          <p:cNvSpPr/>
          <p:nvPr/>
        </p:nvSpPr>
        <p:spPr>
          <a:xfrm>
            <a:off x="8350625" y="4812700"/>
            <a:ext cx="338700" cy="299400"/>
          </a:xfrm>
          <a:prstGeom prst="rightArrow">
            <a:avLst>
              <a:gd fmla="val 50000" name="adj1"/>
              <a:gd fmla="val 50000" name="adj2"/>
            </a:avLst>
          </a:prstGeom>
          <a:solidFill>
            <a:srgbClr val="4A86E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Analysis</a:t>
            </a:r>
            <a:endParaRPr/>
          </a:p>
        </p:txBody>
      </p:sp>
      <p:sp>
        <p:nvSpPr>
          <p:cNvPr id="107" name="Google Shape;107;p16"/>
          <p:cNvSpPr txBox="1"/>
          <p:nvPr>
            <p:ph idx="2" type="body"/>
          </p:nvPr>
        </p:nvSpPr>
        <p:spPr>
          <a:xfrm>
            <a:off x="5174225" y="1352625"/>
            <a:ext cx="3374400" cy="3025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sz="1800"/>
              <a:t>Impact of BOPS  on online sales and returns (Q1 and Q2)</a:t>
            </a:r>
            <a:endParaRPr b="1" sz="1800"/>
          </a:p>
          <a:p>
            <a:pPr indent="-342900" lvl="0" marL="457200" rtl="0" algn="l">
              <a:spcBef>
                <a:spcPts val="0"/>
              </a:spcBef>
              <a:spcAft>
                <a:spcPts val="0"/>
              </a:spcAft>
              <a:buSzPts val="1800"/>
              <a:buChar char="●"/>
            </a:pPr>
            <a:r>
              <a:rPr b="1" lang="en" sz="1800"/>
              <a:t>Impact of BOPS on online customer behavior (Q3 and Q4)</a:t>
            </a:r>
            <a:endParaRPr b="1" sz="1800"/>
          </a:p>
          <a:p>
            <a:pPr indent="-342900" lvl="0" marL="457200" rtl="0" algn="l">
              <a:spcBef>
                <a:spcPts val="0"/>
              </a:spcBef>
              <a:spcAft>
                <a:spcPts val="0"/>
              </a:spcAft>
              <a:buSzPts val="1800"/>
              <a:buChar char="●"/>
            </a:pPr>
            <a:r>
              <a:rPr b="1" lang="en" sz="1800"/>
              <a:t>Product-level impact of BOPS implementation (Q5 and Q6)</a:t>
            </a:r>
            <a:endParaRPr b="1" sz="1800"/>
          </a:p>
        </p:txBody>
      </p:sp>
      <p:sp>
        <p:nvSpPr>
          <p:cNvPr id="108" name="Google Shape;108;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9" name="Google Shape;109;p16"/>
          <p:cNvSpPr txBox="1"/>
          <p:nvPr>
            <p:ph idx="1" type="subTitle"/>
          </p:nvPr>
        </p:nvSpPr>
        <p:spPr>
          <a:xfrm>
            <a:off x="5038475" y="700950"/>
            <a:ext cx="3645900" cy="51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800"/>
              <a:t>In particular, we are interested in: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2"/>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2057400" lvl="0" marL="2000250" rtl="0" algn="l">
              <a:spcBef>
                <a:spcPts val="0"/>
              </a:spcBef>
              <a:spcAft>
                <a:spcPts val="0"/>
              </a:spcAft>
              <a:buNone/>
            </a:pPr>
            <a:r>
              <a:rPr lang="en"/>
              <a:t>Question 4 - Likelihood Ratio Test &amp; Predictive Power</a:t>
            </a:r>
            <a:endParaRPr/>
          </a:p>
        </p:txBody>
      </p:sp>
      <p:sp>
        <p:nvSpPr>
          <p:cNvPr id="477" name="Google Shape;477;p5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8" name="Google Shape;478;p52"/>
          <p:cNvPicPr preferRelativeResize="0"/>
          <p:nvPr/>
        </p:nvPicPr>
        <p:blipFill>
          <a:blip r:embed="rId3">
            <a:alphaModFix/>
          </a:blip>
          <a:stretch>
            <a:fillRect/>
          </a:stretch>
        </p:blipFill>
        <p:spPr>
          <a:xfrm>
            <a:off x="147425" y="2020775"/>
            <a:ext cx="5128451" cy="1491675"/>
          </a:xfrm>
          <a:prstGeom prst="rect">
            <a:avLst/>
          </a:prstGeom>
          <a:noFill/>
          <a:ln>
            <a:noFill/>
          </a:ln>
        </p:spPr>
      </p:pic>
      <p:sp>
        <p:nvSpPr>
          <p:cNvPr id="479" name="Google Shape;479;p52"/>
          <p:cNvSpPr txBox="1"/>
          <p:nvPr>
            <p:ph idx="1" type="body"/>
          </p:nvPr>
        </p:nvSpPr>
        <p:spPr>
          <a:xfrm>
            <a:off x="5360400" y="1815463"/>
            <a:ext cx="36312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test model fit, a new probit model with fewer control variables was created (Model 1) and compared to a null model:</a:t>
            </a:r>
            <a:endParaRPr/>
          </a:p>
          <a:p>
            <a:pPr indent="-311150" lvl="0" marL="457200" rtl="0" algn="l">
              <a:spcBef>
                <a:spcPts val="1600"/>
              </a:spcBef>
              <a:spcAft>
                <a:spcPts val="0"/>
              </a:spcAft>
              <a:buSzPts val="1300"/>
              <a:buChar char="●"/>
            </a:pPr>
            <a:r>
              <a:rPr lang="en"/>
              <a:t>The test is significant, indicating that the model with variables beats the null model.</a:t>
            </a:r>
            <a:endParaRPr/>
          </a:p>
          <a:p>
            <a:pPr indent="-311150" lvl="0" marL="457200" rtl="0" algn="l">
              <a:spcBef>
                <a:spcPts val="0"/>
              </a:spcBef>
              <a:spcAft>
                <a:spcPts val="0"/>
              </a:spcAft>
              <a:buSzPts val="1300"/>
              <a:buChar char="●"/>
            </a:pPr>
            <a:r>
              <a:rPr lang="en"/>
              <a:t>We can conclude that our initial model (with more variables) fits the data.</a:t>
            </a:r>
            <a:endParaRPr/>
          </a:p>
          <a:p>
            <a:pPr indent="0" lvl="0" marL="0" rtl="0" algn="l">
              <a:spcBef>
                <a:spcPts val="1600"/>
              </a:spcBef>
              <a:spcAft>
                <a:spcPts val="1600"/>
              </a:spcAft>
              <a:buNone/>
            </a:pPr>
            <a:r>
              <a:rPr lang="en"/>
              <a:t>       This model has a very good predictive power</a:t>
            </a:r>
            <a:endParaRPr/>
          </a:p>
        </p:txBody>
      </p:sp>
      <p:pic>
        <p:nvPicPr>
          <p:cNvPr id="480" name="Google Shape;480;p52"/>
          <p:cNvPicPr preferRelativeResize="0"/>
          <p:nvPr/>
        </p:nvPicPr>
        <p:blipFill>
          <a:blip r:embed="rId4">
            <a:alphaModFix/>
          </a:blip>
          <a:stretch>
            <a:fillRect/>
          </a:stretch>
        </p:blipFill>
        <p:spPr>
          <a:xfrm>
            <a:off x="147425" y="4136575"/>
            <a:ext cx="5375074" cy="438150"/>
          </a:xfrm>
          <a:prstGeom prst="rect">
            <a:avLst/>
          </a:prstGeom>
          <a:noFill/>
          <a:ln>
            <a:noFill/>
          </a:ln>
        </p:spPr>
      </p:pic>
      <p:sp>
        <p:nvSpPr>
          <p:cNvPr id="481" name="Google Shape;481;p52"/>
          <p:cNvSpPr/>
          <p:nvPr/>
        </p:nvSpPr>
        <p:spPr>
          <a:xfrm>
            <a:off x="365450" y="4218575"/>
            <a:ext cx="2030400" cy="438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2">
            <a:hlinkClick action="ppaction://hlinksldjump" r:id="rId5"/>
          </p:cNvPr>
          <p:cNvSpPr/>
          <p:nvPr/>
        </p:nvSpPr>
        <p:spPr>
          <a:xfrm>
            <a:off x="8418150" y="4818700"/>
            <a:ext cx="309600" cy="255900"/>
          </a:xfrm>
          <a:prstGeom prst="leftArrow">
            <a:avLst>
              <a:gd fmla="val 50000" name="adj1"/>
              <a:gd fmla="val 50000" name="adj2"/>
            </a:avLst>
          </a:prstGeom>
          <a:solidFill>
            <a:srgbClr val="4A86E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3"/>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Full OLS v Probit </a:t>
            </a:r>
            <a:endParaRPr/>
          </a:p>
        </p:txBody>
      </p:sp>
      <p:sp>
        <p:nvSpPr>
          <p:cNvPr id="488" name="Google Shape;488;p5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89" name="Google Shape;489;p53"/>
          <p:cNvPicPr preferRelativeResize="0"/>
          <p:nvPr/>
        </p:nvPicPr>
        <p:blipFill>
          <a:blip r:embed="rId3">
            <a:alphaModFix/>
          </a:blip>
          <a:stretch>
            <a:fillRect/>
          </a:stretch>
        </p:blipFill>
        <p:spPr>
          <a:xfrm>
            <a:off x="152400" y="1472850"/>
            <a:ext cx="2917551" cy="3442049"/>
          </a:xfrm>
          <a:prstGeom prst="rect">
            <a:avLst/>
          </a:prstGeom>
          <a:noFill/>
          <a:ln>
            <a:noFill/>
          </a:ln>
        </p:spPr>
      </p:pic>
      <p:pic>
        <p:nvPicPr>
          <p:cNvPr id="490" name="Google Shape;490;p53"/>
          <p:cNvPicPr preferRelativeResize="0"/>
          <p:nvPr/>
        </p:nvPicPr>
        <p:blipFill>
          <a:blip r:embed="rId4">
            <a:alphaModFix/>
          </a:blip>
          <a:stretch>
            <a:fillRect/>
          </a:stretch>
        </p:blipFill>
        <p:spPr>
          <a:xfrm>
            <a:off x="3153725" y="1472850"/>
            <a:ext cx="2653974" cy="3442049"/>
          </a:xfrm>
          <a:prstGeom prst="rect">
            <a:avLst/>
          </a:prstGeom>
          <a:noFill/>
          <a:ln>
            <a:noFill/>
          </a:ln>
        </p:spPr>
      </p:pic>
      <p:pic>
        <p:nvPicPr>
          <p:cNvPr id="491" name="Google Shape;491;p53"/>
          <p:cNvPicPr preferRelativeResize="0"/>
          <p:nvPr/>
        </p:nvPicPr>
        <p:blipFill>
          <a:blip r:embed="rId5">
            <a:alphaModFix/>
          </a:blip>
          <a:stretch>
            <a:fillRect/>
          </a:stretch>
        </p:blipFill>
        <p:spPr>
          <a:xfrm>
            <a:off x="5882450" y="1472850"/>
            <a:ext cx="2950975" cy="3277000"/>
          </a:xfrm>
          <a:prstGeom prst="rect">
            <a:avLst/>
          </a:prstGeom>
          <a:noFill/>
          <a:ln>
            <a:noFill/>
          </a:ln>
        </p:spPr>
      </p:pic>
      <p:sp>
        <p:nvSpPr>
          <p:cNvPr id="492" name="Google Shape;492;p53"/>
          <p:cNvSpPr/>
          <p:nvPr/>
        </p:nvSpPr>
        <p:spPr>
          <a:xfrm>
            <a:off x="630975" y="2298750"/>
            <a:ext cx="24480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3">
            <a:hlinkClick action="ppaction://hlinksldjump" r:id="rId6"/>
          </p:cNvPr>
          <p:cNvSpPr/>
          <p:nvPr/>
        </p:nvSpPr>
        <p:spPr>
          <a:xfrm>
            <a:off x="8418150" y="4818700"/>
            <a:ext cx="309600" cy="255900"/>
          </a:xfrm>
          <a:prstGeom prst="leftArrow">
            <a:avLst>
              <a:gd fmla="val 50000" name="adj1"/>
              <a:gd fmla="val 50000" name="adj2"/>
            </a:avLst>
          </a:prstGeom>
          <a:solidFill>
            <a:srgbClr val="4A86E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4"/>
          <p:cNvSpPr txBox="1"/>
          <p:nvPr>
            <p:ph type="title"/>
          </p:nvPr>
        </p:nvSpPr>
        <p:spPr>
          <a:xfrm>
            <a:off x="730000" y="861450"/>
            <a:ext cx="78063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IV Reg Diagnostics</a:t>
            </a:r>
            <a:endParaRPr/>
          </a:p>
        </p:txBody>
      </p:sp>
      <p:sp>
        <p:nvSpPr>
          <p:cNvPr id="499" name="Google Shape;499;p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00" name="Google Shape;500;p54"/>
          <p:cNvPicPr preferRelativeResize="0"/>
          <p:nvPr/>
        </p:nvPicPr>
        <p:blipFill>
          <a:blip r:embed="rId3">
            <a:alphaModFix/>
          </a:blip>
          <a:stretch>
            <a:fillRect/>
          </a:stretch>
        </p:blipFill>
        <p:spPr>
          <a:xfrm>
            <a:off x="4253675" y="2017012"/>
            <a:ext cx="4530899" cy="1655275"/>
          </a:xfrm>
          <a:prstGeom prst="rect">
            <a:avLst/>
          </a:prstGeom>
          <a:noFill/>
          <a:ln>
            <a:noFill/>
          </a:ln>
        </p:spPr>
      </p:pic>
      <p:sp>
        <p:nvSpPr>
          <p:cNvPr id="501" name="Google Shape;501;p54"/>
          <p:cNvSpPr txBox="1"/>
          <p:nvPr>
            <p:ph idx="1" type="body"/>
          </p:nvPr>
        </p:nvSpPr>
        <p:spPr>
          <a:xfrm>
            <a:off x="721225" y="17911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length of residence as an instrument variable. Note:</a:t>
            </a:r>
            <a:endParaRPr/>
          </a:p>
          <a:p>
            <a:pPr indent="-311150" lvl="0" marL="457200" rtl="0" algn="l">
              <a:spcBef>
                <a:spcPts val="1600"/>
              </a:spcBef>
              <a:spcAft>
                <a:spcPts val="0"/>
              </a:spcAft>
              <a:buSzPts val="1300"/>
              <a:buChar char="●"/>
            </a:pPr>
            <a:r>
              <a:rPr lang="en"/>
              <a:t>Sargan test unavailable since only one instrument used</a:t>
            </a:r>
            <a:endParaRPr/>
          </a:p>
          <a:p>
            <a:pPr indent="-311150" lvl="0" marL="457200" rtl="0" algn="l">
              <a:spcBef>
                <a:spcPts val="0"/>
              </a:spcBef>
              <a:spcAft>
                <a:spcPts val="0"/>
              </a:spcAft>
              <a:buSzPts val="1300"/>
              <a:buChar char="●"/>
            </a:pPr>
            <a:r>
              <a:rPr lang="en"/>
              <a:t>F-statistic of 163 &gt; 10 - the instrument in use is relevant</a:t>
            </a:r>
            <a:endParaRPr/>
          </a:p>
          <a:p>
            <a:pPr indent="-311150" lvl="0" marL="457200" rtl="0" algn="l">
              <a:spcBef>
                <a:spcPts val="0"/>
              </a:spcBef>
              <a:spcAft>
                <a:spcPts val="0"/>
              </a:spcAft>
              <a:buSzPts val="1300"/>
              <a:buChar char="●"/>
            </a:pPr>
            <a:r>
              <a:rPr lang="en"/>
              <a:t>Significant Hausman test, so we will interpret the IVReg/2SLS model estimation</a:t>
            </a:r>
            <a:endParaRPr/>
          </a:p>
        </p:txBody>
      </p:sp>
      <p:sp>
        <p:nvSpPr>
          <p:cNvPr id="502" name="Google Shape;502;p54"/>
          <p:cNvSpPr/>
          <p:nvPr/>
        </p:nvSpPr>
        <p:spPr>
          <a:xfrm>
            <a:off x="4128325" y="2284000"/>
            <a:ext cx="4060800" cy="48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4">
            <a:hlinkClick action="ppaction://hlinkshowjump?jump=nextslide"/>
          </p:cNvPr>
          <p:cNvSpPr/>
          <p:nvPr/>
        </p:nvSpPr>
        <p:spPr>
          <a:xfrm>
            <a:off x="8348075" y="4818700"/>
            <a:ext cx="309600" cy="255900"/>
          </a:xfrm>
          <a:prstGeom prst="rightArrow">
            <a:avLst>
              <a:gd fmla="val 50000" name="adj1"/>
              <a:gd fmla="val 50000" name="adj2"/>
            </a:avLst>
          </a:prstGeom>
          <a:solidFill>
            <a:srgbClr val="4A86E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5"/>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Full IV Reg Output</a:t>
            </a:r>
            <a:endParaRPr/>
          </a:p>
        </p:txBody>
      </p:sp>
      <p:sp>
        <p:nvSpPr>
          <p:cNvPr id="509" name="Google Shape;509;p5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10" name="Google Shape;510;p55"/>
          <p:cNvPicPr preferRelativeResize="0"/>
          <p:nvPr/>
        </p:nvPicPr>
        <p:blipFill>
          <a:blip r:embed="rId3">
            <a:alphaModFix/>
          </a:blip>
          <a:stretch>
            <a:fillRect/>
          </a:stretch>
        </p:blipFill>
        <p:spPr>
          <a:xfrm>
            <a:off x="243650" y="1454300"/>
            <a:ext cx="2801850" cy="3442050"/>
          </a:xfrm>
          <a:prstGeom prst="rect">
            <a:avLst/>
          </a:prstGeom>
          <a:noFill/>
          <a:ln>
            <a:noFill/>
          </a:ln>
        </p:spPr>
      </p:pic>
      <p:pic>
        <p:nvPicPr>
          <p:cNvPr id="511" name="Google Shape;511;p55"/>
          <p:cNvPicPr preferRelativeResize="0"/>
          <p:nvPr/>
        </p:nvPicPr>
        <p:blipFill>
          <a:blip r:embed="rId4">
            <a:alphaModFix/>
          </a:blip>
          <a:stretch>
            <a:fillRect/>
          </a:stretch>
        </p:blipFill>
        <p:spPr>
          <a:xfrm>
            <a:off x="3110792" y="1454300"/>
            <a:ext cx="2922405" cy="3442050"/>
          </a:xfrm>
          <a:prstGeom prst="rect">
            <a:avLst/>
          </a:prstGeom>
          <a:noFill/>
          <a:ln>
            <a:noFill/>
          </a:ln>
        </p:spPr>
      </p:pic>
      <p:pic>
        <p:nvPicPr>
          <p:cNvPr id="512" name="Google Shape;512;p55"/>
          <p:cNvPicPr preferRelativeResize="0"/>
          <p:nvPr/>
        </p:nvPicPr>
        <p:blipFill>
          <a:blip r:embed="rId5">
            <a:alphaModFix/>
          </a:blip>
          <a:stretch>
            <a:fillRect/>
          </a:stretch>
        </p:blipFill>
        <p:spPr>
          <a:xfrm>
            <a:off x="6098500" y="1454300"/>
            <a:ext cx="2801850" cy="3442050"/>
          </a:xfrm>
          <a:prstGeom prst="rect">
            <a:avLst/>
          </a:prstGeom>
          <a:noFill/>
          <a:ln>
            <a:noFill/>
          </a:ln>
        </p:spPr>
      </p:pic>
      <p:sp>
        <p:nvSpPr>
          <p:cNvPr id="513" name="Google Shape;513;p55"/>
          <p:cNvSpPr/>
          <p:nvPr/>
        </p:nvSpPr>
        <p:spPr>
          <a:xfrm>
            <a:off x="861575" y="2147125"/>
            <a:ext cx="24480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
            <a:hlinkClick action="ppaction://hlinksldjump" r:id="rId6"/>
          </p:cNvPr>
          <p:cNvSpPr/>
          <p:nvPr/>
        </p:nvSpPr>
        <p:spPr>
          <a:xfrm>
            <a:off x="8418150" y="4818700"/>
            <a:ext cx="309600" cy="255900"/>
          </a:xfrm>
          <a:prstGeom prst="leftArrow">
            <a:avLst>
              <a:gd fmla="val 50000" name="adj1"/>
              <a:gd fmla="val 50000" name="adj2"/>
            </a:avLst>
          </a:prstGeom>
          <a:solidFill>
            <a:srgbClr val="4A86E8"/>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6"/>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5 - Heteroskedasticity </a:t>
            </a:r>
            <a:endParaRPr/>
          </a:p>
        </p:txBody>
      </p:sp>
      <p:sp>
        <p:nvSpPr>
          <p:cNvPr id="520" name="Google Shape;520;p56"/>
          <p:cNvSpPr txBox="1"/>
          <p:nvPr>
            <p:ph idx="1" type="body"/>
          </p:nvPr>
        </p:nvSpPr>
        <p:spPr>
          <a:xfrm>
            <a:off x="729450" y="16216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Quantity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Return Quantity</a:t>
            </a:r>
            <a:endParaRPr/>
          </a:p>
        </p:txBody>
      </p:sp>
      <p:sp>
        <p:nvSpPr>
          <p:cNvPr id="521" name="Google Shape;521;p5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22" name="Google Shape;522;p56"/>
          <p:cNvSpPr txBox="1"/>
          <p:nvPr>
            <p:ph idx="1" type="body"/>
          </p:nvPr>
        </p:nvSpPr>
        <p:spPr>
          <a:xfrm>
            <a:off x="574050"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Value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Return Value</a:t>
            </a:r>
            <a:endParaRPr/>
          </a:p>
          <a:p>
            <a:pPr indent="0" lvl="0" marL="0" rtl="0" algn="l">
              <a:spcBef>
                <a:spcPts val="1600"/>
              </a:spcBef>
              <a:spcAft>
                <a:spcPts val="1600"/>
              </a:spcAft>
              <a:buNone/>
            </a:pPr>
            <a:r>
              <a:t/>
            </a:r>
            <a:endParaRPr/>
          </a:p>
        </p:txBody>
      </p:sp>
      <p:pic>
        <p:nvPicPr>
          <p:cNvPr id="523" name="Google Shape;523;p56"/>
          <p:cNvPicPr preferRelativeResize="0"/>
          <p:nvPr/>
        </p:nvPicPr>
        <p:blipFill>
          <a:blip r:embed="rId3">
            <a:alphaModFix/>
          </a:blip>
          <a:stretch>
            <a:fillRect/>
          </a:stretch>
        </p:blipFill>
        <p:spPr>
          <a:xfrm>
            <a:off x="208969" y="1735822"/>
            <a:ext cx="3374400" cy="1401277"/>
          </a:xfrm>
          <a:prstGeom prst="rect">
            <a:avLst/>
          </a:prstGeom>
          <a:noFill/>
          <a:ln>
            <a:noFill/>
          </a:ln>
        </p:spPr>
      </p:pic>
      <p:pic>
        <p:nvPicPr>
          <p:cNvPr id="524" name="Google Shape;524;p56"/>
          <p:cNvPicPr preferRelativeResize="0"/>
          <p:nvPr/>
        </p:nvPicPr>
        <p:blipFill>
          <a:blip r:embed="rId4">
            <a:alphaModFix/>
          </a:blip>
          <a:stretch>
            <a:fillRect/>
          </a:stretch>
        </p:blipFill>
        <p:spPr>
          <a:xfrm>
            <a:off x="5107925" y="1715075"/>
            <a:ext cx="3507000" cy="1442775"/>
          </a:xfrm>
          <a:prstGeom prst="rect">
            <a:avLst/>
          </a:prstGeom>
          <a:noFill/>
          <a:ln>
            <a:noFill/>
          </a:ln>
        </p:spPr>
      </p:pic>
      <p:pic>
        <p:nvPicPr>
          <p:cNvPr id="525" name="Google Shape;525;p56"/>
          <p:cNvPicPr preferRelativeResize="0"/>
          <p:nvPr/>
        </p:nvPicPr>
        <p:blipFill>
          <a:blip r:embed="rId5">
            <a:alphaModFix/>
          </a:blip>
          <a:stretch>
            <a:fillRect/>
          </a:stretch>
        </p:blipFill>
        <p:spPr>
          <a:xfrm>
            <a:off x="208975" y="3416050"/>
            <a:ext cx="3374400" cy="1401275"/>
          </a:xfrm>
          <a:prstGeom prst="rect">
            <a:avLst/>
          </a:prstGeom>
          <a:noFill/>
          <a:ln>
            <a:noFill/>
          </a:ln>
        </p:spPr>
      </p:pic>
      <p:pic>
        <p:nvPicPr>
          <p:cNvPr id="526" name="Google Shape;526;p56"/>
          <p:cNvPicPr preferRelativeResize="0"/>
          <p:nvPr/>
        </p:nvPicPr>
        <p:blipFill>
          <a:blip r:embed="rId6">
            <a:alphaModFix/>
          </a:blip>
          <a:stretch>
            <a:fillRect/>
          </a:stretch>
        </p:blipFill>
        <p:spPr>
          <a:xfrm>
            <a:off x="5107925" y="3386050"/>
            <a:ext cx="3507000" cy="1401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57"/>
          <p:cNvSpPr txBox="1"/>
          <p:nvPr>
            <p:ph type="title"/>
          </p:nvPr>
        </p:nvSpPr>
        <p:spPr>
          <a:xfrm>
            <a:off x="729450" y="861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5 - Choosing Negative Binomial</a:t>
            </a:r>
            <a:endParaRPr/>
          </a:p>
        </p:txBody>
      </p:sp>
      <p:sp>
        <p:nvSpPr>
          <p:cNvPr id="532" name="Google Shape;532;p5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33" name="Google Shape;533;p57"/>
          <p:cNvSpPr txBox="1"/>
          <p:nvPr>
            <p:ph idx="1" type="body"/>
          </p:nvPr>
        </p:nvSpPr>
        <p:spPr>
          <a:xfrm>
            <a:off x="4724400" y="1392600"/>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a:t>
            </a:r>
            <a:r>
              <a:rPr lang="en"/>
              <a:t>Quantity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34" name="Google Shape;534;p57"/>
          <p:cNvPicPr preferRelativeResize="0"/>
          <p:nvPr/>
        </p:nvPicPr>
        <p:blipFill>
          <a:blip r:embed="rId3">
            <a:alphaModFix/>
          </a:blip>
          <a:stretch>
            <a:fillRect/>
          </a:stretch>
        </p:blipFill>
        <p:spPr>
          <a:xfrm>
            <a:off x="206050" y="1806249"/>
            <a:ext cx="4077348" cy="2721451"/>
          </a:xfrm>
          <a:prstGeom prst="rect">
            <a:avLst/>
          </a:prstGeom>
          <a:noFill/>
          <a:ln>
            <a:noFill/>
          </a:ln>
        </p:spPr>
      </p:pic>
      <p:pic>
        <p:nvPicPr>
          <p:cNvPr id="535" name="Google Shape;535;p57"/>
          <p:cNvPicPr preferRelativeResize="0"/>
          <p:nvPr/>
        </p:nvPicPr>
        <p:blipFill>
          <a:blip r:embed="rId4">
            <a:alphaModFix/>
          </a:blip>
          <a:stretch>
            <a:fillRect/>
          </a:stretch>
        </p:blipFill>
        <p:spPr>
          <a:xfrm>
            <a:off x="4724400" y="1775575"/>
            <a:ext cx="4410825" cy="2721450"/>
          </a:xfrm>
          <a:prstGeom prst="rect">
            <a:avLst/>
          </a:prstGeom>
          <a:noFill/>
          <a:ln>
            <a:noFill/>
          </a:ln>
        </p:spPr>
      </p:pic>
      <p:sp>
        <p:nvSpPr>
          <p:cNvPr id="536" name="Google Shape;536;p57"/>
          <p:cNvSpPr txBox="1"/>
          <p:nvPr>
            <p:ph idx="1" type="body"/>
          </p:nvPr>
        </p:nvSpPr>
        <p:spPr>
          <a:xfrm>
            <a:off x="352300" y="1392600"/>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a:t>
            </a:r>
            <a:r>
              <a:rPr lang="en"/>
              <a:t> Quantity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58"/>
          <p:cNvSpPr txBox="1"/>
          <p:nvPr>
            <p:ph type="title"/>
          </p:nvPr>
        </p:nvSpPr>
        <p:spPr>
          <a:xfrm>
            <a:off x="730000" y="8614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Q6 - Sales Quantity</a:t>
            </a:r>
            <a:endParaRPr/>
          </a:p>
        </p:txBody>
      </p:sp>
      <p:sp>
        <p:nvSpPr>
          <p:cNvPr id="542" name="Google Shape;542;p58"/>
          <p:cNvSpPr txBox="1"/>
          <p:nvPr>
            <p:ph idx="4294967295" type="subTitle"/>
          </p:nvPr>
        </p:nvSpPr>
        <p:spPr>
          <a:xfrm>
            <a:off x="391350" y="2130750"/>
            <a:ext cx="3829800" cy="11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a:t>The marginal effect plots for all product categories </a:t>
            </a:r>
            <a:endParaRPr b="1" i="1"/>
          </a:p>
          <a:p>
            <a:pPr indent="0" lvl="0" marL="0" rtl="0" algn="l">
              <a:spcBef>
                <a:spcPts val="1600"/>
              </a:spcBef>
              <a:spcAft>
                <a:spcPts val="1600"/>
              </a:spcAft>
              <a:buClr>
                <a:srgbClr val="000000"/>
              </a:buClr>
              <a:buSzPts val="1100"/>
              <a:buFont typeface="Arial"/>
              <a:buNone/>
            </a:pPr>
            <a:r>
              <a:rPr i="1" lang="en"/>
              <a:t>We found that </a:t>
            </a:r>
            <a:r>
              <a:rPr b="1" i="1" lang="en"/>
              <a:t>4 out of the 21</a:t>
            </a:r>
            <a:r>
              <a:rPr i="1" lang="en"/>
              <a:t> categories have a significant difference</a:t>
            </a:r>
            <a:endParaRPr i="1"/>
          </a:p>
        </p:txBody>
      </p:sp>
      <p:sp>
        <p:nvSpPr>
          <p:cNvPr id="543" name="Google Shape;543;p5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44" name="Google Shape;544;p58"/>
          <p:cNvPicPr preferRelativeResize="0"/>
          <p:nvPr/>
        </p:nvPicPr>
        <p:blipFill>
          <a:blip r:embed="rId3">
            <a:alphaModFix/>
          </a:blip>
          <a:stretch>
            <a:fillRect/>
          </a:stretch>
        </p:blipFill>
        <p:spPr>
          <a:xfrm>
            <a:off x="4668025" y="572050"/>
            <a:ext cx="4386800" cy="3876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59"/>
          <p:cNvSpPr txBox="1"/>
          <p:nvPr>
            <p:ph idx="4294967295" type="title"/>
          </p:nvPr>
        </p:nvSpPr>
        <p:spPr>
          <a:xfrm>
            <a:off x="404075" y="342000"/>
            <a:ext cx="4167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Quantity-</a:t>
            </a:r>
            <a:endParaRPr/>
          </a:p>
          <a:p>
            <a:pPr indent="0" lvl="0" marL="0" rtl="0" algn="l">
              <a:spcBef>
                <a:spcPts val="0"/>
              </a:spcBef>
              <a:spcAft>
                <a:spcPts val="0"/>
              </a:spcAft>
              <a:buNone/>
            </a:pPr>
            <a:r>
              <a:rPr lang="en"/>
              <a:t>Product Category 1</a:t>
            </a:r>
            <a:endParaRPr/>
          </a:p>
        </p:txBody>
      </p:sp>
      <p:sp>
        <p:nvSpPr>
          <p:cNvPr id="550" name="Google Shape;550;p5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51" name="Google Shape;551;p59"/>
          <p:cNvPicPr preferRelativeResize="0"/>
          <p:nvPr/>
        </p:nvPicPr>
        <p:blipFill>
          <a:blip r:embed="rId3">
            <a:alphaModFix/>
          </a:blip>
          <a:stretch>
            <a:fillRect/>
          </a:stretch>
        </p:blipFill>
        <p:spPr>
          <a:xfrm>
            <a:off x="5497175" y="152400"/>
            <a:ext cx="3317967" cy="4838701"/>
          </a:xfrm>
          <a:prstGeom prst="rect">
            <a:avLst/>
          </a:prstGeom>
          <a:noFill/>
          <a:ln>
            <a:noFill/>
          </a:ln>
        </p:spPr>
      </p:pic>
      <p:pic>
        <p:nvPicPr>
          <p:cNvPr id="552" name="Google Shape;552;p59"/>
          <p:cNvPicPr preferRelativeResize="0"/>
          <p:nvPr/>
        </p:nvPicPr>
        <p:blipFill>
          <a:blip r:embed="rId4">
            <a:alphaModFix/>
          </a:blip>
          <a:stretch>
            <a:fillRect/>
          </a:stretch>
        </p:blipFill>
        <p:spPr>
          <a:xfrm>
            <a:off x="457950" y="1573550"/>
            <a:ext cx="3475179" cy="3115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58" name="Google Shape;558;p60"/>
          <p:cNvSpPr txBox="1"/>
          <p:nvPr/>
        </p:nvSpPr>
        <p:spPr>
          <a:xfrm>
            <a:off x="346300" y="317425"/>
            <a:ext cx="3636000" cy="1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800">
                <a:latin typeface="Raleway"/>
                <a:ea typeface="Raleway"/>
                <a:cs typeface="Raleway"/>
                <a:sym typeface="Raleway"/>
              </a:rPr>
              <a:t>Sales Quantity-</a:t>
            </a:r>
            <a:endParaRPr b="1" sz="2800">
              <a:latin typeface="Raleway"/>
              <a:ea typeface="Raleway"/>
              <a:cs typeface="Raleway"/>
              <a:sym typeface="Raleway"/>
            </a:endParaRPr>
          </a:p>
          <a:p>
            <a:pPr indent="0" lvl="0" marL="0" rtl="0" algn="l">
              <a:spcBef>
                <a:spcPts val="0"/>
              </a:spcBef>
              <a:spcAft>
                <a:spcPts val="0"/>
              </a:spcAft>
              <a:buClr>
                <a:srgbClr val="000000"/>
              </a:buClr>
              <a:buSzPts val="1100"/>
              <a:buFont typeface="Arial"/>
              <a:buNone/>
            </a:pPr>
            <a:r>
              <a:rPr b="1" lang="en" sz="2800">
                <a:latin typeface="Raleway"/>
                <a:ea typeface="Raleway"/>
                <a:cs typeface="Raleway"/>
                <a:sym typeface="Raleway"/>
              </a:rPr>
              <a:t>Product Category 4</a:t>
            </a:r>
            <a:endParaRPr sz="3000"/>
          </a:p>
        </p:txBody>
      </p:sp>
      <p:pic>
        <p:nvPicPr>
          <p:cNvPr id="559" name="Google Shape;559;p60"/>
          <p:cNvPicPr preferRelativeResize="0"/>
          <p:nvPr/>
        </p:nvPicPr>
        <p:blipFill>
          <a:blip r:embed="rId3">
            <a:alphaModFix/>
          </a:blip>
          <a:stretch>
            <a:fillRect/>
          </a:stretch>
        </p:blipFill>
        <p:spPr>
          <a:xfrm>
            <a:off x="5468950" y="152400"/>
            <a:ext cx="3155358" cy="4838701"/>
          </a:xfrm>
          <a:prstGeom prst="rect">
            <a:avLst/>
          </a:prstGeom>
          <a:noFill/>
          <a:ln>
            <a:noFill/>
          </a:ln>
        </p:spPr>
      </p:pic>
      <p:pic>
        <p:nvPicPr>
          <p:cNvPr id="560" name="Google Shape;560;p60"/>
          <p:cNvPicPr preferRelativeResize="0"/>
          <p:nvPr/>
        </p:nvPicPr>
        <p:blipFill>
          <a:blip r:embed="rId4">
            <a:alphaModFix/>
          </a:blip>
          <a:stretch>
            <a:fillRect/>
          </a:stretch>
        </p:blipFill>
        <p:spPr>
          <a:xfrm>
            <a:off x="508875" y="1529425"/>
            <a:ext cx="3691680" cy="33092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66" name="Google Shape;566;p61"/>
          <p:cNvSpPr txBox="1"/>
          <p:nvPr/>
        </p:nvSpPr>
        <p:spPr>
          <a:xfrm>
            <a:off x="345300" y="317425"/>
            <a:ext cx="42267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800">
                <a:latin typeface="Raleway"/>
                <a:ea typeface="Raleway"/>
                <a:cs typeface="Raleway"/>
                <a:sym typeface="Raleway"/>
              </a:rPr>
              <a:t>Sales Quantity-</a:t>
            </a:r>
            <a:endParaRPr b="1" sz="2800">
              <a:latin typeface="Raleway"/>
              <a:ea typeface="Raleway"/>
              <a:cs typeface="Raleway"/>
              <a:sym typeface="Raleway"/>
            </a:endParaRPr>
          </a:p>
          <a:p>
            <a:pPr indent="0" lvl="0" marL="0" rtl="0" algn="l">
              <a:spcBef>
                <a:spcPts val="0"/>
              </a:spcBef>
              <a:spcAft>
                <a:spcPts val="0"/>
              </a:spcAft>
              <a:buClr>
                <a:srgbClr val="000000"/>
              </a:buClr>
              <a:buSzPts val="1100"/>
              <a:buFont typeface="Arial"/>
              <a:buNone/>
            </a:pPr>
            <a:r>
              <a:rPr b="1" lang="en" sz="2800">
                <a:latin typeface="Raleway"/>
                <a:ea typeface="Raleway"/>
                <a:cs typeface="Raleway"/>
                <a:sym typeface="Raleway"/>
              </a:rPr>
              <a:t>Product Category 14</a:t>
            </a:r>
            <a:endParaRPr/>
          </a:p>
        </p:txBody>
      </p:sp>
      <p:pic>
        <p:nvPicPr>
          <p:cNvPr id="567" name="Google Shape;567;p61"/>
          <p:cNvPicPr preferRelativeResize="0"/>
          <p:nvPr/>
        </p:nvPicPr>
        <p:blipFill>
          <a:blip r:embed="rId3">
            <a:alphaModFix/>
          </a:blip>
          <a:stretch>
            <a:fillRect/>
          </a:stretch>
        </p:blipFill>
        <p:spPr>
          <a:xfrm>
            <a:off x="5539225" y="203325"/>
            <a:ext cx="3148070" cy="4838701"/>
          </a:xfrm>
          <a:prstGeom prst="rect">
            <a:avLst/>
          </a:prstGeom>
          <a:noFill/>
          <a:ln>
            <a:noFill/>
          </a:ln>
        </p:spPr>
      </p:pic>
      <p:pic>
        <p:nvPicPr>
          <p:cNvPr id="568" name="Google Shape;568;p61"/>
          <p:cNvPicPr preferRelativeResize="0"/>
          <p:nvPr/>
        </p:nvPicPr>
        <p:blipFill>
          <a:blip r:embed="rId4">
            <a:alphaModFix/>
          </a:blip>
          <a:stretch>
            <a:fillRect/>
          </a:stretch>
        </p:blipFill>
        <p:spPr>
          <a:xfrm>
            <a:off x="651475" y="1437925"/>
            <a:ext cx="3793753" cy="340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p:nvPr/>
        </p:nvSpPr>
        <p:spPr>
          <a:xfrm>
            <a:off x="909225" y="2578900"/>
            <a:ext cx="5200800" cy="1617900"/>
          </a:xfrm>
          <a:prstGeom prst="roundRect">
            <a:avLst>
              <a:gd fmla="val 16667" name="adj"/>
            </a:avLst>
          </a:prstGeom>
          <a:solidFill>
            <a:srgbClr val="A4CC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nvSpPr>
        <p:spPr>
          <a:xfrm>
            <a:off x="865800" y="1772825"/>
            <a:ext cx="7884900" cy="22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Dataset - Online Daily Sales Return</a:t>
            </a:r>
            <a:endParaRPr/>
          </a:p>
          <a:p>
            <a:pPr indent="0" lvl="0" marL="0" rtl="0" algn="l">
              <a:spcBef>
                <a:spcPts val="0"/>
              </a:spcBef>
              <a:spcAft>
                <a:spcPts val="0"/>
              </a:spcAft>
              <a:buNone/>
            </a:pPr>
            <a:r>
              <a:t/>
            </a:r>
            <a:endParaRPr/>
          </a:p>
        </p:txBody>
      </p:sp>
      <p:graphicFrame>
        <p:nvGraphicFramePr>
          <p:cNvPr id="116" name="Google Shape;116;p17"/>
          <p:cNvGraphicFramePr/>
          <p:nvPr/>
        </p:nvGraphicFramePr>
        <p:xfrm>
          <a:off x="909225" y="2628975"/>
          <a:ext cx="3000000" cy="3000000"/>
        </p:xfrm>
        <a:graphic>
          <a:graphicData uri="http://schemas.openxmlformats.org/drawingml/2006/table">
            <a:tbl>
              <a:tblPr>
                <a:noFill/>
                <a:tableStyleId>{408FC352-8B52-49ED-B176-6690F0613945}</a:tableStyleId>
              </a:tblPr>
              <a:tblGrid>
                <a:gridCol w="2599350"/>
                <a:gridCol w="2599350"/>
                <a:gridCol w="2599350"/>
              </a:tblGrid>
              <a:tr h="779575">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b="1" lang="en"/>
                        <a:t>BOPS</a:t>
                      </a:r>
                      <a:endParaRPr b="1"/>
                    </a:p>
                  </a:txBody>
                  <a:tcPr marT="91425" marB="91425" marR="91425" marL="91425"/>
                </a:tc>
                <a:tc>
                  <a:txBody>
                    <a:bodyPr/>
                    <a:lstStyle/>
                    <a:p>
                      <a:pPr indent="0" lvl="0" marL="0" rtl="0" algn="l">
                        <a:spcBef>
                          <a:spcPts val="0"/>
                        </a:spcBef>
                        <a:spcAft>
                          <a:spcPts val="0"/>
                        </a:spcAft>
                        <a:buNone/>
                      </a:pPr>
                      <a:r>
                        <a:rPr b="1" lang="en"/>
                        <a:t>BOPS</a:t>
                      </a:r>
                      <a:endParaRPr b="1"/>
                    </a:p>
                  </a:txBody>
                  <a:tcPr marT="91425" marB="91425" marR="91425" marL="91425"/>
                </a:tc>
              </a:tr>
              <a:tr h="779575">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b="1" lang="en"/>
                        <a:t>BOPS</a:t>
                      </a:r>
                      <a:endParaRPr b="1"/>
                    </a:p>
                  </a:txBody>
                  <a:tcPr marT="91425" marB="91425" marR="91425" marL="91425"/>
                </a:tc>
              </a:tr>
            </a:tbl>
          </a:graphicData>
        </a:graphic>
      </p:graphicFrame>
      <p:sp>
        <p:nvSpPr>
          <p:cNvPr id="117" name="Google Shape;117;p17"/>
          <p:cNvSpPr txBox="1"/>
          <p:nvPr/>
        </p:nvSpPr>
        <p:spPr>
          <a:xfrm>
            <a:off x="-57725" y="2628975"/>
            <a:ext cx="966900" cy="21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 </a:t>
            </a:r>
            <a:r>
              <a:rPr lang="en"/>
              <a:t>(Stores 2 and 6)</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0 </a:t>
            </a:r>
            <a:r>
              <a:rPr lang="en"/>
              <a:t>(Store 5998)</a:t>
            </a:r>
            <a:endParaRPr/>
          </a:p>
        </p:txBody>
      </p:sp>
      <p:cxnSp>
        <p:nvCxnSpPr>
          <p:cNvPr id="118" name="Google Shape;118;p17"/>
          <p:cNvCxnSpPr/>
          <p:nvPr/>
        </p:nvCxnSpPr>
        <p:spPr>
          <a:xfrm>
            <a:off x="3513150" y="4189450"/>
            <a:ext cx="0" cy="2310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7"/>
          <p:cNvCxnSpPr/>
          <p:nvPr/>
        </p:nvCxnSpPr>
        <p:spPr>
          <a:xfrm>
            <a:off x="6117375" y="4196675"/>
            <a:ext cx="0" cy="1587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7"/>
          <p:cNvSpPr txBox="1"/>
          <p:nvPr/>
        </p:nvSpPr>
        <p:spPr>
          <a:xfrm>
            <a:off x="2986550" y="4420300"/>
            <a:ext cx="1132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3116400" y="4355375"/>
            <a:ext cx="1276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Day 366</a:t>
            </a:r>
            <a:endParaRPr/>
          </a:p>
        </p:txBody>
      </p:sp>
      <p:sp>
        <p:nvSpPr>
          <p:cNvPr id="122" name="Google Shape;122;p17"/>
          <p:cNvSpPr txBox="1"/>
          <p:nvPr/>
        </p:nvSpPr>
        <p:spPr>
          <a:xfrm>
            <a:off x="5649400" y="4363925"/>
            <a:ext cx="1276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Day 786</a:t>
            </a:r>
            <a:endParaRPr/>
          </a:p>
        </p:txBody>
      </p:sp>
      <p:cxnSp>
        <p:nvCxnSpPr>
          <p:cNvPr id="123" name="Google Shape;123;p17"/>
          <p:cNvCxnSpPr/>
          <p:nvPr/>
        </p:nvCxnSpPr>
        <p:spPr>
          <a:xfrm>
            <a:off x="6110150" y="2652900"/>
            <a:ext cx="2625900" cy="1536600"/>
          </a:xfrm>
          <a:prstGeom prst="straightConnector1">
            <a:avLst/>
          </a:prstGeom>
          <a:noFill/>
          <a:ln cap="flat" cmpd="sng" w="76200">
            <a:solidFill>
              <a:srgbClr val="FF0000"/>
            </a:solidFill>
            <a:prstDash val="solid"/>
            <a:round/>
            <a:headEnd len="med" w="med" type="none"/>
            <a:tailEnd len="med" w="med" type="none"/>
          </a:ln>
        </p:spPr>
      </p:cxnSp>
      <p:cxnSp>
        <p:nvCxnSpPr>
          <p:cNvPr id="124" name="Google Shape;124;p17"/>
          <p:cNvCxnSpPr/>
          <p:nvPr/>
        </p:nvCxnSpPr>
        <p:spPr>
          <a:xfrm flipH="1">
            <a:off x="6110075" y="2652900"/>
            <a:ext cx="2611500" cy="1543800"/>
          </a:xfrm>
          <a:prstGeom prst="straightConnector1">
            <a:avLst/>
          </a:prstGeom>
          <a:noFill/>
          <a:ln cap="flat" cmpd="sng" w="76200">
            <a:solidFill>
              <a:srgbClr val="FF0000"/>
            </a:solidFill>
            <a:prstDash val="solid"/>
            <a:round/>
            <a:headEnd len="med" w="med" type="none"/>
            <a:tailEnd len="med" w="med" type="none"/>
          </a:ln>
        </p:spPr>
      </p:cxnSp>
      <p:sp>
        <p:nvSpPr>
          <p:cNvPr id="125" name="Google Shape;125;p17"/>
          <p:cNvSpPr txBox="1"/>
          <p:nvPr/>
        </p:nvSpPr>
        <p:spPr>
          <a:xfrm>
            <a:off x="8149050" y="4092875"/>
            <a:ext cx="1586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July 31, 2013</a:t>
            </a:r>
            <a:endParaRPr sz="1000"/>
          </a:p>
        </p:txBody>
      </p:sp>
      <p:sp>
        <p:nvSpPr>
          <p:cNvPr id="126" name="Google Shape;126;p17"/>
          <p:cNvSpPr txBox="1"/>
          <p:nvPr/>
        </p:nvSpPr>
        <p:spPr>
          <a:xfrm>
            <a:off x="273500" y="4121800"/>
            <a:ext cx="1586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August 1, 2010</a:t>
            </a:r>
            <a:endParaRPr sz="1000"/>
          </a:p>
        </p:txBody>
      </p:sp>
      <p:sp>
        <p:nvSpPr>
          <p:cNvPr id="127" name="Google Shape;127;p17"/>
          <p:cNvSpPr txBox="1"/>
          <p:nvPr/>
        </p:nvSpPr>
        <p:spPr>
          <a:xfrm>
            <a:off x="1717050" y="4284225"/>
            <a:ext cx="12036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0 </a:t>
            </a:r>
            <a:endParaRPr b="1"/>
          </a:p>
          <a:p>
            <a:pPr indent="0" lvl="0" marL="0" rtl="0" algn="l">
              <a:spcBef>
                <a:spcPts val="0"/>
              </a:spcBef>
              <a:spcAft>
                <a:spcPts val="0"/>
              </a:spcAft>
              <a:buNone/>
            </a:pPr>
            <a:r>
              <a:rPr lang="en"/>
              <a:t>No BOPS</a:t>
            </a:r>
            <a:endParaRPr/>
          </a:p>
        </p:txBody>
      </p:sp>
      <p:sp>
        <p:nvSpPr>
          <p:cNvPr id="128" name="Google Shape;128;p17"/>
          <p:cNvSpPr txBox="1"/>
          <p:nvPr/>
        </p:nvSpPr>
        <p:spPr>
          <a:xfrm>
            <a:off x="4330975" y="4284225"/>
            <a:ext cx="758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 </a:t>
            </a:r>
            <a:r>
              <a:rPr lang="en"/>
              <a:t>BOPS</a:t>
            </a:r>
            <a:endParaRPr/>
          </a:p>
        </p:txBody>
      </p:sp>
      <p:sp>
        <p:nvSpPr>
          <p:cNvPr id="129" name="Google Shape;129;p17"/>
          <p:cNvSpPr txBox="1"/>
          <p:nvPr>
            <p:ph type="title"/>
          </p:nvPr>
        </p:nvSpPr>
        <p:spPr>
          <a:xfrm>
            <a:off x="727650" y="1167150"/>
            <a:ext cx="7688700" cy="12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Standardization of Time  </a:t>
            </a:r>
            <a:endParaRPr/>
          </a:p>
        </p:txBody>
      </p:sp>
      <p:sp>
        <p:nvSpPr>
          <p:cNvPr id="130" name="Google Shape;130;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6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74" name="Google Shape;574;p62"/>
          <p:cNvPicPr preferRelativeResize="0"/>
          <p:nvPr/>
        </p:nvPicPr>
        <p:blipFill>
          <a:blip r:embed="rId3">
            <a:alphaModFix/>
          </a:blip>
          <a:stretch>
            <a:fillRect/>
          </a:stretch>
        </p:blipFill>
        <p:spPr>
          <a:xfrm>
            <a:off x="5672750" y="152400"/>
            <a:ext cx="2960232" cy="4838700"/>
          </a:xfrm>
          <a:prstGeom prst="rect">
            <a:avLst/>
          </a:prstGeom>
          <a:noFill/>
          <a:ln>
            <a:noFill/>
          </a:ln>
        </p:spPr>
      </p:pic>
      <p:sp>
        <p:nvSpPr>
          <p:cNvPr id="575" name="Google Shape;575;p62"/>
          <p:cNvSpPr txBox="1"/>
          <p:nvPr/>
        </p:nvSpPr>
        <p:spPr>
          <a:xfrm>
            <a:off x="391925" y="152400"/>
            <a:ext cx="4563000" cy="12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800">
                <a:latin typeface="Raleway"/>
                <a:ea typeface="Raleway"/>
                <a:cs typeface="Raleway"/>
                <a:sym typeface="Raleway"/>
              </a:rPr>
              <a:t>Sales Quantity-</a:t>
            </a:r>
            <a:endParaRPr b="1" sz="2800">
              <a:latin typeface="Raleway"/>
              <a:ea typeface="Raleway"/>
              <a:cs typeface="Raleway"/>
              <a:sym typeface="Raleway"/>
            </a:endParaRPr>
          </a:p>
          <a:p>
            <a:pPr indent="0" lvl="0" marL="0" rtl="0" algn="l">
              <a:spcBef>
                <a:spcPts val="0"/>
              </a:spcBef>
              <a:spcAft>
                <a:spcPts val="0"/>
              </a:spcAft>
              <a:buClr>
                <a:srgbClr val="000000"/>
              </a:buClr>
              <a:buSzPts val="1100"/>
              <a:buFont typeface="Arial"/>
              <a:buNone/>
            </a:pPr>
            <a:r>
              <a:rPr b="1" lang="en" sz="2800">
                <a:latin typeface="Raleway"/>
                <a:ea typeface="Raleway"/>
                <a:cs typeface="Raleway"/>
                <a:sym typeface="Raleway"/>
              </a:rPr>
              <a:t>Product Category 21</a:t>
            </a:r>
            <a:endParaRPr/>
          </a:p>
        </p:txBody>
      </p:sp>
      <p:pic>
        <p:nvPicPr>
          <p:cNvPr id="576" name="Google Shape;576;p62"/>
          <p:cNvPicPr preferRelativeResize="0"/>
          <p:nvPr/>
        </p:nvPicPr>
        <p:blipFill>
          <a:blip r:embed="rId4">
            <a:alphaModFix/>
          </a:blip>
          <a:stretch>
            <a:fillRect/>
          </a:stretch>
        </p:blipFill>
        <p:spPr>
          <a:xfrm>
            <a:off x="590350" y="1366500"/>
            <a:ext cx="3873432" cy="347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9162" y="814500"/>
            <a:ext cx="8632800" cy="12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u="sng"/>
              <a:t>Question 1 -What is the impact of implementing BOPs strategy on online sales?  </a:t>
            </a:r>
            <a:endParaRPr sz="1400" u="sng"/>
          </a:p>
        </p:txBody>
      </p:sp>
      <p:sp>
        <p:nvSpPr>
          <p:cNvPr id="136" name="Google Shape;136;p18"/>
          <p:cNvSpPr txBox="1"/>
          <p:nvPr/>
        </p:nvSpPr>
        <p:spPr>
          <a:xfrm>
            <a:off x="209363" y="1153400"/>
            <a:ext cx="8953800" cy="29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Dataset - Online Daily Sales Return</a:t>
            </a:r>
            <a:endParaRPr sz="1000"/>
          </a:p>
          <a:p>
            <a:pPr indent="0" lvl="0" marL="0" rtl="0" algn="ctr">
              <a:spcBef>
                <a:spcPts val="0"/>
              </a:spcBef>
              <a:spcAft>
                <a:spcPts val="0"/>
              </a:spcAft>
              <a:buNone/>
            </a:pPr>
            <a:r>
              <a:rPr lang="en" sz="1000"/>
              <a:t>Model: </a:t>
            </a:r>
            <a:r>
              <a:rPr lang="en" sz="1000" u="sng"/>
              <a:t>OLS</a:t>
            </a:r>
            <a:endParaRPr sz="1000" u="sng"/>
          </a:p>
          <a:p>
            <a:pPr indent="0" lvl="0" marL="0" rtl="0" algn="ctr">
              <a:spcBef>
                <a:spcPts val="0"/>
              </a:spcBef>
              <a:spcAft>
                <a:spcPts val="0"/>
              </a:spcAft>
              <a:buNone/>
            </a:pPr>
            <a:r>
              <a:t/>
            </a:r>
            <a:endParaRPr sz="1000" u="sng"/>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Sales Value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a:t>
            </a:r>
            <a:r>
              <a:rPr b="1" i="1" lang="en" sz="1000">
                <a:solidFill>
                  <a:srgbClr val="FF0000"/>
                </a:solidFill>
                <a:latin typeface="Times New Roman"/>
                <a:ea typeface="Times New Roman"/>
                <a:cs typeface="Times New Roman"/>
                <a:sym typeface="Times New Roman"/>
              </a:rPr>
              <a:t>*Storegroup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 </a:t>
            </a:r>
            <a:endParaRPr b="1" i="1" sz="1000">
              <a:latin typeface="Times New Roman"/>
              <a:ea typeface="Times New Roman"/>
              <a:cs typeface="Times New Roman"/>
              <a:sym typeface="Times New Roman"/>
            </a:endParaRPr>
          </a:p>
          <a:p>
            <a:pPr indent="0" lvl="0" marL="0" rtl="0" algn="ctr">
              <a:spcBef>
                <a:spcPts val="1600"/>
              </a:spcBef>
              <a:spcAft>
                <a:spcPts val="0"/>
              </a:spcAft>
              <a:buNone/>
            </a:pPr>
            <a:r>
              <a:rPr lang="en" sz="1000"/>
              <a:t>Model: </a:t>
            </a:r>
            <a:r>
              <a:rPr lang="en" sz="1000" u="sng"/>
              <a:t>Negative Binomial</a:t>
            </a:r>
            <a:endParaRPr b="1" i="1" sz="10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Sales Quantity</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a:t>
            </a:r>
            <a:endParaRPr sz="1000"/>
          </a:p>
          <a:p>
            <a:pPr indent="0" lvl="0" marL="0" rtl="0" algn="l">
              <a:lnSpc>
                <a:spcPct val="115000"/>
              </a:lnSpc>
              <a:spcBef>
                <a:spcPts val="1600"/>
              </a:spcBef>
              <a:spcAft>
                <a:spcPts val="1600"/>
              </a:spcAft>
              <a:buNone/>
            </a:pPr>
            <a:r>
              <a:t/>
            </a:r>
            <a:endParaRPr b="1" i="1" sz="1000">
              <a:latin typeface="Times New Roman"/>
              <a:ea typeface="Times New Roman"/>
              <a:cs typeface="Times New Roman"/>
              <a:sym typeface="Times New Roman"/>
            </a:endParaRPr>
          </a:p>
        </p:txBody>
      </p:sp>
      <p:sp>
        <p:nvSpPr>
          <p:cNvPr id="137" name="Google Shape;137;p18"/>
          <p:cNvSpPr txBox="1"/>
          <p:nvPr/>
        </p:nvSpPr>
        <p:spPr>
          <a:xfrm>
            <a:off x="3005713" y="4441475"/>
            <a:ext cx="11325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txBox="1"/>
          <p:nvPr>
            <p:ph idx="12" type="sldNum"/>
          </p:nvPr>
        </p:nvSpPr>
        <p:spPr>
          <a:xfrm>
            <a:off x="8555465" y="446622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9" name="Google Shape;139;p18"/>
          <p:cNvSpPr txBox="1"/>
          <p:nvPr>
            <p:ph type="title"/>
          </p:nvPr>
        </p:nvSpPr>
        <p:spPr>
          <a:xfrm>
            <a:off x="19163" y="2600575"/>
            <a:ext cx="8823000" cy="12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u="sng"/>
              <a:t>Question 2 -What is the impact of implementing BOPs strategy on online return?  </a:t>
            </a:r>
            <a:endParaRPr sz="1400" u="sng"/>
          </a:p>
        </p:txBody>
      </p:sp>
      <p:sp>
        <p:nvSpPr>
          <p:cNvPr id="140" name="Google Shape;140;p18"/>
          <p:cNvSpPr txBox="1"/>
          <p:nvPr/>
        </p:nvSpPr>
        <p:spPr>
          <a:xfrm>
            <a:off x="209363" y="2953750"/>
            <a:ext cx="8823000" cy="21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Model: OLS</a:t>
            </a:r>
            <a:endParaRPr sz="1000"/>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Return Value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Avg_childowner+β</a:t>
            </a:r>
            <a:r>
              <a:rPr b="1" baseline="-25000" i="1" lang="en" sz="1000">
                <a:latin typeface="Times New Roman"/>
                <a:ea typeface="Times New Roman"/>
                <a:cs typeface="Times New Roman"/>
                <a:sym typeface="Times New Roman"/>
              </a:rPr>
              <a:t>8</a:t>
            </a:r>
            <a:r>
              <a:rPr b="1" i="1" lang="en" sz="1000">
                <a:latin typeface="Times New Roman"/>
                <a:ea typeface="Times New Roman"/>
                <a:cs typeface="Times New Roman"/>
                <a:sym typeface="Times New Roman"/>
              </a:rPr>
              <a:t>SalesValue </a:t>
            </a:r>
            <a:endParaRPr b="1" i="1" sz="1000">
              <a:latin typeface="Times New Roman"/>
              <a:ea typeface="Times New Roman"/>
              <a:cs typeface="Times New Roman"/>
              <a:sym typeface="Times New Roman"/>
            </a:endParaRPr>
          </a:p>
          <a:p>
            <a:pPr indent="0" lvl="0" marL="0" rtl="0" algn="ctr">
              <a:spcBef>
                <a:spcPts val="1600"/>
              </a:spcBef>
              <a:spcAft>
                <a:spcPts val="0"/>
              </a:spcAft>
              <a:buNone/>
            </a:pPr>
            <a:r>
              <a:rPr lang="en" sz="1000"/>
              <a:t>Model: Negative Binomial</a:t>
            </a:r>
            <a:endParaRPr b="1" i="1"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000">
                <a:latin typeface="Times New Roman"/>
                <a:ea typeface="Times New Roman"/>
                <a:cs typeface="Times New Roman"/>
                <a:sym typeface="Times New Roman"/>
              </a:rPr>
              <a:t>log(Y</a:t>
            </a:r>
            <a:r>
              <a:rPr b="1" baseline="-25000" i="1" lang="en" sz="1000">
                <a:solidFill>
                  <a:srgbClr val="FF0000"/>
                </a:solidFill>
                <a:latin typeface="Times New Roman"/>
                <a:ea typeface="Times New Roman"/>
                <a:cs typeface="Times New Roman"/>
                <a:sym typeface="Times New Roman"/>
              </a:rPr>
              <a:t>Return Quantity</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0</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1</a:t>
            </a:r>
            <a:r>
              <a:rPr b="1" i="1" lang="en" sz="1000">
                <a:latin typeface="Times New Roman"/>
                <a:ea typeface="Times New Roman"/>
                <a:cs typeface="Times New Roman"/>
                <a:sym typeface="Times New Roman"/>
              </a:rPr>
              <a:t> </a:t>
            </a:r>
            <a:r>
              <a:rPr b="1" i="1" lang="en" sz="1000">
                <a:solidFill>
                  <a:srgbClr val="FF0000"/>
                </a:solidFill>
                <a:latin typeface="Times New Roman"/>
                <a:ea typeface="Times New Roman"/>
                <a:cs typeface="Times New Roman"/>
                <a:sym typeface="Times New Roman"/>
              </a:rPr>
              <a:t>Time_dummy*Storegroup</a:t>
            </a:r>
            <a:r>
              <a:rPr b="1" i="1" lang="en" sz="1000">
                <a:latin typeface="Times New Roman"/>
                <a:ea typeface="Times New Roman"/>
                <a:cs typeface="Times New Roman"/>
                <a:sym typeface="Times New Roman"/>
              </a:rPr>
              <a:t> + β</a:t>
            </a:r>
            <a:r>
              <a:rPr b="1" baseline="-25000" i="1" lang="en" sz="1000">
                <a:latin typeface="Times New Roman"/>
                <a:ea typeface="Times New Roman"/>
                <a:cs typeface="Times New Roman"/>
                <a:sym typeface="Times New Roman"/>
              </a:rPr>
              <a:t>2 </a:t>
            </a:r>
            <a:r>
              <a:rPr b="1" i="1" lang="en" sz="1000">
                <a:latin typeface="Times New Roman"/>
                <a:ea typeface="Times New Roman"/>
                <a:cs typeface="Times New Roman"/>
                <a:sym typeface="Times New Roman"/>
              </a:rPr>
              <a:t>Avg_female+ β</a:t>
            </a:r>
            <a:r>
              <a:rPr b="1" baseline="-25000" i="1" lang="en" sz="1000">
                <a:latin typeface="Times New Roman"/>
                <a:ea typeface="Times New Roman"/>
                <a:cs typeface="Times New Roman"/>
                <a:sym typeface="Times New Roman"/>
              </a:rPr>
              <a:t>3</a:t>
            </a:r>
            <a:r>
              <a:rPr b="1" i="1" lang="en" sz="1000">
                <a:latin typeface="Times New Roman"/>
                <a:ea typeface="Times New Roman"/>
                <a:cs typeface="Times New Roman"/>
                <a:sym typeface="Times New Roman"/>
              </a:rPr>
              <a:t> Avg_age+</a:t>
            </a:r>
            <a:r>
              <a:rPr b="1" baseline="-25000" i="1" lang="en" sz="1000">
                <a:latin typeface="Times New Roman"/>
                <a:ea typeface="Times New Roman"/>
                <a:cs typeface="Times New Roman"/>
                <a:sym typeface="Times New Roman"/>
              </a:rPr>
              <a:t> </a:t>
            </a:r>
            <a:r>
              <a:rPr b="1" i="1" lang="en" sz="1000">
                <a:latin typeface="Times New Roman"/>
                <a:ea typeface="Times New Roman"/>
                <a:cs typeface="Times New Roman"/>
                <a:sym typeface="Times New Roman"/>
              </a:rPr>
              <a:t>β</a:t>
            </a:r>
            <a:r>
              <a:rPr b="1" baseline="-25000" i="1" lang="en" sz="1000">
                <a:latin typeface="Times New Roman"/>
                <a:ea typeface="Times New Roman"/>
                <a:cs typeface="Times New Roman"/>
                <a:sym typeface="Times New Roman"/>
              </a:rPr>
              <a:t>4</a:t>
            </a:r>
            <a:r>
              <a:rPr b="1" i="1" lang="en" sz="1000">
                <a:latin typeface="Times New Roman"/>
                <a:ea typeface="Times New Roman"/>
                <a:cs typeface="Times New Roman"/>
                <a:sym typeface="Times New Roman"/>
              </a:rPr>
              <a:t> Avg_income+ β</a:t>
            </a:r>
            <a:r>
              <a:rPr b="1" baseline="-25000" i="1" lang="en" sz="1000">
                <a:latin typeface="Times New Roman"/>
                <a:ea typeface="Times New Roman"/>
                <a:cs typeface="Times New Roman"/>
                <a:sym typeface="Times New Roman"/>
              </a:rPr>
              <a:t>5</a:t>
            </a:r>
            <a:r>
              <a:rPr b="1" i="1" lang="en" sz="1000">
                <a:latin typeface="Times New Roman"/>
                <a:ea typeface="Times New Roman"/>
                <a:cs typeface="Times New Roman"/>
                <a:sym typeface="Times New Roman"/>
              </a:rPr>
              <a:t> Avg_homeowner+ β</a:t>
            </a:r>
            <a:r>
              <a:rPr b="1" baseline="-25000" i="1" lang="en" sz="1000">
                <a:latin typeface="Times New Roman"/>
                <a:ea typeface="Times New Roman"/>
                <a:cs typeface="Times New Roman"/>
                <a:sym typeface="Times New Roman"/>
              </a:rPr>
              <a:t>6</a:t>
            </a:r>
            <a:r>
              <a:rPr b="1" i="1" lang="en" sz="1000">
                <a:latin typeface="Times New Roman"/>
                <a:ea typeface="Times New Roman"/>
                <a:cs typeface="Times New Roman"/>
                <a:sym typeface="Times New Roman"/>
              </a:rPr>
              <a:t> Avg_residency+ β</a:t>
            </a:r>
            <a:r>
              <a:rPr b="1" baseline="-25000" i="1" lang="en" sz="1000">
                <a:latin typeface="Times New Roman"/>
                <a:ea typeface="Times New Roman"/>
                <a:cs typeface="Times New Roman"/>
                <a:sym typeface="Times New Roman"/>
              </a:rPr>
              <a:t>7 </a:t>
            </a:r>
            <a:r>
              <a:rPr b="1" i="1" lang="en" sz="1000">
                <a:latin typeface="Times New Roman"/>
                <a:ea typeface="Times New Roman"/>
                <a:cs typeface="Times New Roman"/>
                <a:sym typeface="Times New Roman"/>
              </a:rPr>
              <a:t>Avg_childowner+β</a:t>
            </a:r>
            <a:r>
              <a:rPr b="1" baseline="-25000" i="1" lang="en" sz="1000">
                <a:latin typeface="Times New Roman"/>
                <a:ea typeface="Times New Roman"/>
                <a:cs typeface="Times New Roman"/>
                <a:sym typeface="Times New Roman"/>
              </a:rPr>
              <a:t>8</a:t>
            </a:r>
            <a:r>
              <a:rPr b="1" i="1" lang="en" sz="1000">
                <a:latin typeface="Times New Roman"/>
                <a:ea typeface="Times New Roman"/>
                <a:cs typeface="Times New Roman"/>
                <a:sym typeface="Times New Roman"/>
              </a:rPr>
              <a:t>SalesQuantity</a:t>
            </a:r>
            <a:r>
              <a:rPr b="1" i="1" lang="en" sz="1800">
                <a:latin typeface="Times New Roman"/>
                <a:ea typeface="Times New Roman"/>
                <a:cs typeface="Times New Roman"/>
                <a:sym typeface="Times New Roman"/>
              </a:rPr>
              <a:t> </a:t>
            </a:r>
            <a:endParaRPr/>
          </a:p>
          <a:p>
            <a:pPr indent="0" lvl="0" marL="0" rtl="0" algn="l">
              <a:lnSpc>
                <a:spcPct val="115000"/>
              </a:lnSpc>
              <a:spcBef>
                <a:spcPts val="1600"/>
              </a:spcBef>
              <a:spcAft>
                <a:spcPts val="1600"/>
              </a:spcAft>
              <a:buNone/>
            </a:pPr>
            <a:r>
              <a:t/>
            </a:r>
            <a:endParaRPr b="1" i="1"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9"/>
          <p:cNvPicPr preferRelativeResize="0"/>
          <p:nvPr/>
        </p:nvPicPr>
        <p:blipFill>
          <a:blip r:embed="rId3">
            <a:alphaModFix/>
          </a:blip>
          <a:stretch>
            <a:fillRect/>
          </a:stretch>
        </p:blipFill>
        <p:spPr>
          <a:xfrm>
            <a:off x="6025488" y="447600"/>
            <a:ext cx="2252375" cy="3706050"/>
          </a:xfrm>
          <a:prstGeom prst="rect">
            <a:avLst/>
          </a:prstGeom>
          <a:noFill/>
          <a:ln>
            <a:noFill/>
          </a:ln>
        </p:spPr>
      </p:pic>
      <p:sp>
        <p:nvSpPr>
          <p:cNvPr id="146" name="Google Shape;146;p19"/>
          <p:cNvSpPr txBox="1"/>
          <p:nvPr>
            <p:ph type="title"/>
          </p:nvPr>
        </p:nvSpPr>
        <p:spPr>
          <a:xfrm>
            <a:off x="5517713" y="-3250"/>
            <a:ext cx="32679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Sales Quantity </a:t>
            </a:r>
            <a:endParaRPr/>
          </a:p>
        </p:txBody>
      </p:sp>
      <p:sp>
        <p:nvSpPr>
          <p:cNvPr id="147" name="Google Shape;147;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8" name="Google Shape;148;p19"/>
          <p:cNvSpPr/>
          <p:nvPr/>
        </p:nvSpPr>
        <p:spPr>
          <a:xfrm>
            <a:off x="6055925" y="3042800"/>
            <a:ext cx="21915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txBox="1"/>
          <p:nvPr>
            <p:ph type="title"/>
          </p:nvPr>
        </p:nvSpPr>
        <p:spPr>
          <a:xfrm>
            <a:off x="594825" y="-3250"/>
            <a:ext cx="30567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Sales Value</a:t>
            </a:r>
            <a:endParaRPr/>
          </a:p>
        </p:txBody>
      </p:sp>
      <p:pic>
        <p:nvPicPr>
          <p:cNvPr id="150" name="Google Shape;150;p19"/>
          <p:cNvPicPr preferRelativeResize="0"/>
          <p:nvPr/>
        </p:nvPicPr>
        <p:blipFill>
          <a:blip r:embed="rId4">
            <a:alphaModFix/>
          </a:blip>
          <a:stretch>
            <a:fillRect/>
          </a:stretch>
        </p:blipFill>
        <p:spPr>
          <a:xfrm>
            <a:off x="656150" y="447612"/>
            <a:ext cx="2252375" cy="3706042"/>
          </a:xfrm>
          <a:prstGeom prst="rect">
            <a:avLst/>
          </a:prstGeom>
          <a:noFill/>
          <a:ln>
            <a:noFill/>
          </a:ln>
        </p:spPr>
      </p:pic>
      <p:sp>
        <p:nvSpPr>
          <p:cNvPr id="151" name="Google Shape;151;p19"/>
          <p:cNvSpPr/>
          <p:nvPr/>
        </p:nvSpPr>
        <p:spPr>
          <a:xfrm>
            <a:off x="656150" y="2980600"/>
            <a:ext cx="22524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 name="Google Shape;152;p19"/>
          <p:cNvGraphicFramePr/>
          <p:nvPr/>
        </p:nvGraphicFramePr>
        <p:xfrm>
          <a:off x="220650" y="4153638"/>
          <a:ext cx="3000000" cy="3000000"/>
        </p:xfrm>
        <a:graphic>
          <a:graphicData uri="http://schemas.openxmlformats.org/drawingml/2006/table">
            <a:tbl>
              <a:tblPr>
                <a:noFill/>
                <a:tableStyleId>{408FC352-8B52-49ED-B176-6690F0613945}</a:tableStyleId>
              </a:tblPr>
              <a:tblGrid>
                <a:gridCol w="4351350"/>
                <a:gridCol w="4213625"/>
              </a:tblGrid>
              <a:tr h="914300">
                <a:tc>
                  <a:txBody>
                    <a:bodyPr/>
                    <a:lstStyle/>
                    <a:p>
                      <a:pPr indent="0" lvl="0" marL="0" rtl="0" algn="ctr">
                        <a:spcBef>
                          <a:spcPts val="0"/>
                        </a:spcBef>
                        <a:spcAft>
                          <a:spcPts val="0"/>
                        </a:spcAft>
                        <a:buNone/>
                      </a:pPr>
                      <a:r>
                        <a:rPr i="1" lang="en" sz="1200"/>
                        <a:t>For stores that have BOPs implemented, there is a decrease in 41% in sales value.</a:t>
                      </a:r>
                      <a:r>
                        <a:rPr lang="en" sz="1200"/>
                        <a:t> </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200">
                          <a:latin typeface="Lato"/>
                          <a:ea typeface="Lato"/>
                          <a:cs typeface="Lato"/>
                          <a:sym typeface="Lato"/>
                        </a:rPr>
                        <a:t>(IRR) Interpretation: </a:t>
                      </a:r>
                      <a:r>
                        <a:rPr i="1" lang="en" sz="1200">
                          <a:latin typeface="Lato"/>
                          <a:ea typeface="Lato"/>
                          <a:cs typeface="Lato"/>
                          <a:sym typeface="Lato"/>
                        </a:rPr>
                        <a:t>For stores that have BOPs implemented, there is a no significant change in sales quantity. </a:t>
                      </a:r>
                      <a:endParaRPr i="1" sz="1200">
                        <a:latin typeface="Lato"/>
                        <a:ea typeface="Lato"/>
                        <a:cs typeface="Lato"/>
                        <a:sym typeface="Lato"/>
                      </a:endParaRPr>
                    </a:p>
                    <a:p>
                      <a:pPr indent="0" lvl="0" marL="0" rtl="0" algn="ctr">
                        <a:spcBef>
                          <a:spcPts val="1600"/>
                        </a:spcBef>
                        <a:spcAft>
                          <a:spcPts val="0"/>
                        </a:spcAft>
                        <a:buNone/>
                      </a:pPr>
                      <a:r>
                        <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3">
            <a:alphaModFix/>
          </a:blip>
          <a:stretch>
            <a:fillRect/>
          </a:stretch>
        </p:blipFill>
        <p:spPr>
          <a:xfrm>
            <a:off x="6055950" y="460100"/>
            <a:ext cx="2322026" cy="3743001"/>
          </a:xfrm>
          <a:prstGeom prst="rect">
            <a:avLst/>
          </a:prstGeom>
          <a:noFill/>
          <a:ln>
            <a:noFill/>
          </a:ln>
        </p:spPr>
      </p:pic>
      <p:pic>
        <p:nvPicPr>
          <p:cNvPr id="158" name="Google Shape;158;p20"/>
          <p:cNvPicPr preferRelativeResize="0"/>
          <p:nvPr/>
        </p:nvPicPr>
        <p:blipFill>
          <a:blip r:embed="rId4">
            <a:alphaModFix/>
          </a:blip>
          <a:stretch>
            <a:fillRect/>
          </a:stretch>
        </p:blipFill>
        <p:spPr>
          <a:xfrm>
            <a:off x="717050" y="429136"/>
            <a:ext cx="2191500" cy="3742990"/>
          </a:xfrm>
          <a:prstGeom prst="rect">
            <a:avLst/>
          </a:prstGeom>
          <a:noFill/>
          <a:ln>
            <a:noFill/>
          </a:ln>
        </p:spPr>
      </p:pic>
      <p:sp>
        <p:nvSpPr>
          <p:cNvPr id="159" name="Google Shape;159;p20"/>
          <p:cNvSpPr txBox="1"/>
          <p:nvPr>
            <p:ph type="title"/>
          </p:nvPr>
        </p:nvSpPr>
        <p:spPr>
          <a:xfrm>
            <a:off x="5517713" y="-3250"/>
            <a:ext cx="32679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 Return Quantity </a:t>
            </a:r>
            <a:endParaRPr/>
          </a:p>
        </p:txBody>
      </p:sp>
      <p:sp>
        <p:nvSpPr>
          <p:cNvPr id="160" name="Google Shape;160;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1" name="Google Shape;161;p20"/>
          <p:cNvSpPr/>
          <p:nvPr/>
        </p:nvSpPr>
        <p:spPr>
          <a:xfrm>
            <a:off x="6055926" y="3127150"/>
            <a:ext cx="23220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ph type="title"/>
          </p:nvPr>
        </p:nvSpPr>
        <p:spPr>
          <a:xfrm>
            <a:off x="594825" y="-3250"/>
            <a:ext cx="30567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 Return Value</a:t>
            </a:r>
            <a:endParaRPr/>
          </a:p>
        </p:txBody>
      </p:sp>
      <p:sp>
        <p:nvSpPr>
          <p:cNvPr id="163" name="Google Shape;163;p20"/>
          <p:cNvSpPr/>
          <p:nvPr/>
        </p:nvSpPr>
        <p:spPr>
          <a:xfrm>
            <a:off x="747500" y="3058150"/>
            <a:ext cx="2160900" cy="21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4" name="Google Shape;164;p20"/>
          <p:cNvGraphicFramePr/>
          <p:nvPr/>
        </p:nvGraphicFramePr>
        <p:xfrm>
          <a:off x="220650" y="4215188"/>
          <a:ext cx="3000000" cy="3000000"/>
        </p:xfrm>
        <a:graphic>
          <a:graphicData uri="http://schemas.openxmlformats.org/drawingml/2006/table">
            <a:tbl>
              <a:tblPr>
                <a:noFill/>
                <a:tableStyleId>{408FC352-8B52-49ED-B176-6690F0613945}</a:tableStyleId>
              </a:tblPr>
              <a:tblGrid>
                <a:gridCol w="4351350"/>
                <a:gridCol w="4213625"/>
              </a:tblGrid>
              <a:tr h="809400">
                <a:tc>
                  <a:txBody>
                    <a:bodyPr/>
                    <a:lstStyle/>
                    <a:p>
                      <a:pPr indent="0" lvl="0" marL="0" rtl="0" algn="ctr">
                        <a:lnSpc>
                          <a:spcPct val="115000"/>
                        </a:lnSpc>
                        <a:spcBef>
                          <a:spcPts val="0"/>
                        </a:spcBef>
                        <a:spcAft>
                          <a:spcPts val="0"/>
                        </a:spcAft>
                        <a:buClr>
                          <a:srgbClr val="000000"/>
                        </a:buClr>
                        <a:buSzPts val="1100"/>
                        <a:buFont typeface="Arial"/>
                        <a:buNone/>
                      </a:pPr>
                      <a:r>
                        <a:rPr i="1" lang="en" sz="1200">
                          <a:latin typeface="Lato"/>
                          <a:ea typeface="Lato"/>
                          <a:cs typeface="Lato"/>
                          <a:sym typeface="Lato"/>
                        </a:rPr>
                        <a:t>For stores that have BOPs implemented, there is a 120% decrease in return value. </a:t>
                      </a:r>
                      <a:endParaRPr i="1" sz="1200">
                        <a:latin typeface="Lato"/>
                        <a:ea typeface="Lato"/>
                        <a:cs typeface="Lato"/>
                        <a:sym typeface="Lato"/>
                      </a:endParaRPr>
                    </a:p>
                    <a:p>
                      <a:pPr indent="0" lvl="0" marL="0" rtl="0" algn="l">
                        <a:spcBef>
                          <a:spcPts val="1600"/>
                        </a:spcBef>
                        <a:spcAft>
                          <a:spcPts val="0"/>
                        </a:spcAft>
                        <a:buNone/>
                      </a:pPr>
                      <a:r>
                        <a:t/>
                      </a:r>
                      <a:endParaRPr i="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1200">
                          <a:latin typeface="Lato"/>
                          <a:ea typeface="Lato"/>
                          <a:cs typeface="Lato"/>
                          <a:sym typeface="Lato"/>
                        </a:rPr>
                        <a:t>(IRR): For stores that have BOPs implemented, there is a 40% decrease in return quantity.</a:t>
                      </a:r>
                      <a:endParaRPr i="1" sz="12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727650" y="1188325"/>
            <a:ext cx="76887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Question 3 - What is the impact of using the BOPS service on online customer purchase behavior?</a:t>
            </a:r>
            <a:endParaRPr sz="1400"/>
          </a:p>
        </p:txBody>
      </p:sp>
      <p:sp>
        <p:nvSpPr>
          <p:cNvPr id="170" name="Google Shape;170;p21"/>
          <p:cNvSpPr txBox="1"/>
          <p:nvPr>
            <p:ph idx="1" type="body"/>
          </p:nvPr>
        </p:nvSpPr>
        <p:spPr>
          <a:xfrm>
            <a:off x="615575" y="2216100"/>
            <a:ext cx="8070900" cy="2298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rgbClr val="000000"/>
                </a:solidFill>
                <a:latin typeface="Arial"/>
                <a:ea typeface="Arial"/>
                <a:cs typeface="Arial"/>
                <a:sym typeface="Arial"/>
              </a:rPr>
              <a:t>Dataset - Consumer Level Data</a:t>
            </a:r>
            <a:endParaRPr sz="12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rPr lang="en" sz="1200">
                <a:solidFill>
                  <a:srgbClr val="000000"/>
                </a:solidFill>
                <a:latin typeface="Arial"/>
                <a:ea typeface="Arial"/>
                <a:cs typeface="Arial"/>
                <a:sym typeface="Arial"/>
              </a:rPr>
              <a:t>Model: </a:t>
            </a:r>
            <a:r>
              <a:rPr lang="en" sz="1200" u="sng">
                <a:solidFill>
                  <a:srgbClr val="000000"/>
                </a:solidFill>
                <a:latin typeface="Arial"/>
                <a:ea typeface="Arial"/>
                <a:cs typeface="Arial"/>
                <a:sym typeface="Arial"/>
              </a:rPr>
              <a:t>Negative Binomial</a:t>
            </a:r>
            <a:r>
              <a:rPr lang="en" sz="1200">
                <a:solidFill>
                  <a:srgbClr val="000000"/>
                </a:solidFill>
                <a:latin typeface="Arial"/>
                <a:ea typeface="Arial"/>
                <a:cs typeface="Arial"/>
                <a:sym typeface="Arial"/>
              </a:rPr>
              <a:t>, Dependent Variable: </a:t>
            </a:r>
            <a:r>
              <a:rPr lang="en" sz="1200" u="sng">
                <a:solidFill>
                  <a:srgbClr val="000000"/>
                </a:solidFill>
                <a:latin typeface="Arial"/>
                <a:ea typeface="Arial"/>
                <a:cs typeface="Arial"/>
                <a:sym typeface="Arial"/>
              </a:rPr>
              <a:t>Sales Quantity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i="1" lang="en" sz="1200">
                <a:solidFill>
                  <a:srgbClr val="000000"/>
                </a:solidFill>
                <a:latin typeface="Times New Roman"/>
                <a:ea typeface="Times New Roman"/>
                <a:cs typeface="Times New Roman"/>
                <a:sym typeface="Times New Roman"/>
              </a:rPr>
              <a:t>Y</a:t>
            </a:r>
            <a:r>
              <a:rPr b="1" baseline="-25000" i="1" lang="en" sz="1200">
                <a:solidFill>
                  <a:srgbClr val="FF0000"/>
                </a:solidFill>
                <a:latin typeface="Times New Roman"/>
                <a:ea typeface="Times New Roman"/>
                <a:cs typeface="Times New Roman"/>
                <a:sym typeface="Times New Roman"/>
              </a:rPr>
              <a:t>Sales Quantity</a:t>
            </a:r>
            <a:r>
              <a:rPr b="1" baseline="-25000" i="1" lang="en" sz="1200">
                <a:solidFill>
                  <a:srgbClr val="000000"/>
                </a:solidFill>
                <a:latin typeface="Times New Roman"/>
                <a:ea typeface="Times New Roman"/>
                <a:cs typeface="Times New Roman"/>
                <a:sym typeface="Times New Roman"/>
              </a:rPr>
              <a:t> =  </a:t>
            </a:r>
            <a:r>
              <a:rPr b="1" i="1" lang="en" sz="1200">
                <a:solidFill>
                  <a:srgbClr val="000000"/>
                </a:solidFill>
                <a:latin typeface="Times New Roman"/>
                <a:ea typeface="Times New Roman"/>
                <a:cs typeface="Times New Roman"/>
                <a:sym typeface="Times New Roman"/>
              </a:rPr>
              <a:t>β</a:t>
            </a:r>
            <a:r>
              <a:rPr b="1" baseline="-25000" i="1" lang="en" sz="1200">
                <a:solidFill>
                  <a:srgbClr val="000000"/>
                </a:solidFill>
                <a:latin typeface="Times New Roman"/>
                <a:ea typeface="Times New Roman"/>
                <a:cs typeface="Times New Roman"/>
                <a:sym typeface="Times New Roman"/>
              </a:rPr>
              <a:t>0</a:t>
            </a:r>
            <a:r>
              <a:rPr b="1" i="1" lang="en" sz="1200">
                <a:solidFill>
                  <a:srgbClr val="000000"/>
                </a:solidFill>
                <a:latin typeface="Times New Roman"/>
                <a:ea typeface="Times New Roman"/>
                <a:cs typeface="Times New Roman"/>
                <a:sym typeface="Times New Roman"/>
              </a:rPr>
              <a:t> + β</a:t>
            </a:r>
            <a:r>
              <a:rPr b="1" baseline="-25000" i="1" lang="en" sz="1200">
                <a:solidFill>
                  <a:srgbClr val="000000"/>
                </a:solidFill>
                <a:latin typeface="Times New Roman"/>
                <a:ea typeface="Times New Roman"/>
                <a:cs typeface="Times New Roman"/>
                <a:sym typeface="Times New Roman"/>
              </a:rPr>
              <a:t>1</a:t>
            </a:r>
            <a:r>
              <a:rPr b="1" i="1" lang="en" sz="1200">
                <a:solidFill>
                  <a:srgbClr val="FF0000"/>
                </a:solidFill>
                <a:latin typeface="Times New Roman"/>
                <a:ea typeface="Times New Roman"/>
                <a:cs typeface="Times New Roman"/>
                <a:sym typeface="Times New Roman"/>
              </a:rPr>
              <a:t>Bops_in_effect*Bops_user</a:t>
            </a:r>
            <a:r>
              <a:rPr b="1" i="1" lang="en" sz="1200">
                <a:solidFill>
                  <a:srgbClr val="000000"/>
                </a:solidFill>
                <a:latin typeface="Times New Roman"/>
                <a:ea typeface="Times New Roman"/>
                <a:cs typeface="Times New Roman"/>
                <a:sym typeface="Times New Roman"/>
              </a:rPr>
              <a:t> + β</a:t>
            </a:r>
            <a:r>
              <a:rPr b="1" baseline="-25000" i="1" lang="en" sz="1200">
                <a:solidFill>
                  <a:srgbClr val="000000"/>
                </a:solidFill>
                <a:latin typeface="Times New Roman"/>
                <a:ea typeface="Times New Roman"/>
                <a:cs typeface="Times New Roman"/>
                <a:sym typeface="Times New Roman"/>
              </a:rPr>
              <a:t>2 </a:t>
            </a:r>
            <a:r>
              <a:rPr b="1" i="1" lang="en" sz="1200">
                <a:solidFill>
                  <a:srgbClr val="000000"/>
                </a:solidFill>
                <a:latin typeface="Times New Roman"/>
                <a:ea typeface="Times New Roman"/>
                <a:cs typeface="Times New Roman"/>
                <a:sym typeface="Times New Roman"/>
              </a:rPr>
              <a:t>Avg_female+ β</a:t>
            </a:r>
            <a:r>
              <a:rPr b="1" baseline="-25000" i="1" lang="en" sz="1200">
                <a:solidFill>
                  <a:srgbClr val="000000"/>
                </a:solidFill>
                <a:latin typeface="Times New Roman"/>
                <a:ea typeface="Times New Roman"/>
                <a:cs typeface="Times New Roman"/>
                <a:sym typeface="Times New Roman"/>
              </a:rPr>
              <a:t>3</a:t>
            </a:r>
            <a:r>
              <a:rPr b="1" i="1" lang="en" sz="1200">
                <a:solidFill>
                  <a:srgbClr val="000000"/>
                </a:solidFill>
                <a:latin typeface="Times New Roman"/>
                <a:ea typeface="Times New Roman"/>
                <a:cs typeface="Times New Roman"/>
                <a:sym typeface="Times New Roman"/>
              </a:rPr>
              <a:t> Avg_age+</a:t>
            </a:r>
            <a:r>
              <a:rPr b="1" baseline="-25000" i="1" lang="en" sz="1200">
                <a:solidFill>
                  <a:srgbClr val="000000"/>
                </a:solidFill>
                <a:latin typeface="Times New Roman"/>
                <a:ea typeface="Times New Roman"/>
                <a:cs typeface="Times New Roman"/>
                <a:sym typeface="Times New Roman"/>
              </a:rPr>
              <a:t> </a:t>
            </a:r>
            <a:r>
              <a:rPr b="1" i="1" lang="en" sz="1200">
                <a:solidFill>
                  <a:srgbClr val="000000"/>
                </a:solidFill>
                <a:latin typeface="Times New Roman"/>
                <a:ea typeface="Times New Roman"/>
                <a:cs typeface="Times New Roman"/>
                <a:sym typeface="Times New Roman"/>
              </a:rPr>
              <a:t>β</a:t>
            </a:r>
            <a:r>
              <a:rPr b="1" baseline="-25000" i="1" lang="en" sz="1200">
                <a:solidFill>
                  <a:srgbClr val="000000"/>
                </a:solidFill>
                <a:latin typeface="Times New Roman"/>
                <a:ea typeface="Times New Roman"/>
                <a:cs typeface="Times New Roman"/>
                <a:sym typeface="Times New Roman"/>
              </a:rPr>
              <a:t>4</a:t>
            </a:r>
            <a:r>
              <a:rPr b="1" i="1" lang="en" sz="1200">
                <a:solidFill>
                  <a:srgbClr val="000000"/>
                </a:solidFill>
                <a:latin typeface="Times New Roman"/>
                <a:ea typeface="Times New Roman"/>
                <a:cs typeface="Times New Roman"/>
                <a:sym typeface="Times New Roman"/>
              </a:rPr>
              <a:t> Avg_income+ β</a:t>
            </a:r>
            <a:r>
              <a:rPr b="1" baseline="-25000" i="1" lang="en" sz="1200">
                <a:solidFill>
                  <a:srgbClr val="000000"/>
                </a:solidFill>
                <a:latin typeface="Times New Roman"/>
                <a:ea typeface="Times New Roman"/>
                <a:cs typeface="Times New Roman"/>
                <a:sym typeface="Times New Roman"/>
              </a:rPr>
              <a:t>5</a:t>
            </a:r>
            <a:r>
              <a:rPr b="1" i="1" lang="en" sz="1200">
                <a:solidFill>
                  <a:srgbClr val="000000"/>
                </a:solidFill>
                <a:latin typeface="Times New Roman"/>
                <a:ea typeface="Times New Roman"/>
                <a:cs typeface="Times New Roman"/>
                <a:sym typeface="Times New Roman"/>
              </a:rPr>
              <a:t> Avg_homeowner+ β</a:t>
            </a:r>
            <a:r>
              <a:rPr b="1" baseline="-25000" i="1" lang="en" sz="1200">
                <a:solidFill>
                  <a:srgbClr val="000000"/>
                </a:solidFill>
                <a:latin typeface="Times New Roman"/>
                <a:ea typeface="Times New Roman"/>
                <a:cs typeface="Times New Roman"/>
                <a:sym typeface="Times New Roman"/>
              </a:rPr>
              <a:t>6</a:t>
            </a:r>
            <a:r>
              <a:rPr b="1" i="1" lang="en" sz="1200">
                <a:solidFill>
                  <a:srgbClr val="000000"/>
                </a:solidFill>
                <a:latin typeface="Times New Roman"/>
                <a:ea typeface="Times New Roman"/>
                <a:cs typeface="Times New Roman"/>
                <a:sym typeface="Times New Roman"/>
              </a:rPr>
              <a:t> Avg_residency+ β</a:t>
            </a:r>
            <a:r>
              <a:rPr b="1" baseline="-25000" i="1" lang="en" sz="1200">
                <a:solidFill>
                  <a:srgbClr val="000000"/>
                </a:solidFill>
                <a:latin typeface="Times New Roman"/>
                <a:ea typeface="Times New Roman"/>
                <a:cs typeface="Times New Roman"/>
                <a:sym typeface="Times New Roman"/>
              </a:rPr>
              <a:t>7 </a:t>
            </a:r>
            <a:r>
              <a:rPr b="1" i="1" lang="en" sz="1200">
                <a:solidFill>
                  <a:srgbClr val="000000"/>
                </a:solidFill>
                <a:latin typeface="Times New Roman"/>
                <a:ea typeface="Times New Roman"/>
                <a:cs typeface="Times New Roman"/>
                <a:sym typeface="Times New Roman"/>
              </a:rPr>
              <a:t>Avg_childowner</a:t>
            </a:r>
            <a:endParaRPr b="1" i="1"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rPr lang="en" sz="1200">
                <a:solidFill>
                  <a:srgbClr val="000000"/>
                </a:solidFill>
                <a:latin typeface="Arial"/>
                <a:ea typeface="Arial"/>
                <a:cs typeface="Arial"/>
                <a:sym typeface="Arial"/>
              </a:rPr>
              <a:t>Model: </a:t>
            </a:r>
            <a:r>
              <a:rPr lang="en" sz="1200" u="sng">
                <a:solidFill>
                  <a:srgbClr val="000000"/>
                </a:solidFill>
                <a:latin typeface="Arial"/>
                <a:ea typeface="Arial"/>
                <a:cs typeface="Arial"/>
                <a:sym typeface="Arial"/>
              </a:rPr>
              <a:t>OLS</a:t>
            </a:r>
            <a:r>
              <a:rPr lang="en" sz="1200">
                <a:solidFill>
                  <a:srgbClr val="000000"/>
                </a:solidFill>
                <a:latin typeface="Arial"/>
                <a:ea typeface="Arial"/>
                <a:cs typeface="Arial"/>
                <a:sym typeface="Arial"/>
              </a:rPr>
              <a:t>, Dependent Variable: </a:t>
            </a:r>
            <a:r>
              <a:rPr lang="en" sz="1200" u="sng">
                <a:solidFill>
                  <a:srgbClr val="000000"/>
                </a:solidFill>
                <a:latin typeface="Arial"/>
                <a:ea typeface="Arial"/>
                <a:cs typeface="Arial"/>
                <a:sym typeface="Arial"/>
              </a:rPr>
              <a:t>Log(Sales Value + 1)</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1" i="1" lang="en" sz="1200">
                <a:solidFill>
                  <a:srgbClr val="000000"/>
                </a:solidFill>
                <a:latin typeface="Times New Roman"/>
                <a:ea typeface="Times New Roman"/>
                <a:cs typeface="Times New Roman"/>
                <a:sym typeface="Times New Roman"/>
              </a:rPr>
              <a:t>log(Y</a:t>
            </a:r>
            <a:r>
              <a:rPr b="1" baseline="-25000" i="1" lang="en" sz="1200">
                <a:solidFill>
                  <a:srgbClr val="FF0000"/>
                </a:solidFill>
                <a:latin typeface="Times New Roman"/>
                <a:ea typeface="Times New Roman"/>
                <a:cs typeface="Times New Roman"/>
                <a:sym typeface="Times New Roman"/>
              </a:rPr>
              <a:t>Sales Value</a:t>
            </a:r>
            <a:r>
              <a:rPr b="1" baseline="-25000" i="1" lang="en" sz="1200">
                <a:solidFill>
                  <a:srgbClr val="000000"/>
                </a:solidFill>
                <a:latin typeface="Times New Roman"/>
                <a:ea typeface="Times New Roman"/>
                <a:cs typeface="Times New Roman"/>
                <a:sym typeface="Times New Roman"/>
              </a:rPr>
              <a:t>) =  </a:t>
            </a:r>
            <a:r>
              <a:rPr b="1" i="1" lang="en" sz="1200">
                <a:solidFill>
                  <a:srgbClr val="000000"/>
                </a:solidFill>
                <a:latin typeface="Times New Roman"/>
                <a:ea typeface="Times New Roman"/>
                <a:cs typeface="Times New Roman"/>
                <a:sym typeface="Times New Roman"/>
              </a:rPr>
              <a:t>β</a:t>
            </a:r>
            <a:r>
              <a:rPr b="1" baseline="-25000" i="1" lang="en" sz="1200">
                <a:solidFill>
                  <a:srgbClr val="000000"/>
                </a:solidFill>
                <a:latin typeface="Times New Roman"/>
                <a:ea typeface="Times New Roman"/>
                <a:cs typeface="Times New Roman"/>
                <a:sym typeface="Times New Roman"/>
              </a:rPr>
              <a:t>0</a:t>
            </a:r>
            <a:r>
              <a:rPr b="1" i="1" lang="en" sz="1200">
                <a:solidFill>
                  <a:srgbClr val="000000"/>
                </a:solidFill>
                <a:latin typeface="Times New Roman"/>
                <a:ea typeface="Times New Roman"/>
                <a:cs typeface="Times New Roman"/>
                <a:sym typeface="Times New Roman"/>
              </a:rPr>
              <a:t> + β</a:t>
            </a:r>
            <a:r>
              <a:rPr b="1" baseline="-25000" i="1" lang="en" sz="1200">
                <a:solidFill>
                  <a:srgbClr val="000000"/>
                </a:solidFill>
                <a:latin typeface="Times New Roman"/>
                <a:ea typeface="Times New Roman"/>
                <a:cs typeface="Times New Roman"/>
                <a:sym typeface="Times New Roman"/>
              </a:rPr>
              <a:t>1</a:t>
            </a:r>
            <a:r>
              <a:rPr b="1" i="1" lang="en" sz="1200">
                <a:solidFill>
                  <a:srgbClr val="FF0000"/>
                </a:solidFill>
                <a:latin typeface="Times New Roman"/>
                <a:ea typeface="Times New Roman"/>
                <a:cs typeface="Times New Roman"/>
                <a:sym typeface="Times New Roman"/>
              </a:rPr>
              <a:t>Bops_in_effect*Bops_user</a:t>
            </a:r>
            <a:r>
              <a:rPr b="1" i="1" lang="en" sz="1200">
                <a:solidFill>
                  <a:srgbClr val="000000"/>
                </a:solidFill>
                <a:latin typeface="Times New Roman"/>
                <a:ea typeface="Times New Roman"/>
                <a:cs typeface="Times New Roman"/>
                <a:sym typeface="Times New Roman"/>
              </a:rPr>
              <a:t> + β</a:t>
            </a:r>
            <a:r>
              <a:rPr b="1" baseline="-25000" i="1" lang="en" sz="1200">
                <a:solidFill>
                  <a:srgbClr val="000000"/>
                </a:solidFill>
                <a:latin typeface="Times New Roman"/>
                <a:ea typeface="Times New Roman"/>
                <a:cs typeface="Times New Roman"/>
                <a:sym typeface="Times New Roman"/>
              </a:rPr>
              <a:t>2 </a:t>
            </a:r>
            <a:r>
              <a:rPr b="1" i="1" lang="en" sz="1200">
                <a:solidFill>
                  <a:srgbClr val="000000"/>
                </a:solidFill>
                <a:latin typeface="Times New Roman"/>
                <a:ea typeface="Times New Roman"/>
                <a:cs typeface="Times New Roman"/>
                <a:sym typeface="Times New Roman"/>
              </a:rPr>
              <a:t>Avg_female+ β</a:t>
            </a:r>
            <a:r>
              <a:rPr b="1" baseline="-25000" i="1" lang="en" sz="1200">
                <a:solidFill>
                  <a:srgbClr val="000000"/>
                </a:solidFill>
                <a:latin typeface="Times New Roman"/>
                <a:ea typeface="Times New Roman"/>
                <a:cs typeface="Times New Roman"/>
                <a:sym typeface="Times New Roman"/>
              </a:rPr>
              <a:t>3</a:t>
            </a:r>
            <a:r>
              <a:rPr b="1" i="1" lang="en" sz="1200">
                <a:solidFill>
                  <a:srgbClr val="000000"/>
                </a:solidFill>
                <a:latin typeface="Times New Roman"/>
                <a:ea typeface="Times New Roman"/>
                <a:cs typeface="Times New Roman"/>
                <a:sym typeface="Times New Roman"/>
              </a:rPr>
              <a:t> Avg_age+</a:t>
            </a:r>
            <a:r>
              <a:rPr b="1" baseline="-25000" i="1" lang="en" sz="1200">
                <a:solidFill>
                  <a:srgbClr val="000000"/>
                </a:solidFill>
                <a:latin typeface="Times New Roman"/>
                <a:ea typeface="Times New Roman"/>
                <a:cs typeface="Times New Roman"/>
                <a:sym typeface="Times New Roman"/>
              </a:rPr>
              <a:t> </a:t>
            </a:r>
            <a:r>
              <a:rPr b="1" i="1" lang="en" sz="1200">
                <a:solidFill>
                  <a:srgbClr val="000000"/>
                </a:solidFill>
                <a:latin typeface="Times New Roman"/>
                <a:ea typeface="Times New Roman"/>
                <a:cs typeface="Times New Roman"/>
                <a:sym typeface="Times New Roman"/>
              </a:rPr>
              <a:t>β</a:t>
            </a:r>
            <a:r>
              <a:rPr b="1" baseline="-25000" i="1" lang="en" sz="1200">
                <a:solidFill>
                  <a:srgbClr val="000000"/>
                </a:solidFill>
                <a:latin typeface="Times New Roman"/>
                <a:ea typeface="Times New Roman"/>
                <a:cs typeface="Times New Roman"/>
                <a:sym typeface="Times New Roman"/>
              </a:rPr>
              <a:t>4</a:t>
            </a:r>
            <a:r>
              <a:rPr b="1" i="1" lang="en" sz="1200">
                <a:solidFill>
                  <a:srgbClr val="000000"/>
                </a:solidFill>
                <a:latin typeface="Times New Roman"/>
                <a:ea typeface="Times New Roman"/>
                <a:cs typeface="Times New Roman"/>
                <a:sym typeface="Times New Roman"/>
              </a:rPr>
              <a:t> Avg_income+ β</a:t>
            </a:r>
            <a:r>
              <a:rPr b="1" baseline="-25000" i="1" lang="en" sz="1200">
                <a:solidFill>
                  <a:srgbClr val="000000"/>
                </a:solidFill>
                <a:latin typeface="Times New Roman"/>
                <a:ea typeface="Times New Roman"/>
                <a:cs typeface="Times New Roman"/>
                <a:sym typeface="Times New Roman"/>
              </a:rPr>
              <a:t>5</a:t>
            </a:r>
            <a:r>
              <a:rPr b="1" i="1" lang="en" sz="1200">
                <a:solidFill>
                  <a:srgbClr val="000000"/>
                </a:solidFill>
                <a:latin typeface="Times New Roman"/>
                <a:ea typeface="Times New Roman"/>
                <a:cs typeface="Times New Roman"/>
                <a:sym typeface="Times New Roman"/>
              </a:rPr>
              <a:t> Avg_homeowner+ β</a:t>
            </a:r>
            <a:r>
              <a:rPr b="1" baseline="-25000" i="1" lang="en" sz="1200">
                <a:solidFill>
                  <a:srgbClr val="000000"/>
                </a:solidFill>
                <a:latin typeface="Times New Roman"/>
                <a:ea typeface="Times New Roman"/>
                <a:cs typeface="Times New Roman"/>
                <a:sym typeface="Times New Roman"/>
              </a:rPr>
              <a:t>6</a:t>
            </a:r>
            <a:r>
              <a:rPr b="1" i="1" lang="en" sz="1200">
                <a:solidFill>
                  <a:srgbClr val="000000"/>
                </a:solidFill>
                <a:latin typeface="Times New Roman"/>
                <a:ea typeface="Times New Roman"/>
                <a:cs typeface="Times New Roman"/>
                <a:sym typeface="Times New Roman"/>
              </a:rPr>
              <a:t> Avg_residency+ β</a:t>
            </a:r>
            <a:r>
              <a:rPr b="1" baseline="-25000" i="1" lang="en" sz="1200">
                <a:solidFill>
                  <a:srgbClr val="000000"/>
                </a:solidFill>
                <a:latin typeface="Times New Roman"/>
                <a:ea typeface="Times New Roman"/>
                <a:cs typeface="Times New Roman"/>
                <a:sym typeface="Times New Roman"/>
              </a:rPr>
              <a:t>7 </a:t>
            </a:r>
            <a:r>
              <a:rPr b="1" i="1" lang="en" sz="1200">
                <a:solidFill>
                  <a:srgbClr val="000000"/>
                </a:solidFill>
                <a:latin typeface="Times New Roman"/>
                <a:ea typeface="Times New Roman"/>
                <a:cs typeface="Times New Roman"/>
                <a:sym typeface="Times New Roman"/>
              </a:rPr>
              <a:t>Avg_childowner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sz="1200"/>
          </a:p>
        </p:txBody>
      </p:sp>
      <p:sp>
        <p:nvSpPr>
          <p:cNvPr id="171" name="Google Shape;17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