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2e25f9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2e25f9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Hariz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3c46f5c2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b3c46f5c2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Hariz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b3c46f5c2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b3c46f5c2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2e25f95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b2e25f9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3c46f5c2_4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3c46f5c2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b3c46f5c2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b3c46f5c2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2e25f9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2e25f9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2e25f9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2e25f9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b427d52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b427d52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427d53e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b427d53e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2e25f9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2e25f9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Tammy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46a298e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46a298e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b46a298e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b46a298e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427d53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427d53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46a29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46a29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Tammy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b2e25f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b2e25f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BFBFB"/>
                </a:highlight>
              </a:rPr>
              <a:t>Tammy</a:t>
            </a:r>
            <a:endParaRPr sz="1350">
              <a:solidFill>
                <a:srgbClr val="333333"/>
              </a:solidFill>
              <a:highlight>
                <a:srgbClr val="FBFBF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BFBFB"/>
                </a:highlight>
              </a:rPr>
              <a:t>There are strong indications that false information was weaponized at an unprecedented scale during the 2016 U.S. presidential campaign.</a:t>
            </a:r>
            <a:endParaRPr sz="1350">
              <a:solidFill>
                <a:srgbClr val="333333"/>
              </a:solidFill>
              <a:highlight>
                <a:srgbClr val="FBFBFB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2e25f9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2e25f9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2e25f9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2e25f9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2e25f9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2e25f9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3c46f5c2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3c46f5c2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2e25f9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2e25f9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MIT data is </a:t>
            </a:r>
            <a:r>
              <a:rPr lang="en"/>
              <a:t>anonymized</a:t>
            </a:r>
            <a:r>
              <a:rPr lang="en"/>
              <a:t>. There is no real context to the text analysis.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drive/u/1/folders/0AKY70K5x3bOgUk9P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slide" Target="/ppt/slides/slide10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slide" Target="/ppt/slides/slide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drive/1S0vYS464vla7ITioNsESh_mgaIsl8ur_?authuser=1#scrollTo=2_CbG0WMDGMC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abiasfactcheck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12700" y="1723775"/>
            <a:ext cx="8118600" cy="12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Fake News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907425" y="4551425"/>
            <a:ext cx="68718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691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Hariz Mohd Rani Hisham, Kevin Chang, Dang Bich Thuy Le, Qing Zhang, Tam Nguyen</a:t>
            </a:r>
            <a:endParaRPr b="1" sz="1300">
              <a:solidFill>
                <a:srgbClr val="E6913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4703900" y="2196888"/>
            <a:ext cx="1481550" cy="1104175"/>
          </a:xfrm>
          <a:prstGeom prst="flowChartInputOutpu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337692" y="1973274"/>
            <a:ext cx="1326528" cy="1419999"/>
            <a:chOff x="411650" y="1153775"/>
            <a:chExt cx="1180500" cy="1248900"/>
          </a:xfrm>
        </p:grpSpPr>
        <p:grpSp>
          <p:nvGrpSpPr>
            <p:cNvPr id="148" name="Google Shape;148;p22"/>
            <p:cNvGrpSpPr/>
            <p:nvPr/>
          </p:nvGrpSpPr>
          <p:grpSpPr>
            <a:xfrm>
              <a:off x="411650" y="1153775"/>
              <a:ext cx="969300" cy="1248900"/>
              <a:chOff x="335450" y="1229975"/>
              <a:chExt cx="969300" cy="1248900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335450" y="1229975"/>
                <a:ext cx="740700" cy="1020300"/>
              </a:xfrm>
              <a:prstGeom prst="foldedCorner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411650" y="1306175"/>
                <a:ext cx="740700" cy="1020300"/>
              </a:xfrm>
              <a:prstGeom prst="foldedCorner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2"/>
              <p:cNvSpPr/>
              <p:nvPr/>
            </p:nvSpPr>
            <p:spPr>
              <a:xfrm>
                <a:off x="487850" y="1382375"/>
                <a:ext cx="740700" cy="1020300"/>
              </a:xfrm>
              <a:prstGeom prst="foldedCorner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2"/>
              <p:cNvSpPr/>
              <p:nvPr/>
            </p:nvSpPr>
            <p:spPr>
              <a:xfrm>
                <a:off x="564050" y="1458575"/>
                <a:ext cx="740700" cy="1020300"/>
              </a:xfrm>
              <a:prstGeom prst="foldedCorner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22"/>
            <p:cNvSpPr txBox="1"/>
            <p:nvPr/>
          </p:nvSpPr>
          <p:spPr>
            <a:xfrm>
              <a:off x="487850" y="1422175"/>
              <a:ext cx="11043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5 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articles 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per 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news 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site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4" name="Google Shape;154;p22"/>
          <p:cNvSpPr/>
          <p:nvPr/>
        </p:nvSpPr>
        <p:spPr>
          <a:xfrm rot="1327">
            <a:off x="1541525" y="2769250"/>
            <a:ext cx="7773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22"/>
          <p:cNvGrpSpPr/>
          <p:nvPr/>
        </p:nvGrpSpPr>
        <p:grpSpPr>
          <a:xfrm>
            <a:off x="2470186" y="2481401"/>
            <a:ext cx="1104284" cy="796834"/>
            <a:chOff x="2851300" y="2557775"/>
            <a:chExt cx="1030500" cy="1106100"/>
          </a:xfrm>
        </p:grpSpPr>
        <p:sp>
          <p:nvSpPr>
            <p:cNvPr id="156" name="Google Shape;156;p22"/>
            <p:cNvSpPr/>
            <p:nvPr/>
          </p:nvSpPr>
          <p:spPr>
            <a:xfrm>
              <a:off x="2851300" y="3091175"/>
              <a:ext cx="1030500" cy="57270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2851300" y="2786375"/>
              <a:ext cx="1030500" cy="57270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851300" y="2557775"/>
              <a:ext cx="1030500" cy="4818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2"/>
          <p:cNvSpPr/>
          <p:nvPr/>
        </p:nvSpPr>
        <p:spPr>
          <a:xfrm rot="1327">
            <a:off x="3714275" y="2769250"/>
            <a:ext cx="7773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4551500" y="2349288"/>
            <a:ext cx="1481550" cy="1104175"/>
          </a:xfrm>
          <a:prstGeom prst="flowChartInputOutpu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712925" y="2679250"/>
            <a:ext cx="3158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-1864197">
            <a:off x="6214766" y="2029519"/>
            <a:ext cx="777199" cy="2707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1327">
            <a:off x="6214766" y="2769377"/>
            <a:ext cx="7773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7240025" y="1216000"/>
            <a:ext cx="1677240" cy="978372"/>
          </a:xfrm>
          <a:prstGeom prst="flowChart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240025" y="2710175"/>
            <a:ext cx="1677240" cy="978372"/>
          </a:xfrm>
          <a:prstGeom prst="flowChart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7240000" y="882575"/>
            <a:ext cx="1677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Logit with TF-IDF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6934300" y="2392575"/>
            <a:ext cx="2288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with TF-IDF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2679125" y="2710175"/>
            <a:ext cx="673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228675" y="3487900"/>
            <a:ext cx="1895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Used Pipeline and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3"/>
              </a:rPr>
              <a:t>GridSearchCV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to optimize model parameters, cv =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7051000" y="1335438"/>
            <a:ext cx="2054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Accuracy: 83.2%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475300" y="2273088"/>
            <a:ext cx="1481550" cy="1104175"/>
          </a:xfrm>
          <a:prstGeom prst="flowChartInputOutpu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7051300" y="2861963"/>
            <a:ext cx="2054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Accuracy: 83.2%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823524" y="2689600"/>
            <a:ext cx="8055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3745800" y="2383725"/>
            <a:ext cx="826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TF-IDF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256600" y="3327850"/>
            <a:ext cx="15933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~4500 x 2 matrix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8525" y="3453475"/>
            <a:ext cx="1895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~900 news sources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</a:t>
            </a:r>
            <a:r>
              <a:rPr lang="en"/>
              <a:t>utputs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472450" y="2868400"/>
            <a:ext cx="37512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Accuracy is higher than baseline of 78%.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4450"/>
            <a:ext cx="48577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850" y="1170200"/>
            <a:ext cx="3669751" cy="249789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184400" y="4548800"/>
            <a:ext cx="5269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Note: Linear kernel used for SVM model; ngram range = 2 used for TF-IDF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outputs: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8275"/>
            <a:ext cx="47148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550" y="1438275"/>
            <a:ext cx="3812625" cy="252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671350" y="3220825"/>
            <a:ext cx="37512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Accuracy is higher than baseline of 78%, but </a:t>
            </a: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high number of false negatives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24"/>
          <p:cNvCxnSpPr>
            <a:endCxn id="192" idx="1"/>
          </p:cNvCxnSpPr>
          <p:nvPr/>
        </p:nvCxnSpPr>
        <p:spPr>
          <a:xfrm flipH="1" rot="10800000">
            <a:off x="4053150" y="2699625"/>
            <a:ext cx="1097400" cy="111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4"/>
          <p:cNvSpPr/>
          <p:nvPr/>
        </p:nvSpPr>
        <p:spPr>
          <a:xfrm>
            <a:off x="5175475" y="2426100"/>
            <a:ext cx="454800" cy="27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00" y="1017800"/>
            <a:ext cx="4990340" cy="38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5660650" y="1174050"/>
            <a:ext cx="31716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 interpretability, we utilized a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logit model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to extract coefficients: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The word that contributes most to an article being fake news is ‘</a:t>
            </a:r>
            <a:r>
              <a:rPr b="1" lang="en" sz="13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obama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b="1" lang="en" sz="13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fbi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’, followed by ‘</a:t>
            </a:r>
            <a:r>
              <a:rPr b="1" lang="en" sz="13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trump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’.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The word that contributes most to an article not being fake news is ‘</a:t>
            </a:r>
            <a:r>
              <a:rPr b="1" lang="en" sz="13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percent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b="1" lang="en" sz="13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photo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’, followed by ‘</a:t>
            </a:r>
            <a:r>
              <a:rPr b="1" lang="en" sz="13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student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’.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10000"/>
            <a:ext cx="1453200" cy="42924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1872350" y="410000"/>
            <a:ext cx="7067400" cy="4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Summary:</a:t>
            </a:r>
            <a:endParaRPr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certain words or word patterns being used in fake news. These can be an indicator to help detect fact from false information.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Automated fake news detection is still a challenge without human eyes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Challenges</a:t>
            </a:r>
            <a:r>
              <a:rPr b="1" lang="en" u="sng"/>
              <a:t>:</a:t>
            </a:r>
            <a:endParaRPr b="1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Imbalanced data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factuality scale (low- med- high) is based on the Media Bias/ Fact Check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scraping ability (paywalls, foreign language news)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Foreign characters in the data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Further Improvements:</a:t>
            </a:r>
            <a:endParaRPr b="1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Including sentiment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Including topic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notebook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444025" y="1175750"/>
            <a:ext cx="6436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 Drive: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https://drive.google.com/drive/u/1/folders/0AKY70K5x3bOgUk9PVA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Notebook: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https://colab.research.google.com/drive/1DCvqtNqCPg1rY7uC2Sp-gla1Wz3_shAC?authuser=1#scrollTo=bNFMcXBADnxA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GridSearchCV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0" y="1017800"/>
            <a:ext cx="6693757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/>
          <p:nvPr/>
        </p:nvSpPr>
        <p:spPr>
          <a:xfrm>
            <a:off x="2431975" y="4514550"/>
            <a:ext cx="5758500" cy="2517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-185325" y="3972125"/>
            <a:ext cx="1663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Optimized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30"/>
          <p:cNvCxnSpPr>
            <a:stCxn id="232" idx="3"/>
            <a:endCxn id="231" idx="1"/>
          </p:cNvCxnSpPr>
          <p:nvPr/>
        </p:nvCxnSpPr>
        <p:spPr>
          <a:xfrm>
            <a:off x="1477875" y="4146875"/>
            <a:ext cx="954000" cy="4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0"/>
          <p:cNvSpPr/>
          <p:nvPr/>
        </p:nvSpPr>
        <p:spPr>
          <a:xfrm>
            <a:off x="2780050" y="1951600"/>
            <a:ext cx="4711500" cy="493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120825" y="1748475"/>
            <a:ext cx="1663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Parameters to be optimized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30"/>
          <p:cNvCxnSpPr>
            <a:stCxn id="235" idx="3"/>
            <a:endCxn id="234" idx="1"/>
          </p:cNvCxnSpPr>
          <p:nvPr/>
        </p:nvCxnSpPr>
        <p:spPr>
          <a:xfrm>
            <a:off x="1784025" y="1923225"/>
            <a:ext cx="996000" cy="27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0"/>
          <p:cNvSpPr txBox="1"/>
          <p:nvPr/>
        </p:nvSpPr>
        <p:spPr>
          <a:xfrm>
            <a:off x="7491550" y="4146875"/>
            <a:ext cx="11601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Click 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anonymized data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86175"/>
            <a:ext cx="7646698" cy="30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7708250" y="4695025"/>
            <a:ext cx="911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4"/>
              </a:rPr>
              <a:t>Click 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73600" y="168250"/>
            <a:ext cx="8520600" cy="6078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fake news?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87950" y="881113"/>
            <a:ext cx="38064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“</a:t>
            </a:r>
            <a:r>
              <a:rPr b="1" i="1" lang="en" sz="1600">
                <a:solidFill>
                  <a:srgbClr val="000000"/>
                </a:solidFill>
              </a:rPr>
              <a:t>Fake news</a:t>
            </a:r>
            <a:r>
              <a:rPr b="1" lang="en" sz="1600">
                <a:solidFill>
                  <a:srgbClr val="000000"/>
                </a:solidFill>
              </a:rPr>
              <a:t>”</a:t>
            </a:r>
            <a:r>
              <a:rPr lang="en" sz="1600">
                <a:solidFill>
                  <a:srgbClr val="000000"/>
                </a:solidFill>
              </a:rPr>
              <a:t>: defined as “fabricated information that mimics news media content in form but not in organizational process or intent”.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terms ‘</a:t>
            </a:r>
            <a:r>
              <a:rPr i="1" lang="en" sz="1600"/>
              <a:t>fake news</a:t>
            </a:r>
            <a:r>
              <a:rPr lang="en" sz="1600"/>
              <a:t>’ and ‘</a:t>
            </a:r>
            <a:r>
              <a:rPr i="1" lang="en" sz="1600"/>
              <a:t>alternative facts</a:t>
            </a:r>
            <a:r>
              <a:rPr lang="en" sz="1600"/>
              <a:t>’ entered the lexicon during the 2016 presidential election.</a:t>
            </a:r>
            <a:endParaRPr sz="16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90% people have heard the term ‘fake news’ and 80% have heard of ‘alternative facts.’</a:t>
            </a:r>
            <a:endParaRPr i="1"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58% believe it is easier for people to get away with saying things that are not truthful.</a:t>
            </a:r>
            <a:endParaRPr i="1" sz="1300"/>
          </a:p>
        </p:txBody>
      </p:sp>
      <p:sp>
        <p:nvSpPr>
          <p:cNvPr id="93" name="Google Shape;93;p14"/>
          <p:cNvSpPr txBox="1"/>
          <p:nvPr/>
        </p:nvSpPr>
        <p:spPr>
          <a:xfrm>
            <a:off x="41700" y="4627525"/>
            <a:ext cx="8984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Source: Murphy Mark.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STUDY: Fake News Hits The Workplace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 2017. www.leadershipiq.com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150" y="1206137"/>
            <a:ext cx="4647950" cy="224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- SVM</a:t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75" y="1017800"/>
            <a:ext cx="507449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- Logit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094000"/>
            <a:ext cx="485312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models</a:t>
            </a:r>
            <a:endParaRPr/>
          </a:p>
        </p:txBody>
      </p:sp>
      <p:sp>
        <p:nvSpPr>
          <p:cNvPr id="262" name="Google Shape;262;p34"/>
          <p:cNvSpPr txBox="1"/>
          <p:nvPr/>
        </p:nvSpPr>
        <p:spPr>
          <a:xfrm>
            <a:off x="517150" y="1202025"/>
            <a:ext cx="2809500" cy="28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also implemented a logit model using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combined feature-set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the anonymized MIT data along with our scraped text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 to notebook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600" y="1017800"/>
            <a:ext cx="5148993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/>
          <p:nvPr/>
        </p:nvSpPr>
        <p:spPr>
          <a:xfrm>
            <a:off x="4067275" y="3340475"/>
            <a:ext cx="796800" cy="37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13412"/>
          <a:stretch/>
        </p:blipFill>
        <p:spPr>
          <a:xfrm>
            <a:off x="504225" y="1335475"/>
            <a:ext cx="4129950" cy="311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776" y="960550"/>
            <a:ext cx="28384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273600" y="168250"/>
            <a:ext cx="8520600" cy="6078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looks like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583800" y="394350"/>
            <a:ext cx="6387300" cy="43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Reliable information is vital to an effective democracy.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False information can affect people’s beliefs and behavior.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False information can be exploited for unethical purposes or malicious intents.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Fake news spreads faster to wider audiences due to social media.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Analysis found that it took the truth approximately six times as long as falsehood to reach 1,500 people and 20 times as long as falsehood to reach a cascade depth of ten.</a:t>
            </a:r>
            <a:endParaRPr i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False news was 70% more likely to be retweeted than the truth. (Vosoughi et al., 2018)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1700" y="4627525"/>
            <a:ext cx="8984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Source: Soroush Vosoughi, Deb Roy, and Sinan Aral. 2018.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The spread of true and false news online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 Science, 359(6380):1146–1151.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10225" y="214000"/>
            <a:ext cx="1958700" cy="43548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Why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this problem?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497025" y="366400"/>
            <a:ext cx="6335100" cy="43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checking is slow and ineffective in terms of timely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fact-checking is low in accuracy and is based on medium-level labels.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mediums are incomplete and get outdated quickly.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Fake News and Satire are difficult to </a:t>
            </a:r>
            <a:r>
              <a:rPr lang="en"/>
              <a:t>differentiate.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10225" y="366400"/>
            <a:ext cx="2086800" cy="43548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Challenges of detecting fake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news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32200" y="410000"/>
            <a:ext cx="6115800" cy="6078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studies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32225" y="989700"/>
            <a:ext cx="6115800" cy="37131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redicting FACTUALITY of reporting and BIAS of news media by characterizing them as a whole.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Method: experiment with large list of new websites &amp; rich sets of features derived from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Samples of articles from target news medium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Wikipedia page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Twitter account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of its URL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about Web traffic it attract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Textual features extracted from the ARTICLES yielded the best performance on factuality and bias → title is not enough, need to analyze contents of target website.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 features perform well for bias, but less useful for factuality.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features perform moderately for factuality and poorly for bias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features are better used for factuality rather than bias prediction.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348125" y="1019600"/>
            <a:ext cx="2727300" cy="2340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MIT research:</a:t>
            </a:r>
            <a:endParaRPr b="1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Predicting Factuality of Reporting and Bias of News Media Sources</a:t>
            </a:r>
            <a:endParaRPr b="1" sz="16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(Ramy Baly, Georgi Karadzhov, Dimitar Alexandrov, James Glass, Preslav Nakov</a:t>
            </a: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599250" y="583375"/>
            <a:ext cx="6232800" cy="3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Open Sans"/>
              <a:buChar char="●"/>
            </a:pPr>
            <a:r>
              <a:rPr i="1" lang="en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rPr>
              <a:t>What are the textual features in articles that best predict  the FAKE NEWS in term of analyzing contents? </a:t>
            </a:r>
            <a:endParaRPr i="1">
              <a:solidFill>
                <a:srgbClr val="29466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Arial"/>
              <a:buChar char="○"/>
            </a:pPr>
            <a:r>
              <a:rPr i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Linguisti</a:t>
            </a:r>
            <a:r>
              <a:rPr i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c features based on </a:t>
            </a:r>
            <a:r>
              <a:rPr i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the use of specific words</a:t>
            </a:r>
            <a:endParaRPr i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Open Sans"/>
              <a:buChar char="●"/>
            </a:pPr>
            <a:r>
              <a:rPr i="1" lang="en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rPr>
              <a:t>Which are the best models to predict FAKE NEWS?</a:t>
            </a:r>
            <a:endParaRPr i="1">
              <a:solidFill>
                <a:srgbClr val="29466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Open Sans"/>
              <a:buChar char="○"/>
            </a:pPr>
            <a:r>
              <a:rPr i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Stem vs Lemmatization</a:t>
            </a:r>
            <a:endParaRPr i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Open Sans"/>
              <a:buChar char="○"/>
            </a:pPr>
            <a:r>
              <a:rPr i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Sampling with SMOTE vs no sampling</a:t>
            </a:r>
            <a:endParaRPr b="1" sz="17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Open Sans"/>
              <a:buChar char="○"/>
            </a:pPr>
            <a:r>
              <a:rPr i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Machine learning: </a:t>
            </a:r>
            <a:endParaRPr i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Open Sans"/>
              <a:buChar char="■"/>
            </a:pPr>
            <a:r>
              <a:rPr i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CountVectorizer vs TF-IDF</a:t>
            </a:r>
            <a:endParaRPr i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Open Sans"/>
              <a:buChar char="■"/>
            </a:pPr>
            <a:r>
              <a:rPr i="1"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vs SVM </a:t>
            </a:r>
            <a:endParaRPr i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10225" y="583375"/>
            <a:ext cx="2189100" cy="3985500"/>
          </a:xfrm>
          <a:prstGeom prst="rect">
            <a:avLst/>
          </a:prstGeom>
          <a:solidFill>
            <a:srgbClr val="FF99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Our study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32200" y="410000"/>
            <a:ext cx="6115800" cy="6078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245100" y="1232600"/>
            <a:ext cx="61158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MIT research already had factual labels taken from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https://mediabiasfactcheck.com/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Media Bias/ Fact Check labels a site LOW, MIXED, or HIGH in factual data.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marked sites that had LOW factual score as FAKE NEWS.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MIT research had anonymized features in the final dataset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could not understand what features were predictive in their model.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wanted to make our own features using text analysis.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45267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4595</a:t>
            </a:r>
            <a:r>
              <a:rPr lang="en">
                <a:solidFill>
                  <a:srgbClr val="0000FF"/>
                </a:solidFill>
              </a:rPr>
              <a:t> articles from about </a:t>
            </a:r>
            <a:r>
              <a:rPr b="1" lang="en">
                <a:solidFill>
                  <a:srgbClr val="0000FF"/>
                </a:solidFill>
              </a:rPr>
              <a:t>1000</a:t>
            </a:r>
            <a:r>
              <a:rPr lang="en">
                <a:solidFill>
                  <a:srgbClr val="0000FF"/>
                </a:solidFill>
              </a:rPr>
              <a:t> news sites: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5 articles from each of the news sites listed in the MIT paper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to a variety of reasons, we could not get 5 articles from all the sites.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These articles were scraped using the Newspaper Python package</a:t>
            </a:r>
            <a:r>
              <a:rPr lang="en"/>
              <a:t> </a:t>
            </a:r>
            <a:r>
              <a:rPr lang="en" sz="1200"/>
              <a:t>(MIT data for text is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anonymized</a:t>
            </a:r>
            <a:r>
              <a:rPr lang="en" sz="1200"/>
              <a:t>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22% of our dataset was labeled FAKE NEWS (by MIT research), so accuracy baseline is 78%.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700" y="1229875"/>
            <a:ext cx="3819600" cy="34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