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3" r:id="rId3"/>
    <p:sldId id="258" r:id="rId4"/>
    <p:sldId id="270" r:id="rId5"/>
  </p:sldIdLst>
  <p:sldSz cx="6858000" cy="1800225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924" y="-72"/>
      </p:cViewPr>
      <p:guideLst>
        <p:guide orient="horz" pos="567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7A03-2885-4A54-A306-4A323CDFC0AD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776538" y="685800"/>
            <a:ext cx="1304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8F23F-61E9-42D3-A243-4D83E7F16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93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5592370"/>
            <a:ext cx="5829300" cy="3858814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10201276"/>
            <a:ext cx="4800600" cy="46005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56AD-27E2-4CEC-A372-6FC164A56139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D275-D578-459D-897D-8170F2B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8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56AD-27E2-4CEC-A372-6FC164A56139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D275-D578-459D-897D-8170F2B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63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962621"/>
            <a:ext cx="1157288" cy="204775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6" y="962621"/>
            <a:ext cx="3357563" cy="204775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56AD-27E2-4CEC-A372-6FC164A56139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D275-D578-459D-897D-8170F2B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25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56AD-27E2-4CEC-A372-6FC164A56139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D275-D578-459D-897D-8170F2B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48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11568114"/>
            <a:ext cx="5829300" cy="357544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7630125"/>
            <a:ext cx="5829300" cy="393799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56AD-27E2-4CEC-A372-6FC164A56139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D275-D578-459D-897D-8170F2B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40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8" y="5600703"/>
            <a:ext cx="2257425" cy="158394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3" y="5600703"/>
            <a:ext cx="2257425" cy="158394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56AD-27E2-4CEC-A372-6FC164A56139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D275-D578-459D-897D-8170F2B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96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720926"/>
            <a:ext cx="6172200" cy="3000376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4029673"/>
            <a:ext cx="3030141" cy="16793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5709047"/>
            <a:ext cx="3030141" cy="103721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2" y="4029673"/>
            <a:ext cx="3031331" cy="16793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2" y="5709047"/>
            <a:ext cx="3031331" cy="103721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56AD-27E2-4CEC-A372-6FC164A56139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D275-D578-459D-897D-8170F2B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92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56AD-27E2-4CEC-A372-6FC164A56139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D275-D578-459D-897D-8170F2B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8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56AD-27E2-4CEC-A372-6FC164A56139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D275-D578-459D-897D-8170F2B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64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3" y="716758"/>
            <a:ext cx="2256235" cy="30503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90" y="716757"/>
            <a:ext cx="3833813" cy="153644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3" y="3767139"/>
            <a:ext cx="2256235" cy="123140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56AD-27E2-4CEC-A372-6FC164A56139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D275-D578-459D-897D-8170F2B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43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12601577"/>
            <a:ext cx="4114800" cy="14876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1608535"/>
            <a:ext cx="4114800" cy="10801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14089266"/>
            <a:ext cx="4114800" cy="21127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56AD-27E2-4CEC-A372-6FC164A56139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D275-D578-459D-897D-8170F2B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55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720926"/>
            <a:ext cx="6172200" cy="3000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4200527"/>
            <a:ext cx="6172200" cy="11880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16685422"/>
            <a:ext cx="1600200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56AD-27E2-4CEC-A372-6FC164A56139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16685422"/>
            <a:ext cx="2171700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16685422"/>
            <a:ext cx="1600200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7D275-D578-459D-897D-8170F2B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33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32656" y="216149"/>
            <a:ext cx="6264696" cy="411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ヘッダー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49610" y="864221"/>
            <a:ext cx="6264696" cy="1234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クリニック案内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0648" y="2376389"/>
            <a:ext cx="2494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小塚ゴシック Pro L" pitchFamily="34" charset="-128"/>
                <a:ea typeface="小塚ゴシック Pro L" pitchFamily="34" charset="-128"/>
              </a:rPr>
              <a:t>■クリニック</a:t>
            </a:r>
            <a:r>
              <a:rPr lang="ja-JP" altLang="en-US" sz="1600" b="1" dirty="0">
                <a:latin typeface="小塚ゴシック Pro L" pitchFamily="34" charset="-128"/>
                <a:ea typeface="小塚ゴシック Pro L" pitchFamily="34" charset="-128"/>
              </a:rPr>
              <a:t>コンセプト</a:t>
            </a:r>
            <a:endParaRPr kumimoji="1" lang="ja-JP" altLang="en-US" sz="16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-2619672" y="864221"/>
            <a:ext cx="2353457" cy="5652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サイドナビ</a:t>
            </a:r>
            <a:r>
              <a:rPr kumimoji="1" lang="ja-JP" altLang="en-US" dirty="0" smtClean="0">
                <a:solidFill>
                  <a:schemeClr val="tx1"/>
                </a:solidFill>
              </a:rPr>
              <a:t>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49609" y="4161488"/>
            <a:ext cx="62659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1400" dirty="0"/>
              <a:t>健全な歯質を生かした治療で、健康な身体作りを提唱しています。</a:t>
            </a:r>
          </a:p>
          <a:p>
            <a:pPr algn="ctr">
              <a:lnSpc>
                <a:spcPct val="150000"/>
              </a:lnSpc>
            </a:pPr>
            <a:r>
              <a:rPr lang="ja-JP" altLang="en-US" sz="1400" dirty="0"/>
              <a:t>歯の噛み合わせからくる「顎関節症（顎偏位症）」について</a:t>
            </a:r>
            <a:r>
              <a:rPr lang="ja-JP" altLang="en-US" sz="1400" dirty="0" smtClean="0"/>
              <a:t>も</a:t>
            </a:r>
            <a:endParaRPr lang="en-US" altLang="ja-JP" sz="1400" dirty="0"/>
          </a:p>
          <a:p>
            <a:pPr algn="ctr">
              <a:lnSpc>
                <a:spcPct val="150000"/>
              </a:lnSpc>
            </a:pPr>
            <a:r>
              <a:rPr lang="ja-JP" altLang="en-US" sz="1400" dirty="0" smtClean="0"/>
              <a:t>お気軽</a:t>
            </a:r>
            <a:r>
              <a:rPr lang="ja-JP" altLang="en-US" sz="1400" dirty="0"/>
              <a:t>にご相談ください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pPr algn="ctr">
              <a:lnSpc>
                <a:spcPct val="150000"/>
              </a:lnSpc>
            </a:pPr>
            <a:endParaRPr lang="ja-JP" altLang="en-US" sz="1400" dirty="0"/>
          </a:p>
          <a:p>
            <a:pPr algn="ctr">
              <a:lnSpc>
                <a:spcPct val="150000"/>
              </a:lnSpc>
            </a:pPr>
            <a:r>
              <a:rPr lang="ja-JP" altLang="en-US" sz="1400" dirty="0"/>
              <a:t>歯のクリーニング（</a:t>
            </a:r>
            <a:r>
              <a:rPr lang="en-US" altLang="ja-JP" sz="1400" dirty="0"/>
              <a:t>PMTC</a:t>
            </a:r>
            <a:r>
              <a:rPr lang="ja-JP" altLang="en-US" sz="1400" dirty="0"/>
              <a:t>）は専門家である歯科衛生士が行います。</a:t>
            </a:r>
          </a:p>
          <a:p>
            <a:pPr algn="ctr">
              <a:lnSpc>
                <a:spcPct val="150000"/>
              </a:lnSpc>
            </a:pPr>
            <a:r>
              <a:rPr lang="ja-JP" altLang="en-US" sz="1400" dirty="0"/>
              <a:t>その他、万病や事故を招くいびきや口臭でお悩みの方、ぜひご相談ください。</a:t>
            </a:r>
            <a:endParaRPr kumimoji="1" lang="ja-JP" altLang="en-US" sz="14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60648" y="7059398"/>
            <a:ext cx="2494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小塚ゴシック Pro L" pitchFamily="34" charset="-128"/>
                <a:ea typeface="小塚ゴシック Pro L" pitchFamily="34" charset="-128"/>
              </a:rPr>
              <a:t>■リラックスできる空間</a:t>
            </a:r>
            <a:endParaRPr kumimoji="1" lang="ja-JP" altLang="en-US" sz="16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475849" y="7632942"/>
            <a:ext cx="2841535" cy="1695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384136" y="10069250"/>
            <a:ext cx="2841535" cy="1695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75848" y="9433173"/>
            <a:ext cx="284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>
                <a:latin typeface="小塚ゴシック Pro L" pitchFamily="34" charset="-128"/>
                <a:ea typeface="小塚ゴシック Pro L" pitchFamily="34" charset="-128"/>
              </a:rPr>
              <a:t>受付</a:t>
            </a:r>
            <a:endParaRPr kumimoji="1" lang="ja-JP" altLang="en-US" sz="12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86586" y="11846208"/>
            <a:ext cx="284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>
                <a:latin typeface="小塚ゴシック Pro L" pitchFamily="34" charset="-128"/>
                <a:ea typeface="小塚ゴシック Pro L" pitchFamily="34" charset="-128"/>
              </a:rPr>
              <a:t>ユニット</a:t>
            </a:r>
            <a:endParaRPr kumimoji="1" lang="ja-JP" altLang="en-US" sz="12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56446" y="8342290"/>
            <a:ext cx="2061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クリニック案内</a:t>
            </a:r>
            <a:r>
              <a:rPr lang="en-US" altLang="ja-JP" sz="1200" dirty="0"/>
              <a:t>-</a:t>
            </a:r>
            <a:r>
              <a:rPr lang="en-US" altLang="ja-JP" sz="1200" dirty="0" smtClean="0"/>
              <a:t>DSC09140.JPG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50389" y="10732432"/>
            <a:ext cx="2061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クリニック案内</a:t>
            </a:r>
            <a:r>
              <a:rPr lang="en-US" altLang="ja-JP" sz="1200" dirty="0"/>
              <a:t>-DSC09197.JPG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933662" y="3009360"/>
            <a:ext cx="3334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600" b="1" dirty="0" smtClean="0">
                <a:latin typeface="小塚ゴシック Pro L" pitchFamily="34" charset="-128"/>
                <a:ea typeface="小塚ゴシック Pro L" pitchFamily="34" charset="-128"/>
              </a:rPr>
              <a:t>出来るだけ歯を削らない。</a:t>
            </a:r>
            <a:endParaRPr kumimoji="1" lang="en-US" altLang="ja-JP" sz="1600" b="1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b="1" dirty="0" smtClean="0">
                <a:latin typeface="小塚ゴシック Pro L" pitchFamily="34" charset="-128"/>
                <a:ea typeface="小塚ゴシック Pro L" pitchFamily="34" charset="-128"/>
              </a:rPr>
              <a:t>患者さんとのふれあいを大切に。</a:t>
            </a:r>
            <a:endParaRPr kumimoji="1" lang="ja-JP" altLang="en-US" sz="16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84136" y="7632942"/>
            <a:ext cx="2841535" cy="1695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74107" y="8342290"/>
            <a:ext cx="2061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クリニック案内</a:t>
            </a:r>
            <a:r>
              <a:rPr lang="en-US" altLang="ja-JP" sz="1200" dirty="0"/>
              <a:t>-</a:t>
            </a:r>
            <a:r>
              <a:rPr lang="en-US" altLang="ja-JP" sz="1200" dirty="0" smtClean="0"/>
              <a:t>DSC09131.JPG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84135" y="9482471"/>
            <a:ext cx="284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>
                <a:latin typeface="小塚ゴシック Pro L" pitchFamily="34" charset="-128"/>
                <a:ea typeface="小塚ゴシック Pro L" pitchFamily="34" charset="-128"/>
              </a:rPr>
              <a:t>外観</a:t>
            </a:r>
            <a:endParaRPr kumimoji="1" lang="ja-JP" altLang="en-US" sz="12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490193" y="10069250"/>
            <a:ext cx="2841535" cy="1695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492643" y="11846208"/>
            <a:ext cx="284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>
                <a:latin typeface="小塚ゴシック Pro L" pitchFamily="34" charset="-128"/>
                <a:ea typeface="小塚ゴシック Pro L" pitchFamily="34" charset="-128"/>
              </a:rPr>
              <a:t>クリーニング専用ユニット（美容）</a:t>
            </a:r>
            <a:endParaRPr kumimoji="1" lang="ja-JP" altLang="en-US" sz="12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56446" y="10732432"/>
            <a:ext cx="2061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クリニック案内</a:t>
            </a:r>
            <a:r>
              <a:rPr lang="en-US" altLang="ja-JP" sz="1200" dirty="0"/>
              <a:t>-DSC09162.JPG</a:t>
            </a:r>
            <a:endParaRPr kumimoji="1" lang="ja-JP" altLang="en-US" sz="12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4136" y="12522164"/>
            <a:ext cx="2841535" cy="1695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6586" y="14299122"/>
            <a:ext cx="284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>
                <a:latin typeface="小塚ゴシック Pro L" pitchFamily="34" charset="-128"/>
                <a:ea typeface="小塚ゴシック Pro L" pitchFamily="34" charset="-128"/>
              </a:rPr>
              <a:t>デジタルレントゲン</a:t>
            </a:r>
            <a:endParaRPr kumimoji="1" lang="ja-JP" altLang="en-US" sz="12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0389" y="13185346"/>
            <a:ext cx="2061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クリニック案内</a:t>
            </a:r>
            <a:r>
              <a:rPr lang="en-US" altLang="ja-JP" sz="1200" dirty="0"/>
              <a:t>-DSC09177.JPG</a:t>
            </a:r>
            <a:endParaRPr kumimoji="1" lang="ja-JP" altLang="en-US" sz="1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3490193" y="12522164"/>
            <a:ext cx="2841535" cy="1695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92643" y="14299122"/>
            <a:ext cx="284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>
                <a:latin typeface="小塚ゴシック Pro L" pitchFamily="34" charset="-128"/>
                <a:ea typeface="小塚ゴシック Pro L" pitchFamily="34" charset="-128"/>
              </a:rPr>
              <a:t>フェイシャルアンチエイジング</a:t>
            </a:r>
            <a:endParaRPr kumimoji="1" lang="ja-JP" altLang="en-US" sz="12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856446" y="13185346"/>
            <a:ext cx="2061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クリニック案内</a:t>
            </a:r>
            <a:r>
              <a:rPr lang="en-US" altLang="ja-JP" sz="1200" dirty="0"/>
              <a:t>-DSC09181.JPG</a:t>
            </a:r>
            <a:endParaRPr kumimoji="1" lang="ja-JP" altLang="en-US" sz="1200" dirty="0"/>
          </a:p>
        </p:txBody>
      </p:sp>
      <p:sp>
        <p:nvSpPr>
          <p:cNvPr id="42" name="正方形/長方形 41"/>
          <p:cNvSpPr/>
          <p:nvPr/>
        </p:nvSpPr>
        <p:spPr>
          <a:xfrm>
            <a:off x="384136" y="14887993"/>
            <a:ext cx="2841535" cy="1695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6586" y="16664951"/>
            <a:ext cx="284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>
                <a:latin typeface="小塚ゴシック Pro L" pitchFamily="34" charset="-128"/>
                <a:ea typeface="小塚ゴシック Pro L" pitchFamily="34" charset="-128"/>
              </a:rPr>
              <a:t>移動式口腔外粉塵バキューム</a:t>
            </a:r>
            <a:endParaRPr kumimoji="1" lang="ja-JP" altLang="en-US" sz="12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50389" y="15551175"/>
            <a:ext cx="2061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クリニック案内</a:t>
            </a:r>
            <a:r>
              <a:rPr lang="en-US" altLang="ja-JP" sz="1200" dirty="0"/>
              <a:t>-DSC09158.JPG</a:t>
            </a:r>
            <a:endParaRPr kumimoji="1" lang="ja-JP" altLang="en-US" sz="1200" dirty="0"/>
          </a:p>
        </p:txBody>
      </p:sp>
      <p:sp>
        <p:nvSpPr>
          <p:cNvPr id="48" name="正方形/長方形 47"/>
          <p:cNvSpPr/>
          <p:nvPr/>
        </p:nvSpPr>
        <p:spPr>
          <a:xfrm>
            <a:off x="3490193" y="14887993"/>
            <a:ext cx="2841535" cy="1695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92643" y="16664951"/>
            <a:ext cx="284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>
                <a:latin typeface="小塚ゴシック Pro L" pitchFamily="34" charset="-128"/>
                <a:ea typeface="小塚ゴシック Pro L" pitchFamily="34" charset="-128"/>
              </a:rPr>
              <a:t>お子さん用ガチャポン</a:t>
            </a:r>
            <a:endParaRPr kumimoji="1" lang="ja-JP" altLang="en-US" sz="12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856446" y="15551175"/>
            <a:ext cx="2061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クリニック案内</a:t>
            </a:r>
            <a:r>
              <a:rPr lang="en-US" altLang="ja-JP" sz="1200" dirty="0"/>
              <a:t>-DSC09146.JPG</a:t>
            </a:r>
            <a:endParaRPr kumimoji="1" lang="ja-JP" altLang="en-US" sz="1200" dirty="0"/>
          </a:p>
        </p:txBody>
      </p:sp>
      <p:cxnSp>
        <p:nvCxnSpPr>
          <p:cNvPr id="3" name="直線矢印コネクタ 2"/>
          <p:cNvCxnSpPr/>
          <p:nvPr/>
        </p:nvCxnSpPr>
        <p:spPr>
          <a:xfrm flipH="1" flipV="1">
            <a:off x="5589240" y="1481432"/>
            <a:ext cx="3528392" cy="106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9117632" y="2714943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latin typeface="小塚ゴシック Pro L" pitchFamily="34" charset="-128"/>
                <a:ea typeface="小塚ゴシック Pro L" pitchFamily="34" charset="-128"/>
              </a:rPr>
              <a:t>h2</a:t>
            </a:r>
            <a:r>
              <a:rPr lang="ja-JP" altLang="en-US" sz="1600" b="1" dirty="0">
                <a:latin typeface="小塚ゴシック Pro L" pitchFamily="34" charset="-128"/>
                <a:ea typeface="小塚ゴシック Pro L" pitchFamily="34" charset="-128"/>
              </a:rPr>
              <a:t>見出し画像</a:t>
            </a:r>
            <a:r>
              <a:rPr lang="en-US" altLang="ja-JP" sz="1600" b="1" dirty="0" smtClean="0">
                <a:latin typeface="小塚ゴシック Pro L" pitchFamily="34" charset="-128"/>
                <a:ea typeface="小塚ゴシック Pro L" pitchFamily="34" charset="-128"/>
              </a:rPr>
              <a:t>DSC09162.JPG</a:t>
            </a:r>
            <a:endParaRPr lang="en-US" altLang="ja-JP" sz="1600" b="1" dirty="0">
              <a:latin typeface="小塚ゴシック Pro L" pitchFamily="34" charset="-128"/>
              <a:ea typeface="小塚ゴシック Pro L" pitchFamily="34" charset="-128"/>
            </a:endParaRPr>
          </a:p>
          <a:p>
            <a:endParaRPr lang="en-US" altLang="ja-JP" sz="1600" b="1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r>
              <a:rPr lang="en-US" altLang="ja-JP" sz="1600" b="1" dirty="0" smtClean="0">
                <a:latin typeface="小塚ゴシック Pro L" pitchFamily="34" charset="-128"/>
                <a:ea typeface="小塚ゴシック Pro L" pitchFamily="34" charset="-128"/>
              </a:rPr>
              <a:t>※</a:t>
            </a:r>
            <a:r>
              <a:rPr lang="ja-JP" altLang="en-US" sz="1600" b="1" dirty="0" smtClean="0">
                <a:latin typeface="小塚ゴシック Pro L" pitchFamily="34" charset="-128"/>
                <a:ea typeface="小塚ゴシック Pro L" pitchFamily="34" charset="-128"/>
              </a:rPr>
              <a:t>すべてのページで同じ</a:t>
            </a:r>
            <a:endParaRPr lang="en-US" altLang="ja-JP" sz="1600" b="1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  <p:pic>
        <p:nvPicPr>
          <p:cNvPr id="1026" name="Picture 2" descr="C:\Users\hayakawas\Desktop\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632" y="5735613"/>
            <a:ext cx="4368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/>
          <p:cNvCxnSpPr/>
          <p:nvPr/>
        </p:nvCxnSpPr>
        <p:spPr>
          <a:xfrm flipH="1" flipV="1">
            <a:off x="2835697" y="2714943"/>
            <a:ext cx="6137919" cy="2140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9258536" y="4855425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>
                <a:latin typeface="小塚ゴシック Pro L" pitchFamily="34" charset="-128"/>
                <a:ea typeface="小塚ゴシック Pro L" pitchFamily="34" charset="-128"/>
              </a:rPr>
              <a:t>H3</a:t>
            </a:r>
            <a:r>
              <a:rPr lang="ja-JP" altLang="en-US" sz="1600" b="1" dirty="0" smtClean="0">
                <a:latin typeface="小塚ゴシック Pro L" pitchFamily="34" charset="-128"/>
                <a:ea typeface="小塚ゴシック Pro L" pitchFamily="34" charset="-128"/>
              </a:rPr>
              <a:t>の見出し</a:t>
            </a:r>
            <a:endParaRPr lang="en-US" altLang="ja-JP" sz="1600" b="1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  <p:pic>
        <p:nvPicPr>
          <p:cNvPr id="2" name="Picture 2" descr="C:\Users\hayakawas\Desktop\drmiyajima.com\drmiyajima.com+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32217" r="62013" b="33891"/>
          <a:stretch/>
        </p:blipFill>
        <p:spPr bwMode="auto">
          <a:xfrm>
            <a:off x="-2598614" y="936132"/>
            <a:ext cx="2393534" cy="391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7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32656" y="216149"/>
            <a:ext cx="6264696" cy="411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ヘッダー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49610" y="864222"/>
            <a:ext cx="626469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　スタッフ紹介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0648" y="1908337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小塚ゴシック Pro L" pitchFamily="34" charset="-128"/>
                <a:ea typeface="小塚ゴシック Pro L" pitchFamily="34" charset="-128"/>
              </a:rPr>
              <a:t>■院長</a:t>
            </a:r>
            <a:endParaRPr kumimoji="1" lang="ja-JP" altLang="en-US" sz="16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-2619672" y="864221"/>
            <a:ext cx="2353457" cy="5652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サイドナビ有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755242" y="3128269"/>
            <a:ext cx="3842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400" dirty="0" smtClean="0">
                <a:latin typeface="小塚ゴシック Pro L" pitchFamily="34" charset="-128"/>
                <a:ea typeface="小塚ゴシック Pro L" pitchFamily="34" charset="-128"/>
              </a:rPr>
              <a:t>かみ合わせの治療と、健康・美容のサポートをさせていただきます。</a:t>
            </a:r>
            <a:endParaRPr kumimoji="1" lang="ja-JP" altLang="en-US" sz="14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788523" y="2408189"/>
            <a:ext cx="1864613" cy="42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latin typeface="小塚ゴシック Pro L" pitchFamily="34" charset="-128"/>
                <a:ea typeface="小塚ゴシック Pro L" pitchFamily="34" charset="-128"/>
              </a:rPr>
              <a:t>院長　宮島　洋子</a:t>
            </a:r>
            <a:endParaRPr kumimoji="1" lang="ja-JP" altLang="en-US" sz="16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66736" y="2408189"/>
            <a:ext cx="1982143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staff_01.jpg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※</a:t>
            </a:r>
            <a:r>
              <a:rPr lang="ja-JP" altLang="en-US" dirty="0" smtClean="0">
                <a:solidFill>
                  <a:schemeClr val="tx1"/>
                </a:solidFill>
              </a:rPr>
              <a:t>背景白く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0648" y="6300825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小塚ゴシック Pro L" pitchFamily="34" charset="-128"/>
                <a:ea typeface="小塚ゴシック Pro L" pitchFamily="34" charset="-128"/>
              </a:rPr>
              <a:t>■</a:t>
            </a:r>
            <a:r>
              <a:rPr lang="ja-JP" altLang="en-US" sz="1600" b="1" dirty="0"/>
              <a:t>歯科医師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755242" y="7507232"/>
            <a:ext cx="3842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dirty="0" smtClean="0">
                <a:latin typeface="小塚ゴシック Pro L" pitchFamily="34" charset="-128"/>
                <a:ea typeface="小塚ゴシック Pro L" pitchFamily="34" charset="-128"/>
              </a:rPr>
              <a:t>最新の技術で“かみ合わせ”と“エステティック”に配慮した治療を追求いたします。</a:t>
            </a:r>
            <a:endParaRPr lang="ja-JP" altLang="en-US" sz="14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788523" y="6787152"/>
            <a:ext cx="2704587" cy="42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latin typeface="小塚ゴシック Pro L" pitchFamily="34" charset="-128"/>
                <a:ea typeface="小塚ゴシック Pro L" pitchFamily="34" charset="-128"/>
              </a:rPr>
              <a:t>矯正歯科医師　宮島　邦彰</a:t>
            </a:r>
            <a:endParaRPr kumimoji="1" lang="ja-JP" altLang="en-US" sz="16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66736" y="6804881"/>
            <a:ext cx="1982143" cy="21634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staff_02.jpg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※</a:t>
            </a:r>
            <a:r>
              <a:rPr lang="ja-JP" altLang="en-US" dirty="0" smtClean="0">
                <a:solidFill>
                  <a:schemeClr val="tx1"/>
                </a:solidFill>
              </a:rPr>
              <a:t>背景白く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27630" y="5216501"/>
            <a:ext cx="333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 smtClean="0"/>
              <a:t>○歯科</a:t>
            </a:r>
            <a:r>
              <a:rPr lang="ja-JP" altLang="en-US" sz="1200" dirty="0"/>
              <a:t>医師臨床研修指導歯科医</a:t>
            </a:r>
          </a:p>
          <a:p>
            <a:pPr>
              <a:lnSpc>
                <a:spcPct val="150000"/>
              </a:lnSpc>
            </a:pPr>
            <a:r>
              <a:rPr lang="ja-JP" altLang="en-US" sz="1200" dirty="0" smtClean="0"/>
              <a:t>○日本抗</a:t>
            </a:r>
            <a:r>
              <a:rPr lang="ja-JP" altLang="en-US" sz="1200" dirty="0"/>
              <a:t>加齢</a:t>
            </a:r>
            <a:r>
              <a:rPr lang="en-US" altLang="ja-JP" sz="1200" dirty="0"/>
              <a:t>(</a:t>
            </a:r>
            <a:r>
              <a:rPr lang="ja-JP" altLang="en-US" sz="1200" dirty="0"/>
              <a:t>アンチエイジング</a:t>
            </a:r>
            <a:r>
              <a:rPr lang="en-US" altLang="ja-JP" sz="1200" dirty="0"/>
              <a:t>)</a:t>
            </a:r>
            <a:r>
              <a:rPr lang="ja-JP" altLang="en-US" sz="1200" dirty="0"/>
              <a:t>医学会</a:t>
            </a:r>
            <a:r>
              <a:rPr lang="ja-JP" altLang="en-US" sz="1200" dirty="0" smtClean="0"/>
              <a:t>指導士</a:t>
            </a:r>
            <a:endParaRPr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5836" y="9337010"/>
            <a:ext cx="3037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/>
              <a:t>○米国セントルイス大学大学院修了</a:t>
            </a:r>
          </a:p>
          <a:p>
            <a:pPr>
              <a:lnSpc>
                <a:spcPct val="150000"/>
              </a:lnSpc>
            </a:pPr>
            <a:r>
              <a:rPr lang="ja-JP" altLang="en-US" sz="1200" dirty="0"/>
              <a:t>○</a:t>
            </a:r>
            <a:r>
              <a:rPr lang="ja-JP" altLang="en-US" sz="1200" dirty="0" smtClean="0"/>
              <a:t>日</a:t>
            </a:r>
            <a:r>
              <a:rPr lang="ja-JP" altLang="en-US" sz="1200" dirty="0"/>
              <a:t>本矯正歯科学会認定医、指導医</a:t>
            </a:r>
          </a:p>
          <a:p>
            <a:pPr>
              <a:lnSpc>
                <a:spcPct val="150000"/>
              </a:lnSpc>
            </a:pPr>
            <a:r>
              <a:rPr lang="ja-JP" altLang="en-US" sz="1200" dirty="0"/>
              <a:t>○</a:t>
            </a:r>
            <a:r>
              <a:rPr lang="ja-JP" altLang="en-US" sz="1200" dirty="0" smtClean="0"/>
              <a:t>米国</a:t>
            </a:r>
            <a:r>
              <a:rPr lang="ja-JP" altLang="en-US" sz="1200" dirty="0"/>
              <a:t>歯科学会矯正歯科認定医（</a:t>
            </a:r>
            <a:r>
              <a:rPr lang="en-US" altLang="ja-JP" sz="1200" dirty="0"/>
              <a:t>ABO</a:t>
            </a:r>
            <a:r>
              <a:rPr lang="ja-JP" altLang="en-US" sz="1200" dirty="0"/>
              <a:t>）</a:t>
            </a:r>
          </a:p>
          <a:p>
            <a:pPr>
              <a:lnSpc>
                <a:spcPct val="150000"/>
              </a:lnSpc>
            </a:pPr>
            <a:r>
              <a:rPr lang="ja-JP" altLang="en-US" sz="1200" dirty="0"/>
              <a:t>○</a:t>
            </a:r>
            <a:r>
              <a:rPr lang="ja-JP" altLang="en-US" sz="1200" dirty="0" smtClean="0"/>
              <a:t>米国</a:t>
            </a:r>
            <a:r>
              <a:rPr lang="ja-JP" altLang="en-US" sz="1200" dirty="0"/>
              <a:t>セントルイス大学矯正科臨床</a:t>
            </a:r>
            <a:r>
              <a:rPr lang="ja-JP" altLang="en-US" sz="1200" dirty="0" smtClean="0"/>
              <a:t>教授</a:t>
            </a:r>
            <a:endParaRPr lang="ja-JP" altLang="en-US" sz="1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077072" y="521650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/>
              <a:t>○心理臨床カウンセラー</a:t>
            </a:r>
          </a:p>
          <a:p>
            <a:pPr>
              <a:lnSpc>
                <a:spcPct val="150000"/>
              </a:lnSpc>
            </a:pPr>
            <a:r>
              <a:rPr lang="ja-JP" altLang="en-US" sz="1200" dirty="0"/>
              <a:t>○日本健康太極拳協会　師範</a:t>
            </a:r>
            <a:endParaRPr lang="ja-JP" altLang="en-US" sz="1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573016" y="9337010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/>
              <a:t>○日本</a:t>
            </a:r>
            <a:r>
              <a:rPr lang="en-US" altLang="ja-JP" sz="1200" dirty="0"/>
              <a:t>Tip</a:t>
            </a:r>
            <a:r>
              <a:rPr lang="ja-JP" altLang="en-US" sz="1200" dirty="0"/>
              <a:t>　</a:t>
            </a:r>
            <a:r>
              <a:rPr lang="en-US" altLang="ja-JP" sz="1200" dirty="0"/>
              <a:t>Edge </a:t>
            </a:r>
            <a:r>
              <a:rPr lang="ja-JP" altLang="en-US" sz="1200" dirty="0"/>
              <a:t>矯正研究会名誉会長</a:t>
            </a:r>
          </a:p>
          <a:p>
            <a:pPr>
              <a:lnSpc>
                <a:spcPct val="150000"/>
              </a:lnSpc>
            </a:pPr>
            <a:r>
              <a:rPr lang="ja-JP" altLang="en-US" sz="1200" dirty="0"/>
              <a:t>○桂林医科大学口腔科客座教授</a:t>
            </a:r>
          </a:p>
          <a:p>
            <a:pPr>
              <a:lnSpc>
                <a:spcPct val="150000"/>
              </a:lnSpc>
            </a:pPr>
            <a:r>
              <a:rPr lang="ja-JP" altLang="en-US" sz="1200" dirty="0"/>
              <a:t>○ </a:t>
            </a:r>
            <a:r>
              <a:rPr lang="en-US" altLang="ja-JP" sz="1200" dirty="0" err="1"/>
              <a:t>Thammasat</a:t>
            </a:r>
            <a:r>
              <a:rPr lang="ja-JP" altLang="en-US" sz="1200" dirty="0"/>
              <a:t>大学客員教授</a:t>
            </a:r>
          </a:p>
          <a:p>
            <a:pPr>
              <a:lnSpc>
                <a:spcPct val="150000"/>
              </a:lnSpc>
            </a:pPr>
            <a:r>
              <a:rPr lang="ja-JP" altLang="en-US" sz="1200" dirty="0"/>
              <a:t>○国際矯正歯科アカデミー</a:t>
            </a:r>
            <a:endParaRPr lang="ja-JP" altLang="en-US" sz="1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49610" y="5098084"/>
            <a:ext cx="6247742" cy="91050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49610" y="9216744"/>
            <a:ext cx="6247742" cy="156042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755242" y="11774432"/>
            <a:ext cx="3842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dirty="0" smtClean="0"/>
              <a:t>患者様一人ひとりの声に耳を傾け、患者様第一で満足していただける診療を心がけてます。</a:t>
            </a:r>
            <a:endParaRPr lang="ja-JP" altLang="en-US" sz="14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788523" y="11054352"/>
            <a:ext cx="2704587" cy="42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latin typeface="小塚ゴシック Pro L" pitchFamily="34" charset="-128"/>
                <a:ea typeface="小塚ゴシック Pro L" pitchFamily="34" charset="-128"/>
              </a:rPr>
              <a:t>矯正歯科医師　宮島　悠旗</a:t>
            </a:r>
            <a:endParaRPr kumimoji="1" lang="ja-JP" altLang="en-US" sz="16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66736" y="11072081"/>
            <a:ext cx="1982143" cy="21634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staff_03.jpg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※</a:t>
            </a:r>
            <a:r>
              <a:rPr lang="ja-JP" altLang="en-US" dirty="0" smtClean="0">
                <a:solidFill>
                  <a:schemeClr val="tx1"/>
                </a:solidFill>
              </a:rPr>
              <a:t>背景白く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35836" y="13604210"/>
            <a:ext cx="3829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/>
              <a:t>○愛知学院大学歯学部卒業</a:t>
            </a:r>
          </a:p>
          <a:p>
            <a:pPr>
              <a:lnSpc>
                <a:spcPct val="150000"/>
              </a:lnSpc>
            </a:pPr>
            <a:r>
              <a:rPr lang="ja-JP" altLang="en-US" sz="1200" dirty="0"/>
              <a:t>○</a:t>
            </a:r>
            <a:r>
              <a:rPr lang="ja-JP" altLang="en-US" sz="1200" dirty="0" smtClean="0"/>
              <a:t>東京</a:t>
            </a:r>
            <a:r>
              <a:rPr lang="ja-JP" altLang="en-US" sz="1200" dirty="0"/>
              <a:t>歯科大学臨床研修医修了</a:t>
            </a:r>
          </a:p>
          <a:p>
            <a:pPr>
              <a:lnSpc>
                <a:spcPct val="150000"/>
              </a:lnSpc>
            </a:pPr>
            <a:r>
              <a:rPr lang="ja-JP" altLang="en-US" sz="1200" dirty="0"/>
              <a:t>○</a:t>
            </a:r>
            <a:r>
              <a:rPr lang="ja-JP" altLang="en-US" sz="1200" dirty="0" smtClean="0"/>
              <a:t>歯学</a:t>
            </a:r>
            <a:r>
              <a:rPr lang="ja-JP" altLang="en-US" sz="1200" dirty="0"/>
              <a:t>博士（東北大学大学院顎口腔矯正学分野）</a:t>
            </a:r>
          </a:p>
          <a:p>
            <a:pPr>
              <a:lnSpc>
                <a:spcPct val="150000"/>
              </a:lnSpc>
            </a:pPr>
            <a:r>
              <a:rPr lang="ja-JP" altLang="en-US" sz="1200" dirty="0"/>
              <a:t>○</a:t>
            </a:r>
            <a:r>
              <a:rPr lang="ja-JP" altLang="en-US" sz="1200" dirty="0" smtClean="0"/>
              <a:t>東北</a:t>
            </a:r>
            <a:r>
              <a:rPr lang="ja-JP" altLang="en-US" sz="1200" dirty="0"/>
              <a:t>大学歯学研究科顎口腔矯正学分野にて研修</a:t>
            </a:r>
            <a:r>
              <a:rPr lang="ja-JP" altLang="en-US" sz="1200" dirty="0" smtClean="0"/>
              <a:t>修了</a:t>
            </a:r>
            <a:endParaRPr lang="ja-JP" altLang="en-US" sz="1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573016" y="1360421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/>
              <a:t>○</a:t>
            </a:r>
            <a:r>
              <a:rPr lang="ja-JP" altLang="en-US" sz="1200" dirty="0" smtClean="0"/>
              <a:t>日</a:t>
            </a:r>
            <a:r>
              <a:rPr lang="ja-JP" altLang="en-US" sz="1200" dirty="0"/>
              <a:t>本矯正歯科学会　認定医</a:t>
            </a:r>
          </a:p>
          <a:p>
            <a:pPr>
              <a:lnSpc>
                <a:spcPct val="150000"/>
              </a:lnSpc>
            </a:pPr>
            <a:r>
              <a:rPr lang="ja-JP" altLang="en-US" sz="1200" dirty="0"/>
              <a:t>○</a:t>
            </a:r>
            <a:r>
              <a:rPr lang="ja-JP" altLang="en-US" sz="1200" dirty="0" smtClean="0"/>
              <a:t>東北</a:t>
            </a:r>
            <a:r>
              <a:rPr lang="ja-JP" altLang="en-US" sz="1200" dirty="0"/>
              <a:t>大学大学院顎口腔矯正学分野</a:t>
            </a:r>
            <a:r>
              <a:rPr lang="ja-JP" altLang="en-US" sz="1200" dirty="0" smtClean="0"/>
              <a:t>非常勤</a:t>
            </a:r>
            <a:r>
              <a:rPr lang="ja-JP" altLang="en-US" sz="1200" dirty="0"/>
              <a:t>講師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349610" y="13483944"/>
            <a:ext cx="6247742" cy="1320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223737" y="8507758"/>
            <a:ext cx="1373615" cy="45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専門サイトはこちら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223737" y="12774958"/>
            <a:ext cx="1373615" cy="45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専門サイトはこちら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755242" y="15877509"/>
            <a:ext cx="38421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dirty="0" smtClean="0">
                <a:latin typeface="小塚ゴシック Pro L" pitchFamily="34" charset="-128"/>
                <a:ea typeface="小塚ゴシック Pro L" pitchFamily="34" charset="-128"/>
              </a:rPr>
              <a:t>みやじま歯科医院へ来てよかった、キレイになってよかったと喜んで頂けるように努力します。</a:t>
            </a:r>
            <a:endParaRPr lang="ja-JP" altLang="en-US" sz="14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788523" y="15157429"/>
            <a:ext cx="2129109" cy="42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小塚ゴシック Pro L" pitchFamily="34" charset="-128"/>
                <a:ea typeface="小塚ゴシック Pro L" pitchFamily="34" charset="-128"/>
              </a:rPr>
              <a:t>歯科医師　彦坂 英邦</a:t>
            </a:r>
            <a:endParaRPr kumimoji="1" lang="ja-JP" altLang="en-US" sz="16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66736" y="15175158"/>
            <a:ext cx="1982143" cy="1674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staff_06.jpg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※</a:t>
            </a:r>
            <a:r>
              <a:rPr lang="ja-JP" altLang="en-US" dirty="0" smtClean="0">
                <a:solidFill>
                  <a:schemeClr val="tx1"/>
                </a:solidFill>
              </a:rPr>
              <a:t>背景白く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35836" y="17110254"/>
            <a:ext cx="267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/>
              <a:t>○愛知県立豊橋西高等学校卒業</a:t>
            </a:r>
          </a:p>
          <a:p>
            <a:pPr>
              <a:lnSpc>
                <a:spcPct val="150000"/>
              </a:lnSpc>
            </a:pPr>
            <a:r>
              <a:rPr lang="ja-JP" altLang="en-US" sz="1200" dirty="0"/>
              <a:t>○</a:t>
            </a:r>
            <a:r>
              <a:rPr lang="ja-JP" altLang="en-US" sz="1200" dirty="0" smtClean="0"/>
              <a:t>愛知</a:t>
            </a:r>
            <a:r>
              <a:rPr lang="ja-JP" altLang="en-US" sz="1200" dirty="0"/>
              <a:t>学院大学歯学部</a:t>
            </a:r>
            <a:r>
              <a:rPr lang="ja-JP" altLang="en-US" sz="1200" dirty="0" smtClean="0"/>
              <a:t>卒業</a:t>
            </a:r>
            <a:endParaRPr lang="ja-JP" altLang="en-US" sz="1200" dirty="0"/>
          </a:p>
        </p:txBody>
      </p:sp>
      <p:sp>
        <p:nvSpPr>
          <p:cNvPr id="68" name="正方形/長方形 67"/>
          <p:cNvSpPr/>
          <p:nvPr/>
        </p:nvSpPr>
        <p:spPr>
          <a:xfrm>
            <a:off x="349610" y="16989988"/>
            <a:ext cx="6247742" cy="73498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443159" y="17110254"/>
            <a:ext cx="2677140" cy="61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/>
              <a:t>○東大阪市の歯科医院で分院長にて勤務</a:t>
            </a:r>
          </a:p>
        </p:txBody>
      </p:sp>
      <p:cxnSp>
        <p:nvCxnSpPr>
          <p:cNvPr id="3" name="直線矢印コネクタ 2"/>
          <p:cNvCxnSpPr/>
          <p:nvPr/>
        </p:nvCxnSpPr>
        <p:spPr>
          <a:xfrm flipH="1">
            <a:off x="6741368" y="8442230"/>
            <a:ext cx="1683568" cy="261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8640960" y="8282786"/>
            <a:ext cx="319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リンク</a:t>
            </a:r>
            <a:endParaRPr lang="en-US" altLang="ja-JP" dirty="0"/>
          </a:p>
          <a:p>
            <a:r>
              <a:rPr lang="en-US" altLang="ja-JP" dirty="0" smtClean="0"/>
              <a:t>http://www.miyajima-dental.jp/</a:t>
            </a:r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6741368" y="12703596"/>
            <a:ext cx="1683568" cy="261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8640960" y="12544152"/>
            <a:ext cx="3660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リンク</a:t>
            </a:r>
            <a:endParaRPr lang="en-US" altLang="ja-JP" dirty="0"/>
          </a:p>
          <a:p>
            <a:r>
              <a:rPr lang="en-US" altLang="ja-JP" dirty="0" smtClean="0"/>
              <a:t>http://</a:t>
            </a:r>
            <a:r>
              <a:rPr lang="en-US" altLang="ja-JP" dirty="0"/>
              <a:t>www. </a:t>
            </a:r>
            <a:r>
              <a:rPr lang="en-US" altLang="ja-JP" dirty="0" smtClean="0"/>
              <a:t>dr-miyajima-yuki.com</a:t>
            </a:r>
            <a:r>
              <a:rPr lang="en-US" altLang="ja-JP" dirty="0"/>
              <a:t>/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380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32656" y="216149"/>
            <a:ext cx="6264696" cy="411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ヘッダー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49610" y="864221"/>
            <a:ext cx="6264696" cy="1234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アクセス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0130" y="1296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0648" y="2376389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小塚ゴシック Pro L" pitchFamily="34" charset="-128"/>
                <a:ea typeface="小塚ゴシック Pro L" pitchFamily="34" charset="-128"/>
              </a:rPr>
              <a:t>■マップ</a:t>
            </a:r>
            <a:endParaRPr kumimoji="1" lang="ja-JP" altLang="en-US" sz="16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49610" y="2952453"/>
            <a:ext cx="6264696" cy="4211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 smtClean="0"/>
              <a:t>　</a:t>
            </a:r>
            <a:r>
              <a:rPr lang="en-US" altLang="ja-JP" sz="800" dirty="0">
                <a:solidFill>
                  <a:schemeClr val="tx1"/>
                </a:solidFill>
              </a:rPr>
              <a:t>&lt;</a:t>
            </a:r>
            <a:r>
              <a:rPr lang="en-US" altLang="ja-JP" sz="800" dirty="0" err="1">
                <a:solidFill>
                  <a:schemeClr val="tx1"/>
                </a:solidFill>
              </a:rPr>
              <a:t>iframe</a:t>
            </a:r>
            <a:r>
              <a:rPr lang="en-US" altLang="ja-JP" sz="800" dirty="0">
                <a:solidFill>
                  <a:schemeClr val="tx1"/>
                </a:solidFill>
              </a:rPr>
              <a:t> width="425" height="350" </a:t>
            </a:r>
            <a:r>
              <a:rPr lang="en-US" altLang="ja-JP" sz="800" dirty="0" err="1">
                <a:solidFill>
                  <a:schemeClr val="tx1"/>
                </a:solidFill>
              </a:rPr>
              <a:t>frameborder</a:t>
            </a:r>
            <a:r>
              <a:rPr lang="en-US" altLang="ja-JP" sz="800" dirty="0">
                <a:solidFill>
                  <a:schemeClr val="tx1"/>
                </a:solidFill>
              </a:rPr>
              <a:t>="0" scrolling="no" </a:t>
            </a:r>
            <a:r>
              <a:rPr lang="en-US" altLang="ja-JP" sz="800" dirty="0" err="1">
                <a:solidFill>
                  <a:schemeClr val="tx1"/>
                </a:solidFill>
              </a:rPr>
              <a:t>marginheight</a:t>
            </a:r>
            <a:r>
              <a:rPr lang="en-US" altLang="ja-JP" sz="800" dirty="0">
                <a:solidFill>
                  <a:schemeClr val="tx1"/>
                </a:solidFill>
              </a:rPr>
              <a:t>="0" </a:t>
            </a:r>
            <a:r>
              <a:rPr lang="en-US" altLang="ja-JP" sz="800" dirty="0" err="1">
                <a:solidFill>
                  <a:schemeClr val="tx1"/>
                </a:solidFill>
              </a:rPr>
              <a:t>marginwidth</a:t>
            </a:r>
            <a:r>
              <a:rPr lang="en-US" altLang="ja-JP" sz="800" dirty="0">
                <a:solidFill>
                  <a:schemeClr val="tx1"/>
                </a:solidFill>
              </a:rPr>
              <a:t>="0" </a:t>
            </a:r>
            <a:r>
              <a:rPr lang="en-US" altLang="ja-JP" sz="800" dirty="0" err="1">
                <a:solidFill>
                  <a:schemeClr val="tx1"/>
                </a:solidFill>
              </a:rPr>
              <a:t>src</a:t>
            </a:r>
            <a:r>
              <a:rPr lang="en-US" altLang="ja-JP" sz="800" dirty="0">
                <a:solidFill>
                  <a:schemeClr val="tx1"/>
                </a:solidFill>
              </a:rPr>
              <a:t>="https://maps.google.co.jp/</a:t>
            </a:r>
            <a:r>
              <a:rPr lang="en-US" altLang="ja-JP" sz="800" dirty="0" err="1">
                <a:solidFill>
                  <a:schemeClr val="tx1"/>
                </a:solidFill>
              </a:rPr>
              <a:t>maps?f</a:t>
            </a:r>
            <a:r>
              <a:rPr lang="en-US" altLang="ja-JP" sz="800" dirty="0">
                <a:solidFill>
                  <a:schemeClr val="tx1"/>
                </a:solidFill>
              </a:rPr>
              <a:t>=</a:t>
            </a:r>
            <a:r>
              <a:rPr lang="en-US" altLang="ja-JP" sz="800" dirty="0" err="1">
                <a:solidFill>
                  <a:schemeClr val="tx1"/>
                </a:solidFill>
              </a:rPr>
              <a:t>q&amp;amp;source</a:t>
            </a:r>
            <a:r>
              <a:rPr lang="en-US" altLang="ja-JP" sz="800" dirty="0">
                <a:solidFill>
                  <a:schemeClr val="tx1"/>
                </a:solidFill>
              </a:rPr>
              <a:t>=</a:t>
            </a:r>
            <a:r>
              <a:rPr lang="en-US" altLang="ja-JP" sz="800" dirty="0" err="1">
                <a:solidFill>
                  <a:schemeClr val="tx1"/>
                </a:solidFill>
              </a:rPr>
              <a:t>s_q&amp;amp;hl</a:t>
            </a:r>
            <a:r>
              <a:rPr lang="en-US" altLang="ja-JP" sz="800" dirty="0">
                <a:solidFill>
                  <a:schemeClr val="tx1"/>
                </a:solidFill>
              </a:rPr>
              <a:t>=</a:t>
            </a:r>
            <a:r>
              <a:rPr lang="en-US" altLang="ja-JP" sz="800" dirty="0" err="1">
                <a:solidFill>
                  <a:schemeClr val="tx1"/>
                </a:solidFill>
              </a:rPr>
              <a:t>ja&amp;amp;geocode</a:t>
            </a:r>
            <a:r>
              <a:rPr lang="en-US" altLang="ja-JP" sz="800" dirty="0">
                <a:solidFill>
                  <a:schemeClr val="tx1"/>
                </a:solidFill>
              </a:rPr>
              <a:t>=&amp;</a:t>
            </a:r>
            <a:r>
              <a:rPr lang="en-US" altLang="ja-JP" sz="800" dirty="0" err="1">
                <a:solidFill>
                  <a:schemeClr val="tx1"/>
                </a:solidFill>
              </a:rPr>
              <a:t>amp;q</a:t>
            </a:r>
            <a:r>
              <a:rPr lang="en-US" altLang="ja-JP" sz="800" dirty="0">
                <a:solidFill>
                  <a:schemeClr val="tx1"/>
                </a:solidFill>
              </a:rPr>
              <a:t>=%E6%84%9B%E7%9F%A5%E7%9C%8C%E5%90%8D%E5%8F%A4%E5%B1%8B%E5%B8%82%E7%86%B1%E7%94%B0%E5%8C%BA%E7%8E%89%E3%83%8E%E4%BA%95%E7%94%BA11-11&amp;amp;sll=35.643793,139.69843&amp;amp;sspn=0.031283,0.066047&amp;amp;ie=UTF8&amp;amp;hq=&amp;</a:t>
            </a:r>
            <a:r>
              <a:rPr lang="en-US" altLang="ja-JP" sz="800" dirty="0" err="1">
                <a:solidFill>
                  <a:schemeClr val="tx1"/>
                </a:solidFill>
              </a:rPr>
              <a:t>amp;hnear</a:t>
            </a:r>
            <a:r>
              <a:rPr lang="en-US" altLang="ja-JP" sz="800" dirty="0">
                <a:solidFill>
                  <a:schemeClr val="tx1"/>
                </a:solidFill>
              </a:rPr>
              <a:t>=%E6%84%9B%E7%9F%A5%E7%9C%8C%E5%90%8D%E5%8F%A4%E5%B1%8B%E5%B8%82%E7%86%B1%E7%94%B0%E5%8C%BA%E7%8E%89%E3%81%AE%E4%BA%95%E7%94%BA%EF%BC%91%EF%BC%91%E2%88%92%EF%BC%91%EF%BC%91&amp;amp;ll=35.13057,136.908591&amp;amp;spn=0.015742,0.033023&amp;amp;t=</a:t>
            </a:r>
            <a:r>
              <a:rPr lang="en-US" altLang="ja-JP" sz="800" dirty="0" err="1">
                <a:solidFill>
                  <a:schemeClr val="tx1"/>
                </a:solidFill>
              </a:rPr>
              <a:t>m&amp;amp;z</a:t>
            </a:r>
            <a:r>
              <a:rPr lang="en-US" altLang="ja-JP" sz="800" dirty="0">
                <a:solidFill>
                  <a:schemeClr val="tx1"/>
                </a:solidFill>
              </a:rPr>
              <a:t>=14&amp;amp;brcurrent=3,0x600379f9adf20df5:0x70d408bffc472aca,0&amp;amp;output=embed"&gt;&lt;/</a:t>
            </a:r>
            <a:r>
              <a:rPr lang="en-US" altLang="ja-JP" sz="800" dirty="0" err="1">
                <a:solidFill>
                  <a:schemeClr val="tx1"/>
                </a:solidFill>
              </a:rPr>
              <a:t>iframe</a:t>
            </a:r>
            <a:r>
              <a:rPr lang="en-US" altLang="ja-JP" sz="800" dirty="0">
                <a:solidFill>
                  <a:schemeClr val="tx1"/>
                </a:solidFill>
              </a:rPr>
              <a:t>&gt;&lt;</a:t>
            </a:r>
            <a:r>
              <a:rPr lang="en-US" altLang="ja-JP" sz="800" dirty="0" err="1">
                <a:solidFill>
                  <a:schemeClr val="tx1"/>
                </a:solidFill>
              </a:rPr>
              <a:t>br</a:t>
            </a:r>
            <a:r>
              <a:rPr lang="en-US" altLang="ja-JP" sz="800" dirty="0">
                <a:solidFill>
                  <a:schemeClr val="tx1"/>
                </a:solidFill>
              </a:rPr>
              <a:t> /&gt;&lt;small&gt;&lt;a </a:t>
            </a:r>
            <a:r>
              <a:rPr lang="en-US" altLang="ja-JP" sz="800" dirty="0" err="1">
                <a:solidFill>
                  <a:schemeClr val="tx1"/>
                </a:solidFill>
              </a:rPr>
              <a:t>href</a:t>
            </a:r>
            <a:r>
              <a:rPr lang="en-US" altLang="ja-JP" sz="800" dirty="0">
                <a:solidFill>
                  <a:schemeClr val="tx1"/>
                </a:solidFill>
              </a:rPr>
              <a:t>="https://maps.google.co.jp/</a:t>
            </a:r>
            <a:r>
              <a:rPr lang="en-US" altLang="ja-JP" sz="800" dirty="0" err="1">
                <a:solidFill>
                  <a:schemeClr val="tx1"/>
                </a:solidFill>
              </a:rPr>
              <a:t>maps?f</a:t>
            </a:r>
            <a:r>
              <a:rPr lang="en-US" altLang="ja-JP" sz="800" dirty="0">
                <a:solidFill>
                  <a:schemeClr val="tx1"/>
                </a:solidFill>
              </a:rPr>
              <a:t>=</a:t>
            </a:r>
            <a:r>
              <a:rPr lang="en-US" altLang="ja-JP" sz="800" dirty="0" err="1">
                <a:solidFill>
                  <a:schemeClr val="tx1"/>
                </a:solidFill>
              </a:rPr>
              <a:t>q&amp;amp;source</a:t>
            </a:r>
            <a:r>
              <a:rPr lang="en-US" altLang="ja-JP" sz="800" dirty="0">
                <a:solidFill>
                  <a:schemeClr val="tx1"/>
                </a:solidFill>
              </a:rPr>
              <a:t>=</a:t>
            </a:r>
            <a:r>
              <a:rPr lang="en-US" altLang="ja-JP" sz="800" dirty="0" err="1">
                <a:solidFill>
                  <a:schemeClr val="tx1"/>
                </a:solidFill>
              </a:rPr>
              <a:t>embed&amp;amp;hl</a:t>
            </a:r>
            <a:r>
              <a:rPr lang="en-US" altLang="ja-JP" sz="800" dirty="0">
                <a:solidFill>
                  <a:schemeClr val="tx1"/>
                </a:solidFill>
              </a:rPr>
              <a:t>=</a:t>
            </a:r>
            <a:r>
              <a:rPr lang="en-US" altLang="ja-JP" sz="800" dirty="0" err="1">
                <a:solidFill>
                  <a:schemeClr val="tx1"/>
                </a:solidFill>
              </a:rPr>
              <a:t>ja&amp;amp;geocode</a:t>
            </a:r>
            <a:r>
              <a:rPr lang="en-US" altLang="ja-JP" sz="800" dirty="0">
                <a:solidFill>
                  <a:schemeClr val="tx1"/>
                </a:solidFill>
              </a:rPr>
              <a:t>=&amp;</a:t>
            </a:r>
            <a:r>
              <a:rPr lang="en-US" altLang="ja-JP" sz="800" dirty="0" err="1">
                <a:solidFill>
                  <a:schemeClr val="tx1"/>
                </a:solidFill>
              </a:rPr>
              <a:t>amp;q</a:t>
            </a:r>
            <a:r>
              <a:rPr lang="en-US" altLang="ja-JP" sz="800" dirty="0">
                <a:solidFill>
                  <a:schemeClr val="tx1"/>
                </a:solidFill>
              </a:rPr>
              <a:t>=%E6%84%9B%E7%9F%A5%E7%9C%8C%E5%90%8D%E5%8F%A4%E5%B1%8B%E5%B8%82%E7%86%B1%E7%94%B0%E5%8C%BA%E7%8E%89%E3%83%8E%E4%BA%95%E7%94%BA11-11&amp;amp;sll=35.643793,139.69843&amp;amp;sspn=0.031283,0.066047&amp;amp;ie=UTF8&amp;amp;hq=&amp;</a:t>
            </a:r>
            <a:r>
              <a:rPr lang="en-US" altLang="ja-JP" sz="800" dirty="0" err="1">
                <a:solidFill>
                  <a:schemeClr val="tx1"/>
                </a:solidFill>
              </a:rPr>
              <a:t>amp;hnear</a:t>
            </a:r>
            <a:r>
              <a:rPr lang="en-US" altLang="ja-JP" sz="800" dirty="0">
                <a:solidFill>
                  <a:schemeClr val="tx1"/>
                </a:solidFill>
              </a:rPr>
              <a:t>=%E6%84%9B%E7%9F%A5%E7%9C%8C%E5%90%8D%E5%8F%A4%E5%B1%8B%E5%B8%82%E7%86%B1%E7%94%B0%E5%8C%BA%E7%8E%89%E3%81%AE%E4%BA%95%E7%94%BA%EF%BC%91%EF%BC%91%E2%88%92%EF%BC%91%EF%BC%91&amp;amp;ll=35.13057,136.908591&amp;amp;spn=0.015742,0.033023&amp;amp;t=</a:t>
            </a:r>
            <a:r>
              <a:rPr lang="en-US" altLang="ja-JP" sz="800" dirty="0" err="1">
                <a:solidFill>
                  <a:schemeClr val="tx1"/>
                </a:solidFill>
              </a:rPr>
              <a:t>m&amp;amp;z</a:t>
            </a:r>
            <a:r>
              <a:rPr lang="en-US" altLang="ja-JP" sz="800" dirty="0">
                <a:solidFill>
                  <a:schemeClr val="tx1"/>
                </a:solidFill>
              </a:rPr>
              <a:t>=14&amp;amp;brcurrent=3,0x600379f9adf20df5:0x70d408bffc472aca,0" style="color:#0000FF;text-align:left"&gt;</a:t>
            </a:r>
            <a:r>
              <a:rPr lang="ja-JP" altLang="en-US" sz="800" dirty="0">
                <a:solidFill>
                  <a:schemeClr val="tx1"/>
                </a:solidFill>
              </a:rPr>
              <a:t>大きな地図で見る</a:t>
            </a:r>
            <a:r>
              <a:rPr lang="en-US" altLang="ja-JP" sz="800" dirty="0">
                <a:solidFill>
                  <a:schemeClr val="tx1"/>
                </a:solidFill>
              </a:rPr>
              <a:t>&lt;/a&gt;&lt;/small&gt;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76872" y="7921004"/>
            <a:ext cx="48253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【</a:t>
            </a:r>
            <a:r>
              <a:rPr lang="ja-JP" altLang="en-US" sz="1400" dirty="0"/>
              <a:t>住所</a:t>
            </a:r>
            <a:r>
              <a:rPr lang="en-US" altLang="ja-JP" sz="1400" dirty="0"/>
              <a:t>】〒</a:t>
            </a:r>
            <a:r>
              <a:rPr lang="en-US" altLang="ja-JP" sz="1400" dirty="0" smtClean="0"/>
              <a:t>456-0025</a:t>
            </a:r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　愛知県</a:t>
            </a:r>
            <a:r>
              <a:rPr lang="ja-JP" altLang="en-US" sz="1400" dirty="0"/>
              <a:t>名古屋市熱田区玉ノ井町</a:t>
            </a:r>
            <a:r>
              <a:rPr lang="en-US" altLang="ja-JP" sz="1400" dirty="0"/>
              <a:t>11-11</a:t>
            </a:r>
            <a:r>
              <a:rPr lang="ja-JP" altLang="en-US" sz="1400" dirty="0"/>
              <a:t>ファミール神宮</a:t>
            </a:r>
            <a:r>
              <a:rPr lang="en-US" altLang="ja-JP" sz="1400" dirty="0" smtClean="0"/>
              <a:t>1F</a:t>
            </a:r>
            <a:endParaRPr lang="en-US" altLang="ja-JP" sz="1400" dirty="0"/>
          </a:p>
          <a:p>
            <a:r>
              <a:rPr lang="en-US" altLang="ja-JP" sz="1400" dirty="0"/>
              <a:t>【</a:t>
            </a:r>
            <a:r>
              <a:rPr lang="en-US" altLang="ja-JP" sz="1400" dirty="0" smtClean="0"/>
              <a:t>TEL】052-681-4618</a:t>
            </a:r>
          </a:p>
          <a:p>
            <a:r>
              <a:rPr lang="en-US" altLang="ja-JP" sz="1400" dirty="0" smtClean="0"/>
              <a:t>【</a:t>
            </a:r>
            <a:r>
              <a:rPr lang="ja-JP" altLang="en-US" sz="1400" dirty="0" smtClean="0"/>
              <a:t>駐車場</a:t>
            </a:r>
            <a:r>
              <a:rPr lang="en-US" altLang="ja-JP" sz="1400" dirty="0" smtClean="0"/>
              <a:t>】5</a:t>
            </a:r>
            <a:r>
              <a:rPr lang="ja-JP" altLang="en-US" sz="1400" dirty="0" smtClean="0"/>
              <a:t>台完備</a:t>
            </a:r>
            <a:endParaRPr lang="en-US" altLang="ja-JP" sz="1400" dirty="0"/>
          </a:p>
        </p:txBody>
      </p:sp>
      <p:sp>
        <p:nvSpPr>
          <p:cNvPr id="20" name="正方形/長方形 19"/>
          <p:cNvSpPr/>
          <p:nvPr/>
        </p:nvSpPr>
        <p:spPr>
          <a:xfrm>
            <a:off x="349610" y="7483348"/>
            <a:ext cx="1711238" cy="1877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アクセス</a:t>
            </a:r>
            <a:r>
              <a:rPr lang="en-US" altLang="ja-JP" sz="1600" dirty="0">
                <a:solidFill>
                  <a:schemeClr val="tx1"/>
                </a:solidFill>
              </a:rPr>
              <a:t>-DSC09121.JPG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0648" y="9805889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小塚ゴシック Pro L" pitchFamily="34" charset="-128"/>
                <a:ea typeface="小塚ゴシック Pro L" pitchFamily="34" charset="-128"/>
              </a:rPr>
              <a:t>■</a:t>
            </a:r>
            <a:r>
              <a:rPr lang="ja-JP" altLang="en-US" sz="1600" b="1" dirty="0">
                <a:latin typeface="小塚ゴシック Pro L" pitchFamily="34" charset="-128"/>
                <a:ea typeface="小塚ゴシック Pro L" pitchFamily="34" charset="-128"/>
              </a:rPr>
              <a:t>駐車場</a:t>
            </a:r>
            <a:endParaRPr kumimoji="1" lang="ja-JP" altLang="en-US" sz="16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9610" y="10544048"/>
            <a:ext cx="2503326" cy="17694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アクセス</a:t>
            </a:r>
            <a:r>
              <a:rPr lang="en-US" altLang="ja-JP" sz="1600" dirty="0">
                <a:solidFill>
                  <a:schemeClr val="tx1"/>
                </a:solidFill>
              </a:rPr>
              <a:t>-DSC09205.JPG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12976" y="10843994"/>
            <a:ext cx="33843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駐車場は、</a:t>
            </a:r>
            <a:r>
              <a:rPr lang="en-US" altLang="ja-JP" sz="1400" dirty="0" smtClean="0"/>
              <a:t>2</a:t>
            </a:r>
            <a:r>
              <a:rPr lang="ja-JP" altLang="en-US" sz="1400" dirty="0" smtClean="0"/>
              <a:t>箇所ございます。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医院の入り口横と、目の前にある大きな駐車場です。大きな駐車場は、</a:t>
            </a:r>
            <a:r>
              <a:rPr lang="en-US" altLang="ja-JP" sz="1400" dirty="0" smtClean="0"/>
              <a:t>16</a:t>
            </a:r>
            <a:r>
              <a:rPr lang="ja-JP" altLang="en-US" sz="1400" dirty="0" smtClean="0"/>
              <a:t>・</a:t>
            </a:r>
            <a:r>
              <a:rPr lang="en-US" altLang="ja-JP" sz="1400" dirty="0" smtClean="0"/>
              <a:t>17</a:t>
            </a:r>
            <a:r>
              <a:rPr lang="ja-JP" altLang="en-US" sz="1400" dirty="0" smtClean="0"/>
              <a:t>番が当院の駐車場です。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0681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32656" y="216149"/>
            <a:ext cx="6264696" cy="411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ヘッダー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49610" y="864221"/>
            <a:ext cx="6264696" cy="1234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　お知らせ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0130" y="1296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49610" y="2952453"/>
            <a:ext cx="185525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34595" y="2952453"/>
            <a:ext cx="365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 smtClean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>
                <a:latin typeface="小塚ゴシック Pro L" pitchFamily="34" charset="-128"/>
                <a:ea typeface="小塚ゴシック Pro L" pitchFamily="34" charset="-128"/>
              </a:rPr>
              <a:t>テキストテキストテキストテキスト</a:t>
            </a:r>
            <a:r>
              <a:rPr lang="ja-JP" altLang="en-US" sz="1200" dirty="0" smtClean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 smtClean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 smtClean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 smtClean="0">
                <a:latin typeface="小塚ゴシック Pro L" pitchFamily="34" charset="-128"/>
                <a:ea typeface="小塚ゴシック Pro L" pitchFamily="34" charset="-128"/>
              </a:rPr>
              <a:t>テキストテキストテキストテキストテキストテキスト　続きを読む</a:t>
            </a:r>
            <a:endParaRPr kumimoji="1" lang="ja-JP" altLang="en-US" sz="1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0648" y="2376389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小塚ゴシック Pro L" pitchFamily="34" charset="-128"/>
                <a:ea typeface="小塚ゴシック Pro L" pitchFamily="34" charset="-128"/>
              </a:rPr>
              <a:t>■タイトル入ります</a:t>
            </a:r>
            <a:endParaRPr kumimoji="1" lang="ja-JP" altLang="en-US" sz="16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9610" y="5623081"/>
            <a:ext cx="185525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34595" y="5623081"/>
            <a:ext cx="365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 smtClean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>
                <a:latin typeface="小塚ゴシック Pro L" pitchFamily="34" charset="-128"/>
                <a:ea typeface="小塚ゴシック Pro L" pitchFamily="34" charset="-128"/>
              </a:rPr>
              <a:t>テキストテキストテキストテキスト</a:t>
            </a:r>
            <a:r>
              <a:rPr lang="ja-JP" altLang="en-US" sz="1200" dirty="0" smtClean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 smtClean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 smtClean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 smtClean="0">
                <a:latin typeface="小塚ゴシック Pro L" pitchFamily="34" charset="-128"/>
                <a:ea typeface="小塚ゴシック Pro L" pitchFamily="34" charset="-128"/>
              </a:rPr>
              <a:t>テキストテキストテキストテキストテキストテキスト　続きを読む</a:t>
            </a:r>
            <a:endParaRPr kumimoji="1" lang="ja-JP" altLang="en-US" sz="1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0648" y="5047017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小塚ゴシック Pro L" pitchFamily="34" charset="-128"/>
                <a:ea typeface="小塚ゴシック Pro L" pitchFamily="34" charset="-128"/>
              </a:rPr>
              <a:t>■タイトル入ります</a:t>
            </a:r>
            <a:endParaRPr kumimoji="1" lang="ja-JP" altLang="en-US" sz="16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08920" y="11017349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>
                <a:latin typeface="小塚ゴシック Pro L" pitchFamily="34" charset="-128"/>
                <a:ea typeface="小塚ゴシック Pro L" pitchFamily="34" charset="-128"/>
              </a:rPr>
              <a:t>×</a:t>
            </a:r>
            <a:r>
              <a:rPr lang="ja-JP" altLang="en-US" sz="1600" b="1" dirty="0" smtClean="0">
                <a:latin typeface="小塚ゴシック Pro L" pitchFamily="34" charset="-128"/>
                <a:ea typeface="小塚ゴシック Pro L" pitchFamily="34" charset="-128"/>
              </a:rPr>
              <a:t>合計</a:t>
            </a:r>
            <a:r>
              <a:rPr lang="en-US" altLang="ja-JP" sz="1600" b="1" dirty="0" smtClean="0">
                <a:latin typeface="小塚ゴシック Pro L" pitchFamily="34" charset="-128"/>
                <a:ea typeface="小塚ゴシック Pro L" pitchFamily="34" charset="-128"/>
              </a:rPr>
              <a:t>5</a:t>
            </a:r>
            <a:r>
              <a:rPr lang="ja-JP" altLang="en-US" sz="1600" b="1" dirty="0" smtClean="0">
                <a:latin typeface="小塚ゴシック Pro L" pitchFamily="34" charset="-128"/>
                <a:ea typeface="小塚ゴシック Pro L" pitchFamily="34" charset="-128"/>
              </a:rPr>
              <a:t>個</a:t>
            </a:r>
            <a:endParaRPr kumimoji="1" lang="ja-JP" altLang="en-US" sz="16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34595" y="12371035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latin typeface="小塚ゴシック Pro L" pitchFamily="34" charset="-128"/>
                <a:ea typeface="小塚ゴシック Pro L" pitchFamily="34" charset="-128"/>
              </a:rPr>
              <a:t>ページング</a:t>
            </a:r>
            <a:endParaRPr lang="en-US" altLang="ja-JP" sz="1600" b="1" dirty="0" smtClean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49610" y="8483511"/>
            <a:ext cx="185525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34595" y="8483511"/>
            <a:ext cx="365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 smtClean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>
                <a:latin typeface="小塚ゴシック Pro L" pitchFamily="34" charset="-128"/>
                <a:ea typeface="小塚ゴシック Pro L" pitchFamily="34" charset="-128"/>
              </a:rPr>
              <a:t>テキストテキストテキストテキスト</a:t>
            </a:r>
            <a:r>
              <a:rPr lang="ja-JP" altLang="en-US" sz="1200" dirty="0" smtClean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 smtClean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 smtClean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>
                <a:latin typeface="小塚ゴシック Pro L" pitchFamily="34" charset="-128"/>
                <a:ea typeface="小塚ゴシック Pro L" pitchFamily="34" charset="-128"/>
              </a:rPr>
              <a:t>テキストテキスト</a:t>
            </a:r>
            <a:r>
              <a:rPr lang="ja-JP" altLang="en-US" sz="1200" dirty="0" smtClean="0">
                <a:latin typeface="小塚ゴシック Pro L" pitchFamily="34" charset="-128"/>
                <a:ea typeface="小塚ゴシック Pro L" pitchFamily="34" charset="-128"/>
              </a:rPr>
              <a:t>テキストテキストテキストテキストテキストテキスト　続きを読む</a:t>
            </a:r>
            <a:endParaRPr kumimoji="1" lang="ja-JP" altLang="en-US" sz="1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0648" y="7907447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小塚ゴシック Pro L" pitchFamily="34" charset="-128"/>
                <a:ea typeface="小塚ゴシック Pro L" pitchFamily="34" charset="-128"/>
              </a:rPr>
              <a:t>■タイトル入ります</a:t>
            </a:r>
            <a:endParaRPr kumimoji="1" lang="ja-JP" altLang="en-US" sz="1600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5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479</Words>
  <Application>Microsoft Office PowerPoint</Application>
  <PresentationFormat>ユーザー設定</PresentationFormat>
  <Paragraphs>134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hayakawa</dc:creator>
  <cp:lastModifiedBy>hayakawa</cp:lastModifiedBy>
  <cp:revision>353</cp:revision>
  <dcterms:created xsi:type="dcterms:W3CDTF">2014-04-17T05:41:29Z</dcterms:created>
  <dcterms:modified xsi:type="dcterms:W3CDTF">2014-07-14T05:04:43Z</dcterms:modified>
</cp:coreProperties>
</file>