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3" r:id="rId2"/>
    <p:sldId id="258" r:id="rId3"/>
    <p:sldId id="289" r:id="rId4"/>
    <p:sldId id="274" r:id="rId5"/>
    <p:sldId id="290" r:id="rId6"/>
    <p:sldId id="292" r:id="rId7"/>
    <p:sldId id="293" r:id="rId8"/>
    <p:sldId id="294" r:id="rId9"/>
    <p:sldId id="291" r:id="rId10"/>
    <p:sldId id="285" r:id="rId11"/>
  </p:sldIdLst>
  <p:sldSz cx="9602788" cy="19810413"/>
  <p:notesSz cx="6797675" cy="9926638"/>
  <p:defaultTextStyle>
    <a:defPPr>
      <a:defRPr lang="ja-JP"/>
    </a:defPPr>
    <a:lvl1pPr marL="0" algn="l" defTabSz="1061410" rtl="0" eaLnBrk="1" latinLnBrk="0" hangingPunct="1">
      <a:defRPr kumimoji="1" sz="2100" kern="1200">
        <a:solidFill>
          <a:schemeClr val="tx1"/>
        </a:solidFill>
        <a:latin typeface="+mn-lt"/>
        <a:ea typeface="+mn-ea"/>
        <a:cs typeface="+mn-cs"/>
      </a:defRPr>
    </a:lvl1pPr>
    <a:lvl2pPr marL="530704" algn="l" defTabSz="1061410" rtl="0" eaLnBrk="1" latinLnBrk="0" hangingPunct="1">
      <a:defRPr kumimoji="1" sz="2100" kern="1200">
        <a:solidFill>
          <a:schemeClr val="tx1"/>
        </a:solidFill>
        <a:latin typeface="+mn-lt"/>
        <a:ea typeface="+mn-ea"/>
        <a:cs typeface="+mn-cs"/>
      </a:defRPr>
    </a:lvl2pPr>
    <a:lvl3pPr marL="1061410" algn="l" defTabSz="1061410" rtl="0" eaLnBrk="1" latinLnBrk="0" hangingPunct="1">
      <a:defRPr kumimoji="1" sz="2100" kern="1200">
        <a:solidFill>
          <a:schemeClr val="tx1"/>
        </a:solidFill>
        <a:latin typeface="+mn-lt"/>
        <a:ea typeface="+mn-ea"/>
        <a:cs typeface="+mn-cs"/>
      </a:defRPr>
    </a:lvl3pPr>
    <a:lvl4pPr marL="1592113" algn="l" defTabSz="1061410" rtl="0" eaLnBrk="1" latinLnBrk="0" hangingPunct="1">
      <a:defRPr kumimoji="1" sz="2100" kern="1200">
        <a:solidFill>
          <a:schemeClr val="tx1"/>
        </a:solidFill>
        <a:latin typeface="+mn-lt"/>
        <a:ea typeface="+mn-ea"/>
        <a:cs typeface="+mn-cs"/>
      </a:defRPr>
    </a:lvl4pPr>
    <a:lvl5pPr marL="2122818" algn="l" defTabSz="1061410" rtl="0" eaLnBrk="1" latinLnBrk="0" hangingPunct="1">
      <a:defRPr kumimoji="1" sz="2100" kern="1200">
        <a:solidFill>
          <a:schemeClr val="tx1"/>
        </a:solidFill>
        <a:latin typeface="+mn-lt"/>
        <a:ea typeface="+mn-ea"/>
        <a:cs typeface="+mn-cs"/>
      </a:defRPr>
    </a:lvl5pPr>
    <a:lvl6pPr marL="2653522" algn="l" defTabSz="1061410" rtl="0" eaLnBrk="1" latinLnBrk="0" hangingPunct="1">
      <a:defRPr kumimoji="1" sz="2100" kern="1200">
        <a:solidFill>
          <a:schemeClr val="tx1"/>
        </a:solidFill>
        <a:latin typeface="+mn-lt"/>
        <a:ea typeface="+mn-ea"/>
        <a:cs typeface="+mn-cs"/>
      </a:defRPr>
    </a:lvl6pPr>
    <a:lvl7pPr marL="3184227" algn="l" defTabSz="1061410" rtl="0" eaLnBrk="1" latinLnBrk="0" hangingPunct="1">
      <a:defRPr kumimoji="1" sz="2100" kern="1200">
        <a:solidFill>
          <a:schemeClr val="tx1"/>
        </a:solidFill>
        <a:latin typeface="+mn-lt"/>
        <a:ea typeface="+mn-ea"/>
        <a:cs typeface="+mn-cs"/>
      </a:defRPr>
    </a:lvl7pPr>
    <a:lvl8pPr marL="3714931" algn="l" defTabSz="1061410" rtl="0" eaLnBrk="1" latinLnBrk="0" hangingPunct="1">
      <a:defRPr kumimoji="1" sz="2100" kern="1200">
        <a:solidFill>
          <a:schemeClr val="tx1"/>
        </a:solidFill>
        <a:latin typeface="+mn-lt"/>
        <a:ea typeface="+mn-ea"/>
        <a:cs typeface="+mn-cs"/>
      </a:defRPr>
    </a:lvl8pPr>
    <a:lvl9pPr marL="4245636" algn="l" defTabSz="1061410" rtl="0" eaLnBrk="1" latinLnBrk="0" hangingPunct="1">
      <a:defRPr kumimoji="1"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0066"/>
    <a:srgbClr val="FF66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horzBarState="maximized">
    <p:restoredLeft sz="7471" autoAdjust="0"/>
    <p:restoredTop sz="95346" autoAdjust="0"/>
  </p:normalViewPr>
  <p:slideViewPr>
    <p:cSldViewPr snapToObjects="1">
      <p:cViewPr>
        <p:scale>
          <a:sx n="90" d="100"/>
          <a:sy n="90" d="100"/>
        </p:scale>
        <p:origin x="-420" y="3930"/>
      </p:cViewPr>
      <p:guideLst>
        <p:guide orient="horz" pos="6247"/>
        <p:guide pos="3026"/>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5559" tIns="47779" rIns="95559" bIns="47779"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6332"/>
          </a:xfrm>
          <a:prstGeom prst="rect">
            <a:avLst/>
          </a:prstGeom>
        </p:spPr>
        <p:txBody>
          <a:bodyPr vert="horz" lIns="95559" tIns="47779" rIns="95559" bIns="47779" rtlCol="0"/>
          <a:lstStyle>
            <a:lvl1pPr algn="r">
              <a:defRPr sz="1200"/>
            </a:lvl1pPr>
          </a:lstStyle>
          <a:p>
            <a:fld id="{2054CDE5-C53B-4121-B874-5EB1CD72169B}" type="datetimeFigureOut">
              <a:rPr kumimoji="1" lang="ja-JP" altLang="en-US" smtClean="0"/>
              <a:pPr/>
              <a:t>2014/8/15</a:t>
            </a:fld>
            <a:endParaRPr kumimoji="1" lang="ja-JP" altLang="en-US"/>
          </a:p>
        </p:txBody>
      </p:sp>
      <p:sp>
        <p:nvSpPr>
          <p:cNvPr id="4" name="スライド イメージ プレースホルダー 3"/>
          <p:cNvSpPr>
            <a:spLocks noGrp="1" noRot="1" noChangeAspect="1"/>
          </p:cNvSpPr>
          <p:nvPr>
            <p:ph type="sldImg" idx="2"/>
          </p:nvPr>
        </p:nvSpPr>
        <p:spPr>
          <a:xfrm>
            <a:off x="2497138" y="744538"/>
            <a:ext cx="1803400" cy="3722687"/>
          </a:xfrm>
          <a:prstGeom prst="rect">
            <a:avLst/>
          </a:prstGeom>
          <a:noFill/>
          <a:ln w="12700">
            <a:solidFill>
              <a:prstClr val="black"/>
            </a:solidFill>
          </a:ln>
        </p:spPr>
        <p:txBody>
          <a:bodyPr vert="horz" lIns="95559" tIns="47779" rIns="95559" bIns="47779" rtlCol="0" anchor="ctr"/>
          <a:lstStyle/>
          <a:p>
            <a:endParaRPr lang="ja-JP" altLang="en-US"/>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5559" tIns="47779" rIns="95559" bIns="47779"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4"/>
            <a:ext cx="2945659" cy="496332"/>
          </a:xfrm>
          <a:prstGeom prst="rect">
            <a:avLst/>
          </a:prstGeom>
        </p:spPr>
        <p:txBody>
          <a:bodyPr vert="horz" lIns="95559" tIns="47779" rIns="95559" bIns="47779"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6332"/>
          </a:xfrm>
          <a:prstGeom prst="rect">
            <a:avLst/>
          </a:prstGeom>
        </p:spPr>
        <p:txBody>
          <a:bodyPr vert="horz" lIns="95559" tIns="47779" rIns="95559" bIns="47779" rtlCol="0" anchor="b"/>
          <a:lstStyle>
            <a:lvl1pPr algn="r">
              <a:defRPr sz="1200"/>
            </a:lvl1pPr>
          </a:lstStyle>
          <a:p>
            <a:fld id="{2BDD4FDB-7342-4596-A549-B0E00FBB742E}" type="slidenum">
              <a:rPr kumimoji="1" lang="ja-JP" altLang="en-US" smtClean="0"/>
              <a:pPr/>
              <a:t>‹#›</a:t>
            </a:fld>
            <a:endParaRPr kumimoji="1" lang="ja-JP" altLang="en-US"/>
          </a:p>
        </p:txBody>
      </p:sp>
    </p:spTree>
    <p:extLst>
      <p:ext uri="{BB962C8B-B14F-4D97-AF65-F5344CB8AC3E}">
        <p14:creationId xmlns:p14="http://schemas.microsoft.com/office/powerpoint/2010/main" xmlns="" val="72672916"/>
      </p:ext>
    </p:extLst>
  </p:cSld>
  <p:clrMap bg1="lt1" tx1="dk1" bg2="lt2" tx2="dk2" accent1="accent1" accent2="accent2" accent3="accent3" accent4="accent4" accent5="accent5" accent6="accent6" hlink="hlink" folHlink="folHlink"/>
  <p:notesStyle>
    <a:lvl1pPr marL="0" algn="l" defTabSz="1061410" rtl="0" eaLnBrk="1" latinLnBrk="0" hangingPunct="1">
      <a:defRPr kumimoji="1" sz="1300" kern="1200">
        <a:solidFill>
          <a:schemeClr val="tx1"/>
        </a:solidFill>
        <a:latin typeface="+mn-lt"/>
        <a:ea typeface="+mn-ea"/>
        <a:cs typeface="+mn-cs"/>
      </a:defRPr>
    </a:lvl1pPr>
    <a:lvl2pPr marL="530704" algn="l" defTabSz="1061410" rtl="0" eaLnBrk="1" latinLnBrk="0" hangingPunct="1">
      <a:defRPr kumimoji="1" sz="1300" kern="1200">
        <a:solidFill>
          <a:schemeClr val="tx1"/>
        </a:solidFill>
        <a:latin typeface="+mn-lt"/>
        <a:ea typeface="+mn-ea"/>
        <a:cs typeface="+mn-cs"/>
      </a:defRPr>
    </a:lvl2pPr>
    <a:lvl3pPr marL="1061410" algn="l" defTabSz="1061410" rtl="0" eaLnBrk="1" latinLnBrk="0" hangingPunct="1">
      <a:defRPr kumimoji="1" sz="1300" kern="1200">
        <a:solidFill>
          <a:schemeClr val="tx1"/>
        </a:solidFill>
        <a:latin typeface="+mn-lt"/>
        <a:ea typeface="+mn-ea"/>
        <a:cs typeface="+mn-cs"/>
      </a:defRPr>
    </a:lvl3pPr>
    <a:lvl4pPr marL="1592113" algn="l" defTabSz="1061410" rtl="0" eaLnBrk="1" latinLnBrk="0" hangingPunct="1">
      <a:defRPr kumimoji="1" sz="1300" kern="1200">
        <a:solidFill>
          <a:schemeClr val="tx1"/>
        </a:solidFill>
        <a:latin typeface="+mn-lt"/>
        <a:ea typeface="+mn-ea"/>
        <a:cs typeface="+mn-cs"/>
      </a:defRPr>
    </a:lvl4pPr>
    <a:lvl5pPr marL="2122818" algn="l" defTabSz="1061410" rtl="0" eaLnBrk="1" latinLnBrk="0" hangingPunct="1">
      <a:defRPr kumimoji="1" sz="1300" kern="1200">
        <a:solidFill>
          <a:schemeClr val="tx1"/>
        </a:solidFill>
        <a:latin typeface="+mn-lt"/>
        <a:ea typeface="+mn-ea"/>
        <a:cs typeface="+mn-cs"/>
      </a:defRPr>
    </a:lvl5pPr>
    <a:lvl6pPr marL="2653522" algn="l" defTabSz="1061410" rtl="0" eaLnBrk="1" latinLnBrk="0" hangingPunct="1">
      <a:defRPr kumimoji="1" sz="1300" kern="1200">
        <a:solidFill>
          <a:schemeClr val="tx1"/>
        </a:solidFill>
        <a:latin typeface="+mn-lt"/>
        <a:ea typeface="+mn-ea"/>
        <a:cs typeface="+mn-cs"/>
      </a:defRPr>
    </a:lvl6pPr>
    <a:lvl7pPr marL="3184227" algn="l" defTabSz="1061410" rtl="0" eaLnBrk="1" latinLnBrk="0" hangingPunct="1">
      <a:defRPr kumimoji="1" sz="1300" kern="1200">
        <a:solidFill>
          <a:schemeClr val="tx1"/>
        </a:solidFill>
        <a:latin typeface="+mn-lt"/>
        <a:ea typeface="+mn-ea"/>
        <a:cs typeface="+mn-cs"/>
      </a:defRPr>
    </a:lvl7pPr>
    <a:lvl8pPr marL="3714931" algn="l" defTabSz="1061410" rtl="0" eaLnBrk="1" latinLnBrk="0" hangingPunct="1">
      <a:defRPr kumimoji="1" sz="1300" kern="1200">
        <a:solidFill>
          <a:schemeClr val="tx1"/>
        </a:solidFill>
        <a:latin typeface="+mn-lt"/>
        <a:ea typeface="+mn-ea"/>
        <a:cs typeface="+mn-cs"/>
      </a:defRPr>
    </a:lvl8pPr>
    <a:lvl9pPr marL="4245636" algn="l" defTabSz="1061410" rtl="0" eaLnBrk="1" latinLnBrk="0" hangingPunct="1">
      <a:defRPr kumimoji="1"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20227" y="6154122"/>
            <a:ext cx="8162371" cy="4246398"/>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440419" y="11225940"/>
            <a:ext cx="6721952" cy="5062660"/>
          </a:xfrm>
        </p:spPr>
        <p:txBody>
          <a:bodyPr/>
          <a:lstStyle>
            <a:lvl1pPr marL="0" indent="0" algn="ctr">
              <a:buNone/>
              <a:defRPr>
                <a:solidFill>
                  <a:schemeClr val="tx1">
                    <a:tint val="75000"/>
                  </a:schemeClr>
                </a:solidFill>
              </a:defRPr>
            </a:lvl1pPr>
            <a:lvl2pPr marL="530704" indent="0" algn="ctr">
              <a:buNone/>
              <a:defRPr>
                <a:solidFill>
                  <a:schemeClr val="tx1">
                    <a:tint val="75000"/>
                  </a:schemeClr>
                </a:solidFill>
              </a:defRPr>
            </a:lvl2pPr>
            <a:lvl3pPr marL="1061410" indent="0" algn="ctr">
              <a:buNone/>
              <a:defRPr>
                <a:solidFill>
                  <a:schemeClr val="tx1">
                    <a:tint val="75000"/>
                  </a:schemeClr>
                </a:solidFill>
              </a:defRPr>
            </a:lvl3pPr>
            <a:lvl4pPr marL="1592113" indent="0" algn="ctr">
              <a:buNone/>
              <a:defRPr>
                <a:solidFill>
                  <a:schemeClr val="tx1">
                    <a:tint val="75000"/>
                  </a:schemeClr>
                </a:solidFill>
              </a:defRPr>
            </a:lvl4pPr>
            <a:lvl5pPr marL="2122818" indent="0" algn="ctr">
              <a:buNone/>
              <a:defRPr>
                <a:solidFill>
                  <a:schemeClr val="tx1">
                    <a:tint val="75000"/>
                  </a:schemeClr>
                </a:solidFill>
              </a:defRPr>
            </a:lvl5pPr>
            <a:lvl6pPr marL="2653522" indent="0" algn="ctr">
              <a:buNone/>
              <a:defRPr>
                <a:solidFill>
                  <a:schemeClr val="tx1">
                    <a:tint val="75000"/>
                  </a:schemeClr>
                </a:solidFill>
              </a:defRPr>
            </a:lvl6pPr>
            <a:lvl7pPr marL="3184227" indent="0" algn="ctr">
              <a:buNone/>
              <a:defRPr>
                <a:solidFill>
                  <a:schemeClr val="tx1">
                    <a:tint val="75000"/>
                  </a:schemeClr>
                </a:solidFill>
              </a:defRPr>
            </a:lvl7pPr>
            <a:lvl8pPr marL="3714931" indent="0" algn="ctr">
              <a:buNone/>
              <a:defRPr>
                <a:solidFill>
                  <a:schemeClr val="tx1">
                    <a:tint val="75000"/>
                  </a:schemeClr>
                </a:solidFill>
              </a:defRPr>
            </a:lvl8pPr>
            <a:lvl9pPr marL="4245636"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78822F6-AFB3-4E5D-81B0-9F797FDBF202}" type="datetimeFigureOut">
              <a:rPr kumimoji="1" lang="ja-JP" altLang="en-US" smtClean="0"/>
              <a:pPr/>
              <a:t>2014/8/15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CCCF50-53EE-4F14-A7EA-4A0469FE70F9}" type="slidenum">
              <a:rPr kumimoji="1" lang="ja-JP" altLang="en-US" smtClean="0"/>
              <a:pPr/>
              <a:t>‹#›</a:t>
            </a:fld>
            <a:endParaRPr kumimoji="1" lang="ja-JP" altLang="en-US"/>
          </a:p>
        </p:txBody>
      </p:sp>
    </p:spTree>
    <p:extLst>
      <p:ext uri="{BB962C8B-B14F-4D97-AF65-F5344CB8AC3E}">
        <p14:creationId xmlns:p14="http://schemas.microsoft.com/office/powerpoint/2010/main" xmlns="" val="3691587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78822F6-AFB3-4E5D-81B0-9F797FDBF202}" type="datetimeFigureOut">
              <a:rPr kumimoji="1" lang="ja-JP" altLang="en-US" smtClean="0"/>
              <a:pPr/>
              <a:t>2014/8/15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CCCF50-53EE-4F14-A7EA-4A0469FE70F9}" type="slidenum">
              <a:rPr kumimoji="1" lang="ja-JP" altLang="en-US" smtClean="0"/>
              <a:pPr/>
              <a:t>‹#›</a:t>
            </a:fld>
            <a:endParaRPr kumimoji="1" lang="ja-JP" altLang="en-US"/>
          </a:p>
        </p:txBody>
      </p:sp>
    </p:spTree>
    <p:extLst>
      <p:ext uri="{BB962C8B-B14F-4D97-AF65-F5344CB8AC3E}">
        <p14:creationId xmlns:p14="http://schemas.microsoft.com/office/powerpoint/2010/main" xmlns="" val="3526448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5221548" y="1059347"/>
            <a:ext cx="1620471" cy="2253434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360155" y="1059347"/>
            <a:ext cx="4701367" cy="2253434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78822F6-AFB3-4E5D-81B0-9F797FDBF202}" type="datetimeFigureOut">
              <a:rPr kumimoji="1" lang="ja-JP" altLang="en-US" smtClean="0"/>
              <a:pPr/>
              <a:t>2014/8/15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CCCF50-53EE-4F14-A7EA-4A0469FE70F9}" type="slidenum">
              <a:rPr kumimoji="1" lang="ja-JP" altLang="en-US" smtClean="0"/>
              <a:pPr/>
              <a:t>‹#›</a:t>
            </a:fld>
            <a:endParaRPr kumimoji="1" lang="ja-JP" altLang="en-US"/>
          </a:p>
        </p:txBody>
      </p:sp>
    </p:spTree>
    <p:extLst>
      <p:ext uri="{BB962C8B-B14F-4D97-AF65-F5344CB8AC3E}">
        <p14:creationId xmlns:p14="http://schemas.microsoft.com/office/powerpoint/2010/main" xmlns="" val="915721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78822F6-AFB3-4E5D-81B0-9F797FDBF202}" type="datetimeFigureOut">
              <a:rPr kumimoji="1" lang="ja-JP" altLang="en-US" smtClean="0"/>
              <a:pPr/>
              <a:t>2014/8/15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CCCF50-53EE-4F14-A7EA-4A0469FE70F9}" type="slidenum">
              <a:rPr kumimoji="1" lang="ja-JP" altLang="en-US" smtClean="0"/>
              <a:pPr/>
              <a:t>‹#›</a:t>
            </a:fld>
            <a:endParaRPr kumimoji="1" lang="ja-JP" altLang="en-US"/>
          </a:p>
        </p:txBody>
      </p:sp>
    </p:spTree>
    <p:extLst>
      <p:ext uri="{BB962C8B-B14F-4D97-AF65-F5344CB8AC3E}">
        <p14:creationId xmlns:p14="http://schemas.microsoft.com/office/powerpoint/2010/main" xmlns="" val="3138590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58571" y="12730068"/>
            <a:ext cx="8162371" cy="3934571"/>
          </a:xfrm>
        </p:spPr>
        <p:txBody>
          <a:bodyPr anchor="t"/>
          <a:lstStyle>
            <a:lvl1pPr algn="l">
              <a:defRPr sz="4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58571" y="8396534"/>
            <a:ext cx="8162371" cy="4333533"/>
          </a:xfrm>
        </p:spPr>
        <p:txBody>
          <a:bodyPr anchor="b"/>
          <a:lstStyle>
            <a:lvl1pPr marL="0" indent="0">
              <a:buNone/>
              <a:defRPr sz="2300">
                <a:solidFill>
                  <a:schemeClr val="tx1">
                    <a:tint val="75000"/>
                  </a:schemeClr>
                </a:solidFill>
              </a:defRPr>
            </a:lvl1pPr>
            <a:lvl2pPr marL="530704" indent="0">
              <a:buNone/>
              <a:defRPr sz="2100">
                <a:solidFill>
                  <a:schemeClr val="tx1">
                    <a:tint val="75000"/>
                  </a:schemeClr>
                </a:solidFill>
              </a:defRPr>
            </a:lvl2pPr>
            <a:lvl3pPr marL="1061410" indent="0">
              <a:buNone/>
              <a:defRPr sz="1900">
                <a:solidFill>
                  <a:schemeClr val="tx1">
                    <a:tint val="75000"/>
                  </a:schemeClr>
                </a:solidFill>
              </a:defRPr>
            </a:lvl3pPr>
            <a:lvl4pPr marL="1592113" indent="0">
              <a:buNone/>
              <a:defRPr sz="1700">
                <a:solidFill>
                  <a:schemeClr val="tx1">
                    <a:tint val="75000"/>
                  </a:schemeClr>
                </a:solidFill>
              </a:defRPr>
            </a:lvl4pPr>
            <a:lvl5pPr marL="2122818" indent="0">
              <a:buNone/>
              <a:defRPr sz="1700">
                <a:solidFill>
                  <a:schemeClr val="tx1">
                    <a:tint val="75000"/>
                  </a:schemeClr>
                </a:solidFill>
              </a:defRPr>
            </a:lvl5pPr>
            <a:lvl6pPr marL="2653522" indent="0">
              <a:buNone/>
              <a:defRPr sz="1700">
                <a:solidFill>
                  <a:schemeClr val="tx1">
                    <a:tint val="75000"/>
                  </a:schemeClr>
                </a:solidFill>
              </a:defRPr>
            </a:lvl6pPr>
            <a:lvl7pPr marL="3184227" indent="0">
              <a:buNone/>
              <a:defRPr sz="1700">
                <a:solidFill>
                  <a:schemeClr val="tx1">
                    <a:tint val="75000"/>
                  </a:schemeClr>
                </a:solidFill>
              </a:defRPr>
            </a:lvl7pPr>
            <a:lvl8pPr marL="3714931" indent="0">
              <a:buNone/>
              <a:defRPr sz="1700">
                <a:solidFill>
                  <a:schemeClr val="tx1">
                    <a:tint val="75000"/>
                  </a:schemeClr>
                </a:solidFill>
              </a:defRPr>
            </a:lvl8pPr>
            <a:lvl9pPr marL="4245636" indent="0">
              <a:buNone/>
              <a:defRPr sz="17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78822F6-AFB3-4E5D-81B0-9F797FDBF202}" type="datetimeFigureOut">
              <a:rPr kumimoji="1" lang="ja-JP" altLang="en-US" smtClean="0"/>
              <a:pPr/>
              <a:t>2014/8/15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CCCF50-53EE-4F14-A7EA-4A0469FE70F9}" type="slidenum">
              <a:rPr kumimoji="1" lang="ja-JP" altLang="en-US" smtClean="0"/>
              <a:pPr/>
              <a:t>‹#›</a:t>
            </a:fld>
            <a:endParaRPr kumimoji="1" lang="ja-JP" altLang="en-US"/>
          </a:p>
        </p:txBody>
      </p:sp>
    </p:spTree>
    <p:extLst>
      <p:ext uri="{BB962C8B-B14F-4D97-AF65-F5344CB8AC3E}">
        <p14:creationId xmlns:p14="http://schemas.microsoft.com/office/powerpoint/2010/main" xmlns="" val="2918120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360180" y="6163265"/>
            <a:ext cx="3160916" cy="17430426"/>
          </a:xfrm>
        </p:spPr>
        <p:txBody>
          <a:bodyPr/>
          <a:lstStyle>
            <a:lvl1pPr>
              <a:defRPr sz="3200"/>
            </a:lvl1pPr>
            <a:lvl2pPr>
              <a:defRPr sz="2900"/>
            </a:lvl2pPr>
            <a:lvl3pPr>
              <a:defRPr sz="2300"/>
            </a:lvl3pPr>
            <a:lvl4pPr>
              <a:defRPr sz="2100"/>
            </a:lvl4pPr>
            <a:lvl5pPr>
              <a:defRPr sz="2100"/>
            </a:lvl5pPr>
            <a:lvl6pPr>
              <a:defRPr sz="2100"/>
            </a:lvl6pPr>
            <a:lvl7pPr>
              <a:defRPr sz="2100"/>
            </a:lvl7pPr>
            <a:lvl8pPr>
              <a:defRPr sz="2100"/>
            </a:lvl8pPr>
            <a:lvl9pPr>
              <a:defRPr sz="21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3681116" y="6163265"/>
            <a:ext cx="3160916" cy="17430426"/>
          </a:xfrm>
        </p:spPr>
        <p:txBody>
          <a:bodyPr/>
          <a:lstStyle>
            <a:lvl1pPr>
              <a:defRPr sz="3200"/>
            </a:lvl1pPr>
            <a:lvl2pPr>
              <a:defRPr sz="2900"/>
            </a:lvl2pPr>
            <a:lvl3pPr>
              <a:defRPr sz="2300"/>
            </a:lvl3pPr>
            <a:lvl4pPr>
              <a:defRPr sz="2100"/>
            </a:lvl4pPr>
            <a:lvl5pPr>
              <a:defRPr sz="2100"/>
            </a:lvl5pPr>
            <a:lvl6pPr>
              <a:defRPr sz="2100"/>
            </a:lvl6pPr>
            <a:lvl7pPr>
              <a:defRPr sz="2100"/>
            </a:lvl7pPr>
            <a:lvl8pPr>
              <a:defRPr sz="2100"/>
            </a:lvl8pPr>
            <a:lvl9pPr>
              <a:defRPr sz="21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78822F6-AFB3-4E5D-81B0-9F797FDBF202}" type="datetimeFigureOut">
              <a:rPr kumimoji="1" lang="ja-JP" altLang="en-US" smtClean="0"/>
              <a:pPr/>
              <a:t>2014/8/15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CCCF50-53EE-4F14-A7EA-4A0469FE70F9}" type="slidenum">
              <a:rPr kumimoji="1" lang="ja-JP" altLang="en-US" smtClean="0"/>
              <a:pPr/>
              <a:t>‹#›</a:t>
            </a:fld>
            <a:endParaRPr kumimoji="1" lang="ja-JP" altLang="en-US"/>
          </a:p>
        </p:txBody>
      </p:sp>
    </p:spTree>
    <p:extLst>
      <p:ext uri="{BB962C8B-B14F-4D97-AF65-F5344CB8AC3E}">
        <p14:creationId xmlns:p14="http://schemas.microsoft.com/office/powerpoint/2010/main" xmlns="" val="3022818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80154" y="793376"/>
            <a:ext cx="8642509" cy="3301736"/>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80147" y="4434450"/>
            <a:ext cx="4242899" cy="1848062"/>
          </a:xfrm>
        </p:spPr>
        <p:txBody>
          <a:bodyPr anchor="b"/>
          <a:lstStyle>
            <a:lvl1pPr marL="0" indent="0">
              <a:buNone/>
              <a:defRPr sz="2900" b="1"/>
            </a:lvl1pPr>
            <a:lvl2pPr marL="530704" indent="0">
              <a:buNone/>
              <a:defRPr sz="2300" b="1"/>
            </a:lvl2pPr>
            <a:lvl3pPr marL="1061410" indent="0">
              <a:buNone/>
              <a:defRPr sz="2100" b="1"/>
            </a:lvl3pPr>
            <a:lvl4pPr marL="1592113" indent="0">
              <a:buNone/>
              <a:defRPr sz="1900" b="1"/>
            </a:lvl4pPr>
            <a:lvl5pPr marL="2122818" indent="0">
              <a:buNone/>
              <a:defRPr sz="1900" b="1"/>
            </a:lvl5pPr>
            <a:lvl6pPr marL="2653522" indent="0">
              <a:buNone/>
              <a:defRPr sz="1900" b="1"/>
            </a:lvl6pPr>
            <a:lvl7pPr marL="3184227" indent="0">
              <a:buNone/>
              <a:defRPr sz="1900" b="1"/>
            </a:lvl7pPr>
            <a:lvl8pPr marL="3714931" indent="0">
              <a:buNone/>
              <a:defRPr sz="1900" b="1"/>
            </a:lvl8pPr>
            <a:lvl9pPr marL="4245636" indent="0">
              <a:buNone/>
              <a:defRPr sz="19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80147" y="6282488"/>
            <a:ext cx="4242899" cy="11413920"/>
          </a:xfrm>
        </p:spPr>
        <p:txBody>
          <a:bodyPr/>
          <a:lstStyle>
            <a:lvl1pPr>
              <a:defRPr sz="29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878132" y="4434450"/>
            <a:ext cx="4244567" cy="1848062"/>
          </a:xfrm>
        </p:spPr>
        <p:txBody>
          <a:bodyPr anchor="b"/>
          <a:lstStyle>
            <a:lvl1pPr marL="0" indent="0">
              <a:buNone/>
              <a:defRPr sz="2900" b="1"/>
            </a:lvl1pPr>
            <a:lvl2pPr marL="530704" indent="0">
              <a:buNone/>
              <a:defRPr sz="2300" b="1"/>
            </a:lvl2pPr>
            <a:lvl3pPr marL="1061410" indent="0">
              <a:buNone/>
              <a:defRPr sz="2100" b="1"/>
            </a:lvl3pPr>
            <a:lvl4pPr marL="1592113" indent="0">
              <a:buNone/>
              <a:defRPr sz="1900" b="1"/>
            </a:lvl4pPr>
            <a:lvl5pPr marL="2122818" indent="0">
              <a:buNone/>
              <a:defRPr sz="1900" b="1"/>
            </a:lvl5pPr>
            <a:lvl6pPr marL="2653522" indent="0">
              <a:buNone/>
              <a:defRPr sz="1900" b="1"/>
            </a:lvl6pPr>
            <a:lvl7pPr marL="3184227" indent="0">
              <a:buNone/>
              <a:defRPr sz="1900" b="1"/>
            </a:lvl7pPr>
            <a:lvl8pPr marL="3714931" indent="0">
              <a:buNone/>
              <a:defRPr sz="1900" b="1"/>
            </a:lvl8pPr>
            <a:lvl9pPr marL="4245636" indent="0">
              <a:buNone/>
              <a:defRPr sz="19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878132" y="6282488"/>
            <a:ext cx="4244567" cy="11413920"/>
          </a:xfrm>
        </p:spPr>
        <p:txBody>
          <a:bodyPr/>
          <a:lstStyle>
            <a:lvl1pPr>
              <a:defRPr sz="29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78822F6-AFB3-4E5D-81B0-9F797FDBF202}" type="datetimeFigureOut">
              <a:rPr kumimoji="1" lang="ja-JP" altLang="en-US" smtClean="0"/>
              <a:pPr/>
              <a:t>2014/8/15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CCCF50-53EE-4F14-A7EA-4A0469FE70F9}" type="slidenum">
              <a:rPr kumimoji="1" lang="ja-JP" altLang="en-US" smtClean="0"/>
              <a:pPr/>
              <a:t>‹#›</a:t>
            </a:fld>
            <a:endParaRPr kumimoji="1" lang="ja-JP" altLang="en-US"/>
          </a:p>
        </p:txBody>
      </p:sp>
    </p:spTree>
    <p:extLst>
      <p:ext uri="{BB962C8B-B14F-4D97-AF65-F5344CB8AC3E}">
        <p14:creationId xmlns:p14="http://schemas.microsoft.com/office/powerpoint/2010/main" xmlns="" val="982730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78822F6-AFB3-4E5D-81B0-9F797FDBF202}" type="datetimeFigureOut">
              <a:rPr kumimoji="1" lang="ja-JP" altLang="en-US" smtClean="0"/>
              <a:pPr/>
              <a:t>2014/8/15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CCCF50-53EE-4F14-A7EA-4A0469FE70F9}" type="slidenum">
              <a:rPr kumimoji="1" lang="ja-JP" altLang="en-US" smtClean="0"/>
              <a:pPr/>
              <a:t>‹#›</a:t>
            </a:fld>
            <a:endParaRPr kumimoji="1" lang="ja-JP" altLang="en-US"/>
          </a:p>
        </p:txBody>
      </p:sp>
    </p:spTree>
    <p:extLst>
      <p:ext uri="{BB962C8B-B14F-4D97-AF65-F5344CB8AC3E}">
        <p14:creationId xmlns:p14="http://schemas.microsoft.com/office/powerpoint/2010/main" xmlns="" val="249336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78822F6-AFB3-4E5D-81B0-9F797FDBF202}" type="datetimeFigureOut">
              <a:rPr kumimoji="1" lang="ja-JP" altLang="en-US" smtClean="0"/>
              <a:pPr/>
              <a:t>2014/8/15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CCCF50-53EE-4F14-A7EA-4A0469FE70F9}" type="slidenum">
              <a:rPr kumimoji="1" lang="ja-JP" altLang="en-US" smtClean="0"/>
              <a:pPr/>
              <a:t>‹#›</a:t>
            </a:fld>
            <a:endParaRPr kumimoji="1" lang="ja-JP" altLang="en-US"/>
          </a:p>
        </p:txBody>
      </p:sp>
    </p:spTree>
    <p:extLst>
      <p:ext uri="{BB962C8B-B14F-4D97-AF65-F5344CB8AC3E}">
        <p14:creationId xmlns:p14="http://schemas.microsoft.com/office/powerpoint/2010/main" xmlns="" val="366538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80191" y="788786"/>
            <a:ext cx="3159251" cy="3356771"/>
          </a:xfrm>
        </p:spPr>
        <p:txBody>
          <a:bodyPr anchor="b"/>
          <a:lstStyle>
            <a:lvl1pPr algn="l">
              <a:defRPr sz="23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754475" y="788778"/>
            <a:ext cx="5368226" cy="16907640"/>
          </a:xfrm>
        </p:spPr>
        <p:txBody>
          <a:bodyPr/>
          <a:lstStyle>
            <a:lvl1pPr>
              <a:defRPr sz="3800"/>
            </a:lvl1pPr>
            <a:lvl2pPr>
              <a:defRPr sz="3200"/>
            </a:lvl2pPr>
            <a:lvl3pPr>
              <a:defRPr sz="2900"/>
            </a:lvl3pPr>
            <a:lvl4pPr>
              <a:defRPr sz="2300"/>
            </a:lvl4pPr>
            <a:lvl5pPr>
              <a:defRPr sz="2300"/>
            </a:lvl5pPr>
            <a:lvl6pPr>
              <a:defRPr sz="2300"/>
            </a:lvl6pPr>
            <a:lvl7pPr>
              <a:defRPr sz="2300"/>
            </a:lvl7pPr>
            <a:lvl8pPr>
              <a:defRPr sz="2300"/>
            </a:lvl8pPr>
            <a:lvl9pPr>
              <a:defRPr sz="23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80191" y="4145548"/>
            <a:ext cx="3159251" cy="13550886"/>
          </a:xfrm>
        </p:spPr>
        <p:txBody>
          <a:bodyPr/>
          <a:lstStyle>
            <a:lvl1pPr marL="0" indent="0">
              <a:buNone/>
              <a:defRPr sz="1700"/>
            </a:lvl1pPr>
            <a:lvl2pPr marL="530704" indent="0">
              <a:buNone/>
              <a:defRPr sz="1300"/>
            </a:lvl2pPr>
            <a:lvl3pPr marL="1061410" indent="0">
              <a:buNone/>
              <a:defRPr sz="1100"/>
            </a:lvl3pPr>
            <a:lvl4pPr marL="1592113" indent="0">
              <a:buNone/>
              <a:defRPr sz="1000"/>
            </a:lvl4pPr>
            <a:lvl5pPr marL="2122818" indent="0">
              <a:buNone/>
              <a:defRPr sz="1000"/>
            </a:lvl5pPr>
            <a:lvl6pPr marL="2653522" indent="0">
              <a:buNone/>
              <a:defRPr sz="1000"/>
            </a:lvl6pPr>
            <a:lvl7pPr marL="3184227" indent="0">
              <a:buNone/>
              <a:defRPr sz="1000"/>
            </a:lvl7pPr>
            <a:lvl8pPr marL="3714931" indent="0">
              <a:buNone/>
              <a:defRPr sz="1000"/>
            </a:lvl8pPr>
            <a:lvl9pPr marL="4245636"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78822F6-AFB3-4E5D-81B0-9F797FDBF202}" type="datetimeFigureOut">
              <a:rPr kumimoji="1" lang="ja-JP" altLang="en-US" smtClean="0"/>
              <a:pPr/>
              <a:t>2014/8/15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CCCF50-53EE-4F14-A7EA-4A0469FE70F9}" type="slidenum">
              <a:rPr kumimoji="1" lang="ja-JP" altLang="en-US" smtClean="0"/>
              <a:pPr/>
              <a:t>‹#›</a:t>
            </a:fld>
            <a:endParaRPr kumimoji="1" lang="ja-JP" altLang="en-US"/>
          </a:p>
        </p:txBody>
      </p:sp>
    </p:spTree>
    <p:extLst>
      <p:ext uri="{BB962C8B-B14F-4D97-AF65-F5344CB8AC3E}">
        <p14:creationId xmlns:p14="http://schemas.microsoft.com/office/powerpoint/2010/main" xmlns="" val="218183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882240" y="13867331"/>
            <a:ext cx="5761673" cy="1637115"/>
          </a:xfrm>
        </p:spPr>
        <p:txBody>
          <a:bodyPr anchor="b"/>
          <a:lstStyle>
            <a:lvl1pPr algn="l">
              <a:defRPr sz="23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882240" y="1770131"/>
            <a:ext cx="5761673" cy="11886250"/>
          </a:xfrm>
        </p:spPr>
        <p:txBody>
          <a:bodyPr/>
          <a:lstStyle>
            <a:lvl1pPr marL="0" indent="0">
              <a:buNone/>
              <a:defRPr sz="3800"/>
            </a:lvl1pPr>
            <a:lvl2pPr marL="530704" indent="0">
              <a:buNone/>
              <a:defRPr sz="3200"/>
            </a:lvl2pPr>
            <a:lvl3pPr marL="1061410" indent="0">
              <a:buNone/>
              <a:defRPr sz="2900"/>
            </a:lvl3pPr>
            <a:lvl4pPr marL="1592113" indent="0">
              <a:buNone/>
              <a:defRPr sz="2300"/>
            </a:lvl4pPr>
            <a:lvl5pPr marL="2122818" indent="0">
              <a:buNone/>
              <a:defRPr sz="2300"/>
            </a:lvl5pPr>
            <a:lvl6pPr marL="2653522" indent="0">
              <a:buNone/>
              <a:defRPr sz="2300"/>
            </a:lvl6pPr>
            <a:lvl7pPr marL="3184227" indent="0">
              <a:buNone/>
              <a:defRPr sz="2300"/>
            </a:lvl7pPr>
            <a:lvl8pPr marL="3714931" indent="0">
              <a:buNone/>
              <a:defRPr sz="2300"/>
            </a:lvl8pPr>
            <a:lvl9pPr marL="4245636" indent="0">
              <a:buNone/>
              <a:defRPr sz="2300"/>
            </a:lvl9pPr>
          </a:lstStyle>
          <a:p>
            <a:endParaRPr kumimoji="1" lang="ja-JP" altLang="en-US"/>
          </a:p>
        </p:txBody>
      </p:sp>
      <p:sp>
        <p:nvSpPr>
          <p:cNvPr id="4" name="テキスト プレースホルダー 3"/>
          <p:cNvSpPr>
            <a:spLocks noGrp="1"/>
          </p:cNvSpPr>
          <p:nvPr>
            <p:ph type="body" sz="half" idx="2"/>
          </p:nvPr>
        </p:nvSpPr>
        <p:spPr>
          <a:xfrm>
            <a:off x="1882240" y="15504434"/>
            <a:ext cx="5761673" cy="2324974"/>
          </a:xfrm>
        </p:spPr>
        <p:txBody>
          <a:bodyPr/>
          <a:lstStyle>
            <a:lvl1pPr marL="0" indent="0">
              <a:buNone/>
              <a:defRPr sz="1700"/>
            </a:lvl1pPr>
            <a:lvl2pPr marL="530704" indent="0">
              <a:buNone/>
              <a:defRPr sz="1300"/>
            </a:lvl2pPr>
            <a:lvl3pPr marL="1061410" indent="0">
              <a:buNone/>
              <a:defRPr sz="1100"/>
            </a:lvl3pPr>
            <a:lvl4pPr marL="1592113" indent="0">
              <a:buNone/>
              <a:defRPr sz="1000"/>
            </a:lvl4pPr>
            <a:lvl5pPr marL="2122818" indent="0">
              <a:buNone/>
              <a:defRPr sz="1000"/>
            </a:lvl5pPr>
            <a:lvl6pPr marL="2653522" indent="0">
              <a:buNone/>
              <a:defRPr sz="1000"/>
            </a:lvl6pPr>
            <a:lvl7pPr marL="3184227" indent="0">
              <a:buNone/>
              <a:defRPr sz="1000"/>
            </a:lvl7pPr>
            <a:lvl8pPr marL="3714931" indent="0">
              <a:buNone/>
              <a:defRPr sz="1000"/>
            </a:lvl8pPr>
            <a:lvl9pPr marL="4245636"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78822F6-AFB3-4E5D-81B0-9F797FDBF202}" type="datetimeFigureOut">
              <a:rPr kumimoji="1" lang="ja-JP" altLang="en-US" smtClean="0"/>
              <a:pPr/>
              <a:t>2014/8/15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CCCF50-53EE-4F14-A7EA-4A0469FE70F9}" type="slidenum">
              <a:rPr kumimoji="1" lang="ja-JP" altLang="en-US" smtClean="0"/>
              <a:pPr/>
              <a:t>‹#›</a:t>
            </a:fld>
            <a:endParaRPr kumimoji="1" lang="ja-JP" altLang="en-US"/>
          </a:p>
        </p:txBody>
      </p:sp>
    </p:spTree>
    <p:extLst>
      <p:ext uri="{BB962C8B-B14F-4D97-AF65-F5344CB8AC3E}">
        <p14:creationId xmlns:p14="http://schemas.microsoft.com/office/powerpoint/2010/main" xmlns="" val="2236128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80154" y="793376"/>
            <a:ext cx="8642509" cy="3301736"/>
          </a:xfrm>
          <a:prstGeom prst="rect">
            <a:avLst/>
          </a:prstGeom>
        </p:spPr>
        <p:txBody>
          <a:bodyPr vert="horz" lIns="106140" tIns="53069" rIns="106140" bIns="53069"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80154" y="4622467"/>
            <a:ext cx="8642509" cy="13073957"/>
          </a:xfrm>
          <a:prstGeom prst="rect">
            <a:avLst/>
          </a:prstGeom>
        </p:spPr>
        <p:txBody>
          <a:bodyPr vert="horz" lIns="106140" tIns="53069" rIns="106140" bIns="53069"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80181" y="18361367"/>
            <a:ext cx="2240651" cy="1054712"/>
          </a:xfrm>
          <a:prstGeom prst="rect">
            <a:avLst/>
          </a:prstGeom>
        </p:spPr>
        <p:txBody>
          <a:bodyPr vert="horz" lIns="106140" tIns="53069" rIns="106140" bIns="53069" rtlCol="0" anchor="ctr"/>
          <a:lstStyle>
            <a:lvl1pPr algn="l">
              <a:defRPr sz="1300">
                <a:solidFill>
                  <a:schemeClr val="tx1">
                    <a:tint val="75000"/>
                  </a:schemeClr>
                </a:solidFill>
              </a:defRPr>
            </a:lvl1pPr>
          </a:lstStyle>
          <a:p>
            <a:fld id="{178822F6-AFB3-4E5D-81B0-9F797FDBF202}" type="datetimeFigureOut">
              <a:rPr kumimoji="1" lang="ja-JP" altLang="en-US" smtClean="0"/>
              <a:pPr/>
              <a:t>2014/8/15</a:t>
            </a:fld>
            <a:endParaRPr kumimoji="1" lang="ja-JP" altLang="en-US"/>
          </a:p>
        </p:txBody>
      </p:sp>
      <p:sp>
        <p:nvSpPr>
          <p:cNvPr id="5" name="フッター プレースホルダー 4"/>
          <p:cNvSpPr>
            <a:spLocks noGrp="1"/>
          </p:cNvSpPr>
          <p:nvPr>
            <p:ph type="ftr" sz="quarter" idx="3"/>
          </p:nvPr>
        </p:nvSpPr>
        <p:spPr>
          <a:xfrm>
            <a:off x="3280970" y="18361367"/>
            <a:ext cx="3040884" cy="1054712"/>
          </a:xfrm>
          <a:prstGeom prst="rect">
            <a:avLst/>
          </a:prstGeom>
        </p:spPr>
        <p:txBody>
          <a:bodyPr vert="horz" lIns="106140" tIns="53069" rIns="106140" bIns="53069" rtlCol="0" anchor="ctr"/>
          <a:lstStyle>
            <a:lvl1pPr algn="ctr">
              <a:defRPr sz="13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882044" y="18361367"/>
            <a:ext cx="2240651" cy="1054712"/>
          </a:xfrm>
          <a:prstGeom prst="rect">
            <a:avLst/>
          </a:prstGeom>
        </p:spPr>
        <p:txBody>
          <a:bodyPr vert="horz" lIns="106140" tIns="53069" rIns="106140" bIns="53069" rtlCol="0" anchor="ctr"/>
          <a:lstStyle>
            <a:lvl1pPr algn="r">
              <a:defRPr sz="1300">
                <a:solidFill>
                  <a:schemeClr val="tx1">
                    <a:tint val="75000"/>
                  </a:schemeClr>
                </a:solidFill>
              </a:defRPr>
            </a:lvl1pPr>
          </a:lstStyle>
          <a:p>
            <a:fld id="{D9CCCF50-53EE-4F14-A7EA-4A0469FE70F9}" type="slidenum">
              <a:rPr kumimoji="1" lang="ja-JP" altLang="en-US" smtClean="0"/>
              <a:pPr/>
              <a:t>‹#›</a:t>
            </a:fld>
            <a:endParaRPr kumimoji="1" lang="ja-JP" altLang="en-US"/>
          </a:p>
        </p:txBody>
      </p:sp>
    </p:spTree>
    <p:extLst>
      <p:ext uri="{BB962C8B-B14F-4D97-AF65-F5344CB8AC3E}">
        <p14:creationId xmlns:p14="http://schemas.microsoft.com/office/powerpoint/2010/main" xmlns="" val="745264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61410" rtl="0" eaLnBrk="1" latinLnBrk="0" hangingPunct="1">
        <a:spcBef>
          <a:spcPct val="0"/>
        </a:spcBef>
        <a:buNone/>
        <a:defRPr kumimoji="1" sz="5100" kern="1200">
          <a:solidFill>
            <a:schemeClr val="tx1"/>
          </a:solidFill>
          <a:latin typeface="+mj-lt"/>
          <a:ea typeface="+mj-ea"/>
          <a:cs typeface="+mj-cs"/>
        </a:defRPr>
      </a:lvl1pPr>
    </p:titleStyle>
    <p:bodyStyle>
      <a:lvl1pPr marL="398029" indent="-398029" algn="l" defTabSz="1061410" rtl="0" eaLnBrk="1" latinLnBrk="0" hangingPunct="1">
        <a:spcBef>
          <a:spcPct val="20000"/>
        </a:spcBef>
        <a:buFont typeface="Arial" pitchFamily="34" charset="0"/>
        <a:buChar char="•"/>
        <a:defRPr kumimoji="1" sz="3800" kern="1200">
          <a:solidFill>
            <a:schemeClr val="tx1"/>
          </a:solidFill>
          <a:latin typeface="+mn-lt"/>
          <a:ea typeface="+mn-ea"/>
          <a:cs typeface="+mn-cs"/>
        </a:defRPr>
      </a:lvl1pPr>
      <a:lvl2pPr marL="862394" indent="-331690" algn="l" defTabSz="1061410" rtl="0" eaLnBrk="1" latinLnBrk="0" hangingPunct="1">
        <a:spcBef>
          <a:spcPct val="20000"/>
        </a:spcBef>
        <a:buFont typeface="Arial" pitchFamily="34" charset="0"/>
        <a:buChar char="–"/>
        <a:defRPr kumimoji="1" sz="3200" kern="1200">
          <a:solidFill>
            <a:schemeClr val="tx1"/>
          </a:solidFill>
          <a:latin typeface="+mn-lt"/>
          <a:ea typeface="+mn-ea"/>
          <a:cs typeface="+mn-cs"/>
        </a:defRPr>
      </a:lvl2pPr>
      <a:lvl3pPr marL="1326762" indent="-265352" algn="l" defTabSz="1061410" rtl="0" eaLnBrk="1" latinLnBrk="0" hangingPunct="1">
        <a:spcBef>
          <a:spcPct val="20000"/>
        </a:spcBef>
        <a:buFont typeface="Arial" pitchFamily="34" charset="0"/>
        <a:buChar char="•"/>
        <a:defRPr kumimoji="1" sz="2900" kern="1200">
          <a:solidFill>
            <a:schemeClr val="tx1"/>
          </a:solidFill>
          <a:latin typeface="+mn-lt"/>
          <a:ea typeface="+mn-ea"/>
          <a:cs typeface="+mn-cs"/>
        </a:defRPr>
      </a:lvl3pPr>
      <a:lvl4pPr marL="1857466" indent="-265352" algn="l" defTabSz="1061410" rtl="0" eaLnBrk="1" latinLnBrk="0" hangingPunct="1">
        <a:spcBef>
          <a:spcPct val="20000"/>
        </a:spcBef>
        <a:buFont typeface="Arial" pitchFamily="34" charset="0"/>
        <a:buChar char="–"/>
        <a:defRPr kumimoji="1" sz="2300" kern="1200">
          <a:solidFill>
            <a:schemeClr val="tx1"/>
          </a:solidFill>
          <a:latin typeface="+mn-lt"/>
          <a:ea typeface="+mn-ea"/>
          <a:cs typeface="+mn-cs"/>
        </a:defRPr>
      </a:lvl4pPr>
      <a:lvl5pPr marL="2388170" indent="-265352" algn="l" defTabSz="1061410" rtl="0" eaLnBrk="1" latinLnBrk="0" hangingPunct="1">
        <a:spcBef>
          <a:spcPct val="20000"/>
        </a:spcBef>
        <a:buFont typeface="Arial" pitchFamily="34" charset="0"/>
        <a:buChar char="»"/>
        <a:defRPr kumimoji="1" sz="2300" kern="1200">
          <a:solidFill>
            <a:schemeClr val="tx1"/>
          </a:solidFill>
          <a:latin typeface="+mn-lt"/>
          <a:ea typeface="+mn-ea"/>
          <a:cs typeface="+mn-cs"/>
        </a:defRPr>
      </a:lvl5pPr>
      <a:lvl6pPr marL="2918876" indent="-265352" algn="l" defTabSz="1061410" rtl="0" eaLnBrk="1" latinLnBrk="0" hangingPunct="1">
        <a:spcBef>
          <a:spcPct val="20000"/>
        </a:spcBef>
        <a:buFont typeface="Arial" pitchFamily="34" charset="0"/>
        <a:buChar char="•"/>
        <a:defRPr kumimoji="1" sz="2300" kern="1200">
          <a:solidFill>
            <a:schemeClr val="tx1"/>
          </a:solidFill>
          <a:latin typeface="+mn-lt"/>
          <a:ea typeface="+mn-ea"/>
          <a:cs typeface="+mn-cs"/>
        </a:defRPr>
      </a:lvl6pPr>
      <a:lvl7pPr marL="3449580" indent="-265352" algn="l" defTabSz="1061410" rtl="0" eaLnBrk="1" latinLnBrk="0" hangingPunct="1">
        <a:spcBef>
          <a:spcPct val="20000"/>
        </a:spcBef>
        <a:buFont typeface="Arial" pitchFamily="34" charset="0"/>
        <a:buChar char="•"/>
        <a:defRPr kumimoji="1" sz="2300" kern="1200">
          <a:solidFill>
            <a:schemeClr val="tx1"/>
          </a:solidFill>
          <a:latin typeface="+mn-lt"/>
          <a:ea typeface="+mn-ea"/>
          <a:cs typeface="+mn-cs"/>
        </a:defRPr>
      </a:lvl7pPr>
      <a:lvl8pPr marL="3980284" indent="-265352" algn="l" defTabSz="1061410" rtl="0" eaLnBrk="1" latinLnBrk="0" hangingPunct="1">
        <a:spcBef>
          <a:spcPct val="20000"/>
        </a:spcBef>
        <a:buFont typeface="Arial" pitchFamily="34" charset="0"/>
        <a:buChar char="•"/>
        <a:defRPr kumimoji="1" sz="2300" kern="1200">
          <a:solidFill>
            <a:schemeClr val="tx1"/>
          </a:solidFill>
          <a:latin typeface="+mn-lt"/>
          <a:ea typeface="+mn-ea"/>
          <a:cs typeface="+mn-cs"/>
        </a:defRPr>
      </a:lvl8pPr>
      <a:lvl9pPr marL="4510988" indent="-265352" algn="l" defTabSz="1061410" rtl="0" eaLnBrk="1" latinLnBrk="0" hangingPunct="1">
        <a:spcBef>
          <a:spcPct val="20000"/>
        </a:spcBef>
        <a:buFont typeface="Arial" pitchFamily="34" charset="0"/>
        <a:buChar char="•"/>
        <a:defRPr kumimoji="1" sz="2300" kern="1200">
          <a:solidFill>
            <a:schemeClr val="tx1"/>
          </a:solidFill>
          <a:latin typeface="+mn-lt"/>
          <a:ea typeface="+mn-ea"/>
          <a:cs typeface="+mn-cs"/>
        </a:defRPr>
      </a:lvl9pPr>
    </p:bodyStyle>
    <p:otherStyle>
      <a:defPPr>
        <a:defRPr lang="ja-JP"/>
      </a:defPPr>
      <a:lvl1pPr marL="0" algn="l" defTabSz="1061410" rtl="0" eaLnBrk="1" latinLnBrk="0" hangingPunct="1">
        <a:defRPr kumimoji="1" sz="2100" kern="1200">
          <a:solidFill>
            <a:schemeClr val="tx1"/>
          </a:solidFill>
          <a:latin typeface="+mn-lt"/>
          <a:ea typeface="+mn-ea"/>
          <a:cs typeface="+mn-cs"/>
        </a:defRPr>
      </a:lvl1pPr>
      <a:lvl2pPr marL="530704" algn="l" defTabSz="1061410" rtl="0" eaLnBrk="1" latinLnBrk="0" hangingPunct="1">
        <a:defRPr kumimoji="1" sz="2100" kern="1200">
          <a:solidFill>
            <a:schemeClr val="tx1"/>
          </a:solidFill>
          <a:latin typeface="+mn-lt"/>
          <a:ea typeface="+mn-ea"/>
          <a:cs typeface="+mn-cs"/>
        </a:defRPr>
      </a:lvl2pPr>
      <a:lvl3pPr marL="1061410" algn="l" defTabSz="1061410" rtl="0" eaLnBrk="1" latinLnBrk="0" hangingPunct="1">
        <a:defRPr kumimoji="1" sz="2100" kern="1200">
          <a:solidFill>
            <a:schemeClr val="tx1"/>
          </a:solidFill>
          <a:latin typeface="+mn-lt"/>
          <a:ea typeface="+mn-ea"/>
          <a:cs typeface="+mn-cs"/>
        </a:defRPr>
      </a:lvl3pPr>
      <a:lvl4pPr marL="1592113" algn="l" defTabSz="1061410" rtl="0" eaLnBrk="1" latinLnBrk="0" hangingPunct="1">
        <a:defRPr kumimoji="1" sz="2100" kern="1200">
          <a:solidFill>
            <a:schemeClr val="tx1"/>
          </a:solidFill>
          <a:latin typeface="+mn-lt"/>
          <a:ea typeface="+mn-ea"/>
          <a:cs typeface="+mn-cs"/>
        </a:defRPr>
      </a:lvl4pPr>
      <a:lvl5pPr marL="2122818" algn="l" defTabSz="1061410" rtl="0" eaLnBrk="1" latinLnBrk="0" hangingPunct="1">
        <a:defRPr kumimoji="1" sz="2100" kern="1200">
          <a:solidFill>
            <a:schemeClr val="tx1"/>
          </a:solidFill>
          <a:latin typeface="+mn-lt"/>
          <a:ea typeface="+mn-ea"/>
          <a:cs typeface="+mn-cs"/>
        </a:defRPr>
      </a:lvl5pPr>
      <a:lvl6pPr marL="2653522" algn="l" defTabSz="1061410" rtl="0" eaLnBrk="1" latinLnBrk="0" hangingPunct="1">
        <a:defRPr kumimoji="1" sz="2100" kern="1200">
          <a:solidFill>
            <a:schemeClr val="tx1"/>
          </a:solidFill>
          <a:latin typeface="+mn-lt"/>
          <a:ea typeface="+mn-ea"/>
          <a:cs typeface="+mn-cs"/>
        </a:defRPr>
      </a:lvl6pPr>
      <a:lvl7pPr marL="3184227" algn="l" defTabSz="1061410" rtl="0" eaLnBrk="1" latinLnBrk="0" hangingPunct="1">
        <a:defRPr kumimoji="1" sz="2100" kern="1200">
          <a:solidFill>
            <a:schemeClr val="tx1"/>
          </a:solidFill>
          <a:latin typeface="+mn-lt"/>
          <a:ea typeface="+mn-ea"/>
          <a:cs typeface="+mn-cs"/>
        </a:defRPr>
      </a:lvl7pPr>
      <a:lvl8pPr marL="3714931" algn="l" defTabSz="1061410" rtl="0" eaLnBrk="1" latinLnBrk="0" hangingPunct="1">
        <a:defRPr kumimoji="1" sz="2100" kern="1200">
          <a:solidFill>
            <a:schemeClr val="tx1"/>
          </a:solidFill>
          <a:latin typeface="+mn-lt"/>
          <a:ea typeface="+mn-ea"/>
          <a:cs typeface="+mn-cs"/>
        </a:defRPr>
      </a:lvl8pPr>
      <a:lvl9pPr marL="4245636" algn="l" defTabSz="1061410" rtl="0" eaLnBrk="1" latinLnBrk="0" hangingPunct="1">
        <a:defRPr kumimoji="1"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2.jpeg"/><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角丸四角形 105"/>
          <p:cNvSpPr/>
          <p:nvPr/>
        </p:nvSpPr>
        <p:spPr>
          <a:xfrm>
            <a:off x="-3590784" y="2759315"/>
            <a:ext cx="3481736" cy="1611418"/>
          </a:xfrm>
          <a:prstGeom prst="roundRect">
            <a:avLst/>
          </a:prstGeom>
          <a:solidFill>
            <a:schemeClr val="accent2">
              <a:lumMod val="20000"/>
              <a:lumOff val="80000"/>
            </a:schemeClr>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p>
        </p:txBody>
      </p:sp>
      <p:pic>
        <p:nvPicPr>
          <p:cNvPr id="75" name="図 74" descr="ookurayama-gc.com+ (2).jpg"/>
          <p:cNvPicPr>
            <a:picLocks noChangeAspect="1"/>
          </p:cNvPicPr>
          <p:nvPr/>
        </p:nvPicPr>
        <p:blipFill>
          <a:blip r:embed="rId2" cstate="print"/>
          <a:srcRect l="-9554" t="78241" r="-1425" b="2845"/>
          <a:stretch>
            <a:fillRect/>
          </a:stretch>
        </p:blipFill>
        <p:spPr>
          <a:xfrm>
            <a:off x="-887238" y="16673958"/>
            <a:ext cx="10657184" cy="3170776"/>
          </a:xfrm>
          <a:prstGeom prst="rect">
            <a:avLst/>
          </a:prstGeom>
        </p:spPr>
      </p:pic>
      <p:sp>
        <p:nvSpPr>
          <p:cNvPr id="9" name="正方形/長方形 8"/>
          <p:cNvSpPr/>
          <p:nvPr/>
        </p:nvSpPr>
        <p:spPr>
          <a:xfrm>
            <a:off x="336898" y="1735401"/>
            <a:ext cx="5976663" cy="28803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smtClean="0">
                <a:solidFill>
                  <a:sysClr val="windowText" lastClr="000000"/>
                </a:solidFill>
                <a:latin typeface="+mj-ea"/>
                <a:ea typeface="+mj-ea"/>
              </a:rPr>
              <a:t>当院のご案内</a:t>
            </a:r>
            <a:endParaRPr lang="en-US" altLang="ja-JP" sz="1200" b="1" dirty="0" smtClean="0">
              <a:solidFill>
                <a:sysClr val="windowText" lastClr="000000"/>
              </a:solidFill>
              <a:latin typeface="+mj-ea"/>
              <a:ea typeface="+mj-ea"/>
            </a:endParaRPr>
          </a:p>
        </p:txBody>
      </p:sp>
      <p:grpSp>
        <p:nvGrpSpPr>
          <p:cNvPr id="2" name="グループ化 11"/>
          <p:cNvGrpSpPr/>
          <p:nvPr/>
        </p:nvGrpSpPr>
        <p:grpSpPr>
          <a:xfrm>
            <a:off x="-599206" y="1631023"/>
            <a:ext cx="442533" cy="392410"/>
            <a:chOff x="9481914" y="1572360"/>
            <a:chExt cx="442533" cy="392410"/>
          </a:xfrm>
        </p:grpSpPr>
        <p:sp>
          <p:nvSpPr>
            <p:cNvPr id="11" name="正方形/長方形 10"/>
            <p:cNvSpPr/>
            <p:nvPr/>
          </p:nvSpPr>
          <p:spPr>
            <a:xfrm>
              <a:off x="9481914" y="1676738"/>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4" name="テキスト ボックス 13"/>
            <p:cNvSpPr txBox="1"/>
            <p:nvPr/>
          </p:nvSpPr>
          <p:spPr>
            <a:xfrm>
              <a:off x="9543437"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h2</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grpSp>
        <p:nvGrpSpPr>
          <p:cNvPr id="3" name="グループ化 25"/>
          <p:cNvGrpSpPr/>
          <p:nvPr/>
        </p:nvGrpSpPr>
        <p:grpSpPr>
          <a:xfrm>
            <a:off x="-627002" y="4963325"/>
            <a:ext cx="456431" cy="369997"/>
            <a:chOff x="9420391" y="1572360"/>
            <a:chExt cx="456431" cy="369997"/>
          </a:xfrm>
        </p:grpSpPr>
        <p:sp>
          <p:nvSpPr>
            <p:cNvPr id="27" name="正方形/長方形 26"/>
            <p:cNvSpPr/>
            <p:nvPr/>
          </p:nvSpPr>
          <p:spPr>
            <a:xfrm>
              <a:off x="9420391" y="1654325"/>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8" name="テキスト ボックス 27"/>
            <p:cNvSpPr txBox="1"/>
            <p:nvPr/>
          </p:nvSpPr>
          <p:spPr>
            <a:xfrm>
              <a:off x="9495812"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h3</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grpSp>
        <p:nvGrpSpPr>
          <p:cNvPr id="7" name="グループ化 67"/>
          <p:cNvGrpSpPr/>
          <p:nvPr/>
        </p:nvGrpSpPr>
        <p:grpSpPr>
          <a:xfrm>
            <a:off x="-599206" y="8681290"/>
            <a:ext cx="442533" cy="392410"/>
            <a:chOff x="9481914" y="1572360"/>
            <a:chExt cx="442533" cy="392410"/>
          </a:xfrm>
        </p:grpSpPr>
        <p:sp>
          <p:nvSpPr>
            <p:cNvPr id="69" name="正方形/長方形 68"/>
            <p:cNvSpPr/>
            <p:nvPr/>
          </p:nvSpPr>
          <p:spPr>
            <a:xfrm>
              <a:off x="9481914" y="1676738"/>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0" name="テキスト ボックス 69"/>
            <p:cNvSpPr txBox="1"/>
            <p:nvPr/>
          </p:nvSpPr>
          <p:spPr>
            <a:xfrm>
              <a:off x="9543437"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h3</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sp>
        <p:nvSpPr>
          <p:cNvPr id="48" name="テキスト ボックス 47"/>
          <p:cNvSpPr txBox="1"/>
          <p:nvPr/>
        </p:nvSpPr>
        <p:spPr>
          <a:xfrm>
            <a:off x="731753" y="2173586"/>
            <a:ext cx="1304240" cy="299697"/>
          </a:xfrm>
          <a:prstGeom prst="rect">
            <a:avLst/>
          </a:prstGeom>
          <a:noFill/>
        </p:spPr>
        <p:txBody>
          <a:bodyPr wrap="square" rtlCol="0">
            <a:spAutoFit/>
          </a:bodyPr>
          <a:lstStyle/>
          <a:p>
            <a:pPr>
              <a:lnSpc>
                <a:spcPct val="130000"/>
              </a:lnSpc>
            </a:pPr>
            <a:r>
              <a:rPr kumimoji="1" lang="ja-JP" altLang="en-US" sz="1100" dirty="0" smtClean="0">
                <a:latin typeface="メイリオ" pitchFamily="50" charset="-128"/>
                <a:ea typeface="メイリオ" pitchFamily="50" charset="-128"/>
                <a:cs typeface="メイリオ" pitchFamily="50" charset="-128"/>
              </a:rPr>
              <a:t>クリニック概要</a:t>
            </a:r>
            <a:endParaRPr kumimoji="1" lang="ja-JP" altLang="en-US" sz="1100" dirty="0">
              <a:latin typeface="メイリオ" pitchFamily="50" charset="-128"/>
              <a:ea typeface="メイリオ" pitchFamily="50" charset="-128"/>
              <a:cs typeface="メイリオ" pitchFamily="50" charset="-128"/>
            </a:endParaRPr>
          </a:p>
        </p:txBody>
      </p:sp>
      <p:cxnSp>
        <p:nvCxnSpPr>
          <p:cNvPr id="49" name="直線コネクタ 48"/>
          <p:cNvCxnSpPr/>
          <p:nvPr/>
        </p:nvCxnSpPr>
        <p:spPr>
          <a:xfrm>
            <a:off x="750803" y="2462830"/>
            <a:ext cx="6115680" cy="0"/>
          </a:xfrm>
          <a:prstGeom prst="line">
            <a:avLst/>
          </a:prstGeom>
          <a:ln w="952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テキスト ボックス 77"/>
          <p:cNvSpPr txBox="1"/>
          <p:nvPr/>
        </p:nvSpPr>
        <p:spPr>
          <a:xfrm>
            <a:off x="3318042" y="2559008"/>
            <a:ext cx="3839867" cy="2154396"/>
          </a:xfrm>
          <a:prstGeom prst="rect">
            <a:avLst/>
          </a:prstGeom>
          <a:noFill/>
        </p:spPr>
        <p:txBody>
          <a:bodyPr wrap="square" lIns="91401" tIns="45700" rIns="91401" bIns="45700" rtlCol="0">
            <a:spAutoFit/>
          </a:bodyPr>
          <a:lstStyle/>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r>
              <a:rPr lang="ja-JP" altLang="en-US" sz="900" dirty="0" smtClean="0">
                <a:latin typeface="メイリオ" pitchFamily="50" charset="-128"/>
                <a:ea typeface="メイリオ" pitchFamily="50" charset="-128"/>
              </a:rPr>
              <a:t/>
            </a:r>
            <a:br>
              <a:rPr lang="ja-JP" altLang="en-US" sz="900" dirty="0" smtClean="0">
                <a:latin typeface="メイリオ" pitchFamily="50" charset="-128"/>
                <a:ea typeface="メイリオ" pitchFamily="50" charset="-128"/>
              </a:rPr>
            </a:br>
            <a:r>
              <a:rPr lang="ja-JP" altLang="en-US" sz="900" dirty="0" smtClean="0">
                <a:latin typeface="メイリオ" pitchFamily="50" charset="-128"/>
                <a:ea typeface="メイリオ" pitchFamily="50" charset="-128"/>
              </a:rPr>
              <a:t>住所：</a:t>
            </a:r>
            <a:r>
              <a:rPr lang="zh-CN" altLang="en-US" sz="900" dirty="0" smtClean="0">
                <a:latin typeface="メイリオ" pitchFamily="50" charset="-128"/>
                <a:ea typeface="メイリオ" pitchFamily="50" charset="-128"/>
              </a:rPr>
              <a:t>神奈川県横浜市港北区大倉山</a:t>
            </a:r>
            <a:r>
              <a:rPr lang="en-US" altLang="zh-CN" sz="900" dirty="0" smtClean="0">
                <a:latin typeface="メイリオ" pitchFamily="50" charset="-128"/>
                <a:ea typeface="メイリオ" pitchFamily="50" charset="-128"/>
              </a:rPr>
              <a:t>5</a:t>
            </a:r>
            <a:r>
              <a:rPr lang="zh-CN" altLang="en-US" sz="900" dirty="0" smtClean="0">
                <a:latin typeface="メイリオ" pitchFamily="50" charset="-128"/>
                <a:ea typeface="メイリオ" pitchFamily="50" charset="-128"/>
              </a:rPr>
              <a:t>丁目</a:t>
            </a:r>
            <a:r>
              <a:rPr lang="en-US" altLang="zh-CN" sz="900" dirty="0" smtClean="0">
                <a:latin typeface="メイリオ" pitchFamily="50" charset="-128"/>
                <a:ea typeface="メイリオ" pitchFamily="50" charset="-128"/>
              </a:rPr>
              <a:t>32-29</a:t>
            </a:r>
            <a:r>
              <a:rPr lang="ja-JP" altLang="en-US" sz="900" dirty="0" smtClean="0">
                <a:latin typeface="メイリオ" pitchFamily="50" charset="-128"/>
                <a:ea typeface="メイリオ" pitchFamily="50" charset="-128"/>
              </a:rPr>
              <a:t/>
            </a:r>
            <a:br>
              <a:rPr lang="ja-JP" altLang="en-US" sz="900" dirty="0" smtClean="0">
                <a:latin typeface="メイリオ" pitchFamily="50" charset="-128"/>
                <a:ea typeface="メイリオ" pitchFamily="50" charset="-128"/>
              </a:rPr>
            </a:br>
            <a:r>
              <a:rPr lang="ja-JP" altLang="en-US" sz="900" dirty="0" smtClean="0">
                <a:latin typeface="メイリオ" pitchFamily="50" charset="-128"/>
                <a:ea typeface="メイリオ" pitchFamily="50" charset="-128"/>
              </a:rPr>
              <a:t>電話：</a:t>
            </a:r>
            <a:r>
              <a:rPr lang="en-US" altLang="ja-JP" sz="900" dirty="0" smtClean="0">
                <a:latin typeface="メイリオ" pitchFamily="50" charset="-128"/>
                <a:ea typeface="メイリオ" pitchFamily="50" charset="-128"/>
              </a:rPr>
              <a:t> 045-642-4075</a:t>
            </a:r>
            <a:r>
              <a:rPr lang="en-US" altLang="ja-JP" sz="900" dirty="0" smtClean="0">
                <a:latin typeface="メイリオ" pitchFamily="50" charset="-128"/>
                <a:ea typeface="メイリオ" pitchFamily="50" charset="-128"/>
                <a:cs typeface="メイリオ" pitchFamily="50" charset="-128"/>
              </a:rPr>
              <a:t> </a:t>
            </a:r>
            <a:r>
              <a:rPr lang="ja-JP" altLang="en-US" sz="900" dirty="0" smtClean="0">
                <a:latin typeface="メイリオ" pitchFamily="50" charset="-128"/>
                <a:ea typeface="メイリオ" pitchFamily="50" charset="-128"/>
              </a:rPr>
              <a:t/>
            </a:r>
            <a:br>
              <a:rPr lang="ja-JP" altLang="en-US" sz="900" dirty="0" smtClean="0">
                <a:latin typeface="メイリオ" pitchFamily="50" charset="-128"/>
                <a:ea typeface="メイリオ" pitchFamily="50" charset="-128"/>
              </a:rPr>
            </a:br>
            <a:r>
              <a:rPr lang="ja-JP" altLang="en-US" sz="900" dirty="0" smtClean="0">
                <a:latin typeface="メイリオ" pitchFamily="50" charset="-128"/>
                <a:ea typeface="メイリオ" pitchFamily="50" charset="-128"/>
              </a:rPr>
              <a:t>診療内容：鍼、灸、指圧、あん摩、マッサージ</a:t>
            </a:r>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p:txBody>
      </p:sp>
      <p:grpSp>
        <p:nvGrpSpPr>
          <p:cNvPr id="10" name="グループ化 90"/>
          <p:cNvGrpSpPr/>
          <p:nvPr/>
        </p:nvGrpSpPr>
        <p:grpSpPr>
          <a:xfrm>
            <a:off x="-537683" y="14808049"/>
            <a:ext cx="442533" cy="392410"/>
            <a:chOff x="9481914" y="1572360"/>
            <a:chExt cx="442533" cy="392410"/>
          </a:xfrm>
        </p:grpSpPr>
        <p:sp>
          <p:nvSpPr>
            <p:cNvPr id="92" name="正方形/長方形 91"/>
            <p:cNvSpPr/>
            <p:nvPr/>
          </p:nvSpPr>
          <p:spPr>
            <a:xfrm>
              <a:off x="9481914" y="1676738"/>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93" name="テキスト ボックス 92"/>
            <p:cNvSpPr txBox="1"/>
            <p:nvPr/>
          </p:nvSpPr>
          <p:spPr>
            <a:xfrm>
              <a:off x="9543437"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h3</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sp>
        <p:nvSpPr>
          <p:cNvPr id="57" name="テキスト ボックス 56"/>
          <p:cNvSpPr txBox="1"/>
          <p:nvPr/>
        </p:nvSpPr>
        <p:spPr>
          <a:xfrm>
            <a:off x="3328836" y="2473283"/>
            <a:ext cx="2236510" cy="469359"/>
          </a:xfrm>
          <a:prstGeom prst="rect">
            <a:avLst/>
          </a:prstGeom>
          <a:noFill/>
        </p:spPr>
        <p:txBody>
          <a:bodyPr wrap="none" rtlCol="0">
            <a:spAutoFit/>
          </a:bodyPr>
          <a:lstStyle/>
          <a:p>
            <a:pPr>
              <a:lnSpc>
                <a:spcPct val="130000"/>
              </a:lnSpc>
            </a:pPr>
            <a:r>
              <a:rPr lang="ja-JP" altLang="en-US" sz="2000" dirty="0" smtClean="0">
                <a:latin typeface="メイリオ" pitchFamily="50" charset="-128"/>
                <a:ea typeface="メイリオ" pitchFamily="50" charset="-128"/>
                <a:cs typeface="メイリオ" pitchFamily="50" charset="-128"/>
              </a:rPr>
              <a:t>大倉山五葉治療院</a:t>
            </a:r>
            <a:endParaRPr lang="ja-JP" altLang="en-US" sz="2000" dirty="0">
              <a:latin typeface="メイリオ" pitchFamily="50" charset="-128"/>
              <a:ea typeface="メイリオ" pitchFamily="50" charset="-128"/>
              <a:cs typeface="メイリオ" pitchFamily="50" charset="-128"/>
            </a:endParaRPr>
          </a:p>
        </p:txBody>
      </p:sp>
      <p:sp>
        <p:nvSpPr>
          <p:cNvPr id="66" name="テキスト ボックス 65"/>
          <p:cNvSpPr txBox="1"/>
          <p:nvPr/>
        </p:nvSpPr>
        <p:spPr>
          <a:xfrm>
            <a:off x="3397292" y="3665860"/>
            <a:ext cx="1304240" cy="312393"/>
          </a:xfrm>
          <a:prstGeom prst="rect">
            <a:avLst/>
          </a:prstGeom>
          <a:noFill/>
        </p:spPr>
        <p:txBody>
          <a:bodyPr wrap="square" rtlCol="0">
            <a:spAutoFit/>
          </a:bodyPr>
          <a:lstStyle/>
          <a:p>
            <a:pPr>
              <a:lnSpc>
                <a:spcPct val="130000"/>
              </a:lnSpc>
            </a:pPr>
            <a:r>
              <a:rPr kumimoji="1" lang="ja-JP" altLang="en-US" sz="1100" dirty="0" smtClean="0">
                <a:latin typeface="メイリオ" pitchFamily="50" charset="-128"/>
                <a:ea typeface="メイリオ" pitchFamily="50" charset="-128"/>
                <a:cs typeface="メイリオ" pitchFamily="50" charset="-128"/>
              </a:rPr>
              <a:t>受付</a:t>
            </a:r>
            <a:endParaRPr kumimoji="1" lang="ja-JP" altLang="en-US" sz="1100" dirty="0">
              <a:latin typeface="メイリオ" pitchFamily="50" charset="-128"/>
              <a:ea typeface="メイリオ" pitchFamily="50" charset="-128"/>
              <a:cs typeface="メイリオ" pitchFamily="50" charset="-128"/>
            </a:endParaRPr>
          </a:p>
        </p:txBody>
      </p:sp>
      <p:cxnSp>
        <p:nvCxnSpPr>
          <p:cNvPr id="83" name="直線コネクタ 82"/>
          <p:cNvCxnSpPr/>
          <p:nvPr/>
        </p:nvCxnSpPr>
        <p:spPr>
          <a:xfrm>
            <a:off x="696938" y="8989067"/>
            <a:ext cx="6115680" cy="0"/>
          </a:xfrm>
          <a:prstGeom prst="line">
            <a:avLst/>
          </a:prstGeom>
          <a:ln w="952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p:cNvSpPr txBox="1"/>
          <p:nvPr/>
        </p:nvSpPr>
        <p:spPr>
          <a:xfrm>
            <a:off x="665989" y="8681290"/>
            <a:ext cx="1890350" cy="312393"/>
          </a:xfrm>
          <a:prstGeom prst="rect">
            <a:avLst/>
          </a:prstGeom>
          <a:noFill/>
        </p:spPr>
        <p:txBody>
          <a:bodyPr wrap="square" rtlCol="0">
            <a:spAutoFit/>
          </a:bodyPr>
          <a:lstStyle/>
          <a:p>
            <a:pPr>
              <a:lnSpc>
                <a:spcPct val="130000"/>
              </a:lnSpc>
            </a:pPr>
            <a:r>
              <a:rPr lang="ja-JP" altLang="en-US" sz="1100" dirty="0" smtClean="0">
                <a:latin typeface="メイリオ" pitchFamily="50" charset="-128"/>
                <a:ea typeface="メイリオ" pitchFamily="50" charset="-128"/>
                <a:cs typeface="メイリオ" pitchFamily="50" charset="-128"/>
              </a:rPr>
              <a:t>東洋医学について</a:t>
            </a:r>
            <a:endParaRPr kumimoji="1" lang="ja-JP" altLang="en-US" sz="1100" dirty="0">
              <a:latin typeface="メイリオ" pitchFamily="50" charset="-128"/>
              <a:ea typeface="メイリオ" pitchFamily="50" charset="-128"/>
              <a:cs typeface="メイリオ" pitchFamily="50" charset="-128"/>
            </a:endParaRPr>
          </a:p>
        </p:txBody>
      </p:sp>
      <p:sp>
        <p:nvSpPr>
          <p:cNvPr id="44" name="テキスト ボックス 43"/>
          <p:cNvSpPr txBox="1"/>
          <p:nvPr/>
        </p:nvSpPr>
        <p:spPr>
          <a:xfrm>
            <a:off x="474775" y="14808049"/>
            <a:ext cx="1890350" cy="299697"/>
          </a:xfrm>
          <a:prstGeom prst="rect">
            <a:avLst/>
          </a:prstGeom>
          <a:noFill/>
        </p:spPr>
        <p:txBody>
          <a:bodyPr wrap="square" rtlCol="0">
            <a:spAutoFit/>
          </a:bodyPr>
          <a:lstStyle/>
          <a:p>
            <a:pPr>
              <a:lnSpc>
                <a:spcPct val="130000"/>
              </a:lnSpc>
            </a:pPr>
            <a:r>
              <a:rPr kumimoji="1" lang="ja-JP" altLang="en-US" sz="1100" dirty="0" smtClean="0">
                <a:latin typeface="メイリオ" pitchFamily="50" charset="-128"/>
                <a:ea typeface="メイリオ" pitchFamily="50" charset="-128"/>
                <a:cs typeface="メイリオ" pitchFamily="50" charset="-128"/>
              </a:rPr>
              <a:t>医院の様子</a:t>
            </a:r>
            <a:endParaRPr kumimoji="1" lang="ja-JP" altLang="en-US" sz="1100" dirty="0">
              <a:latin typeface="メイリオ" pitchFamily="50" charset="-128"/>
              <a:ea typeface="メイリオ" pitchFamily="50" charset="-128"/>
              <a:cs typeface="メイリオ" pitchFamily="50" charset="-128"/>
            </a:endParaRPr>
          </a:p>
        </p:txBody>
      </p:sp>
      <p:cxnSp>
        <p:nvCxnSpPr>
          <p:cNvPr id="45" name="直線コネクタ 44"/>
          <p:cNvCxnSpPr/>
          <p:nvPr/>
        </p:nvCxnSpPr>
        <p:spPr>
          <a:xfrm>
            <a:off x="440914" y="15107746"/>
            <a:ext cx="6115680" cy="0"/>
          </a:xfrm>
          <a:prstGeom prst="line">
            <a:avLst/>
          </a:prstGeom>
          <a:ln w="952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59" name="表 58"/>
          <p:cNvGraphicFramePr>
            <a:graphicFrameLocks noGrp="1"/>
          </p:cNvGraphicFramePr>
          <p:nvPr/>
        </p:nvGraphicFramePr>
        <p:xfrm>
          <a:off x="3435240" y="3761736"/>
          <a:ext cx="2489200" cy="729615"/>
        </p:xfrm>
        <a:graphic>
          <a:graphicData uri="http://schemas.openxmlformats.org/drawingml/2006/table">
            <a:tbl>
              <a:tblPr/>
              <a:tblGrid>
                <a:gridCol w="355600"/>
                <a:gridCol w="355600"/>
                <a:gridCol w="355600"/>
                <a:gridCol w="355600"/>
                <a:gridCol w="355600"/>
                <a:gridCol w="355600"/>
                <a:gridCol w="355600"/>
              </a:tblGrid>
              <a:tr h="171450">
                <a:tc>
                  <a:txBody>
                    <a:bodyPr/>
                    <a:lstStyle/>
                    <a:p>
                      <a:pPr algn="l" fontAlgn="ctr"/>
                      <a:endParaRPr lang="ja-JP" altLang="en-US" sz="1100" b="0" i="0" u="none" strike="noStrike" dirty="0">
                        <a:solidFill>
                          <a:srgbClr val="000000"/>
                        </a:solidFill>
                        <a:latin typeface="ＭＳ Ｐゴシック"/>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solidFill>
                          <a:srgbClr val="000000"/>
                        </a:solidFill>
                        <a:latin typeface="ＭＳ Ｐゴシック"/>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solidFill>
                          <a:srgbClr val="000000"/>
                        </a:solidFill>
                        <a:latin typeface="ＭＳ Ｐゴシック"/>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solidFill>
                          <a:srgbClr val="000000"/>
                        </a:solidFill>
                        <a:latin typeface="ＭＳ Ｐゴシック"/>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a:solidFill>
                          <a:srgbClr val="000000"/>
                        </a:solidFill>
                        <a:latin typeface="ＭＳ Ｐゴシック"/>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r>
              <a:tr h="238125">
                <a:tc>
                  <a:txBody>
                    <a:bodyPr/>
                    <a:lstStyle/>
                    <a:p>
                      <a:pPr algn="ctr" fontAlgn="ctr"/>
                      <a:r>
                        <a:rPr lang="ja-JP" altLang="en-US" sz="1100" b="1" i="0" u="none" strike="noStrike">
                          <a:solidFill>
                            <a:srgbClr val="666666"/>
                          </a:solidFill>
                          <a:latin typeface="メイリオ"/>
                        </a:rPr>
                        <a:t>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ja-JP" altLang="en-US" sz="1100" b="1" i="0" u="none" strike="noStrike">
                          <a:solidFill>
                            <a:srgbClr val="666666"/>
                          </a:solidFill>
                          <a:latin typeface="メイリオ"/>
                        </a:rPr>
                        <a:t>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ja-JP" altLang="en-US" sz="1100" b="1" i="0" u="none" strike="noStrike">
                          <a:solidFill>
                            <a:srgbClr val="666666"/>
                          </a:solidFill>
                          <a:latin typeface="メイリオ"/>
                        </a:rPr>
                        <a:t>水</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ja-JP" altLang="en-US" sz="1100" b="1" i="0" u="none" strike="noStrike">
                          <a:solidFill>
                            <a:srgbClr val="666666"/>
                          </a:solidFill>
                          <a:latin typeface="メイリオ"/>
                        </a:rPr>
                        <a:t>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ja-JP" altLang="en-US" sz="1100" b="1" i="0" u="none" strike="noStrike">
                          <a:solidFill>
                            <a:srgbClr val="666666"/>
                          </a:solidFill>
                          <a:latin typeface="メイリオ"/>
                        </a:rPr>
                        <a:t>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ja-JP" altLang="en-US" sz="1100" b="1" i="0" u="none" strike="noStrike">
                          <a:solidFill>
                            <a:srgbClr val="666666"/>
                          </a:solidFill>
                          <a:latin typeface="メイリオ"/>
                        </a:rPr>
                        <a:t>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ja-JP" altLang="en-US" sz="1100" b="1" i="0" u="none" strike="noStrike">
                          <a:solidFill>
                            <a:srgbClr val="666666"/>
                          </a:solidFill>
                          <a:latin typeface="メイリオ"/>
                        </a:rPr>
                        <a:t>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314325">
                <a:tc>
                  <a:txBody>
                    <a:bodyPr/>
                    <a:lstStyle/>
                    <a:p>
                      <a:pPr algn="ctr" fontAlgn="ctr"/>
                      <a:r>
                        <a:rPr lang="ja-JP" altLang="en-US" sz="1600" b="0" i="0" u="none" strike="noStrike" dirty="0">
                          <a:solidFill>
                            <a:srgbClr val="000000"/>
                          </a:solidFill>
                          <a:latin typeface="メイリオ"/>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latin typeface="メイリオ"/>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latin typeface="メイリオ"/>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latin typeface="メイリオ"/>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latin typeface="メイリオ"/>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latin typeface="メイリオ"/>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latin typeface="メイリオ"/>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0" name="テキスト ボックス 59"/>
          <p:cNvSpPr txBox="1"/>
          <p:nvPr/>
        </p:nvSpPr>
        <p:spPr>
          <a:xfrm>
            <a:off x="3192073" y="4545694"/>
            <a:ext cx="3604957" cy="215403"/>
          </a:xfrm>
          <a:prstGeom prst="rect">
            <a:avLst/>
          </a:prstGeom>
          <a:noFill/>
        </p:spPr>
        <p:txBody>
          <a:bodyPr wrap="square" lIns="91401" tIns="45700" rIns="91401" bIns="45700" rtlCol="0">
            <a:spAutoFit/>
          </a:bodyPr>
          <a:lstStyle/>
          <a:p>
            <a:r>
              <a:rPr lang="ja-JP" altLang="en-US" sz="800" dirty="0" smtClean="0">
                <a:latin typeface="メイリオ" panose="020B0604030504040204" pitchFamily="50" charset="-128"/>
                <a:ea typeface="メイリオ" panose="020B0604030504040204" pitchFamily="50" charset="-128"/>
              </a:rPr>
              <a:t>●＝</a:t>
            </a:r>
            <a:r>
              <a:rPr lang="en-US" altLang="ja-JP" sz="800" dirty="0" smtClean="0">
                <a:latin typeface="メイリオ" panose="020B0604030504040204" pitchFamily="50" charset="-128"/>
                <a:ea typeface="メイリオ" panose="020B0604030504040204" pitchFamily="50" charset="-128"/>
              </a:rPr>
              <a:t>8:30</a:t>
            </a:r>
            <a:r>
              <a:rPr lang="ja-JP" altLang="en-US" sz="800" dirty="0" smtClean="0">
                <a:latin typeface="メイリオ" panose="020B0604030504040204" pitchFamily="50" charset="-128"/>
                <a:ea typeface="メイリオ" panose="020B0604030504040204" pitchFamily="50" charset="-128"/>
              </a:rPr>
              <a:t>～</a:t>
            </a:r>
            <a:r>
              <a:rPr lang="en-US" altLang="ja-JP" sz="800" dirty="0" smtClean="0">
                <a:latin typeface="メイリオ" panose="020B0604030504040204" pitchFamily="50" charset="-128"/>
                <a:ea typeface="メイリオ" panose="020B0604030504040204" pitchFamily="50" charset="-128"/>
              </a:rPr>
              <a:t>11:00  </a:t>
            </a:r>
            <a:r>
              <a:rPr lang="ja-JP" altLang="en-US" sz="800" dirty="0" smtClean="0">
                <a:latin typeface="メイリオ" panose="020B0604030504040204" pitchFamily="50" charset="-128"/>
                <a:ea typeface="メイリオ" panose="020B0604030504040204" pitchFamily="50" charset="-128"/>
              </a:rPr>
              <a:t>▲＝</a:t>
            </a:r>
            <a:r>
              <a:rPr lang="en-US" altLang="ja-JP" sz="800" dirty="0" smtClean="0">
                <a:latin typeface="メイリオ" panose="020B0604030504040204" pitchFamily="50" charset="-128"/>
                <a:ea typeface="メイリオ" panose="020B0604030504040204" pitchFamily="50" charset="-128"/>
              </a:rPr>
              <a:t>8:30</a:t>
            </a:r>
            <a:r>
              <a:rPr lang="ja-JP" altLang="en-US" sz="800" dirty="0" smtClean="0">
                <a:latin typeface="メイリオ" panose="020B0604030504040204" pitchFamily="50" charset="-128"/>
                <a:ea typeface="メイリオ" panose="020B0604030504040204" pitchFamily="50" charset="-128"/>
              </a:rPr>
              <a:t>～</a:t>
            </a:r>
            <a:r>
              <a:rPr lang="en-US" altLang="ja-JP" sz="800" dirty="0" smtClean="0">
                <a:latin typeface="メイリオ" panose="020B0604030504040204" pitchFamily="50" charset="-128"/>
                <a:ea typeface="メイリオ" panose="020B0604030504040204" pitchFamily="50" charset="-128"/>
              </a:rPr>
              <a:t>11:00</a:t>
            </a:r>
            <a:r>
              <a:rPr lang="ja-JP" altLang="en-US" sz="800" dirty="0" smtClean="0">
                <a:latin typeface="メイリオ" panose="020B0604030504040204" pitchFamily="50" charset="-128"/>
                <a:ea typeface="メイリオ" panose="020B0604030504040204" pitchFamily="50" charset="-128"/>
              </a:rPr>
              <a:t>　■</a:t>
            </a:r>
            <a:r>
              <a:rPr lang="en-US" altLang="ja-JP" sz="800" dirty="0" smtClean="0">
                <a:latin typeface="メイリオ" panose="020B0604030504040204" pitchFamily="50" charset="-128"/>
                <a:ea typeface="メイリオ" panose="020B0604030504040204" pitchFamily="50" charset="-128"/>
              </a:rPr>
              <a:t>19:00</a:t>
            </a:r>
            <a:r>
              <a:rPr lang="ja-JP" altLang="en-US" sz="800" dirty="0" smtClean="0">
                <a:latin typeface="メイリオ" panose="020B0604030504040204" pitchFamily="50" charset="-128"/>
                <a:ea typeface="メイリオ" panose="020B0604030504040204" pitchFamily="50" charset="-128"/>
              </a:rPr>
              <a:t>～</a:t>
            </a:r>
            <a:r>
              <a:rPr lang="en-US" altLang="ja-JP" sz="800" dirty="0" smtClean="0">
                <a:latin typeface="メイリオ" panose="020B0604030504040204" pitchFamily="50" charset="-128"/>
                <a:ea typeface="メイリオ" panose="020B0604030504040204" pitchFamily="50" charset="-128"/>
              </a:rPr>
              <a:t>21:00</a:t>
            </a:r>
            <a:endParaRPr lang="en-US" altLang="ja-JP" sz="800" dirty="0">
              <a:latin typeface="メイリオ" panose="020B0604030504040204" pitchFamily="50" charset="-128"/>
              <a:ea typeface="メイリオ" panose="020B0604030504040204" pitchFamily="50" charset="-128"/>
            </a:endParaRPr>
          </a:p>
        </p:txBody>
      </p:sp>
      <p:sp>
        <p:nvSpPr>
          <p:cNvPr id="61" name="角丸四角形 60"/>
          <p:cNvSpPr/>
          <p:nvPr/>
        </p:nvSpPr>
        <p:spPr>
          <a:xfrm>
            <a:off x="9769946" y="3152738"/>
            <a:ext cx="3481736" cy="1392956"/>
          </a:xfrm>
          <a:prstGeom prst="roundRect">
            <a:avLst/>
          </a:prstGeom>
          <a:solidFill>
            <a:schemeClr val="accent2">
              <a:lumMod val="20000"/>
              <a:lumOff val="80000"/>
            </a:schemeClr>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p>
        </p:txBody>
      </p:sp>
      <p:sp>
        <p:nvSpPr>
          <p:cNvPr id="68" name="正方形/長方形 67"/>
          <p:cNvSpPr/>
          <p:nvPr/>
        </p:nvSpPr>
        <p:spPr>
          <a:xfrm>
            <a:off x="9872236" y="3438570"/>
            <a:ext cx="3303246" cy="969496"/>
          </a:xfrm>
          <a:prstGeom prst="rect">
            <a:avLst/>
          </a:prstGeom>
        </p:spPr>
        <p:txBody>
          <a:bodyPr wrap="square">
            <a:spAutoFit/>
          </a:bodyPr>
          <a:lstStyle/>
          <a:p>
            <a:endParaRPr lang="en-US" altLang="ja-JP" sz="900" dirty="0" smtClean="0"/>
          </a:p>
          <a:p>
            <a:r>
              <a:rPr lang="ja-JP" altLang="en-US" sz="1200" dirty="0" smtClean="0"/>
              <a:t>「大倉山五葉治療院</a:t>
            </a:r>
            <a:r>
              <a:rPr lang="en-US" altLang="ja-JP" sz="1200" dirty="0" smtClean="0"/>
              <a:t>Excel</a:t>
            </a:r>
            <a:r>
              <a:rPr lang="ja-JP" altLang="en-US" sz="1200" dirty="0" smtClean="0"/>
              <a:t>」の「診療時間」にデータあり</a:t>
            </a:r>
            <a:r>
              <a:rPr lang="ja-JP" altLang="en-US" sz="1200" smtClean="0"/>
              <a:t>ま</a:t>
            </a:r>
            <a:r>
              <a:rPr lang="ja-JP" altLang="en-US" sz="1200" smtClean="0"/>
              <a:t>す</a:t>
            </a:r>
            <a:endParaRPr lang="en-US" altLang="ja-JP" sz="1200" dirty="0" smtClean="0"/>
          </a:p>
          <a:p>
            <a:r>
              <a:rPr lang="en-US" altLang="ja-JP" sz="1200" dirty="0" smtClean="0"/>
              <a:t>Dung </a:t>
            </a:r>
            <a:r>
              <a:rPr lang="en-US" altLang="ja-JP" sz="1200" dirty="0" err="1" smtClean="0"/>
              <a:t>hinh</a:t>
            </a:r>
            <a:r>
              <a:rPr lang="en-US" altLang="ja-JP" sz="1200" dirty="0" smtClean="0"/>
              <a:t> </a:t>
            </a:r>
            <a:r>
              <a:rPr lang="en-US" altLang="ja-JP" sz="1200" dirty="0" err="1" smtClean="0"/>
              <a:t>trang</a:t>
            </a:r>
            <a:r>
              <a:rPr lang="en-US" altLang="ja-JP" sz="1200" dirty="0" smtClean="0"/>
              <a:t> index, </a:t>
            </a:r>
            <a:r>
              <a:rPr lang="en-US" altLang="ja-JP" sz="1200" dirty="0" err="1" smtClean="0"/>
              <a:t>chinh</a:t>
            </a:r>
            <a:r>
              <a:rPr lang="en-US" altLang="ja-JP" sz="1200" dirty="0" smtClean="0"/>
              <a:t> </a:t>
            </a:r>
            <a:r>
              <a:rPr lang="en-US" altLang="ja-JP" sz="1200" dirty="0" err="1" smtClean="0"/>
              <a:t>sua</a:t>
            </a:r>
            <a:r>
              <a:rPr lang="en-US" altLang="ja-JP" sz="1200" dirty="0" smtClean="0"/>
              <a:t> </a:t>
            </a:r>
            <a:r>
              <a:rPr lang="en-US" altLang="ja-JP" sz="1200" dirty="0" err="1" smtClean="0"/>
              <a:t>lai</a:t>
            </a:r>
            <a:r>
              <a:rPr lang="en-US" altLang="ja-JP" sz="1200" dirty="0" smtClean="0"/>
              <a:t> </a:t>
            </a:r>
            <a:r>
              <a:rPr lang="en-US" altLang="ja-JP" sz="1200" dirty="0" err="1" smtClean="0"/>
              <a:t>chu</a:t>
            </a:r>
            <a:r>
              <a:rPr lang="en-US" altLang="ja-JP" sz="1200" dirty="0" smtClean="0"/>
              <a:t> </a:t>
            </a:r>
            <a:r>
              <a:rPr lang="en-US" altLang="ja-JP" sz="1200" dirty="0" err="1" smtClean="0"/>
              <a:t>cuoi</a:t>
            </a:r>
            <a:r>
              <a:rPr lang="en-US" altLang="ja-JP" sz="1200" dirty="0" smtClean="0"/>
              <a:t> </a:t>
            </a:r>
            <a:r>
              <a:rPr lang="en-US" altLang="ja-JP" sz="1200" dirty="0" err="1" smtClean="0"/>
              <a:t>cung</a:t>
            </a:r>
            <a:r>
              <a:rPr lang="en-US" altLang="ja-JP" sz="1200" dirty="0" smtClean="0"/>
              <a:t> </a:t>
            </a:r>
            <a:r>
              <a:rPr lang="en-US" altLang="ja-JP" sz="1200" dirty="0" err="1" smtClean="0"/>
              <a:t>ben</a:t>
            </a:r>
            <a:r>
              <a:rPr lang="en-US" altLang="ja-JP" sz="1200" dirty="0" smtClean="0"/>
              <a:t> </a:t>
            </a:r>
            <a:r>
              <a:rPr lang="en-US" altLang="ja-JP" sz="1200" dirty="0" err="1" smtClean="0"/>
              <a:t>phai</a:t>
            </a:r>
            <a:endParaRPr lang="en-US" altLang="ja-JP" sz="1200" dirty="0" smtClean="0"/>
          </a:p>
        </p:txBody>
      </p:sp>
      <p:sp>
        <p:nvSpPr>
          <p:cNvPr id="72" name="テキスト ボックス 71"/>
          <p:cNvSpPr txBox="1"/>
          <p:nvPr/>
        </p:nvSpPr>
        <p:spPr>
          <a:xfrm>
            <a:off x="760172" y="9117508"/>
            <a:ext cx="5937908" cy="2446783"/>
          </a:xfrm>
          <a:prstGeom prst="rect">
            <a:avLst/>
          </a:prstGeom>
          <a:noFill/>
        </p:spPr>
        <p:txBody>
          <a:bodyPr wrap="square" lIns="91401" tIns="45700" rIns="91401" bIns="45700" rtlCol="0">
            <a:spAutoFit/>
          </a:bodyPr>
          <a:lstStyle/>
          <a:p>
            <a:r>
              <a:rPr lang="ja-JP" altLang="en-US" sz="900" dirty="0" smtClean="0">
                <a:latin typeface="メイリオ" panose="020B0604030504040204" pitchFamily="50" charset="-128"/>
                <a:ea typeface="メイリオ" panose="020B0604030504040204" pitchFamily="50" charset="-128"/>
              </a:rPr>
              <a:t>東洋医学は鍼や灸、指などを用いて症状を改善していく、理学療法です。内服や注射などを行わずに治療をしていくため副作用がなく、体に負担をかけない優しい治療法として、どなたでも気軽にお試し頂けます。</a:t>
            </a:r>
            <a:endParaRPr lang="en-US" altLang="ja-JP" sz="900" dirty="0" smtClean="0">
              <a:latin typeface="メイリオ" panose="020B0604030504040204" pitchFamily="50" charset="-128"/>
              <a:ea typeface="メイリオ" panose="020B0604030504040204" pitchFamily="50" charset="-128"/>
            </a:endParaRPr>
          </a:p>
          <a:p>
            <a:endParaRPr lang="en-US" altLang="ja-JP" sz="900" dirty="0" smtClean="0">
              <a:latin typeface="メイリオ" panose="020B0604030504040204" pitchFamily="50" charset="-128"/>
              <a:ea typeface="メイリオ" panose="020B0604030504040204" pitchFamily="50" charset="-128"/>
            </a:endParaRPr>
          </a:p>
          <a:p>
            <a:r>
              <a:rPr lang="ja-JP" altLang="en-US" sz="900" dirty="0" smtClean="0">
                <a:latin typeface="メイリオ" panose="020B0604030504040204" pitchFamily="50" charset="-128"/>
                <a:ea typeface="メイリオ" panose="020B0604030504040204" pitchFamily="50" charset="-128"/>
              </a:rPr>
              <a:t>症状の改善だけではなく予防医学でもあるので、 「少し調子が悪いな」「疲れが取れない」というような病院に行くのを躊躇ってしまう程度の症状でも、気軽にお越しいただき、早い段階で治療をお受けいただくことによって大きな病気を予防することにつながります。</a:t>
            </a:r>
            <a:endParaRPr lang="en-US" altLang="ja-JP" sz="900" dirty="0" smtClean="0">
              <a:latin typeface="メイリオ" panose="020B0604030504040204" pitchFamily="50" charset="-128"/>
              <a:ea typeface="メイリオ" panose="020B0604030504040204" pitchFamily="50" charset="-128"/>
            </a:endParaRPr>
          </a:p>
          <a:p>
            <a:endParaRPr lang="en-US" altLang="ja-JP" sz="900" dirty="0" smtClean="0">
              <a:latin typeface="メイリオ" panose="020B0604030504040204" pitchFamily="50" charset="-128"/>
              <a:ea typeface="メイリオ" panose="020B0604030504040204" pitchFamily="50" charset="-128"/>
            </a:endParaRPr>
          </a:p>
          <a:p>
            <a:r>
              <a:rPr lang="ja-JP" altLang="en-US" sz="900" dirty="0" smtClean="0">
                <a:latin typeface="メイリオ" panose="020B0604030504040204" pitchFamily="50" charset="-128"/>
                <a:ea typeface="メイリオ" panose="020B0604030504040204" pitchFamily="50" charset="-128"/>
              </a:rPr>
              <a:t>また、東洋医学は、症状の原因となる生活習慣や身体の作りなど根本的な問題を改善することも含まれます。当院ではそういったサポートもしっかりと行ってまいりますので是非一度お越しください。</a:t>
            </a:r>
            <a:endParaRPr lang="en-US" altLang="ja-JP" sz="9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p:txBody>
      </p:sp>
      <p:cxnSp>
        <p:nvCxnSpPr>
          <p:cNvPr id="110" name="直線コネクタ 109"/>
          <p:cNvCxnSpPr/>
          <p:nvPr/>
        </p:nvCxnSpPr>
        <p:spPr>
          <a:xfrm>
            <a:off x="685039" y="11234543"/>
            <a:ext cx="6115680" cy="0"/>
          </a:xfrm>
          <a:prstGeom prst="line">
            <a:avLst/>
          </a:prstGeom>
          <a:ln w="952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1" name="テキスト ボックス 110"/>
          <p:cNvSpPr txBox="1"/>
          <p:nvPr/>
        </p:nvSpPr>
        <p:spPr>
          <a:xfrm>
            <a:off x="552922" y="8989067"/>
            <a:ext cx="5937908" cy="1200288"/>
          </a:xfrm>
          <a:prstGeom prst="rect">
            <a:avLst/>
          </a:prstGeom>
          <a:noFill/>
        </p:spPr>
        <p:txBody>
          <a:bodyPr wrap="square" lIns="91401" tIns="45700" rIns="91401" bIns="45700" rtlCol="0">
            <a:spAutoFit/>
          </a:bodyPr>
          <a:lstStyle/>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p:txBody>
      </p:sp>
      <p:sp>
        <p:nvSpPr>
          <p:cNvPr id="112" name="テキスト ボックス 111"/>
          <p:cNvSpPr txBox="1"/>
          <p:nvPr/>
        </p:nvSpPr>
        <p:spPr>
          <a:xfrm>
            <a:off x="702953" y="10892126"/>
            <a:ext cx="2404306" cy="312393"/>
          </a:xfrm>
          <a:prstGeom prst="rect">
            <a:avLst/>
          </a:prstGeom>
          <a:noFill/>
        </p:spPr>
        <p:txBody>
          <a:bodyPr wrap="square" rtlCol="0">
            <a:spAutoFit/>
          </a:bodyPr>
          <a:lstStyle/>
          <a:p>
            <a:pPr>
              <a:lnSpc>
                <a:spcPct val="130000"/>
              </a:lnSpc>
            </a:pPr>
            <a:r>
              <a:rPr kumimoji="1" lang="ja-JP" altLang="en-US" sz="1100" dirty="0" smtClean="0">
                <a:latin typeface="メイリオ" pitchFamily="50" charset="-128"/>
                <a:ea typeface="メイリオ" pitchFamily="50" charset="-128"/>
                <a:cs typeface="メイリオ" pitchFamily="50" charset="-128"/>
              </a:rPr>
              <a:t>こんな方におススメです</a:t>
            </a:r>
            <a:endParaRPr kumimoji="1" lang="ja-JP" altLang="en-US" sz="1100" dirty="0">
              <a:latin typeface="メイリオ" pitchFamily="50" charset="-128"/>
              <a:ea typeface="メイリオ" pitchFamily="50" charset="-128"/>
              <a:cs typeface="メイリオ" pitchFamily="50" charset="-128"/>
            </a:endParaRPr>
          </a:p>
        </p:txBody>
      </p:sp>
      <p:sp>
        <p:nvSpPr>
          <p:cNvPr id="113" name="円/楕円 112"/>
          <p:cNvSpPr/>
          <p:nvPr/>
        </p:nvSpPr>
        <p:spPr>
          <a:xfrm>
            <a:off x="685039" y="11564291"/>
            <a:ext cx="1871300" cy="1314394"/>
          </a:xfrm>
          <a:prstGeom prst="ellipse">
            <a:avLst/>
          </a:prstGeom>
          <a:solidFill>
            <a:schemeClr val="bg1">
              <a:lumMod val="85000"/>
            </a:schemeClr>
          </a:solidFill>
          <a:ln w="6350">
            <a:gradFill flip="none" rotWithShape="1">
              <a:gsLst>
                <a:gs pos="44000">
                  <a:schemeClr val="bg1">
                    <a:lumMod val="85000"/>
                    <a:alpha val="0"/>
                  </a:schemeClr>
                </a:gs>
                <a:gs pos="0">
                  <a:schemeClr val="bg1">
                    <a:lumMod val="8500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p:cNvSpPr txBox="1"/>
          <p:nvPr/>
        </p:nvSpPr>
        <p:spPr>
          <a:xfrm>
            <a:off x="1111702" y="11726557"/>
            <a:ext cx="1526369" cy="1569620"/>
          </a:xfrm>
          <a:prstGeom prst="rect">
            <a:avLst/>
          </a:prstGeom>
          <a:noFill/>
        </p:spPr>
        <p:txBody>
          <a:bodyPr wrap="square" lIns="91401" tIns="45700" rIns="91401" bIns="45700" rtlCol="0">
            <a:spAutoFit/>
          </a:bodyPr>
          <a:lstStyle/>
          <a:p>
            <a:r>
              <a:rPr lang="ja-JP" altLang="en-US" sz="1200" b="1" dirty="0" smtClean="0">
                <a:latin typeface="メイリオ" panose="020B0604030504040204" pitchFamily="50" charset="-128"/>
                <a:ea typeface="メイリオ" panose="020B0604030504040204" pitchFamily="50" charset="-128"/>
              </a:rPr>
              <a:t>若々しさを</a:t>
            </a:r>
            <a:endParaRPr lang="en-US" altLang="ja-JP" sz="1200" b="1" dirty="0" smtClean="0">
              <a:latin typeface="メイリオ" panose="020B0604030504040204" pitchFamily="50" charset="-128"/>
              <a:ea typeface="メイリオ" panose="020B0604030504040204" pitchFamily="50" charset="-128"/>
            </a:endParaRPr>
          </a:p>
          <a:p>
            <a:r>
              <a:rPr lang="ja-JP" altLang="en-US" sz="1200" b="1" dirty="0" smtClean="0">
                <a:latin typeface="メイリオ" panose="020B0604030504040204" pitchFamily="50" charset="-128"/>
                <a:ea typeface="メイリオ" panose="020B0604030504040204" pitchFamily="50" charset="-128"/>
              </a:rPr>
              <a:t>取り戻したい</a:t>
            </a:r>
            <a:endParaRPr lang="en-US" altLang="ja-JP" sz="1200" b="1"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p:txBody>
      </p:sp>
      <p:sp>
        <p:nvSpPr>
          <p:cNvPr id="115" name="円/楕円 114"/>
          <p:cNvSpPr/>
          <p:nvPr/>
        </p:nvSpPr>
        <p:spPr>
          <a:xfrm>
            <a:off x="2727981" y="11564291"/>
            <a:ext cx="1871300" cy="1314394"/>
          </a:xfrm>
          <a:prstGeom prst="ellipse">
            <a:avLst/>
          </a:prstGeom>
          <a:solidFill>
            <a:schemeClr val="bg1">
              <a:lumMod val="85000"/>
            </a:schemeClr>
          </a:solidFill>
          <a:ln w="6350">
            <a:gradFill flip="none" rotWithShape="1">
              <a:gsLst>
                <a:gs pos="44000">
                  <a:schemeClr val="bg1">
                    <a:lumMod val="85000"/>
                    <a:alpha val="0"/>
                  </a:schemeClr>
                </a:gs>
                <a:gs pos="0">
                  <a:schemeClr val="bg1">
                    <a:lumMod val="8500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テキスト ボックス 115"/>
          <p:cNvSpPr txBox="1"/>
          <p:nvPr/>
        </p:nvSpPr>
        <p:spPr>
          <a:xfrm>
            <a:off x="3220408" y="8537054"/>
            <a:ext cx="1526369" cy="1200288"/>
          </a:xfrm>
          <a:prstGeom prst="rect">
            <a:avLst/>
          </a:prstGeom>
          <a:noFill/>
        </p:spPr>
        <p:txBody>
          <a:bodyPr wrap="square" lIns="91401" tIns="45700" rIns="91401" bIns="45700" rtlCol="0">
            <a:spAutoFit/>
          </a:bodyPr>
          <a:lstStyle/>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p:txBody>
      </p:sp>
      <p:sp>
        <p:nvSpPr>
          <p:cNvPr id="117" name="テキスト ボックス 116"/>
          <p:cNvSpPr txBox="1"/>
          <p:nvPr/>
        </p:nvSpPr>
        <p:spPr>
          <a:xfrm>
            <a:off x="3040095" y="11821807"/>
            <a:ext cx="1526369" cy="1384954"/>
          </a:xfrm>
          <a:prstGeom prst="rect">
            <a:avLst/>
          </a:prstGeom>
          <a:noFill/>
        </p:spPr>
        <p:txBody>
          <a:bodyPr wrap="square" lIns="91401" tIns="45700" rIns="91401" bIns="45700" rtlCol="0">
            <a:spAutoFit/>
          </a:bodyPr>
          <a:lstStyle/>
          <a:p>
            <a:r>
              <a:rPr lang="ja-JP" altLang="en-US" sz="1200" b="1" dirty="0" smtClean="0">
                <a:latin typeface="メイリオ" panose="020B0604030504040204" pitchFamily="50" charset="-128"/>
                <a:ea typeface="メイリオ" panose="020B0604030504040204" pitchFamily="50" charset="-128"/>
              </a:rPr>
              <a:t>疲れが抜けない</a:t>
            </a:r>
            <a:endParaRPr lang="en-US" altLang="ja-JP" sz="1200" b="1"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p:txBody>
      </p:sp>
      <p:sp>
        <p:nvSpPr>
          <p:cNvPr id="118" name="テキスト ボックス 117"/>
          <p:cNvSpPr txBox="1"/>
          <p:nvPr/>
        </p:nvSpPr>
        <p:spPr>
          <a:xfrm>
            <a:off x="875090" y="12216986"/>
            <a:ext cx="1762981" cy="1323399"/>
          </a:xfrm>
          <a:prstGeom prst="rect">
            <a:avLst/>
          </a:prstGeom>
          <a:noFill/>
        </p:spPr>
        <p:txBody>
          <a:bodyPr wrap="square" lIns="91401" tIns="45700" rIns="91401" bIns="45700" rtlCol="0">
            <a:spAutoFit/>
          </a:bodyPr>
          <a:lstStyle/>
          <a:p>
            <a:r>
              <a:rPr lang="ja-JP" altLang="en-US" sz="800" dirty="0" smtClean="0">
                <a:latin typeface="メイリオ" panose="020B0604030504040204" pitchFamily="50" charset="-128"/>
                <a:ea typeface="メイリオ" panose="020B0604030504040204" pitchFamily="50" charset="-128"/>
              </a:rPr>
              <a:t>はつらつとした体を取り戻すため</a:t>
            </a:r>
            <a:endParaRPr lang="en-US" altLang="ja-JP" sz="800" dirty="0" smtClean="0">
              <a:latin typeface="メイリオ" panose="020B0604030504040204" pitchFamily="50" charset="-128"/>
              <a:ea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rPr>
              <a:t>一緒に頑張ります</a:t>
            </a:r>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p:txBody>
      </p:sp>
      <p:sp>
        <p:nvSpPr>
          <p:cNvPr id="119" name="テキスト ボックス 118"/>
          <p:cNvSpPr txBox="1"/>
          <p:nvPr/>
        </p:nvSpPr>
        <p:spPr>
          <a:xfrm>
            <a:off x="2941802" y="12216985"/>
            <a:ext cx="1762981" cy="1200288"/>
          </a:xfrm>
          <a:prstGeom prst="rect">
            <a:avLst/>
          </a:prstGeom>
          <a:noFill/>
        </p:spPr>
        <p:txBody>
          <a:bodyPr wrap="square" lIns="91401" tIns="45700" rIns="91401" bIns="45700" rtlCol="0">
            <a:spAutoFit/>
          </a:bodyPr>
          <a:lstStyle/>
          <a:p>
            <a:r>
              <a:rPr lang="ja-JP" altLang="en-US" sz="800" dirty="0" smtClean="0">
                <a:latin typeface="メイリオ" panose="020B0604030504040204" pitchFamily="50" charset="-128"/>
                <a:ea typeface="メイリオ" panose="020B0604030504040204" pitchFamily="50" charset="-128"/>
              </a:rPr>
              <a:t>マッサージで疲労やむくみを</a:t>
            </a:r>
            <a:endParaRPr lang="en-US" altLang="ja-JP" sz="800" dirty="0" smtClean="0">
              <a:latin typeface="メイリオ" panose="020B0604030504040204" pitchFamily="50" charset="-128"/>
              <a:ea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rPr>
              <a:t>取りましょう</a:t>
            </a:r>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p:txBody>
      </p:sp>
      <p:sp>
        <p:nvSpPr>
          <p:cNvPr id="120" name="円/楕円 119"/>
          <p:cNvSpPr/>
          <p:nvPr/>
        </p:nvSpPr>
        <p:spPr>
          <a:xfrm>
            <a:off x="4859966" y="11506179"/>
            <a:ext cx="1871300" cy="1314394"/>
          </a:xfrm>
          <a:prstGeom prst="ellipse">
            <a:avLst/>
          </a:prstGeom>
          <a:solidFill>
            <a:schemeClr val="bg1">
              <a:lumMod val="85000"/>
            </a:schemeClr>
          </a:solidFill>
          <a:ln w="6350">
            <a:gradFill flip="none" rotWithShape="1">
              <a:gsLst>
                <a:gs pos="44000">
                  <a:schemeClr val="bg1">
                    <a:lumMod val="85000"/>
                    <a:alpha val="0"/>
                  </a:schemeClr>
                </a:gs>
                <a:gs pos="0">
                  <a:schemeClr val="bg1">
                    <a:lumMod val="8500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ボックス 120"/>
          <p:cNvSpPr txBox="1"/>
          <p:nvPr/>
        </p:nvSpPr>
        <p:spPr>
          <a:xfrm>
            <a:off x="5016362" y="11789541"/>
            <a:ext cx="1681718" cy="1384954"/>
          </a:xfrm>
          <a:prstGeom prst="rect">
            <a:avLst/>
          </a:prstGeom>
          <a:noFill/>
        </p:spPr>
        <p:txBody>
          <a:bodyPr wrap="square" lIns="91401" tIns="45700" rIns="91401" bIns="45700" rtlCol="0">
            <a:spAutoFit/>
          </a:bodyPr>
          <a:lstStyle/>
          <a:p>
            <a:r>
              <a:rPr lang="ja-JP" altLang="en-US" sz="1200" b="1" dirty="0" smtClean="0">
                <a:latin typeface="メイリオ" panose="020B0604030504040204" pitchFamily="50" charset="-128"/>
                <a:ea typeface="メイリオ" panose="020B0604030504040204" pitchFamily="50" charset="-128"/>
              </a:rPr>
              <a:t>健康で長生きしたい</a:t>
            </a:r>
            <a:endParaRPr lang="en-US" altLang="ja-JP" sz="1200" b="1"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p:txBody>
      </p:sp>
      <p:sp>
        <p:nvSpPr>
          <p:cNvPr id="122" name="テキスト ボックス 121"/>
          <p:cNvSpPr txBox="1"/>
          <p:nvPr/>
        </p:nvSpPr>
        <p:spPr>
          <a:xfrm>
            <a:off x="5016637" y="12158873"/>
            <a:ext cx="1624293" cy="1077178"/>
          </a:xfrm>
          <a:prstGeom prst="rect">
            <a:avLst/>
          </a:prstGeom>
          <a:noFill/>
        </p:spPr>
        <p:txBody>
          <a:bodyPr wrap="square" lIns="91401" tIns="45700" rIns="91401" bIns="45700" rtlCol="0">
            <a:spAutoFit/>
          </a:bodyPr>
          <a:lstStyle/>
          <a:p>
            <a:r>
              <a:rPr lang="ja-JP" altLang="en-US" sz="800" dirty="0" smtClean="0">
                <a:latin typeface="メイリオ" panose="020B0604030504040204" pitchFamily="50" charset="-128"/>
                <a:ea typeface="メイリオ" panose="020B0604030504040204" pitchFamily="50" charset="-128"/>
              </a:rPr>
              <a:t>予防治療を行うことで健康を保持します</a:t>
            </a:r>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p:txBody>
      </p:sp>
      <p:sp>
        <p:nvSpPr>
          <p:cNvPr id="123" name="円/楕円 122"/>
          <p:cNvSpPr/>
          <p:nvPr/>
        </p:nvSpPr>
        <p:spPr>
          <a:xfrm>
            <a:off x="747103" y="13232607"/>
            <a:ext cx="1871300" cy="1314394"/>
          </a:xfrm>
          <a:prstGeom prst="ellipse">
            <a:avLst/>
          </a:prstGeom>
          <a:solidFill>
            <a:schemeClr val="bg1">
              <a:lumMod val="85000"/>
            </a:schemeClr>
          </a:solidFill>
          <a:ln w="6350">
            <a:gradFill flip="none" rotWithShape="1">
              <a:gsLst>
                <a:gs pos="44000">
                  <a:schemeClr val="bg1">
                    <a:lumMod val="85000"/>
                    <a:alpha val="0"/>
                  </a:schemeClr>
                </a:gs>
                <a:gs pos="0">
                  <a:schemeClr val="bg1">
                    <a:lumMod val="8500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p:cNvSpPr txBox="1"/>
          <p:nvPr/>
        </p:nvSpPr>
        <p:spPr>
          <a:xfrm>
            <a:off x="932240" y="13432973"/>
            <a:ext cx="1768036" cy="1446509"/>
          </a:xfrm>
          <a:prstGeom prst="rect">
            <a:avLst/>
          </a:prstGeom>
          <a:noFill/>
        </p:spPr>
        <p:txBody>
          <a:bodyPr wrap="square" lIns="91401" tIns="45700" rIns="91401" bIns="45700" rtlCol="0">
            <a:spAutoFit/>
          </a:bodyPr>
          <a:lstStyle/>
          <a:p>
            <a:r>
              <a:rPr lang="ja-JP" altLang="en-US" sz="1200" b="1" dirty="0" smtClean="0">
                <a:latin typeface="メイリオ" panose="020B0604030504040204" pitchFamily="50" charset="-128"/>
                <a:ea typeface="メイリオ" panose="020B0604030504040204" pitchFamily="50" charset="-128"/>
              </a:rPr>
              <a:t>最近体調が</a:t>
            </a:r>
            <a:endParaRPr lang="en-US" altLang="ja-JP" sz="1200" b="1" dirty="0" smtClean="0">
              <a:latin typeface="メイリオ" panose="020B0604030504040204" pitchFamily="50" charset="-128"/>
              <a:ea typeface="メイリオ" panose="020B0604030504040204" pitchFamily="50" charset="-128"/>
            </a:endParaRPr>
          </a:p>
          <a:p>
            <a:r>
              <a:rPr lang="ja-JP" altLang="en-US" sz="1200" b="1" dirty="0" smtClean="0">
                <a:latin typeface="メイリオ" panose="020B0604030504040204" pitchFamily="50" charset="-128"/>
                <a:ea typeface="メイリオ" panose="020B0604030504040204" pitchFamily="50" charset="-128"/>
              </a:rPr>
              <a:t>なかなか思わしくない</a:t>
            </a:r>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p:txBody>
      </p:sp>
      <p:sp>
        <p:nvSpPr>
          <p:cNvPr id="125" name="円/楕円 124"/>
          <p:cNvSpPr/>
          <p:nvPr/>
        </p:nvSpPr>
        <p:spPr>
          <a:xfrm>
            <a:off x="2790045" y="13232607"/>
            <a:ext cx="1871300" cy="1314394"/>
          </a:xfrm>
          <a:prstGeom prst="ellipse">
            <a:avLst/>
          </a:prstGeom>
          <a:solidFill>
            <a:schemeClr val="bg1">
              <a:lumMod val="85000"/>
            </a:schemeClr>
          </a:solidFill>
          <a:ln w="6350">
            <a:gradFill flip="none" rotWithShape="1">
              <a:gsLst>
                <a:gs pos="44000">
                  <a:schemeClr val="bg1">
                    <a:lumMod val="85000"/>
                    <a:alpha val="0"/>
                  </a:schemeClr>
                </a:gs>
                <a:gs pos="0">
                  <a:schemeClr val="bg1">
                    <a:lumMod val="8500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p:cNvSpPr txBox="1"/>
          <p:nvPr/>
        </p:nvSpPr>
        <p:spPr>
          <a:xfrm>
            <a:off x="3282472" y="10205370"/>
            <a:ext cx="1526369" cy="1200288"/>
          </a:xfrm>
          <a:prstGeom prst="rect">
            <a:avLst/>
          </a:prstGeom>
          <a:noFill/>
        </p:spPr>
        <p:txBody>
          <a:bodyPr wrap="square" lIns="91401" tIns="45700" rIns="91401" bIns="45700" rtlCol="0">
            <a:spAutoFit/>
          </a:bodyPr>
          <a:lstStyle/>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p:txBody>
      </p:sp>
      <p:sp>
        <p:nvSpPr>
          <p:cNvPr id="127" name="テキスト ボックス 126"/>
          <p:cNvSpPr txBox="1"/>
          <p:nvPr/>
        </p:nvSpPr>
        <p:spPr>
          <a:xfrm>
            <a:off x="3025959" y="13471073"/>
            <a:ext cx="1526369" cy="1384954"/>
          </a:xfrm>
          <a:prstGeom prst="rect">
            <a:avLst/>
          </a:prstGeom>
          <a:noFill/>
        </p:spPr>
        <p:txBody>
          <a:bodyPr wrap="square" lIns="91401" tIns="45700" rIns="91401" bIns="45700" rtlCol="0">
            <a:spAutoFit/>
          </a:bodyPr>
          <a:lstStyle/>
          <a:p>
            <a:r>
              <a:rPr lang="ja-JP" altLang="en-US" sz="1200" b="1" dirty="0" smtClean="0">
                <a:latin typeface="メイリオ" panose="020B0604030504040204" pitchFamily="50" charset="-128"/>
                <a:ea typeface="メイリオ" panose="020B0604030504040204" pitchFamily="50" charset="-128"/>
              </a:rPr>
              <a:t>薬の副作用が怖い</a:t>
            </a:r>
            <a:endParaRPr lang="en-US" altLang="ja-JP" sz="1200" b="1"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p:txBody>
      </p:sp>
      <p:sp>
        <p:nvSpPr>
          <p:cNvPr id="128" name="テキスト ボックス 127"/>
          <p:cNvSpPr txBox="1"/>
          <p:nvPr/>
        </p:nvSpPr>
        <p:spPr>
          <a:xfrm>
            <a:off x="937154" y="13961502"/>
            <a:ext cx="1619185" cy="1200288"/>
          </a:xfrm>
          <a:prstGeom prst="rect">
            <a:avLst/>
          </a:prstGeom>
          <a:noFill/>
        </p:spPr>
        <p:txBody>
          <a:bodyPr wrap="square" lIns="91401" tIns="45700" rIns="91401" bIns="45700" rtlCol="0">
            <a:spAutoFit/>
          </a:bodyPr>
          <a:lstStyle/>
          <a:p>
            <a:r>
              <a:rPr lang="ja-JP" altLang="en-US" sz="800" dirty="0" smtClean="0">
                <a:latin typeface="メイリオ" panose="020B0604030504040204" pitchFamily="50" charset="-128"/>
                <a:ea typeface="メイリオ" panose="020B0604030504040204" pitchFamily="50" charset="-128"/>
              </a:rPr>
              <a:t>全身治療で体調を向上させましょう</a:t>
            </a:r>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p:txBody>
      </p:sp>
      <p:sp>
        <p:nvSpPr>
          <p:cNvPr id="129" name="円/楕円 128"/>
          <p:cNvSpPr/>
          <p:nvPr/>
        </p:nvSpPr>
        <p:spPr>
          <a:xfrm>
            <a:off x="4922030" y="13174495"/>
            <a:ext cx="1871300" cy="1314394"/>
          </a:xfrm>
          <a:prstGeom prst="ellipse">
            <a:avLst/>
          </a:prstGeom>
          <a:solidFill>
            <a:schemeClr val="bg1">
              <a:lumMod val="85000"/>
            </a:schemeClr>
          </a:solidFill>
          <a:ln w="6350">
            <a:gradFill flip="none" rotWithShape="1">
              <a:gsLst>
                <a:gs pos="44000">
                  <a:schemeClr val="bg1">
                    <a:lumMod val="85000"/>
                    <a:alpha val="0"/>
                  </a:schemeClr>
                </a:gs>
                <a:gs pos="0">
                  <a:schemeClr val="bg1">
                    <a:lumMod val="8500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テキスト ボックス 129"/>
          <p:cNvSpPr txBox="1"/>
          <p:nvPr/>
        </p:nvSpPr>
        <p:spPr>
          <a:xfrm>
            <a:off x="5286160" y="13394873"/>
            <a:ext cx="1681718" cy="1569620"/>
          </a:xfrm>
          <a:prstGeom prst="rect">
            <a:avLst/>
          </a:prstGeom>
          <a:noFill/>
        </p:spPr>
        <p:txBody>
          <a:bodyPr wrap="square" lIns="91401" tIns="45700" rIns="91401" bIns="45700" rtlCol="0">
            <a:spAutoFit/>
          </a:bodyPr>
          <a:lstStyle/>
          <a:p>
            <a:r>
              <a:rPr lang="ja-JP" altLang="en-US" sz="1200" b="1" dirty="0" smtClean="0">
                <a:latin typeface="メイリオ" panose="020B0604030504040204" pitchFamily="50" charset="-128"/>
                <a:ea typeface="メイリオ" panose="020B0604030504040204" pitchFamily="50" charset="-128"/>
              </a:rPr>
              <a:t>肩こりや腰痛を</a:t>
            </a:r>
            <a:endParaRPr lang="en-US" altLang="ja-JP" sz="1200" b="1" dirty="0" smtClean="0">
              <a:latin typeface="メイリオ" panose="020B0604030504040204" pitchFamily="50" charset="-128"/>
              <a:ea typeface="メイリオ" panose="020B0604030504040204" pitchFamily="50" charset="-128"/>
            </a:endParaRPr>
          </a:p>
          <a:p>
            <a:r>
              <a:rPr lang="ja-JP" altLang="en-US" sz="1200" b="1" dirty="0" smtClean="0">
                <a:latin typeface="メイリオ" panose="020B0604030504040204" pitchFamily="50" charset="-128"/>
                <a:ea typeface="メイリオ" panose="020B0604030504040204" pitchFamily="50" charset="-128"/>
              </a:rPr>
              <a:t>治したい</a:t>
            </a:r>
            <a:endParaRPr lang="en-US" altLang="ja-JP" sz="1200" b="1"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p:txBody>
      </p:sp>
      <p:sp>
        <p:nvSpPr>
          <p:cNvPr id="131" name="テキスト ボックス 130"/>
          <p:cNvSpPr txBox="1"/>
          <p:nvPr/>
        </p:nvSpPr>
        <p:spPr>
          <a:xfrm>
            <a:off x="5083312" y="13901960"/>
            <a:ext cx="1624293" cy="954067"/>
          </a:xfrm>
          <a:prstGeom prst="rect">
            <a:avLst/>
          </a:prstGeom>
          <a:noFill/>
        </p:spPr>
        <p:txBody>
          <a:bodyPr wrap="square" lIns="91401" tIns="45700" rIns="91401" bIns="45700" rtlCol="0">
            <a:spAutoFit/>
          </a:bodyPr>
          <a:lstStyle/>
          <a:p>
            <a:r>
              <a:rPr lang="ja-JP" altLang="en-US" sz="800" dirty="0" smtClean="0">
                <a:latin typeface="メイリオ" panose="020B0604030504040204" pitchFamily="50" charset="-128"/>
                <a:ea typeface="メイリオ" panose="020B0604030504040204" pitchFamily="50" charset="-128"/>
              </a:rPr>
              <a:t>患者様に合った治療をご提案致します</a:t>
            </a:r>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p:txBody>
      </p:sp>
      <p:sp>
        <p:nvSpPr>
          <p:cNvPr id="132" name="テキスト ボックス 131"/>
          <p:cNvSpPr txBox="1"/>
          <p:nvPr/>
        </p:nvSpPr>
        <p:spPr>
          <a:xfrm>
            <a:off x="3016584" y="13827189"/>
            <a:ext cx="1483206" cy="1077178"/>
          </a:xfrm>
          <a:prstGeom prst="rect">
            <a:avLst/>
          </a:prstGeom>
          <a:noFill/>
        </p:spPr>
        <p:txBody>
          <a:bodyPr wrap="square" lIns="91401" tIns="45700" rIns="91401" bIns="45700" rtlCol="0">
            <a:spAutoFit/>
          </a:bodyPr>
          <a:lstStyle/>
          <a:p>
            <a:r>
              <a:rPr lang="ja-JP" altLang="en-US" sz="800" dirty="0" smtClean="0">
                <a:latin typeface="メイリオ" panose="020B0604030504040204" pitchFamily="50" charset="-128"/>
                <a:ea typeface="メイリオ" panose="020B0604030504040204" pitchFamily="50" charset="-128"/>
              </a:rPr>
              <a:t>指圧・鍼・灸は副作用がほとんどありません</a:t>
            </a:r>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p:txBody>
      </p:sp>
      <p:sp>
        <p:nvSpPr>
          <p:cNvPr id="140" name="テキスト ボックス 139"/>
          <p:cNvSpPr txBox="1"/>
          <p:nvPr/>
        </p:nvSpPr>
        <p:spPr>
          <a:xfrm>
            <a:off x="1234559" y="16817974"/>
            <a:ext cx="1871300" cy="830956"/>
          </a:xfrm>
          <a:prstGeom prst="rect">
            <a:avLst/>
          </a:prstGeom>
          <a:noFill/>
        </p:spPr>
        <p:txBody>
          <a:bodyPr wrap="square" lIns="91401" tIns="45700" rIns="91401" bIns="45700" rtlCol="0">
            <a:spAutoFit/>
          </a:bodyPr>
          <a:lstStyle/>
          <a:p>
            <a:r>
              <a:rPr lang="ja-JP" altLang="en-US" sz="800" dirty="0" smtClean="0">
                <a:latin typeface="メイリオ" panose="020B0604030504040204" pitchFamily="50" charset="-128"/>
                <a:ea typeface="メイリオ" panose="020B0604030504040204" pitchFamily="50" charset="-128"/>
              </a:rPr>
              <a:t>受付</a:t>
            </a:r>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p:txBody>
      </p:sp>
      <p:sp>
        <p:nvSpPr>
          <p:cNvPr id="141" name="テキスト ボックス 140"/>
          <p:cNvSpPr txBox="1"/>
          <p:nvPr/>
        </p:nvSpPr>
        <p:spPr>
          <a:xfrm>
            <a:off x="3380838" y="16817974"/>
            <a:ext cx="1871300" cy="707846"/>
          </a:xfrm>
          <a:prstGeom prst="rect">
            <a:avLst/>
          </a:prstGeom>
          <a:noFill/>
        </p:spPr>
        <p:txBody>
          <a:bodyPr wrap="square" lIns="91401" tIns="45700" rIns="91401" bIns="45700" rtlCol="0">
            <a:spAutoFit/>
          </a:bodyPr>
          <a:lstStyle/>
          <a:p>
            <a:r>
              <a:rPr lang="ja-JP" altLang="en-US" sz="800" dirty="0" smtClean="0">
                <a:latin typeface="メイリオ" panose="020B0604030504040204" pitchFamily="50" charset="-128"/>
                <a:ea typeface="メイリオ" panose="020B0604030504040204" pitchFamily="50" charset="-128"/>
              </a:rPr>
              <a:t>待合室</a:t>
            </a:r>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p:txBody>
      </p:sp>
      <p:sp>
        <p:nvSpPr>
          <p:cNvPr id="142" name="テキスト ボックス 141"/>
          <p:cNvSpPr txBox="1"/>
          <p:nvPr/>
        </p:nvSpPr>
        <p:spPr>
          <a:xfrm>
            <a:off x="5351354" y="16852650"/>
            <a:ext cx="1871300" cy="830956"/>
          </a:xfrm>
          <a:prstGeom prst="rect">
            <a:avLst/>
          </a:prstGeom>
          <a:noFill/>
        </p:spPr>
        <p:txBody>
          <a:bodyPr wrap="square" lIns="91401" tIns="45700" rIns="91401" bIns="45700" rtlCol="0">
            <a:spAutoFit/>
          </a:bodyPr>
          <a:lstStyle/>
          <a:p>
            <a:r>
              <a:rPr lang="ja-JP" altLang="en-US" sz="800" dirty="0" smtClean="0">
                <a:latin typeface="メイリオ" panose="020B0604030504040204" pitchFamily="50" charset="-128"/>
                <a:ea typeface="メイリオ" panose="020B0604030504040204" pitchFamily="50" charset="-128"/>
              </a:rPr>
              <a:t>治療室</a:t>
            </a:r>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p:txBody>
      </p:sp>
      <p:pic>
        <p:nvPicPr>
          <p:cNvPr id="71" name="図 70" descr="ookurayama-gc.com+ (2).jpg"/>
          <p:cNvPicPr>
            <a:picLocks noChangeAspect="1"/>
          </p:cNvPicPr>
          <p:nvPr/>
        </p:nvPicPr>
        <p:blipFill>
          <a:blip r:embed="rId2" cstate="print"/>
          <a:srcRect b="95704"/>
          <a:stretch>
            <a:fillRect/>
          </a:stretch>
        </p:blipFill>
        <p:spPr>
          <a:xfrm>
            <a:off x="-2078" y="0"/>
            <a:ext cx="9602788" cy="720080"/>
          </a:xfrm>
          <a:prstGeom prst="rect">
            <a:avLst/>
          </a:prstGeom>
        </p:spPr>
      </p:pic>
      <p:pic>
        <p:nvPicPr>
          <p:cNvPr id="73" name="図 72" descr="ookurayama-gc.com+ (2).jpg"/>
          <p:cNvPicPr>
            <a:picLocks noChangeAspect="1"/>
          </p:cNvPicPr>
          <p:nvPr/>
        </p:nvPicPr>
        <p:blipFill>
          <a:blip r:embed="rId2" cstate="print"/>
          <a:srcRect t="19712" b="77221"/>
          <a:stretch>
            <a:fillRect/>
          </a:stretch>
        </p:blipFill>
        <p:spPr>
          <a:xfrm>
            <a:off x="7447" y="859723"/>
            <a:ext cx="9602788" cy="514199"/>
          </a:xfrm>
          <a:prstGeom prst="rect">
            <a:avLst/>
          </a:prstGeom>
        </p:spPr>
      </p:pic>
      <p:pic>
        <p:nvPicPr>
          <p:cNvPr id="74" name="図 73" descr="ookurayama-gc.com+ (2).jpg"/>
          <p:cNvPicPr>
            <a:picLocks noChangeAspect="1"/>
          </p:cNvPicPr>
          <p:nvPr/>
        </p:nvPicPr>
        <p:blipFill>
          <a:blip r:embed="rId2" cstate="print"/>
          <a:srcRect l="63522" t="23253" r="7983" b="34547"/>
          <a:stretch>
            <a:fillRect/>
          </a:stretch>
        </p:blipFill>
        <p:spPr>
          <a:xfrm>
            <a:off x="6828383" y="1735401"/>
            <a:ext cx="2736304" cy="7075032"/>
          </a:xfrm>
          <a:prstGeom prst="rect">
            <a:avLst/>
          </a:prstGeom>
        </p:spPr>
      </p:pic>
      <p:pic>
        <p:nvPicPr>
          <p:cNvPr id="1027" name="Picture 3" descr="\\FILESRV01\share\01営業部\【顧客情報】\大倉山五葉治療院\新規\下層\当院のご案内\DSC01538.JPG"/>
          <p:cNvPicPr>
            <a:picLocks noChangeAspect="1" noChangeArrowheads="1"/>
          </p:cNvPicPr>
          <p:nvPr/>
        </p:nvPicPr>
        <p:blipFill>
          <a:blip r:embed="rId3" cstate="print"/>
          <a:srcRect/>
          <a:stretch>
            <a:fillRect/>
          </a:stretch>
        </p:blipFill>
        <p:spPr bwMode="auto">
          <a:xfrm>
            <a:off x="312541" y="2613351"/>
            <a:ext cx="2907867" cy="1932343"/>
          </a:xfrm>
          <a:prstGeom prst="rect">
            <a:avLst/>
          </a:prstGeom>
          <a:noFill/>
        </p:spPr>
      </p:pic>
      <p:pic>
        <p:nvPicPr>
          <p:cNvPr id="1028" name="Picture 4" descr="\\FILESRV01\share\01営業部\【顧客情報】\大倉山五葉治療院\新規\下層\当院のご案内\DSC01498.JPG"/>
          <p:cNvPicPr>
            <a:picLocks noChangeAspect="1" noChangeArrowheads="1"/>
          </p:cNvPicPr>
          <p:nvPr/>
        </p:nvPicPr>
        <p:blipFill>
          <a:blip r:embed="rId4" cstate="print"/>
          <a:srcRect/>
          <a:stretch>
            <a:fillRect/>
          </a:stretch>
        </p:blipFill>
        <p:spPr bwMode="auto">
          <a:xfrm>
            <a:off x="2569146" y="15423149"/>
            <a:ext cx="1990629" cy="1322817"/>
          </a:xfrm>
          <a:prstGeom prst="rect">
            <a:avLst/>
          </a:prstGeom>
          <a:noFill/>
        </p:spPr>
      </p:pic>
      <p:pic>
        <p:nvPicPr>
          <p:cNvPr id="1029" name="Picture 5" descr="\\FILESRV01\share\01営業部\【顧客情報】\大倉山五葉治療院\新規\下層\当院のご案内\DSC01500.JPG"/>
          <p:cNvPicPr>
            <a:picLocks noChangeAspect="1" noChangeArrowheads="1"/>
          </p:cNvPicPr>
          <p:nvPr/>
        </p:nvPicPr>
        <p:blipFill>
          <a:blip r:embed="rId5" cstate="print"/>
          <a:srcRect/>
          <a:stretch>
            <a:fillRect/>
          </a:stretch>
        </p:blipFill>
        <p:spPr bwMode="auto">
          <a:xfrm>
            <a:off x="434501" y="15423149"/>
            <a:ext cx="1990629" cy="1322817"/>
          </a:xfrm>
          <a:prstGeom prst="rect">
            <a:avLst/>
          </a:prstGeom>
          <a:noFill/>
        </p:spPr>
      </p:pic>
      <p:pic>
        <p:nvPicPr>
          <p:cNvPr id="1030" name="Picture 6" descr="\\FILESRV01\share\01営業部\【顧客情報】\大倉山五葉治療院\新規\下層\当院のご案内\DSC01505.JPG"/>
          <p:cNvPicPr>
            <a:picLocks noChangeAspect="1" noChangeArrowheads="1"/>
          </p:cNvPicPr>
          <p:nvPr/>
        </p:nvPicPr>
        <p:blipFill>
          <a:blip r:embed="rId6" cstate="print"/>
          <a:srcRect/>
          <a:stretch>
            <a:fillRect/>
          </a:stretch>
        </p:blipFill>
        <p:spPr bwMode="auto">
          <a:xfrm>
            <a:off x="4729386" y="15423149"/>
            <a:ext cx="1990629" cy="1322817"/>
          </a:xfrm>
          <a:prstGeom prst="rect">
            <a:avLst/>
          </a:prstGeom>
          <a:noFill/>
        </p:spPr>
      </p:pic>
      <p:cxnSp>
        <p:nvCxnSpPr>
          <p:cNvPr id="76" name="直線コネクタ 75"/>
          <p:cNvCxnSpPr/>
          <p:nvPr/>
        </p:nvCxnSpPr>
        <p:spPr>
          <a:xfrm>
            <a:off x="629930" y="5410671"/>
            <a:ext cx="6115680" cy="0"/>
          </a:xfrm>
          <a:prstGeom prst="line">
            <a:avLst/>
          </a:prstGeom>
          <a:ln w="952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テキスト ボックス 78"/>
          <p:cNvSpPr txBox="1"/>
          <p:nvPr/>
        </p:nvSpPr>
        <p:spPr>
          <a:xfrm>
            <a:off x="598981" y="5102894"/>
            <a:ext cx="1890350" cy="312393"/>
          </a:xfrm>
          <a:prstGeom prst="rect">
            <a:avLst/>
          </a:prstGeom>
          <a:noFill/>
        </p:spPr>
        <p:txBody>
          <a:bodyPr wrap="square" rtlCol="0">
            <a:spAutoFit/>
          </a:bodyPr>
          <a:lstStyle/>
          <a:p>
            <a:pPr>
              <a:lnSpc>
                <a:spcPct val="130000"/>
              </a:lnSpc>
            </a:pPr>
            <a:r>
              <a:rPr lang="ja-JP" altLang="en-US" sz="1100" dirty="0" smtClean="0">
                <a:latin typeface="メイリオ" pitchFamily="50" charset="-128"/>
                <a:ea typeface="メイリオ" pitchFamily="50" charset="-128"/>
                <a:cs typeface="メイリオ" pitchFamily="50" charset="-128"/>
              </a:rPr>
              <a:t>当院のアピールポイント</a:t>
            </a:r>
            <a:endParaRPr kumimoji="1" lang="ja-JP" altLang="en-US" sz="1100" dirty="0">
              <a:latin typeface="メイリオ" pitchFamily="50" charset="-128"/>
              <a:ea typeface="メイリオ" pitchFamily="50" charset="-128"/>
              <a:cs typeface="メイリオ" pitchFamily="50" charset="-128"/>
            </a:endParaRPr>
          </a:p>
        </p:txBody>
      </p:sp>
      <p:sp>
        <p:nvSpPr>
          <p:cNvPr id="82" name="テキスト ボックス 81"/>
          <p:cNvSpPr txBox="1"/>
          <p:nvPr/>
        </p:nvSpPr>
        <p:spPr>
          <a:xfrm>
            <a:off x="196014" y="5829646"/>
            <a:ext cx="3542879" cy="2169784"/>
          </a:xfrm>
          <a:prstGeom prst="rect">
            <a:avLst/>
          </a:prstGeom>
          <a:noFill/>
        </p:spPr>
        <p:txBody>
          <a:bodyPr wrap="none" lIns="91401" tIns="45700" rIns="91401" bIns="45700" rtlCol="0">
            <a:spAutoFit/>
          </a:bodyPr>
          <a:lstStyle/>
          <a:p>
            <a:pPr>
              <a:lnSpc>
                <a:spcPct val="150000"/>
              </a:lnSpc>
              <a:buFont typeface="Wingdings" pitchFamily="2" charset="2"/>
              <a:buChar char="u"/>
            </a:pPr>
            <a:r>
              <a:rPr lang="ja-JP" altLang="en-US" sz="1000" b="1" dirty="0" smtClean="0">
                <a:effectLst>
                  <a:glow rad="127000">
                    <a:schemeClr val="bg1"/>
                  </a:glow>
                </a:effectLst>
                <a:latin typeface="メイリオ" pitchFamily="50" charset="-128"/>
                <a:ea typeface="メイリオ" pitchFamily="50" charset="-128"/>
                <a:cs typeface="メイリオ" pitchFamily="50" charset="-128"/>
              </a:rPr>
              <a:t>一律</a:t>
            </a:r>
            <a:r>
              <a:rPr lang="en-US" altLang="ja-JP" sz="1000" b="1" dirty="0" smtClean="0">
                <a:effectLst>
                  <a:glow rad="127000">
                    <a:schemeClr val="bg1"/>
                  </a:glow>
                </a:effectLst>
                <a:latin typeface="メイリオ" pitchFamily="50" charset="-128"/>
                <a:ea typeface="メイリオ" pitchFamily="50" charset="-128"/>
                <a:cs typeface="メイリオ" pitchFamily="50" charset="-128"/>
              </a:rPr>
              <a:t>3,000</a:t>
            </a:r>
            <a:r>
              <a:rPr lang="ja-JP" altLang="en-US" sz="1000" b="1" dirty="0" smtClean="0">
                <a:effectLst>
                  <a:glow rad="127000">
                    <a:schemeClr val="bg1"/>
                  </a:glow>
                </a:effectLst>
                <a:latin typeface="メイリオ" pitchFamily="50" charset="-128"/>
                <a:ea typeface="メイリオ" pitchFamily="50" charset="-128"/>
                <a:cs typeface="メイリオ" pitchFamily="50" charset="-128"/>
              </a:rPr>
              <a:t>円という通いやすいリーズナブルな料金です</a:t>
            </a:r>
            <a:endParaRPr lang="en-US" altLang="ja-JP" sz="1000" b="1" dirty="0" smtClean="0">
              <a:effectLst>
                <a:glow rad="127000">
                  <a:schemeClr val="bg1"/>
                </a:glow>
              </a:effectLst>
              <a:latin typeface="メイリオ" pitchFamily="50" charset="-128"/>
              <a:ea typeface="メイリオ" pitchFamily="50" charset="-128"/>
              <a:cs typeface="メイリオ" pitchFamily="50" charset="-128"/>
            </a:endParaRPr>
          </a:p>
          <a:p>
            <a:pPr>
              <a:lnSpc>
                <a:spcPct val="150000"/>
              </a:lnSpc>
              <a:buFont typeface="Wingdings" pitchFamily="2" charset="2"/>
              <a:buChar char="u"/>
            </a:pPr>
            <a:r>
              <a:rPr lang="ja-JP" altLang="en-US" sz="1000" b="1" dirty="0" smtClean="0">
                <a:effectLst>
                  <a:glow rad="127000">
                    <a:schemeClr val="bg1"/>
                  </a:glow>
                </a:effectLst>
                <a:latin typeface="メイリオ" pitchFamily="50" charset="-128"/>
                <a:ea typeface="メイリオ" pitchFamily="50" charset="-128"/>
                <a:cs typeface="メイリオ" pitchFamily="50" charset="-128"/>
              </a:rPr>
              <a:t>土曜日・日曜日も診療を行っております</a:t>
            </a:r>
            <a:endParaRPr lang="en-US" altLang="ja-JP" sz="1000" b="1" dirty="0" smtClean="0">
              <a:effectLst>
                <a:glow rad="127000">
                  <a:schemeClr val="bg1"/>
                </a:glow>
              </a:effectLst>
              <a:latin typeface="メイリオ" pitchFamily="50" charset="-128"/>
              <a:ea typeface="メイリオ" pitchFamily="50" charset="-128"/>
              <a:cs typeface="メイリオ" pitchFamily="50" charset="-128"/>
            </a:endParaRPr>
          </a:p>
          <a:p>
            <a:pPr>
              <a:lnSpc>
                <a:spcPct val="150000"/>
              </a:lnSpc>
              <a:buFont typeface="Wingdings" pitchFamily="2" charset="2"/>
              <a:buChar char="u"/>
            </a:pPr>
            <a:r>
              <a:rPr lang="ja-JP" altLang="en-US" sz="1000" b="1" dirty="0" smtClean="0">
                <a:effectLst>
                  <a:glow rad="127000">
                    <a:schemeClr val="bg1"/>
                  </a:glow>
                </a:effectLst>
                <a:latin typeface="メイリオ" pitchFamily="50" charset="-128"/>
                <a:ea typeface="メイリオ" pitchFamily="50" charset="-128"/>
                <a:cs typeface="メイリオ" pitchFamily="50" charset="-128"/>
              </a:rPr>
              <a:t>朝</a:t>
            </a:r>
            <a:r>
              <a:rPr lang="en-US" altLang="ja-JP" sz="1000" b="1" dirty="0" smtClean="0">
                <a:effectLst>
                  <a:glow rad="127000">
                    <a:schemeClr val="bg1"/>
                  </a:glow>
                </a:effectLst>
                <a:latin typeface="メイリオ" pitchFamily="50" charset="-128"/>
                <a:ea typeface="メイリオ" pitchFamily="50" charset="-128"/>
                <a:cs typeface="メイリオ" pitchFamily="50" charset="-128"/>
              </a:rPr>
              <a:t>8:30</a:t>
            </a:r>
            <a:r>
              <a:rPr lang="ja-JP" altLang="en-US" sz="1000" b="1" dirty="0" smtClean="0">
                <a:effectLst>
                  <a:glow rad="127000">
                    <a:schemeClr val="bg1"/>
                  </a:glow>
                </a:effectLst>
                <a:latin typeface="メイリオ" pitchFamily="50" charset="-128"/>
                <a:ea typeface="メイリオ" pitchFamily="50" charset="-128"/>
                <a:cs typeface="メイリオ" pitchFamily="50" charset="-128"/>
              </a:rPr>
              <a:t>～夜</a:t>
            </a:r>
            <a:r>
              <a:rPr lang="en-US" altLang="ja-JP" sz="1000" b="1" dirty="0" smtClean="0">
                <a:effectLst>
                  <a:glow rad="127000">
                    <a:schemeClr val="bg1"/>
                  </a:glow>
                </a:effectLst>
                <a:latin typeface="メイリオ" pitchFamily="50" charset="-128"/>
                <a:ea typeface="メイリオ" pitchFamily="50" charset="-128"/>
                <a:cs typeface="メイリオ" pitchFamily="50" charset="-128"/>
              </a:rPr>
              <a:t>21:00</a:t>
            </a:r>
            <a:r>
              <a:rPr lang="ja-JP" altLang="en-US" sz="1000" b="1" dirty="0" err="1" smtClean="0">
                <a:effectLst>
                  <a:glow rad="127000">
                    <a:schemeClr val="bg1"/>
                  </a:glow>
                </a:effectLst>
                <a:latin typeface="メイリオ" pitchFamily="50" charset="-128"/>
                <a:ea typeface="メイリオ" pitchFamily="50" charset="-128"/>
                <a:cs typeface="メイリオ" pitchFamily="50" charset="-128"/>
              </a:rPr>
              <a:t>まで</a:t>
            </a:r>
            <a:r>
              <a:rPr lang="ja-JP" altLang="en-US" sz="1000" b="1" dirty="0" smtClean="0">
                <a:effectLst>
                  <a:glow rad="127000">
                    <a:schemeClr val="bg1"/>
                  </a:glow>
                </a:effectLst>
                <a:latin typeface="メイリオ" pitchFamily="50" charset="-128"/>
                <a:ea typeface="メイリオ" pitchFamily="50" charset="-128"/>
                <a:cs typeface="メイリオ" pitchFamily="50" charset="-128"/>
              </a:rPr>
              <a:t>幅広く診療を行っております</a:t>
            </a:r>
            <a:endParaRPr lang="en-US" altLang="ja-JP" sz="1000" b="1" dirty="0" smtClean="0">
              <a:effectLst>
                <a:glow rad="127000">
                  <a:schemeClr val="bg1"/>
                </a:glow>
              </a:effectLst>
              <a:latin typeface="メイリオ" pitchFamily="50" charset="-128"/>
              <a:ea typeface="メイリオ" pitchFamily="50" charset="-128"/>
              <a:cs typeface="メイリオ" pitchFamily="50" charset="-128"/>
            </a:endParaRPr>
          </a:p>
          <a:p>
            <a:pPr>
              <a:lnSpc>
                <a:spcPct val="150000"/>
              </a:lnSpc>
              <a:buFont typeface="Wingdings" pitchFamily="2" charset="2"/>
              <a:buChar char="u"/>
            </a:pPr>
            <a:r>
              <a:rPr lang="ja-JP" altLang="en-US" sz="1000" b="1" dirty="0" smtClean="0">
                <a:effectLst>
                  <a:glow rad="127000">
                    <a:schemeClr val="bg1"/>
                  </a:glow>
                </a:effectLst>
                <a:latin typeface="メイリオ" pitchFamily="50" charset="-128"/>
                <a:ea typeface="メイリオ" pitchFamily="50" charset="-128"/>
                <a:cs typeface="メイリオ" pitchFamily="50" charset="-128"/>
              </a:rPr>
              <a:t>首都医校の教員でもある院長が治療を行います</a:t>
            </a:r>
            <a:endParaRPr lang="en-US" altLang="ja-JP" sz="1000" b="1" dirty="0" smtClean="0">
              <a:effectLst>
                <a:glow rad="127000">
                  <a:schemeClr val="bg1"/>
                </a:glow>
              </a:effectLst>
              <a:latin typeface="メイリオ" pitchFamily="50" charset="-128"/>
              <a:ea typeface="メイリオ" pitchFamily="50" charset="-128"/>
              <a:cs typeface="メイリオ" pitchFamily="50" charset="-128"/>
            </a:endParaRPr>
          </a:p>
          <a:p>
            <a:pPr>
              <a:lnSpc>
                <a:spcPct val="150000"/>
              </a:lnSpc>
              <a:buFont typeface="Wingdings" pitchFamily="2" charset="2"/>
              <a:buChar char="u"/>
            </a:pPr>
            <a:r>
              <a:rPr lang="ja-JP" altLang="en-US" sz="1000" b="1" dirty="0" smtClean="0">
                <a:effectLst>
                  <a:glow rad="127000">
                    <a:schemeClr val="bg1"/>
                  </a:glow>
                </a:effectLst>
                <a:latin typeface="メイリオ" pitchFamily="50" charset="-128"/>
                <a:ea typeface="メイリオ" pitchFamily="50" charset="-128"/>
                <a:cs typeface="メイリオ" pitchFamily="50" charset="-128"/>
              </a:rPr>
              <a:t>高品質な治療を行います</a:t>
            </a:r>
            <a:endParaRPr lang="en-US" altLang="ja-JP" sz="1000" b="1" dirty="0" smtClean="0">
              <a:effectLst>
                <a:glow rad="127000">
                  <a:schemeClr val="bg1"/>
                </a:glow>
              </a:effectLst>
              <a:latin typeface="メイリオ" pitchFamily="50" charset="-128"/>
              <a:ea typeface="メイリオ" pitchFamily="50" charset="-128"/>
              <a:cs typeface="メイリオ" pitchFamily="50" charset="-128"/>
            </a:endParaRPr>
          </a:p>
          <a:p>
            <a:pPr>
              <a:lnSpc>
                <a:spcPct val="150000"/>
              </a:lnSpc>
              <a:buFont typeface="Wingdings" pitchFamily="2" charset="2"/>
              <a:buChar char="u"/>
            </a:pPr>
            <a:r>
              <a:rPr lang="ja-JP" altLang="en-US" sz="1000" b="1" dirty="0" smtClean="0">
                <a:effectLst>
                  <a:glow rad="127000">
                    <a:schemeClr val="bg1"/>
                  </a:glow>
                </a:effectLst>
                <a:latin typeface="メイリオ" pitchFamily="50" charset="-128"/>
                <a:ea typeface="メイリオ" pitchFamily="50" charset="-128"/>
                <a:cs typeface="メイリオ" pitchFamily="50" charset="-128"/>
              </a:rPr>
              <a:t>体の本質から治療する太極治療を行います</a:t>
            </a:r>
            <a:endParaRPr lang="en-US" altLang="ja-JP" sz="1000" b="1" dirty="0" smtClean="0">
              <a:effectLst>
                <a:glow rad="127000">
                  <a:schemeClr val="bg1"/>
                </a:glow>
              </a:effectLst>
              <a:latin typeface="メイリオ" pitchFamily="50" charset="-128"/>
              <a:ea typeface="メイリオ" pitchFamily="50" charset="-128"/>
              <a:cs typeface="メイリオ" pitchFamily="50" charset="-128"/>
            </a:endParaRPr>
          </a:p>
          <a:p>
            <a:pPr>
              <a:lnSpc>
                <a:spcPct val="150000"/>
              </a:lnSpc>
              <a:buFont typeface="Wingdings" pitchFamily="2" charset="2"/>
              <a:buChar char="u"/>
            </a:pPr>
            <a:r>
              <a:rPr lang="ja-JP" altLang="en-US" sz="1000" b="1" dirty="0" smtClean="0">
                <a:effectLst>
                  <a:glow rad="127000">
                    <a:schemeClr val="bg1"/>
                  </a:glow>
                </a:effectLst>
                <a:latin typeface="メイリオ" pitchFamily="50" charset="-128"/>
                <a:ea typeface="メイリオ" pitchFamily="50" charset="-128"/>
                <a:cs typeface="メイリオ" pitchFamily="50" charset="-128"/>
              </a:rPr>
              <a:t>免疫力を高めます</a:t>
            </a:r>
            <a:endParaRPr lang="en-US" altLang="ja-JP" sz="1000" b="1" dirty="0" smtClean="0">
              <a:effectLst>
                <a:glow rad="127000">
                  <a:schemeClr val="bg1"/>
                </a:glow>
              </a:effectLst>
              <a:latin typeface="メイリオ" pitchFamily="50" charset="-128"/>
              <a:ea typeface="メイリオ" pitchFamily="50" charset="-128"/>
              <a:cs typeface="メイリオ" pitchFamily="50" charset="-128"/>
            </a:endParaRPr>
          </a:p>
          <a:p>
            <a:pPr>
              <a:lnSpc>
                <a:spcPct val="150000"/>
              </a:lnSpc>
              <a:buFont typeface="Wingdings" pitchFamily="2" charset="2"/>
              <a:buChar char="u"/>
            </a:pPr>
            <a:r>
              <a:rPr lang="ja-JP" altLang="en-US" sz="1000" b="1" dirty="0" smtClean="0">
                <a:effectLst>
                  <a:glow rad="127000">
                    <a:schemeClr val="bg1"/>
                  </a:glow>
                </a:effectLst>
                <a:latin typeface="メイリオ" pitchFamily="50" charset="-128"/>
                <a:ea typeface="メイリオ" pitchFamily="50" charset="-128"/>
                <a:cs typeface="メイリオ" pitchFamily="50" charset="-128"/>
              </a:rPr>
              <a:t>認知症予防・健康寿命をのばします</a:t>
            </a:r>
            <a:endParaRPr lang="en-US" altLang="ja-JP" sz="1000" b="1" dirty="0" smtClean="0">
              <a:effectLst>
                <a:glow rad="127000">
                  <a:schemeClr val="bg1"/>
                </a:glow>
              </a:effectLst>
              <a:latin typeface="メイリオ" pitchFamily="50" charset="-128"/>
              <a:ea typeface="メイリオ" pitchFamily="50" charset="-128"/>
              <a:cs typeface="メイリオ" pitchFamily="50" charset="-128"/>
            </a:endParaRPr>
          </a:p>
          <a:p>
            <a:pPr>
              <a:lnSpc>
                <a:spcPct val="150000"/>
              </a:lnSpc>
              <a:buFont typeface="Wingdings" pitchFamily="2" charset="2"/>
              <a:buChar char="u"/>
            </a:pPr>
            <a:r>
              <a:rPr lang="ja-JP" altLang="en-US" sz="1000" b="1" dirty="0" smtClean="0">
                <a:effectLst>
                  <a:glow rad="127000">
                    <a:schemeClr val="bg1"/>
                  </a:glow>
                </a:effectLst>
                <a:latin typeface="メイリオ" pitchFamily="50" charset="-128"/>
                <a:ea typeface="メイリオ" pitchFamily="50" charset="-128"/>
                <a:cs typeface="メイリオ" pitchFamily="50" charset="-128"/>
              </a:rPr>
              <a:t>１階にございます</a:t>
            </a:r>
            <a:endParaRPr lang="en-US" altLang="ja-JP" sz="1000" b="1" dirty="0" smtClean="0">
              <a:effectLst>
                <a:glow rad="127000">
                  <a:schemeClr val="bg1"/>
                </a:glow>
              </a:effectLst>
              <a:latin typeface="メイリオ" pitchFamily="50" charset="-128"/>
              <a:ea typeface="メイリオ" pitchFamily="50" charset="-128"/>
              <a:cs typeface="メイリオ" pitchFamily="50" charset="-128"/>
            </a:endParaRPr>
          </a:p>
        </p:txBody>
      </p:sp>
      <p:sp>
        <p:nvSpPr>
          <p:cNvPr id="84" name="テキスト ボックス 83"/>
          <p:cNvSpPr txBox="1"/>
          <p:nvPr/>
        </p:nvSpPr>
        <p:spPr>
          <a:xfrm>
            <a:off x="3807821" y="5537299"/>
            <a:ext cx="825788" cy="292347"/>
          </a:xfrm>
          <a:prstGeom prst="rect">
            <a:avLst/>
          </a:prstGeom>
          <a:noFill/>
        </p:spPr>
        <p:txBody>
          <a:bodyPr wrap="none" lIns="91401" tIns="45700" rIns="91401" bIns="45700" rtlCol="0">
            <a:spAutoFit/>
          </a:bodyPr>
          <a:lstStyle/>
          <a:p>
            <a:pPr>
              <a:lnSpc>
                <a:spcPct val="130000"/>
              </a:lnSpc>
            </a:pPr>
            <a:r>
              <a:rPr lang="ja-JP" altLang="en-US" sz="1000" dirty="0" smtClean="0">
                <a:effectLst>
                  <a:glow rad="127000">
                    <a:schemeClr val="bg1"/>
                  </a:glow>
                </a:effectLst>
                <a:latin typeface="メイリオ" pitchFamily="50" charset="-128"/>
                <a:ea typeface="メイリオ" pitchFamily="50" charset="-128"/>
                <a:cs typeface="メイリオ" pitchFamily="50" charset="-128"/>
              </a:rPr>
              <a:t>コース治療</a:t>
            </a:r>
            <a:endParaRPr lang="en-US" altLang="ja-JP" sz="1000" dirty="0" smtClean="0">
              <a:effectLst>
                <a:glow rad="127000">
                  <a:schemeClr val="bg1"/>
                </a:glow>
              </a:effectLst>
              <a:latin typeface="メイリオ" pitchFamily="50" charset="-128"/>
              <a:ea typeface="メイリオ" pitchFamily="50" charset="-128"/>
              <a:cs typeface="メイリオ" pitchFamily="50" charset="-128"/>
            </a:endParaRPr>
          </a:p>
        </p:txBody>
      </p:sp>
      <p:sp>
        <p:nvSpPr>
          <p:cNvPr id="85" name="テキスト ボックス 84"/>
          <p:cNvSpPr txBox="1"/>
          <p:nvPr/>
        </p:nvSpPr>
        <p:spPr>
          <a:xfrm>
            <a:off x="3777697" y="6592838"/>
            <a:ext cx="1082269" cy="292347"/>
          </a:xfrm>
          <a:prstGeom prst="rect">
            <a:avLst/>
          </a:prstGeom>
          <a:noFill/>
        </p:spPr>
        <p:txBody>
          <a:bodyPr wrap="none" lIns="91401" tIns="45700" rIns="91401" bIns="45700" rtlCol="0">
            <a:spAutoFit/>
          </a:bodyPr>
          <a:lstStyle/>
          <a:p>
            <a:pPr>
              <a:lnSpc>
                <a:spcPct val="130000"/>
              </a:lnSpc>
            </a:pPr>
            <a:r>
              <a:rPr lang="ja-JP" altLang="en-US" sz="1000" dirty="0" smtClean="0">
                <a:effectLst>
                  <a:glow rad="127000">
                    <a:schemeClr val="bg1"/>
                  </a:glow>
                </a:effectLst>
                <a:latin typeface="メイリオ" pitchFamily="50" charset="-128"/>
                <a:ea typeface="メイリオ" pitchFamily="50" charset="-128"/>
                <a:cs typeface="メイリオ" pitchFamily="50" charset="-128"/>
              </a:rPr>
              <a:t>オリジナル治療</a:t>
            </a:r>
            <a:endParaRPr lang="en-US" altLang="ja-JP" sz="1000" dirty="0" smtClean="0">
              <a:effectLst>
                <a:glow rad="127000">
                  <a:schemeClr val="bg1"/>
                </a:glow>
              </a:effectLst>
              <a:latin typeface="メイリオ" pitchFamily="50" charset="-128"/>
              <a:ea typeface="メイリオ" pitchFamily="50" charset="-128"/>
              <a:cs typeface="メイリオ" pitchFamily="50" charset="-128"/>
            </a:endParaRPr>
          </a:p>
        </p:txBody>
      </p:sp>
      <p:sp>
        <p:nvSpPr>
          <p:cNvPr id="86" name="角丸四角形 85"/>
          <p:cNvSpPr/>
          <p:nvPr/>
        </p:nvSpPr>
        <p:spPr>
          <a:xfrm>
            <a:off x="3735814" y="5825331"/>
            <a:ext cx="3032648" cy="644432"/>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87" name="テキスト ボックス 86"/>
          <p:cNvSpPr txBox="1"/>
          <p:nvPr/>
        </p:nvSpPr>
        <p:spPr>
          <a:xfrm>
            <a:off x="3807821" y="5897339"/>
            <a:ext cx="1394855" cy="572424"/>
          </a:xfrm>
          <a:prstGeom prst="rect">
            <a:avLst/>
          </a:prstGeom>
          <a:noFill/>
        </p:spPr>
        <p:txBody>
          <a:bodyPr wrap="none" lIns="91401" tIns="45700" rIns="91401" bIns="45700" rtlCol="0">
            <a:spAutoFit/>
          </a:bodyPr>
          <a:lstStyle/>
          <a:p>
            <a:pPr>
              <a:lnSpc>
                <a:spcPct val="130000"/>
              </a:lnSpc>
              <a:buFont typeface="Wingdings" pitchFamily="2" charset="2"/>
              <a:buChar char="Ø"/>
            </a:pPr>
            <a:r>
              <a:rPr lang="ja-JP" altLang="en-US" sz="800" dirty="0" smtClean="0">
                <a:effectLst>
                  <a:glow rad="127000">
                    <a:schemeClr val="bg1"/>
                  </a:glow>
                </a:effectLst>
                <a:latin typeface="メイリオ" pitchFamily="50" charset="-128"/>
                <a:ea typeface="メイリオ" pitchFamily="50" charset="-128"/>
                <a:cs typeface="メイリオ" pitchFamily="50" charset="-128"/>
              </a:rPr>
              <a:t>マッサージ整体コース</a:t>
            </a:r>
            <a:endParaRPr lang="en-US" altLang="ja-JP" sz="800" dirty="0" smtClean="0">
              <a:effectLst>
                <a:glow rad="127000">
                  <a:schemeClr val="bg1"/>
                </a:glow>
              </a:effectLst>
              <a:latin typeface="メイリオ" pitchFamily="50" charset="-128"/>
              <a:ea typeface="メイリオ" pitchFamily="50" charset="-128"/>
              <a:cs typeface="メイリオ" pitchFamily="50" charset="-128"/>
            </a:endParaRPr>
          </a:p>
          <a:p>
            <a:pPr>
              <a:lnSpc>
                <a:spcPct val="130000"/>
              </a:lnSpc>
              <a:buFont typeface="Wingdings" pitchFamily="2" charset="2"/>
              <a:buChar char="Ø"/>
            </a:pPr>
            <a:r>
              <a:rPr lang="ja-JP" altLang="en-US" sz="800" dirty="0" smtClean="0">
                <a:effectLst>
                  <a:glow rad="127000">
                    <a:schemeClr val="bg1"/>
                  </a:glow>
                </a:effectLst>
                <a:latin typeface="メイリオ" pitchFamily="50" charset="-128"/>
                <a:ea typeface="メイリオ" pitchFamily="50" charset="-128"/>
                <a:cs typeface="メイリオ" pitchFamily="50" charset="-128"/>
              </a:rPr>
              <a:t>オイルマッサージコース</a:t>
            </a:r>
            <a:endParaRPr lang="en-US" altLang="ja-JP" sz="800" dirty="0" smtClean="0">
              <a:effectLst>
                <a:glow rad="127000">
                  <a:schemeClr val="bg1"/>
                </a:glow>
              </a:effectLst>
              <a:latin typeface="メイリオ" pitchFamily="50" charset="-128"/>
              <a:ea typeface="メイリオ" pitchFamily="50" charset="-128"/>
              <a:cs typeface="メイリオ" pitchFamily="50" charset="-128"/>
            </a:endParaRPr>
          </a:p>
          <a:p>
            <a:pPr>
              <a:lnSpc>
                <a:spcPct val="130000"/>
              </a:lnSpc>
              <a:buFont typeface="Wingdings" pitchFamily="2" charset="2"/>
              <a:buChar char="Ø"/>
            </a:pPr>
            <a:r>
              <a:rPr lang="ja-JP" altLang="en-US" sz="800" dirty="0" smtClean="0">
                <a:effectLst>
                  <a:glow rad="127000">
                    <a:schemeClr val="bg1"/>
                  </a:glow>
                </a:effectLst>
                <a:latin typeface="メイリオ" pitchFamily="50" charset="-128"/>
                <a:ea typeface="メイリオ" pitchFamily="50" charset="-128"/>
                <a:cs typeface="メイリオ" pitchFamily="50" charset="-128"/>
              </a:rPr>
              <a:t>美容鍼コース</a:t>
            </a:r>
            <a:endParaRPr lang="en-US" altLang="ja-JP" sz="800" dirty="0" smtClean="0">
              <a:effectLst>
                <a:glow rad="127000">
                  <a:schemeClr val="bg1"/>
                </a:glow>
              </a:effectLst>
              <a:latin typeface="メイリオ" pitchFamily="50" charset="-128"/>
              <a:ea typeface="メイリオ" pitchFamily="50" charset="-128"/>
              <a:cs typeface="メイリオ" pitchFamily="50" charset="-128"/>
            </a:endParaRPr>
          </a:p>
        </p:txBody>
      </p:sp>
      <p:sp>
        <p:nvSpPr>
          <p:cNvPr id="88" name="角丸四角形 87"/>
          <p:cNvSpPr/>
          <p:nvPr/>
        </p:nvSpPr>
        <p:spPr>
          <a:xfrm>
            <a:off x="3868191" y="6893624"/>
            <a:ext cx="2589387" cy="98226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89" name="テキスト ボックス 88"/>
          <p:cNvSpPr txBox="1"/>
          <p:nvPr/>
        </p:nvSpPr>
        <p:spPr>
          <a:xfrm>
            <a:off x="5377905" y="5876398"/>
            <a:ext cx="1292263" cy="572424"/>
          </a:xfrm>
          <a:prstGeom prst="rect">
            <a:avLst/>
          </a:prstGeom>
          <a:noFill/>
        </p:spPr>
        <p:txBody>
          <a:bodyPr wrap="none" lIns="91401" tIns="45700" rIns="91401" bIns="45700" rtlCol="0">
            <a:spAutoFit/>
          </a:bodyPr>
          <a:lstStyle/>
          <a:p>
            <a:pPr>
              <a:lnSpc>
                <a:spcPct val="130000"/>
              </a:lnSpc>
              <a:buFont typeface="Wingdings" pitchFamily="2" charset="2"/>
              <a:buChar char="Ø"/>
            </a:pPr>
            <a:r>
              <a:rPr lang="ja-JP" altLang="en-US" sz="800" dirty="0" smtClean="0">
                <a:effectLst>
                  <a:glow rad="127000">
                    <a:schemeClr val="bg1"/>
                  </a:glow>
                </a:effectLst>
                <a:latin typeface="メイリオ" pitchFamily="50" charset="-128"/>
                <a:ea typeface="メイリオ" pitchFamily="50" charset="-128"/>
                <a:cs typeface="メイリオ" pitchFamily="50" charset="-128"/>
              </a:rPr>
              <a:t>耳鍼コース</a:t>
            </a:r>
            <a:endParaRPr lang="en-US" altLang="ja-JP" sz="800" dirty="0" smtClean="0">
              <a:effectLst>
                <a:glow rad="127000">
                  <a:schemeClr val="bg1"/>
                </a:glow>
              </a:effectLst>
              <a:latin typeface="メイリオ" pitchFamily="50" charset="-128"/>
              <a:ea typeface="メイリオ" pitchFamily="50" charset="-128"/>
              <a:cs typeface="メイリオ" pitchFamily="50" charset="-128"/>
            </a:endParaRPr>
          </a:p>
          <a:p>
            <a:pPr>
              <a:lnSpc>
                <a:spcPct val="130000"/>
              </a:lnSpc>
              <a:buFont typeface="Wingdings" pitchFamily="2" charset="2"/>
              <a:buChar char="Ø"/>
            </a:pPr>
            <a:r>
              <a:rPr lang="ja-JP" altLang="en-US" sz="800" dirty="0" smtClean="0">
                <a:effectLst>
                  <a:glow rad="127000">
                    <a:schemeClr val="bg1"/>
                  </a:glow>
                </a:effectLst>
                <a:latin typeface="メイリオ" pitchFamily="50" charset="-128"/>
                <a:ea typeface="メイリオ" pitchFamily="50" charset="-128"/>
                <a:cs typeface="メイリオ" pitchFamily="50" charset="-128"/>
              </a:rPr>
              <a:t>鍼、灸コース</a:t>
            </a:r>
            <a:endParaRPr lang="en-US" altLang="ja-JP" sz="800" dirty="0" smtClean="0">
              <a:effectLst>
                <a:glow rad="127000">
                  <a:schemeClr val="bg1"/>
                </a:glow>
              </a:effectLst>
              <a:latin typeface="メイリオ" pitchFamily="50" charset="-128"/>
              <a:ea typeface="メイリオ" pitchFamily="50" charset="-128"/>
              <a:cs typeface="メイリオ" pitchFamily="50" charset="-128"/>
            </a:endParaRPr>
          </a:p>
          <a:p>
            <a:pPr>
              <a:lnSpc>
                <a:spcPct val="130000"/>
              </a:lnSpc>
              <a:buFont typeface="Wingdings" pitchFamily="2" charset="2"/>
              <a:buChar char="Ø"/>
            </a:pPr>
            <a:r>
              <a:rPr lang="ja-JP" altLang="en-US" sz="800" dirty="0" smtClean="0">
                <a:effectLst>
                  <a:glow rad="127000">
                    <a:schemeClr val="bg1"/>
                  </a:glow>
                </a:effectLst>
                <a:latin typeface="メイリオ" pitchFamily="50" charset="-128"/>
                <a:ea typeface="メイリオ" pitchFamily="50" charset="-128"/>
                <a:cs typeface="メイリオ" pitchFamily="50" charset="-128"/>
              </a:rPr>
              <a:t>オーダーメードコース</a:t>
            </a:r>
            <a:endParaRPr lang="en-US" altLang="ja-JP" sz="800" dirty="0" smtClean="0">
              <a:effectLst>
                <a:glow rad="127000">
                  <a:schemeClr val="bg1"/>
                </a:glow>
              </a:effectLst>
              <a:latin typeface="メイリオ" pitchFamily="50" charset="-128"/>
              <a:ea typeface="メイリオ" pitchFamily="50" charset="-128"/>
              <a:cs typeface="メイリオ" pitchFamily="50" charset="-128"/>
            </a:endParaRPr>
          </a:p>
        </p:txBody>
      </p:sp>
      <p:sp>
        <p:nvSpPr>
          <p:cNvPr id="90" name="テキスト ボックス 89"/>
          <p:cNvSpPr txBox="1"/>
          <p:nvPr/>
        </p:nvSpPr>
        <p:spPr>
          <a:xfrm>
            <a:off x="3967207" y="6978187"/>
            <a:ext cx="1087078" cy="1052555"/>
          </a:xfrm>
          <a:prstGeom prst="rect">
            <a:avLst/>
          </a:prstGeom>
          <a:noFill/>
        </p:spPr>
        <p:txBody>
          <a:bodyPr wrap="none" lIns="91401" tIns="45700" rIns="91401" bIns="45700" rtlCol="0">
            <a:spAutoFit/>
          </a:bodyPr>
          <a:lstStyle/>
          <a:p>
            <a:pPr>
              <a:lnSpc>
                <a:spcPct val="130000"/>
              </a:lnSpc>
              <a:buFont typeface="Wingdings" pitchFamily="2" charset="2"/>
              <a:buChar char="Ø"/>
            </a:pPr>
            <a:r>
              <a:rPr lang="ja-JP" altLang="en-US" sz="800" dirty="0" smtClean="0">
                <a:effectLst>
                  <a:glow rad="127000">
                    <a:schemeClr val="bg1"/>
                  </a:glow>
                </a:effectLst>
                <a:latin typeface="メイリオ" pitchFamily="50" charset="-128"/>
                <a:ea typeface="メイリオ" pitchFamily="50" charset="-128"/>
                <a:cs typeface="メイリオ" pitchFamily="50" charset="-128"/>
              </a:rPr>
              <a:t>ビワの葉温灸</a:t>
            </a:r>
            <a:endParaRPr lang="en-US" altLang="ja-JP" sz="800" dirty="0" smtClean="0">
              <a:effectLst>
                <a:glow rad="127000">
                  <a:schemeClr val="bg1"/>
                </a:glow>
              </a:effectLst>
              <a:latin typeface="メイリオ" pitchFamily="50" charset="-128"/>
              <a:ea typeface="メイリオ" pitchFamily="50" charset="-128"/>
              <a:cs typeface="メイリオ" pitchFamily="50" charset="-128"/>
            </a:endParaRPr>
          </a:p>
          <a:p>
            <a:pPr>
              <a:lnSpc>
                <a:spcPct val="130000"/>
              </a:lnSpc>
              <a:buFont typeface="Wingdings" pitchFamily="2" charset="2"/>
              <a:buChar char="Ø"/>
            </a:pPr>
            <a:r>
              <a:rPr lang="ja-JP" altLang="en-US" sz="800" dirty="0" smtClean="0">
                <a:effectLst>
                  <a:glow rad="127000">
                    <a:schemeClr val="bg1"/>
                  </a:glow>
                </a:effectLst>
                <a:latin typeface="メイリオ" pitchFamily="50" charset="-128"/>
                <a:ea typeface="メイリオ" pitchFamily="50" charset="-128"/>
                <a:cs typeface="メイリオ" pitchFamily="50" charset="-128"/>
              </a:rPr>
              <a:t>くるみ灸</a:t>
            </a:r>
            <a:endParaRPr lang="en-US" altLang="ja-JP" sz="800" dirty="0" smtClean="0">
              <a:effectLst>
                <a:glow rad="127000">
                  <a:schemeClr val="bg1"/>
                </a:glow>
              </a:effectLst>
              <a:latin typeface="メイリオ" pitchFamily="50" charset="-128"/>
              <a:ea typeface="メイリオ" pitchFamily="50" charset="-128"/>
              <a:cs typeface="メイリオ" pitchFamily="50" charset="-128"/>
            </a:endParaRPr>
          </a:p>
          <a:p>
            <a:pPr>
              <a:lnSpc>
                <a:spcPct val="130000"/>
              </a:lnSpc>
              <a:buFont typeface="Wingdings" pitchFamily="2" charset="2"/>
              <a:buChar char="Ø"/>
            </a:pPr>
            <a:r>
              <a:rPr lang="ja-JP" altLang="en-US" sz="800" dirty="0" smtClean="0">
                <a:effectLst>
                  <a:glow rad="127000">
                    <a:schemeClr val="bg1"/>
                  </a:glow>
                </a:effectLst>
                <a:latin typeface="メイリオ" pitchFamily="50" charset="-128"/>
                <a:ea typeface="メイリオ" pitchFamily="50" charset="-128"/>
                <a:cs typeface="メイリオ" pitchFamily="50" charset="-128"/>
              </a:rPr>
              <a:t>深谷灸</a:t>
            </a:r>
            <a:endParaRPr lang="en-US" altLang="ja-JP" sz="800" dirty="0" smtClean="0">
              <a:effectLst>
                <a:glow rad="127000">
                  <a:schemeClr val="bg1"/>
                </a:glow>
              </a:effectLst>
              <a:latin typeface="メイリオ" pitchFamily="50" charset="-128"/>
              <a:ea typeface="メイリオ" pitchFamily="50" charset="-128"/>
              <a:cs typeface="メイリオ" pitchFamily="50" charset="-128"/>
            </a:endParaRPr>
          </a:p>
          <a:p>
            <a:pPr>
              <a:lnSpc>
                <a:spcPct val="130000"/>
              </a:lnSpc>
              <a:buFont typeface="Wingdings" pitchFamily="2" charset="2"/>
              <a:buChar char="Ø"/>
            </a:pPr>
            <a:r>
              <a:rPr lang="ja-JP" altLang="en-US" sz="800" dirty="0" smtClean="0">
                <a:effectLst>
                  <a:glow rad="127000">
                    <a:schemeClr val="bg1"/>
                  </a:glow>
                </a:effectLst>
                <a:latin typeface="メイリオ" pitchFamily="50" charset="-128"/>
                <a:ea typeface="メイリオ" pitchFamily="50" charset="-128"/>
                <a:cs typeface="メイリオ" pitchFamily="50" charset="-128"/>
              </a:rPr>
              <a:t>灸頭鍼</a:t>
            </a:r>
            <a:endParaRPr lang="en-US" altLang="ja-JP" sz="800" dirty="0" smtClean="0">
              <a:effectLst>
                <a:glow rad="127000">
                  <a:schemeClr val="bg1"/>
                </a:glow>
              </a:effectLst>
              <a:latin typeface="メイリオ" pitchFamily="50" charset="-128"/>
              <a:ea typeface="メイリオ" pitchFamily="50" charset="-128"/>
              <a:cs typeface="メイリオ" pitchFamily="50" charset="-128"/>
            </a:endParaRPr>
          </a:p>
          <a:p>
            <a:pPr>
              <a:lnSpc>
                <a:spcPct val="130000"/>
              </a:lnSpc>
              <a:buFont typeface="Wingdings" pitchFamily="2" charset="2"/>
              <a:buChar char="Ø"/>
            </a:pPr>
            <a:r>
              <a:rPr lang="ja-JP" altLang="en-US" sz="800" dirty="0" smtClean="0">
                <a:effectLst>
                  <a:glow rad="127000">
                    <a:schemeClr val="bg1"/>
                  </a:glow>
                </a:effectLst>
                <a:latin typeface="メイリオ" pitchFamily="50" charset="-128"/>
                <a:ea typeface="メイリオ" pitchFamily="50" charset="-128"/>
                <a:cs typeface="メイリオ" pitchFamily="50" charset="-128"/>
              </a:rPr>
              <a:t>足</a:t>
            </a:r>
            <a:r>
              <a:rPr lang="ja-JP" altLang="en-US" sz="800" dirty="0" err="1" smtClean="0">
                <a:effectLst>
                  <a:glow rad="127000">
                    <a:schemeClr val="bg1"/>
                  </a:glow>
                </a:effectLst>
                <a:latin typeface="メイリオ" pitchFamily="50" charset="-128"/>
                <a:ea typeface="メイリオ" pitchFamily="50" charset="-128"/>
                <a:cs typeface="メイリオ" pitchFamily="50" charset="-128"/>
              </a:rPr>
              <a:t>つぼ</a:t>
            </a:r>
            <a:r>
              <a:rPr lang="ja-JP" altLang="en-US" sz="800" dirty="0" smtClean="0">
                <a:effectLst>
                  <a:glow rad="127000">
                    <a:schemeClr val="bg1"/>
                  </a:glow>
                </a:effectLst>
                <a:latin typeface="メイリオ" pitchFamily="50" charset="-128"/>
                <a:ea typeface="メイリオ" pitchFamily="50" charset="-128"/>
                <a:cs typeface="メイリオ" pitchFamily="50" charset="-128"/>
              </a:rPr>
              <a:t>マッサージ</a:t>
            </a:r>
            <a:endParaRPr lang="en-US" altLang="ja-JP" sz="800" dirty="0" smtClean="0">
              <a:effectLst>
                <a:glow rad="127000">
                  <a:schemeClr val="bg1"/>
                </a:glow>
              </a:effectLst>
              <a:latin typeface="メイリオ" pitchFamily="50" charset="-128"/>
              <a:ea typeface="メイリオ" pitchFamily="50" charset="-128"/>
              <a:cs typeface="メイリオ" pitchFamily="50" charset="-128"/>
            </a:endParaRPr>
          </a:p>
          <a:p>
            <a:pPr>
              <a:lnSpc>
                <a:spcPct val="130000"/>
              </a:lnSpc>
              <a:buFont typeface="Wingdings" pitchFamily="2" charset="2"/>
              <a:buChar char="Ø"/>
            </a:pPr>
            <a:endParaRPr lang="en-US" altLang="ja-JP" sz="800" dirty="0" smtClean="0">
              <a:effectLst>
                <a:glow rad="127000">
                  <a:schemeClr val="bg1"/>
                </a:glow>
              </a:effectLst>
              <a:latin typeface="メイリオ" pitchFamily="50" charset="-128"/>
              <a:ea typeface="メイリオ" pitchFamily="50" charset="-128"/>
              <a:cs typeface="メイリオ" pitchFamily="50" charset="-128"/>
            </a:endParaRPr>
          </a:p>
        </p:txBody>
      </p:sp>
      <p:sp>
        <p:nvSpPr>
          <p:cNvPr id="91" name="テキスト ボックス 90"/>
          <p:cNvSpPr txBox="1"/>
          <p:nvPr/>
        </p:nvSpPr>
        <p:spPr>
          <a:xfrm>
            <a:off x="5450344" y="7013226"/>
            <a:ext cx="779302" cy="732468"/>
          </a:xfrm>
          <a:prstGeom prst="rect">
            <a:avLst/>
          </a:prstGeom>
          <a:noFill/>
        </p:spPr>
        <p:txBody>
          <a:bodyPr wrap="none" lIns="91401" tIns="45700" rIns="91401" bIns="45700" rtlCol="0">
            <a:spAutoFit/>
          </a:bodyPr>
          <a:lstStyle/>
          <a:p>
            <a:pPr>
              <a:lnSpc>
                <a:spcPct val="130000"/>
              </a:lnSpc>
              <a:buFont typeface="Wingdings" pitchFamily="2" charset="2"/>
              <a:buChar char="Ø"/>
            </a:pPr>
            <a:r>
              <a:rPr lang="ja-JP" altLang="en-US" sz="800" dirty="0" smtClean="0">
                <a:effectLst>
                  <a:glow rad="127000">
                    <a:schemeClr val="bg1"/>
                  </a:glow>
                </a:effectLst>
                <a:latin typeface="メイリオ" pitchFamily="50" charset="-128"/>
                <a:ea typeface="メイリオ" pitchFamily="50" charset="-128"/>
                <a:cs typeface="メイリオ" pitchFamily="50" charset="-128"/>
              </a:rPr>
              <a:t>巻き爪ケア</a:t>
            </a:r>
            <a:endParaRPr lang="en-US" altLang="ja-JP" sz="800" dirty="0" smtClean="0">
              <a:effectLst>
                <a:glow rad="127000">
                  <a:schemeClr val="bg1"/>
                </a:glow>
              </a:effectLst>
              <a:latin typeface="メイリオ" pitchFamily="50" charset="-128"/>
              <a:ea typeface="メイリオ" pitchFamily="50" charset="-128"/>
              <a:cs typeface="メイリオ" pitchFamily="50" charset="-128"/>
            </a:endParaRPr>
          </a:p>
          <a:p>
            <a:pPr>
              <a:lnSpc>
                <a:spcPct val="130000"/>
              </a:lnSpc>
              <a:buFont typeface="Wingdings" pitchFamily="2" charset="2"/>
              <a:buChar char="Ø"/>
            </a:pPr>
            <a:r>
              <a:rPr lang="ja-JP" altLang="en-US" sz="800" dirty="0" smtClean="0">
                <a:effectLst>
                  <a:glow rad="127000">
                    <a:schemeClr val="bg1"/>
                  </a:glow>
                </a:effectLst>
                <a:latin typeface="メイリオ" pitchFamily="50" charset="-128"/>
                <a:ea typeface="メイリオ" pitchFamily="50" charset="-128"/>
                <a:cs typeface="メイリオ" pitchFamily="50" charset="-128"/>
              </a:rPr>
              <a:t>小児鍼</a:t>
            </a:r>
            <a:endParaRPr lang="en-US" altLang="ja-JP" sz="800" dirty="0" smtClean="0">
              <a:effectLst>
                <a:glow rad="127000">
                  <a:schemeClr val="bg1"/>
                </a:glow>
              </a:effectLst>
              <a:latin typeface="メイリオ" pitchFamily="50" charset="-128"/>
              <a:ea typeface="メイリオ" pitchFamily="50" charset="-128"/>
              <a:cs typeface="メイリオ" pitchFamily="50" charset="-128"/>
            </a:endParaRPr>
          </a:p>
          <a:p>
            <a:pPr>
              <a:lnSpc>
                <a:spcPct val="130000"/>
              </a:lnSpc>
              <a:buFont typeface="Wingdings" pitchFamily="2" charset="2"/>
              <a:buChar char="Ø"/>
            </a:pPr>
            <a:r>
              <a:rPr lang="ja-JP" altLang="en-US" sz="800" dirty="0" smtClean="0">
                <a:effectLst>
                  <a:glow rad="127000">
                    <a:schemeClr val="bg1"/>
                  </a:glow>
                </a:effectLst>
                <a:latin typeface="メイリオ" pitchFamily="50" charset="-128"/>
                <a:ea typeface="メイリオ" pitchFamily="50" charset="-128"/>
                <a:cs typeface="メイリオ" pitchFamily="50" charset="-128"/>
              </a:rPr>
              <a:t>あん摩</a:t>
            </a:r>
            <a:endParaRPr lang="en-US" altLang="ja-JP" sz="800" dirty="0" smtClean="0">
              <a:effectLst>
                <a:glow rad="127000">
                  <a:schemeClr val="bg1"/>
                </a:glow>
              </a:effectLst>
              <a:latin typeface="メイリオ" pitchFamily="50" charset="-128"/>
              <a:ea typeface="メイリオ" pitchFamily="50" charset="-128"/>
              <a:cs typeface="メイリオ" pitchFamily="50" charset="-128"/>
            </a:endParaRPr>
          </a:p>
          <a:p>
            <a:pPr>
              <a:lnSpc>
                <a:spcPct val="130000"/>
              </a:lnSpc>
              <a:buFont typeface="Wingdings" pitchFamily="2" charset="2"/>
              <a:buChar char="Ø"/>
            </a:pPr>
            <a:r>
              <a:rPr lang="ja-JP" altLang="en-US" sz="800" dirty="0" smtClean="0">
                <a:effectLst>
                  <a:glow rad="127000">
                    <a:schemeClr val="bg1"/>
                  </a:glow>
                </a:effectLst>
                <a:latin typeface="メイリオ" pitchFamily="50" charset="-128"/>
                <a:ea typeface="メイリオ" pitchFamily="50" charset="-128"/>
                <a:cs typeface="メイリオ" pitchFamily="50" charset="-128"/>
              </a:rPr>
              <a:t>指圧</a:t>
            </a:r>
            <a:endParaRPr lang="en-US" altLang="ja-JP" sz="800" dirty="0" smtClean="0">
              <a:effectLst>
                <a:glow rad="127000">
                  <a:schemeClr val="bg1"/>
                </a:glow>
              </a:effectLst>
              <a:latin typeface="メイリオ" pitchFamily="50" charset="-128"/>
              <a:ea typeface="メイリオ" pitchFamily="50" charset="-128"/>
              <a:cs typeface="メイリオ" pitchFamily="50" charset="-128"/>
            </a:endParaRPr>
          </a:p>
        </p:txBody>
      </p:sp>
      <p:sp>
        <p:nvSpPr>
          <p:cNvPr id="96" name="テキスト ボックス 95"/>
          <p:cNvSpPr txBox="1"/>
          <p:nvPr/>
        </p:nvSpPr>
        <p:spPr>
          <a:xfrm>
            <a:off x="5776834" y="8030742"/>
            <a:ext cx="864096" cy="230792"/>
          </a:xfrm>
          <a:prstGeom prst="rect">
            <a:avLst/>
          </a:prstGeom>
          <a:solidFill>
            <a:schemeClr val="bg1">
              <a:lumMod val="50000"/>
            </a:schemeClr>
          </a:solidFill>
          <a:ln>
            <a:solidFill>
              <a:schemeClr val="bg1">
                <a:lumMod val="50000"/>
              </a:schemeClr>
            </a:solidFill>
          </a:ln>
        </p:spPr>
        <p:txBody>
          <a:bodyPr wrap="square" lIns="91401" tIns="45700" rIns="91401" bIns="45700" rtlCol="0">
            <a:spAutoFit/>
          </a:bodyPr>
          <a:lstStyle/>
          <a:p>
            <a:pPr algn="ctr"/>
            <a:r>
              <a:rPr lang="en-US" altLang="ja-JP" sz="900" dirty="0" smtClean="0"/>
              <a:t>&gt;&gt;</a:t>
            </a:r>
            <a:r>
              <a:rPr lang="ja-JP" altLang="en-US" sz="900" dirty="0" smtClean="0"/>
              <a:t>治療案内</a:t>
            </a:r>
            <a:endParaRPr lang="ja-JP" altLang="en-US" sz="900" dirty="0"/>
          </a:p>
        </p:txBody>
      </p:sp>
      <p:sp>
        <p:nvSpPr>
          <p:cNvPr id="97" name="正方形/長方形 96"/>
          <p:cNvSpPr/>
          <p:nvPr/>
        </p:nvSpPr>
        <p:spPr>
          <a:xfrm>
            <a:off x="196014" y="5731893"/>
            <a:ext cx="3417833" cy="2327423"/>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77" name="正方形/長方形 192"/>
          <p:cNvSpPr/>
          <p:nvPr/>
        </p:nvSpPr>
        <p:spPr>
          <a:xfrm>
            <a:off x="10716210" y="6978187"/>
            <a:ext cx="2160240" cy="767507"/>
          </a:xfrm>
          <a:prstGeom prst="rect">
            <a:avLst/>
          </a:prstGeom>
          <a:solidFill>
            <a:schemeClr val="accent6">
              <a:lumMod val="20000"/>
              <a:lumOff val="80000"/>
            </a:schemeClr>
          </a:solidFill>
          <a:ln>
            <a:solidFill>
              <a:schemeClr val="accent6">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80" name="直線矢印コネクタ 79"/>
          <p:cNvCxnSpPr/>
          <p:nvPr/>
        </p:nvCxnSpPr>
        <p:spPr>
          <a:xfrm flipV="1">
            <a:off x="6083280" y="7099275"/>
            <a:ext cx="4992970" cy="978598"/>
          </a:xfrm>
          <a:prstGeom prst="straightConnector1">
            <a:avLst/>
          </a:prstGeom>
          <a:ln w="28575">
            <a:solidFill>
              <a:schemeClr val="accent6">
                <a:lumMod val="60000"/>
                <a:lumOff val="40000"/>
              </a:schemeClr>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a:xfrm>
            <a:off x="11076250" y="7099275"/>
            <a:ext cx="1474115" cy="646331"/>
          </a:xfrm>
          <a:prstGeom prst="rect">
            <a:avLst/>
          </a:prstGeom>
        </p:spPr>
        <p:txBody>
          <a:bodyPr wrap="square">
            <a:spAutoFit/>
          </a:bodyPr>
          <a:lstStyle/>
          <a:p>
            <a:r>
              <a:rPr lang="ja-JP" altLang="en-US" sz="1200" dirty="0" smtClean="0">
                <a:latin typeface="メイリオ" pitchFamily="50" charset="-128"/>
                <a:ea typeface="メイリオ" pitchFamily="50" charset="-128"/>
              </a:rPr>
              <a:t>リンク：治療</a:t>
            </a:r>
            <a:r>
              <a:rPr lang="ja-JP" altLang="en-US" sz="1200" smtClean="0">
                <a:latin typeface="メイリオ" pitchFamily="50" charset="-128"/>
                <a:ea typeface="メイリオ" pitchFamily="50" charset="-128"/>
              </a:rPr>
              <a:t>案</a:t>
            </a:r>
            <a:r>
              <a:rPr lang="ja-JP" altLang="en-US" sz="1200" smtClean="0">
                <a:latin typeface="メイリオ" pitchFamily="50" charset="-128"/>
                <a:ea typeface="メイリオ" pitchFamily="50" charset="-128"/>
              </a:rPr>
              <a:t>内</a:t>
            </a:r>
            <a:endParaRPr lang="en-US" altLang="ja-JP" sz="1200" dirty="0" smtClean="0">
              <a:latin typeface="メイリオ" pitchFamily="50" charset="-128"/>
              <a:ea typeface="メイリオ" pitchFamily="50" charset="-128"/>
            </a:endParaRPr>
          </a:p>
          <a:p>
            <a:r>
              <a:rPr lang="en-US" altLang="ja-JP" sz="1200" dirty="0" smtClean="0">
                <a:latin typeface="メイリオ" pitchFamily="50" charset="-128"/>
                <a:ea typeface="メイリオ" pitchFamily="50" charset="-128"/>
              </a:rPr>
              <a:t>Dung button </a:t>
            </a:r>
            <a:r>
              <a:rPr lang="en-US" altLang="ja-JP" sz="1200" dirty="0" err="1" smtClean="0">
                <a:latin typeface="メイリオ" pitchFamily="50" charset="-128"/>
                <a:ea typeface="メイリオ" pitchFamily="50" charset="-128"/>
              </a:rPr>
              <a:t>trang</a:t>
            </a:r>
            <a:r>
              <a:rPr lang="en-US" altLang="ja-JP" sz="1200" dirty="0" smtClean="0">
                <a:latin typeface="メイリオ" pitchFamily="50" charset="-128"/>
                <a:ea typeface="メイリオ" pitchFamily="50" charset="-128"/>
              </a:rPr>
              <a:t> index</a:t>
            </a:r>
            <a:endParaRPr lang="en-US" altLang="ja-JP" sz="1200" dirty="0" smtClean="0">
              <a:latin typeface="メイリオ" pitchFamily="50" charset="-128"/>
              <a:ea typeface="メイリオ" pitchFamily="50" charset="-128"/>
            </a:endParaRPr>
          </a:p>
        </p:txBody>
      </p:sp>
      <p:cxnSp>
        <p:nvCxnSpPr>
          <p:cNvPr id="95" name="直線矢印コネクタ 94"/>
          <p:cNvCxnSpPr/>
          <p:nvPr/>
        </p:nvCxnSpPr>
        <p:spPr>
          <a:xfrm flipV="1">
            <a:off x="5450344" y="3272437"/>
            <a:ext cx="4992970" cy="978598"/>
          </a:xfrm>
          <a:prstGeom prst="straightConnector1">
            <a:avLst/>
          </a:prstGeom>
          <a:ln w="28575">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98" name="角丸四角形 97"/>
          <p:cNvSpPr/>
          <p:nvPr/>
        </p:nvSpPr>
        <p:spPr>
          <a:xfrm>
            <a:off x="-3487715" y="54014"/>
            <a:ext cx="3481736" cy="1611418"/>
          </a:xfrm>
          <a:prstGeom prst="roundRect">
            <a:avLst/>
          </a:prstGeom>
          <a:solidFill>
            <a:schemeClr val="accent2">
              <a:lumMod val="20000"/>
              <a:lumOff val="80000"/>
            </a:schemeClr>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p>
        </p:txBody>
      </p:sp>
      <p:pic>
        <p:nvPicPr>
          <p:cNvPr id="1026" name="Picture 2" descr="\\FILESRV01\share\01営業部\【顧客情報】\大倉山五葉治療院\新規\ookurayama-gc.com\下層\CapD20140804.jpeg"/>
          <p:cNvPicPr>
            <a:picLocks noChangeAspect="1" noChangeArrowheads="1"/>
          </p:cNvPicPr>
          <p:nvPr/>
        </p:nvPicPr>
        <p:blipFill>
          <a:blip r:embed="rId7" cstate="print"/>
          <a:srcRect/>
          <a:stretch>
            <a:fillRect/>
          </a:stretch>
        </p:blipFill>
        <p:spPr bwMode="auto">
          <a:xfrm>
            <a:off x="-3305324" y="3665860"/>
            <a:ext cx="2981325" cy="561975"/>
          </a:xfrm>
          <a:prstGeom prst="rect">
            <a:avLst/>
          </a:prstGeom>
          <a:noFill/>
        </p:spPr>
      </p:pic>
      <p:pic>
        <p:nvPicPr>
          <p:cNvPr id="5" name="Picture 4" descr="\\FILESRV01\share\01営業部\【顧客情報】\大倉山五葉治療院\新規\ookurayama-gc.com\下層\CapD20140804_2.jpeg"/>
          <p:cNvPicPr>
            <a:picLocks noChangeAspect="1" noChangeArrowheads="1"/>
          </p:cNvPicPr>
          <p:nvPr/>
        </p:nvPicPr>
        <p:blipFill>
          <a:blip r:embed="rId8" cstate="print"/>
          <a:srcRect/>
          <a:stretch>
            <a:fillRect/>
          </a:stretch>
        </p:blipFill>
        <p:spPr bwMode="auto">
          <a:xfrm>
            <a:off x="-2815460" y="720080"/>
            <a:ext cx="2277777" cy="881720"/>
          </a:xfrm>
          <a:prstGeom prst="rect">
            <a:avLst/>
          </a:prstGeom>
          <a:noFill/>
        </p:spPr>
      </p:pic>
      <p:sp>
        <p:nvSpPr>
          <p:cNvPr id="99" name="正方形/長方形 98"/>
          <p:cNvSpPr/>
          <p:nvPr/>
        </p:nvSpPr>
        <p:spPr>
          <a:xfrm>
            <a:off x="-3398396" y="328142"/>
            <a:ext cx="3303246" cy="230832"/>
          </a:xfrm>
          <a:prstGeom prst="rect">
            <a:avLst/>
          </a:prstGeom>
        </p:spPr>
        <p:txBody>
          <a:bodyPr wrap="square">
            <a:spAutoFit/>
          </a:bodyPr>
          <a:lstStyle/>
          <a:p>
            <a:r>
              <a:rPr lang="en-US" altLang="ja-JP" sz="900" dirty="0" smtClean="0"/>
              <a:t>H2</a:t>
            </a:r>
            <a:r>
              <a:rPr lang="ja-JP" altLang="en-US" sz="900" dirty="0" smtClean="0"/>
              <a:t>は、下記のデザインに合わせてください（全ページ共通）</a:t>
            </a:r>
            <a:endParaRPr lang="en-US" altLang="ja-JP" sz="900" dirty="0" smtClean="0"/>
          </a:p>
        </p:txBody>
      </p:sp>
      <p:grpSp>
        <p:nvGrpSpPr>
          <p:cNvPr id="100" name="グループ化 25"/>
          <p:cNvGrpSpPr/>
          <p:nvPr/>
        </p:nvGrpSpPr>
        <p:grpSpPr>
          <a:xfrm>
            <a:off x="-551581" y="2243354"/>
            <a:ext cx="456431" cy="369997"/>
            <a:chOff x="9420391" y="1572360"/>
            <a:chExt cx="456431" cy="369997"/>
          </a:xfrm>
        </p:grpSpPr>
        <p:sp>
          <p:nvSpPr>
            <p:cNvPr id="101" name="正方形/長方形 100"/>
            <p:cNvSpPr/>
            <p:nvPr/>
          </p:nvSpPr>
          <p:spPr>
            <a:xfrm>
              <a:off x="9420391" y="1654325"/>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2" name="テキスト ボックス 101"/>
            <p:cNvSpPr txBox="1"/>
            <p:nvPr/>
          </p:nvSpPr>
          <p:spPr>
            <a:xfrm>
              <a:off x="9495812"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h3</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cxnSp>
        <p:nvCxnSpPr>
          <p:cNvPr id="103" name="直線矢印コネクタ 102"/>
          <p:cNvCxnSpPr/>
          <p:nvPr/>
        </p:nvCxnSpPr>
        <p:spPr>
          <a:xfrm>
            <a:off x="-627002" y="1373922"/>
            <a:ext cx="1179924" cy="466388"/>
          </a:xfrm>
          <a:prstGeom prst="straightConnector1">
            <a:avLst/>
          </a:prstGeom>
          <a:ln w="28575">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08" name="正方形/長方形 107"/>
          <p:cNvSpPr/>
          <p:nvPr/>
        </p:nvSpPr>
        <p:spPr>
          <a:xfrm>
            <a:off x="-3459919" y="3152738"/>
            <a:ext cx="3303246" cy="230832"/>
          </a:xfrm>
          <a:prstGeom prst="rect">
            <a:avLst/>
          </a:prstGeom>
        </p:spPr>
        <p:txBody>
          <a:bodyPr wrap="square">
            <a:spAutoFit/>
          </a:bodyPr>
          <a:lstStyle/>
          <a:p>
            <a:r>
              <a:rPr lang="en-US" altLang="ja-JP" sz="900" dirty="0" smtClean="0"/>
              <a:t>H3</a:t>
            </a:r>
            <a:r>
              <a:rPr lang="ja-JP" altLang="en-US" sz="900" dirty="0" smtClean="0"/>
              <a:t>は、下記のデザインに合わせてください（全ページ共通）</a:t>
            </a:r>
            <a:endParaRPr lang="en-US" altLang="ja-JP" sz="900" dirty="0" smtClean="0"/>
          </a:p>
        </p:txBody>
      </p:sp>
      <p:cxnSp>
        <p:nvCxnSpPr>
          <p:cNvPr id="109" name="直線矢印コネクタ 108"/>
          <p:cNvCxnSpPr/>
          <p:nvPr/>
        </p:nvCxnSpPr>
        <p:spPr>
          <a:xfrm flipV="1">
            <a:off x="-323999" y="2462830"/>
            <a:ext cx="1179924" cy="878684"/>
          </a:xfrm>
          <a:prstGeom prst="straightConnector1">
            <a:avLst/>
          </a:prstGeom>
          <a:ln w="28575">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4" name="円/楕円 3"/>
          <p:cNvSpPr/>
          <p:nvPr/>
        </p:nvSpPr>
        <p:spPr>
          <a:xfrm>
            <a:off x="-2687438" y="1007146"/>
            <a:ext cx="257100" cy="257100"/>
          </a:xfrm>
          <a:prstGeom prst="ellipse">
            <a:avLst/>
          </a:prstGeom>
          <a:gradFill flip="none" rotWithShape="1">
            <a:gsLst>
              <a:gs pos="0">
                <a:schemeClr val="bg1">
                  <a:lumMod val="85000"/>
                </a:schemeClr>
              </a:gs>
              <a:gs pos="0">
                <a:schemeClr val="bg1">
                  <a:lumMod val="85000"/>
                </a:schemeClr>
              </a:gs>
              <a:gs pos="100000">
                <a:schemeClr val="bg1">
                  <a:lumMod val="85000"/>
                  <a:alpha val="0"/>
                </a:schemeClr>
              </a:gs>
              <a:gs pos="46000">
                <a:schemeClr val="bg1">
                  <a:lumMod val="85000"/>
                  <a:alpha val="64000"/>
                </a:schemeClr>
              </a:gs>
              <a:gs pos="100000">
                <a:schemeClr val="accent1">
                  <a:lumMod val="40000"/>
                  <a:lumOff val="60000"/>
                  <a:alpha val="0"/>
                </a:schemeClr>
              </a:gs>
            </a:gsLst>
            <a:lin ang="0" scaled="1"/>
            <a:tileRect/>
          </a:gradFill>
          <a:ln w="6350">
            <a:gradFill flip="none" rotWithShape="1">
              <a:gsLst>
                <a:gs pos="44000">
                  <a:schemeClr val="bg1">
                    <a:lumMod val="85000"/>
                    <a:alpha val="0"/>
                  </a:schemeClr>
                </a:gs>
                <a:gs pos="0">
                  <a:schemeClr val="bg1">
                    <a:lumMod val="8500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a:endCxn id="4" idx="4"/>
          </p:cNvCxnSpPr>
          <p:nvPr/>
        </p:nvCxnSpPr>
        <p:spPr>
          <a:xfrm flipV="1">
            <a:off x="-2558888" y="1264246"/>
            <a:ext cx="0" cy="979108"/>
          </a:xfrm>
          <a:prstGeom prst="straightConnector1">
            <a:avLst/>
          </a:prstGeom>
          <a:ln w="28575">
            <a:solidFill>
              <a:schemeClr val="tx1">
                <a:lumMod val="95000"/>
                <a:lumOff val="5000"/>
              </a:schemeClr>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2853341" y="2280788"/>
            <a:ext cx="902811" cy="252377"/>
          </a:xfrm>
          <a:prstGeom prst="rect">
            <a:avLst/>
          </a:prstGeom>
          <a:noFill/>
        </p:spPr>
        <p:txBody>
          <a:bodyPr wrap="none" rtlCol="0">
            <a:spAutoFit/>
          </a:bodyPr>
          <a:lstStyle/>
          <a:p>
            <a:pPr>
              <a:lnSpc>
                <a:spcPct val="130000"/>
              </a:lnSpc>
            </a:pPr>
            <a:r>
              <a:rPr lang="ja-JP" altLang="en-US" sz="800" dirty="0" smtClean="0">
                <a:latin typeface="小塚ゴシック Pro L" pitchFamily="34" charset="-128"/>
                <a:ea typeface="小塚ゴシック Pro L" pitchFamily="34" charset="-128"/>
                <a:cs typeface="メイリオ" pitchFamily="50" charset="-128"/>
              </a:rPr>
              <a:t>この部品は削除</a:t>
            </a:r>
            <a:endParaRPr kumimoji="1" lang="ja-JP" altLang="en-US" sz="800" dirty="0" smtClean="0">
              <a:latin typeface="小塚ゴシック Pro L" pitchFamily="34" charset="-128"/>
              <a:ea typeface="小塚ゴシック Pro L" pitchFamily="34" charset="-128"/>
              <a:cs typeface="メイリオ" pitchFamily="50" charset="-128"/>
            </a:endParaRPr>
          </a:p>
        </p:txBody>
      </p:sp>
    </p:spTree>
    <p:extLst>
      <p:ext uri="{BB962C8B-B14F-4D97-AF65-F5344CB8AC3E}">
        <p14:creationId xmlns:p14="http://schemas.microsoft.com/office/powerpoint/2010/main" xmlns="" val="3158034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図 50" descr="ookurayama-gc.com+ (2).jpg"/>
          <p:cNvPicPr>
            <a:picLocks noChangeAspect="1"/>
          </p:cNvPicPr>
          <p:nvPr/>
        </p:nvPicPr>
        <p:blipFill>
          <a:blip r:embed="rId2" cstate="print"/>
          <a:srcRect l="63522" t="23253" r="7983" b="34547"/>
          <a:stretch>
            <a:fillRect/>
          </a:stretch>
        </p:blipFill>
        <p:spPr>
          <a:xfrm>
            <a:off x="6828383" y="1735401"/>
            <a:ext cx="2736304" cy="7075032"/>
          </a:xfrm>
          <a:prstGeom prst="rect">
            <a:avLst/>
          </a:prstGeom>
        </p:spPr>
      </p:pic>
      <p:sp>
        <p:nvSpPr>
          <p:cNvPr id="56" name="正方形/長方形 55"/>
          <p:cNvSpPr/>
          <p:nvPr/>
        </p:nvSpPr>
        <p:spPr>
          <a:xfrm>
            <a:off x="480914" y="7744966"/>
            <a:ext cx="3168352" cy="792088"/>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9676910" y="7362513"/>
            <a:ext cx="2486060" cy="2356385"/>
          </a:xfrm>
          <a:prstGeom prst="rect">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p:nvSpPr>
        <p:spPr>
          <a:xfrm>
            <a:off x="336898" y="2002101"/>
            <a:ext cx="5976663" cy="28803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smtClean="0">
                <a:solidFill>
                  <a:sysClr val="windowText" lastClr="000000"/>
                </a:solidFill>
                <a:latin typeface="+mj-ea"/>
                <a:ea typeface="+mj-ea"/>
              </a:rPr>
              <a:t>訪問診療</a:t>
            </a:r>
            <a:endParaRPr lang="en-US" altLang="ja-JP" sz="1200" b="1" dirty="0" smtClean="0">
              <a:solidFill>
                <a:sysClr val="windowText" lastClr="000000"/>
              </a:solidFill>
              <a:latin typeface="+mj-ea"/>
              <a:ea typeface="+mj-ea"/>
            </a:endParaRPr>
          </a:p>
        </p:txBody>
      </p:sp>
      <p:sp>
        <p:nvSpPr>
          <p:cNvPr id="6" name="テキスト ボックス 5"/>
          <p:cNvSpPr txBox="1"/>
          <p:nvPr/>
        </p:nvSpPr>
        <p:spPr>
          <a:xfrm>
            <a:off x="4487565" y="826867"/>
            <a:ext cx="902811" cy="307777"/>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rPr>
              <a:t>ヘッ</a:t>
            </a:r>
            <a:r>
              <a:rPr kumimoji="1" lang="ja-JP" altLang="en-US" sz="1400" dirty="0" smtClean="0">
                <a:latin typeface="メイリオ" panose="020B0604030504040204" pitchFamily="50" charset="-128"/>
                <a:ea typeface="メイリオ" panose="020B0604030504040204" pitchFamily="50" charset="-128"/>
              </a:rPr>
              <a:t>ダー</a:t>
            </a:r>
            <a:endParaRPr kumimoji="1" lang="ja-JP" altLang="en-US" sz="1400"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7737668" y="5131727"/>
            <a:ext cx="723275" cy="307777"/>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rPr>
              <a:t>サイド</a:t>
            </a:r>
            <a:endParaRPr kumimoji="1" lang="ja-JP" altLang="en-US" sz="1400" dirty="0">
              <a:latin typeface="メイリオ" panose="020B0604030504040204" pitchFamily="50" charset="-128"/>
              <a:ea typeface="メイリオ" panose="020B0604030504040204" pitchFamily="50" charset="-128"/>
            </a:endParaRPr>
          </a:p>
        </p:txBody>
      </p:sp>
      <p:sp>
        <p:nvSpPr>
          <p:cNvPr id="8" name="正方形/長方形 7"/>
          <p:cNvSpPr/>
          <p:nvPr/>
        </p:nvSpPr>
        <p:spPr>
          <a:xfrm>
            <a:off x="336898" y="2002101"/>
            <a:ext cx="5976663" cy="28803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smtClean="0">
                <a:solidFill>
                  <a:sysClr val="windowText" lastClr="000000"/>
                </a:solidFill>
                <a:latin typeface="+mj-ea"/>
                <a:ea typeface="+mj-ea"/>
              </a:rPr>
              <a:t>アクセス</a:t>
            </a:r>
            <a:endParaRPr lang="en-US" altLang="ja-JP" sz="1200" b="1" dirty="0" smtClean="0">
              <a:solidFill>
                <a:sysClr val="windowText" lastClr="000000"/>
              </a:solidFill>
              <a:latin typeface="+mj-ea"/>
              <a:ea typeface="+mj-ea"/>
            </a:endParaRPr>
          </a:p>
        </p:txBody>
      </p:sp>
      <p:sp>
        <p:nvSpPr>
          <p:cNvPr id="12" name="テキスト ボックス 11"/>
          <p:cNvSpPr txBox="1"/>
          <p:nvPr/>
        </p:nvSpPr>
        <p:spPr>
          <a:xfrm>
            <a:off x="225356" y="5898053"/>
            <a:ext cx="3839867" cy="2015896"/>
          </a:xfrm>
          <a:prstGeom prst="rect">
            <a:avLst/>
          </a:prstGeom>
          <a:noFill/>
        </p:spPr>
        <p:txBody>
          <a:bodyPr wrap="square" lIns="91401" tIns="45700" rIns="91401" bIns="45700" rtlCol="0">
            <a:spAutoFit/>
          </a:bodyPr>
          <a:lstStyle/>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r>
              <a:rPr lang="ja-JP" altLang="en-US" sz="900" dirty="0" smtClean="0">
                <a:latin typeface="メイリオ" pitchFamily="50" charset="-128"/>
                <a:ea typeface="メイリオ" pitchFamily="50" charset="-128"/>
              </a:rPr>
              <a:t/>
            </a:r>
            <a:br>
              <a:rPr lang="ja-JP" altLang="en-US" sz="900" dirty="0" smtClean="0">
                <a:latin typeface="メイリオ" pitchFamily="50" charset="-128"/>
                <a:ea typeface="メイリオ" pitchFamily="50" charset="-128"/>
              </a:rPr>
            </a:br>
            <a:endParaRPr lang="en-US" altLang="ja-JP" sz="900" dirty="0" smtClean="0">
              <a:latin typeface="メイリオ" pitchFamily="50" charset="-128"/>
              <a:ea typeface="メイリオ" pitchFamily="50" charset="-128"/>
            </a:endParaRPr>
          </a:p>
          <a:p>
            <a:r>
              <a:rPr lang="ja-JP" altLang="en-US" sz="900" dirty="0" smtClean="0">
                <a:latin typeface="メイリオ" pitchFamily="50" charset="-128"/>
                <a:ea typeface="メイリオ" pitchFamily="50" charset="-128"/>
              </a:rPr>
              <a:t>住所：横浜市戸塚区矢部町</a:t>
            </a:r>
            <a:r>
              <a:rPr lang="en-US" altLang="ja-JP" sz="900" dirty="0" smtClean="0">
                <a:latin typeface="メイリオ" pitchFamily="50" charset="-128"/>
                <a:ea typeface="メイリオ" pitchFamily="50" charset="-128"/>
              </a:rPr>
              <a:t>1148</a:t>
            </a:r>
            <a:r>
              <a:rPr lang="ja-JP" altLang="en-US" sz="900" dirty="0" smtClean="0">
                <a:latin typeface="メイリオ" pitchFamily="50" charset="-128"/>
                <a:ea typeface="メイリオ" pitchFamily="50" charset="-128"/>
              </a:rPr>
              <a:t>バードヒルズ戸塚</a:t>
            </a:r>
            <a:r>
              <a:rPr lang="en-US" altLang="ja-JP" sz="900" dirty="0" smtClean="0">
                <a:latin typeface="メイリオ" pitchFamily="50" charset="-128"/>
                <a:ea typeface="メイリオ" pitchFamily="50" charset="-128"/>
              </a:rPr>
              <a:t>105</a:t>
            </a:r>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p:txBody>
      </p:sp>
      <p:sp>
        <p:nvSpPr>
          <p:cNvPr id="14" name="正方形/長方形 13"/>
          <p:cNvSpPr/>
          <p:nvPr/>
        </p:nvSpPr>
        <p:spPr>
          <a:xfrm>
            <a:off x="-2687438" y="3435286"/>
            <a:ext cx="2486060" cy="1792421"/>
          </a:xfrm>
          <a:prstGeom prst="rect">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2471414" y="3538983"/>
            <a:ext cx="1982780" cy="1472711"/>
          </a:xfrm>
          <a:prstGeom prst="rect">
            <a:avLst/>
          </a:prstGeom>
          <a:noFill/>
        </p:spPr>
        <p:txBody>
          <a:bodyPr wrap="square" rtlCol="0">
            <a:spAutoFit/>
          </a:bodyPr>
          <a:lstStyle/>
          <a:p>
            <a:pPr>
              <a:lnSpc>
                <a:spcPct val="130000"/>
              </a:lnSpc>
            </a:pPr>
            <a:r>
              <a:rPr lang="en-US" altLang="ja-JP" sz="900" dirty="0" smtClean="0">
                <a:latin typeface="メイリオ" pitchFamily="50" charset="-128"/>
                <a:ea typeface="メイリオ" pitchFamily="50" charset="-128"/>
                <a:cs typeface="メイリオ" pitchFamily="50" charset="-128"/>
              </a:rPr>
              <a:t>Google map</a:t>
            </a:r>
          </a:p>
          <a:p>
            <a:pPr>
              <a:lnSpc>
                <a:spcPct val="130000"/>
              </a:lnSpc>
            </a:pPr>
            <a:endParaRPr lang="en-US" altLang="ja-JP" sz="600" dirty="0" smtClean="0">
              <a:latin typeface="メイリオ" pitchFamily="50" charset="-128"/>
              <a:ea typeface="メイリオ" pitchFamily="50" charset="-128"/>
              <a:cs typeface="メイリオ" pitchFamily="50" charset="-128"/>
            </a:endParaRPr>
          </a:p>
          <a:p>
            <a:pPr>
              <a:lnSpc>
                <a:spcPct val="130000"/>
              </a:lnSpc>
            </a:pPr>
            <a:r>
              <a:rPr lang="en-US" altLang="ja-JP" sz="600" dirty="0" smtClean="0">
                <a:latin typeface="メイリオ" pitchFamily="50" charset="-128"/>
                <a:ea typeface="メイリオ" pitchFamily="50" charset="-128"/>
                <a:cs typeface="メイリオ" pitchFamily="50" charset="-128"/>
              </a:rPr>
              <a:t>&lt;</a:t>
            </a:r>
            <a:r>
              <a:rPr lang="en-US" altLang="ja-JP" sz="600" dirty="0" err="1" smtClean="0">
                <a:latin typeface="メイリオ" pitchFamily="50" charset="-128"/>
                <a:ea typeface="メイリオ" pitchFamily="50" charset="-128"/>
                <a:cs typeface="メイリオ" pitchFamily="50" charset="-128"/>
              </a:rPr>
              <a:t>iframe</a:t>
            </a:r>
            <a:r>
              <a:rPr lang="en-US" altLang="ja-JP" sz="600" dirty="0" smtClean="0">
                <a:latin typeface="メイリオ" pitchFamily="50" charset="-128"/>
                <a:ea typeface="メイリオ" pitchFamily="50" charset="-128"/>
                <a:cs typeface="メイリオ" pitchFamily="50" charset="-128"/>
              </a:rPr>
              <a:t> </a:t>
            </a:r>
            <a:r>
              <a:rPr lang="en-US" altLang="ja-JP" sz="600" dirty="0" err="1" smtClean="0">
                <a:latin typeface="メイリオ" pitchFamily="50" charset="-128"/>
                <a:ea typeface="メイリオ" pitchFamily="50" charset="-128"/>
                <a:cs typeface="メイリオ" pitchFamily="50" charset="-128"/>
              </a:rPr>
              <a:t>src</a:t>
            </a:r>
            <a:r>
              <a:rPr lang="en-US" altLang="ja-JP" sz="600" dirty="0" smtClean="0">
                <a:latin typeface="メイリオ" pitchFamily="50" charset="-128"/>
                <a:ea typeface="メイリオ" pitchFamily="50" charset="-128"/>
                <a:cs typeface="メイリオ" pitchFamily="50" charset="-128"/>
              </a:rPr>
              <a:t>="https://www.google.com/maps/embed?pb=!1m14!1m8!1m3!1d6494.325247290587!2d139.62316483831745!3d35.524978725117734!3m2!1i1024!2i768!4f13.1!3m3!1m2!1s0x0%3A0xa87741ab8d9d7423!2z5aSn5YCJ5bGx5LqU6JGJ5rK755mC6Zmi!5e0!3m2!1sja!2sjp!4v1403841772103" width="750" height="400" </a:t>
            </a:r>
            <a:r>
              <a:rPr lang="en-US" altLang="ja-JP" sz="600" dirty="0" err="1" smtClean="0">
                <a:latin typeface="メイリオ" pitchFamily="50" charset="-128"/>
                <a:ea typeface="メイリオ" pitchFamily="50" charset="-128"/>
                <a:cs typeface="メイリオ" pitchFamily="50" charset="-128"/>
              </a:rPr>
              <a:t>frameborder</a:t>
            </a:r>
            <a:r>
              <a:rPr lang="en-US" altLang="ja-JP" sz="600" dirty="0" smtClean="0">
                <a:latin typeface="メイリオ" pitchFamily="50" charset="-128"/>
                <a:ea typeface="メイリオ" pitchFamily="50" charset="-128"/>
                <a:cs typeface="メイリオ" pitchFamily="50" charset="-128"/>
              </a:rPr>
              <a:t>="0" style="border:0"&gt;&lt;/</a:t>
            </a:r>
            <a:r>
              <a:rPr lang="en-US" altLang="ja-JP" sz="600" dirty="0" err="1" smtClean="0">
                <a:latin typeface="メイリオ" pitchFamily="50" charset="-128"/>
                <a:ea typeface="メイリオ" pitchFamily="50" charset="-128"/>
                <a:cs typeface="メイリオ" pitchFamily="50" charset="-128"/>
              </a:rPr>
              <a:t>iframe</a:t>
            </a:r>
            <a:r>
              <a:rPr lang="en-US" altLang="ja-JP" sz="600" dirty="0" smtClean="0">
                <a:latin typeface="メイリオ" pitchFamily="50" charset="-128"/>
                <a:ea typeface="メイリオ" pitchFamily="50" charset="-128"/>
                <a:cs typeface="メイリオ" pitchFamily="50" charset="-128"/>
              </a:rPr>
              <a:t>&gt;</a:t>
            </a:r>
          </a:p>
        </p:txBody>
      </p:sp>
      <p:sp>
        <p:nvSpPr>
          <p:cNvPr id="18" name="テキスト ボックス 17"/>
          <p:cNvSpPr txBox="1"/>
          <p:nvPr/>
        </p:nvSpPr>
        <p:spPr>
          <a:xfrm>
            <a:off x="480914" y="7085229"/>
            <a:ext cx="1962056" cy="299697"/>
          </a:xfrm>
          <a:prstGeom prst="rect">
            <a:avLst/>
          </a:prstGeom>
          <a:noFill/>
        </p:spPr>
        <p:txBody>
          <a:bodyPr wrap="square" rtlCol="0">
            <a:spAutoFit/>
          </a:bodyPr>
          <a:lstStyle/>
          <a:p>
            <a:pPr>
              <a:lnSpc>
                <a:spcPct val="130000"/>
              </a:lnSpc>
            </a:pPr>
            <a:r>
              <a:rPr kumimoji="1" lang="ja-JP" altLang="en-US" sz="1100" dirty="0" smtClean="0">
                <a:latin typeface="メイリオ" pitchFamily="50" charset="-128"/>
                <a:ea typeface="メイリオ" pitchFamily="50" charset="-128"/>
                <a:cs typeface="メイリオ" pitchFamily="50" charset="-128"/>
              </a:rPr>
              <a:t>アクセス案内</a:t>
            </a:r>
            <a:endParaRPr kumimoji="1" lang="ja-JP" altLang="en-US" sz="1100" dirty="0">
              <a:latin typeface="メイリオ" pitchFamily="50" charset="-128"/>
              <a:ea typeface="メイリオ" pitchFamily="50" charset="-128"/>
              <a:cs typeface="メイリオ" pitchFamily="50" charset="-128"/>
            </a:endParaRPr>
          </a:p>
        </p:txBody>
      </p:sp>
      <p:cxnSp>
        <p:nvCxnSpPr>
          <p:cNvPr id="19" name="直線コネクタ 18"/>
          <p:cNvCxnSpPr/>
          <p:nvPr/>
        </p:nvCxnSpPr>
        <p:spPr>
          <a:xfrm>
            <a:off x="403816" y="7374125"/>
            <a:ext cx="6115680" cy="0"/>
          </a:xfrm>
          <a:prstGeom prst="line">
            <a:avLst/>
          </a:prstGeom>
          <a:ln w="952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7" name="グループ化 67"/>
          <p:cNvGrpSpPr/>
          <p:nvPr/>
        </p:nvGrpSpPr>
        <p:grpSpPr>
          <a:xfrm>
            <a:off x="-531129" y="1971790"/>
            <a:ext cx="442533" cy="392410"/>
            <a:chOff x="9481914" y="1572360"/>
            <a:chExt cx="442533" cy="392410"/>
          </a:xfrm>
        </p:grpSpPr>
        <p:sp>
          <p:nvSpPr>
            <p:cNvPr id="28" name="正方形/長方形 27"/>
            <p:cNvSpPr/>
            <p:nvPr/>
          </p:nvSpPr>
          <p:spPr>
            <a:xfrm>
              <a:off x="9481914" y="1676738"/>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9" name="テキスト ボックス 28"/>
            <p:cNvSpPr txBox="1"/>
            <p:nvPr/>
          </p:nvSpPr>
          <p:spPr>
            <a:xfrm>
              <a:off x="9543437"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h2</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pic>
        <p:nvPicPr>
          <p:cNvPr id="3" name="Picture 2" descr="C:\Users\Ayaka Egashira\Desktop\CapD20140627.jpeg"/>
          <p:cNvPicPr>
            <a:picLocks noChangeAspect="1" noChangeArrowheads="1"/>
          </p:cNvPicPr>
          <p:nvPr/>
        </p:nvPicPr>
        <p:blipFill>
          <a:blip r:embed="rId3" cstate="print"/>
          <a:srcRect l="2199" t="2057" r="1034" b="3333"/>
          <a:stretch>
            <a:fillRect/>
          </a:stretch>
        </p:blipFill>
        <p:spPr bwMode="auto">
          <a:xfrm>
            <a:off x="336898" y="3017714"/>
            <a:ext cx="6336704" cy="3312368"/>
          </a:xfrm>
          <a:prstGeom prst="rect">
            <a:avLst/>
          </a:prstGeom>
          <a:noFill/>
        </p:spPr>
      </p:pic>
      <p:sp>
        <p:nvSpPr>
          <p:cNvPr id="25" name="テキスト ボックス 24"/>
          <p:cNvSpPr txBox="1"/>
          <p:nvPr/>
        </p:nvSpPr>
        <p:spPr>
          <a:xfrm>
            <a:off x="558012" y="2580100"/>
            <a:ext cx="1962056" cy="299697"/>
          </a:xfrm>
          <a:prstGeom prst="rect">
            <a:avLst/>
          </a:prstGeom>
          <a:noFill/>
        </p:spPr>
        <p:txBody>
          <a:bodyPr wrap="square" rtlCol="0">
            <a:spAutoFit/>
          </a:bodyPr>
          <a:lstStyle/>
          <a:p>
            <a:pPr>
              <a:lnSpc>
                <a:spcPct val="130000"/>
              </a:lnSpc>
            </a:pPr>
            <a:r>
              <a:rPr kumimoji="1" lang="ja-JP" altLang="en-US" sz="1100" dirty="0" smtClean="0">
                <a:latin typeface="メイリオ" pitchFamily="50" charset="-128"/>
                <a:ea typeface="メイリオ" pitchFamily="50" charset="-128"/>
                <a:cs typeface="メイリオ" pitchFamily="50" charset="-128"/>
              </a:rPr>
              <a:t>周辺地図</a:t>
            </a:r>
            <a:endParaRPr kumimoji="1" lang="ja-JP" altLang="en-US" sz="1100" dirty="0">
              <a:latin typeface="メイリオ" pitchFamily="50" charset="-128"/>
              <a:ea typeface="メイリオ" pitchFamily="50" charset="-128"/>
              <a:cs typeface="メイリオ" pitchFamily="50" charset="-128"/>
            </a:endParaRPr>
          </a:p>
        </p:txBody>
      </p:sp>
      <p:cxnSp>
        <p:nvCxnSpPr>
          <p:cNvPr id="26" name="直線コネクタ 25"/>
          <p:cNvCxnSpPr/>
          <p:nvPr/>
        </p:nvCxnSpPr>
        <p:spPr>
          <a:xfrm>
            <a:off x="480914" y="2868996"/>
            <a:ext cx="6115680" cy="0"/>
          </a:xfrm>
          <a:prstGeom prst="line">
            <a:avLst/>
          </a:prstGeom>
          <a:ln w="952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480914" y="7489701"/>
            <a:ext cx="3839867" cy="3062336"/>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ご来院には電車やバスが便利です。</a:t>
            </a:r>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r>
              <a:rPr lang="ja-JP" altLang="en-US" sz="1100" dirty="0" smtClean="0">
                <a:latin typeface="メイリオ" panose="020B0604030504040204" pitchFamily="50" charset="-128"/>
                <a:ea typeface="メイリオ" panose="020B0604030504040204" pitchFamily="50" charset="-128"/>
              </a:rPr>
              <a:t>▼電車でお越しの方　</a:t>
            </a:r>
            <a:endParaRPr lang="en-US" altLang="ja-JP" sz="11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rPr>
              <a:t>　大倉山駅から徒歩</a:t>
            </a:r>
            <a:r>
              <a:rPr lang="en-US" altLang="ja-JP" sz="800" dirty="0" smtClean="0">
                <a:latin typeface="メイリオ" panose="020B0604030504040204" pitchFamily="50" charset="-128"/>
                <a:ea typeface="メイリオ" panose="020B0604030504040204" pitchFamily="50" charset="-128"/>
              </a:rPr>
              <a:t>10</a:t>
            </a:r>
            <a:r>
              <a:rPr lang="ja-JP" altLang="en-US" sz="800" dirty="0" smtClean="0">
                <a:latin typeface="メイリオ" panose="020B0604030504040204" pitchFamily="50" charset="-128"/>
                <a:ea typeface="メイリオ" panose="020B0604030504040204" pitchFamily="50" charset="-128"/>
              </a:rPr>
              <a:t>分、新羽駅から徒歩</a:t>
            </a:r>
            <a:r>
              <a:rPr lang="en-US" altLang="ja-JP" sz="800" dirty="0" smtClean="0">
                <a:latin typeface="メイリオ" panose="020B0604030504040204" pitchFamily="50" charset="-128"/>
                <a:ea typeface="メイリオ" panose="020B0604030504040204" pitchFamily="50" charset="-128"/>
              </a:rPr>
              <a:t>15</a:t>
            </a:r>
            <a:r>
              <a:rPr lang="ja-JP" altLang="en-US" sz="800" dirty="0" smtClean="0">
                <a:latin typeface="メイリオ" panose="020B0604030504040204" pitchFamily="50" charset="-128"/>
                <a:ea typeface="メイリオ" panose="020B0604030504040204" pitchFamily="50" charset="-128"/>
              </a:rPr>
              <a:t>分</a:t>
            </a:r>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r>
              <a:rPr lang="ja-JP" altLang="en-US" sz="1100" dirty="0" smtClean="0">
                <a:latin typeface="メイリオ" panose="020B0604030504040204" pitchFamily="50" charset="-128"/>
                <a:ea typeface="メイリオ" panose="020B0604030504040204" pitchFamily="50" charset="-128"/>
              </a:rPr>
              <a:t>▼バスでお越しの方</a:t>
            </a:r>
            <a:endParaRPr lang="en-US" altLang="ja-JP" sz="1100" dirty="0" smtClean="0">
              <a:latin typeface="メイリオ" panose="020B0604030504040204" pitchFamily="50" charset="-128"/>
              <a:ea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rPr>
              <a:t>　</a:t>
            </a:r>
            <a:endParaRPr lang="en-US" altLang="ja-JP" sz="800" dirty="0" smtClean="0">
              <a:latin typeface="メイリオ" panose="020B0604030504040204" pitchFamily="50" charset="-128"/>
              <a:ea typeface="メイリオ" panose="020B0604030504040204" pitchFamily="50" charset="-128"/>
            </a:endParaRPr>
          </a:p>
          <a:p>
            <a:r>
              <a:rPr lang="ja-JP" altLang="en-US" sz="800" dirty="0" smtClean="0">
                <a:latin typeface="メイリオ" pitchFamily="50" charset="-128"/>
                <a:ea typeface="メイリオ" pitchFamily="50" charset="-128"/>
              </a:rPr>
              <a:t>　 大倉山駅からバス</a:t>
            </a:r>
            <a:r>
              <a:rPr lang="en-US" altLang="ja-JP" sz="800" dirty="0" smtClean="0">
                <a:latin typeface="メイリオ" pitchFamily="50" charset="-128"/>
                <a:ea typeface="メイリオ" pitchFamily="50" charset="-128"/>
              </a:rPr>
              <a:t>41</a:t>
            </a:r>
            <a:r>
              <a:rPr lang="ja-JP" altLang="en-US" sz="800" dirty="0" smtClean="0">
                <a:latin typeface="メイリオ" pitchFamily="50" charset="-128"/>
                <a:ea typeface="メイリオ" pitchFamily="50" charset="-128"/>
              </a:rPr>
              <a:t>系統に乗車～「太尾堤」下車後、徒歩</a:t>
            </a:r>
            <a:r>
              <a:rPr lang="en-US" altLang="ja-JP" sz="800" dirty="0" smtClean="0">
                <a:latin typeface="メイリオ" pitchFamily="50" charset="-128"/>
                <a:ea typeface="メイリオ" pitchFamily="50" charset="-128"/>
              </a:rPr>
              <a:t>2</a:t>
            </a:r>
            <a:r>
              <a:rPr lang="ja-JP" altLang="en-US" sz="800" dirty="0" smtClean="0">
                <a:latin typeface="メイリオ" pitchFamily="50" charset="-128"/>
                <a:ea typeface="メイリオ" pitchFamily="50" charset="-128"/>
              </a:rPr>
              <a:t>分</a:t>
            </a:r>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p:txBody>
      </p:sp>
      <p:sp>
        <p:nvSpPr>
          <p:cNvPr id="31" name="テキスト ボックス 30"/>
          <p:cNvSpPr txBox="1"/>
          <p:nvPr/>
        </p:nvSpPr>
        <p:spPr>
          <a:xfrm>
            <a:off x="480914" y="12928678"/>
            <a:ext cx="1962056" cy="299697"/>
          </a:xfrm>
          <a:prstGeom prst="rect">
            <a:avLst/>
          </a:prstGeom>
          <a:noFill/>
        </p:spPr>
        <p:txBody>
          <a:bodyPr wrap="square" rtlCol="0">
            <a:spAutoFit/>
          </a:bodyPr>
          <a:lstStyle/>
          <a:p>
            <a:pPr>
              <a:lnSpc>
                <a:spcPct val="130000"/>
              </a:lnSpc>
            </a:pPr>
            <a:r>
              <a:rPr kumimoji="1" lang="ja-JP" altLang="en-US" sz="1100" dirty="0" smtClean="0">
                <a:latin typeface="メイリオ" pitchFamily="50" charset="-128"/>
                <a:ea typeface="メイリオ" pitchFamily="50" charset="-128"/>
                <a:cs typeface="メイリオ" pitchFamily="50" charset="-128"/>
              </a:rPr>
              <a:t>訪問診療について</a:t>
            </a:r>
            <a:endParaRPr kumimoji="1" lang="ja-JP" altLang="en-US" sz="1100" dirty="0">
              <a:latin typeface="メイリオ" pitchFamily="50" charset="-128"/>
              <a:ea typeface="メイリオ" pitchFamily="50" charset="-128"/>
              <a:cs typeface="メイリオ" pitchFamily="50" charset="-128"/>
            </a:endParaRPr>
          </a:p>
        </p:txBody>
      </p:sp>
      <p:cxnSp>
        <p:nvCxnSpPr>
          <p:cNvPr id="32" name="直線コネクタ 31"/>
          <p:cNvCxnSpPr/>
          <p:nvPr/>
        </p:nvCxnSpPr>
        <p:spPr>
          <a:xfrm>
            <a:off x="403816" y="13217574"/>
            <a:ext cx="6115680" cy="0"/>
          </a:xfrm>
          <a:prstGeom prst="line">
            <a:avLst/>
          </a:prstGeom>
          <a:ln w="952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510387" y="13353523"/>
            <a:ext cx="5816496" cy="1323399"/>
          </a:xfrm>
          <a:prstGeom prst="rect">
            <a:avLst/>
          </a:prstGeom>
          <a:noFill/>
        </p:spPr>
        <p:txBody>
          <a:bodyPr wrap="square" lIns="91401" tIns="45700" rIns="91401" bIns="45700" rtlCol="0">
            <a:spAutoFit/>
          </a:bodyPr>
          <a:lstStyle/>
          <a:p>
            <a:r>
              <a:rPr lang="ja-JP" altLang="en-US" sz="800" dirty="0" smtClean="0">
                <a:latin typeface="メイリオ" pitchFamily="50" charset="-128"/>
                <a:ea typeface="メイリオ" pitchFamily="50" charset="-128"/>
              </a:rPr>
              <a:t>当治療院から半径</a:t>
            </a:r>
            <a:r>
              <a:rPr lang="en-US" altLang="ja-JP" sz="800" dirty="0" smtClean="0">
                <a:latin typeface="メイリオ" pitchFamily="50" charset="-128"/>
                <a:ea typeface="メイリオ" pitchFamily="50" charset="-128"/>
              </a:rPr>
              <a:t>1km</a:t>
            </a:r>
            <a:r>
              <a:rPr lang="ja-JP" altLang="en-US" sz="800" dirty="0" smtClean="0">
                <a:latin typeface="メイリオ" pitchFamily="50" charset="-128"/>
                <a:ea typeface="メイリオ" pitchFamily="50" charset="-128"/>
              </a:rPr>
              <a:t>以内にお住いの方には、</a:t>
            </a:r>
            <a:r>
              <a:rPr lang="en-US" altLang="ja-JP" sz="800" dirty="0" smtClean="0">
                <a:latin typeface="メイリオ" pitchFamily="50" charset="-128"/>
                <a:ea typeface="メイリオ" pitchFamily="50" charset="-128"/>
              </a:rPr>
              <a:t>1</a:t>
            </a:r>
            <a:r>
              <a:rPr lang="ja-JP" altLang="en-US" sz="800" dirty="0" smtClean="0">
                <a:latin typeface="メイリオ" pitchFamily="50" charset="-128"/>
                <a:ea typeface="メイリオ" pitchFamily="50" charset="-128"/>
              </a:rPr>
              <a:t>回</a:t>
            </a:r>
            <a:r>
              <a:rPr lang="en-US" altLang="ja-JP" sz="800" dirty="0" smtClean="0">
                <a:latin typeface="メイリオ" pitchFamily="50" charset="-128"/>
                <a:ea typeface="メイリオ" pitchFamily="50" charset="-128"/>
              </a:rPr>
              <a:t>1,000</a:t>
            </a:r>
            <a:r>
              <a:rPr lang="ja-JP" altLang="en-US" sz="800" dirty="0" smtClean="0">
                <a:latin typeface="メイリオ" pitchFamily="50" charset="-128"/>
                <a:ea typeface="メイリオ" pitchFamily="50" charset="-128"/>
              </a:rPr>
              <a:t>円で訪問診療も行っております。</a:t>
            </a:r>
            <a:endParaRPr lang="en-US" altLang="ja-JP" sz="800" dirty="0" smtClean="0">
              <a:latin typeface="メイリオ" pitchFamily="50" charset="-128"/>
              <a:ea typeface="メイリオ" pitchFamily="50" charset="-128"/>
            </a:endParaRPr>
          </a:p>
          <a:p>
            <a:r>
              <a:rPr lang="ja-JP" altLang="en-US" sz="800" dirty="0" smtClean="0">
                <a:latin typeface="メイリオ" pitchFamily="50" charset="-128"/>
                <a:ea typeface="メイリオ" pitchFamily="50" charset="-128"/>
              </a:rPr>
              <a:t>詳しくはお問い合わせください。</a:t>
            </a:r>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p:txBody>
      </p:sp>
      <p:sp>
        <p:nvSpPr>
          <p:cNvPr id="39" name="テキスト ボックス 38"/>
          <p:cNvSpPr txBox="1"/>
          <p:nvPr/>
        </p:nvSpPr>
        <p:spPr>
          <a:xfrm>
            <a:off x="703000" y="13727103"/>
            <a:ext cx="1808750" cy="369291"/>
          </a:xfrm>
          <a:prstGeom prst="rect">
            <a:avLst/>
          </a:prstGeom>
          <a:noFill/>
        </p:spPr>
        <p:txBody>
          <a:bodyPr wrap="none" lIns="91401" tIns="45700" rIns="91401" bIns="45700" rtlCol="0">
            <a:spAutoFit/>
          </a:bodyPr>
          <a:lstStyle/>
          <a:p>
            <a:r>
              <a:rPr lang="en-US" altLang="ja-JP" sz="1800" dirty="0" smtClean="0"/>
              <a:t>Tel 045-642-4075</a:t>
            </a:r>
            <a:endParaRPr lang="ja-JP" altLang="en-US" sz="1800" dirty="0"/>
          </a:p>
        </p:txBody>
      </p:sp>
      <p:sp>
        <p:nvSpPr>
          <p:cNvPr id="40" name="テキスト ボックス 39"/>
          <p:cNvSpPr txBox="1"/>
          <p:nvPr/>
        </p:nvSpPr>
        <p:spPr>
          <a:xfrm>
            <a:off x="718683" y="14022378"/>
            <a:ext cx="2195202" cy="461624"/>
          </a:xfrm>
          <a:prstGeom prst="rect">
            <a:avLst/>
          </a:prstGeom>
          <a:noFill/>
        </p:spPr>
        <p:txBody>
          <a:bodyPr wrap="none" lIns="91401" tIns="45700" rIns="91401" bIns="45700" rtlCol="0">
            <a:spAutoFit/>
          </a:bodyPr>
          <a:lstStyle/>
          <a:p>
            <a:r>
              <a:rPr lang="ja-JP" altLang="en-US" sz="1200" dirty="0" smtClean="0"/>
              <a:t>携帯 </a:t>
            </a:r>
            <a:r>
              <a:rPr lang="en-US" altLang="ja-JP" sz="1200" dirty="0" smtClean="0"/>
              <a:t>090-8809-1182</a:t>
            </a:r>
          </a:p>
          <a:p>
            <a:r>
              <a:rPr lang="en-US" altLang="ja-JP" sz="1200" dirty="0" smtClean="0"/>
              <a:t>Mail hydeo2012@docomo.ne.jp</a:t>
            </a:r>
            <a:endParaRPr lang="ja-JP" altLang="en-US" sz="1200" dirty="0"/>
          </a:p>
        </p:txBody>
      </p:sp>
      <p:grpSp>
        <p:nvGrpSpPr>
          <p:cNvPr id="41" name="グループ化 67"/>
          <p:cNvGrpSpPr/>
          <p:nvPr/>
        </p:nvGrpSpPr>
        <p:grpSpPr>
          <a:xfrm>
            <a:off x="-517209" y="2487387"/>
            <a:ext cx="442533" cy="392410"/>
            <a:chOff x="9481914" y="1572360"/>
            <a:chExt cx="442533" cy="392410"/>
          </a:xfrm>
        </p:grpSpPr>
        <p:sp>
          <p:nvSpPr>
            <p:cNvPr id="42" name="正方形/長方形 41"/>
            <p:cNvSpPr/>
            <p:nvPr/>
          </p:nvSpPr>
          <p:spPr>
            <a:xfrm>
              <a:off x="9481914" y="1676738"/>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43" name="テキスト ボックス 42"/>
            <p:cNvSpPr txBox="1"/>
            <p:nvPr/>
          </p:nvSpPr>
          <p:spPr>
            <a:xfrm>
              <a:off x="9543437"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h3</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grpSp>
        <p:nvGrpSpPr>
          <p:cNvPr id="44" name="グループ化 67"/>
          <p:cNvGrpSpPr/>
          <p:nvPr/>
        </p:nvGrpSpPr>
        <p:grpSpPr>
          <a:xfrm>
            <a:off x="-517209" y="6992516"/>
            <a:ext cx="442533" cy="392410"/>
            <a:chOff x="9481914" y="1572360"/>
            <a:chExt cx="442533" cy="392410"/>
          </a:xfrm>
        </p:grpSpPr>
        <p:sp>
          <p:nvSpPr>
            <p:cNvPr id="45" name="正方形/長方形 44"/>
            <p:cNvSpPr/>
            <p:nvPr/>
          </p:nvSpPr>
          <p:spPr>
            <a:xfrm>
              <a:off x="9481914" y="1676738"/>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46" name="テキスト ボックス 45"/>
            <p:cNvSpPr txBox="1"/>
            <p:nvPr/>
          </p:nvSpPr>
          <p:spPr>
            <a:xfrm>
              <a:off x="9543437"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h3</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pic>
        <p:nvPicPr>
          <p:cNvPr id="38" name="図 37" descr="ookurayama-gc.com+ (2).jpg"/>
          <p:cNvPicPr>
            <a:picLocks noChangeAspect="1"/>
          </p:cNvPicPr>
          <p:nvPr/>
        </p:nvPicPr>
        <p:blipFill>
          <a:blip r:embed="rId2" cstate="print"/>
          <a:srcRect b="95704"/>
          <a:stretch>
            <a:fillRect/>
          </a:stretch>
        </p:blipFill>
        <p:spPr>
          <a:xfrm>
            <a:off x="-2078" y="0"/>
            <a:ext cx="9602788" cy="720080"/>
          </a:xfrm>
          <a:prstGeom prst="rect">
            <a:avLst/>
          </a:prstGeom>
        </p:spPr>
      </p:pic>
      <p:pic>
        <p:nvPicPr>
          <p:cNvPr id="50" name="図 49" descr="ookurayama-gc.com+ (2).jpg"/>
          <p:cNvPicPr>
            <a:picLocks noChangeAspect="1"/>
          </p:cNvPicPr>
          <p:nvPr/>
        </p:nvPicPr>
        <p:blipFill>
          <a:blip r:embed="rId2" cstate="print"/>
          <a:srcRect t="19712" b="77221"/>
          <a:stretch>
            <a:fillRect/>
          </a:stretch>
        </p:blipFill>
        <p:spPr>
          <a:xfrm>
            <a:off x="7447" y="859723"/>
            <a:ext cx="9602788" cy="514199"/>
          </a:xfrm>
          <a:prstGeom prst="rect">
            <a:avLst/>
          </a:prstGeom>
        </p:spPr>
      </p:pic>
      <p:pic>
        <p:nvPicPr>
          <p:cNvPr id="52" name="図 51" descr="ookurayama-gc.com+ (2).jpg"/>
          <p:cNvPicPr>
            <a:picLocks noChangeAspect="1"/>
          </p:cNvPicPr>
          <p:nvPr/>
        </p:nvPicPr>
        <p:blipFill>
          <a:blip r:embed="rId2" cstate="print"/>
          <a:srcRect l="-9554" t="78241" r="-1425" b="2845"/>
          <a:stretch>
            <a:fillRect/>
          </a:stretch>
        </p:blipFill>
        <p:spPr>
          <a:xfrm>
            <a:off x="-896763" y="11777414"/>
            <a:ext cx="10657184" cy="3170776"/>
          </a:xfrm>
          <a:prstGeom prst="rect">
            <a:avLst/>
          </a:prstGeom>
        </p:spPr>
      </p:pic>
      <p:sp>
        <p:nvSpPr>
          <p:cNvPr id="36" name="テキスト ボックス 35"/>
          <p:cNvSpPr txBox="1"/>
          <p:nvPr/>
        </p:nvSpPr>
        <p:spPr>
          <a:xfrm>
            <a:off x="3860354" y="7960990"/>
            <a:ext cx="2525216" cy="1492676"/>
          </a:xfrm>
          <a:prstGeom prst="rect">
            <a:avLst/>
          </a:prstGeom>
          <a:noFill/>
        </p:spPr>
        <p:txBody>
          <a:bodyPr wrap="square" lIns="91401" tIns="45700" rIns="91401" bIns="45700" rtlCol="0">
            <a:spAutoFit/>
          </a:bodyPr>
          <a:lstStyle/>
          <a:p>
            <a:r>
              <a:rPr lang="ja-JP" altLang="en-US" sz="1100" dirty="0" smtClean="0">
                <a:latin typeface="メイリオ" panose="020B0604030504040204" pitchFamily="50" charset="-128"/>
                <a:ea typeface="メイリオ" panose="020B0604030504040204" pitchFamily="50" charset="-128"/>
              </a:rPr>
              <a:t>▼お車でお越しの方</a:t>
            </a:r>
            <a:endParaRPr lang="en-US" altLang="ja-JP" sz="11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r>
              <a:rPr lang="ja-JP" altLang="en-US" sz="800" dirty="0" smtClean="0">
                <a:latin typeface="メイリオ" pitchFamily="50" charset="-128"/>
                <a:ea typeface="メイリオ" pitchFamily="50" charset="-128"/>
              </a:rPr>
              <a:t> お近くにコインパーキングがございますので、そちらの方をご利用ください。</a:t>
            </a:r>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p:txBody>
      </p:sp>
      <p:pic>
        <p:nvPicPr>
          <p:cNvPr id="5122" name="Picture 2" descr="\\FILESRV01\share\01営業部\【顧客情報】\大倉山五葉治療院\新規\下層\アクセス\DSC01544.JPG"/>
          <p:cNvPicPr>
            <a:picLocks noChangeAspect="1" noChangeArrowheads="1"/>
          </p:cNvPicPr>
          <p:nvPr/>
        </p:nvPicPr>
        <p:blipFill>
          <a:blip r:embed="rId4" cstate="print"/>
          <a:srcRect l="9826"/>
          <a:stretch>
            <a:fillRect/>
          </a:stretch>
        </p:blipFill>
        <p:spPr bwMode="auto">
          <a:xfrm rot="5400000">
            <a:off x="466253" y="9563235"/>
            <a:ext cx="1799921" cy="1326428"/>
          </a:xfrm>
          <a:prstGeom prst="rect">
            <a:avLst/>
          </a:prstGeom>
          <a:noFill/>
        </p:spPr>
      </p:pic>
      <p:sp>
        <p:nvSpPr>
          <p:cNvPr id="54" name="正方形/長方形 53"/>
          <p:cNvSpPr/>
          <p:nvPr/>
        </p:nvSpPr>
        <p:spPr>
          <a:xfrm>
            <a:off x="9760421" y="7489701"/>
            <a:ext cx="2022753" cy="2031325"/>
          </a:xfrm>
          <a:prstGeom prst="rect">
            <a:avLst/>
          </a:prstGeom>
        </p:spPr>
        <p:txBody>
          <a:bodyPr wrap="square">
            <a:spAutoFit/>
          </a:bodyPr>
          <a:lstStyle/>
          <a:p>
            <a:r>
              <a:rPr lang="en-US" altLang="ja-JP" sz="900" dirty="0" smtClean="0">
                <a:latin typeface="メイリオ" pitchFamily="50" charset="-128"/>
                <a:ea typeface="メイリオ" pitchFamily="50" charset="-128"/>
                <a:cs typeface="メイリオ" pitchFamily="50" charset="-128"/>
              </a:rPr>
              <a:t>Google map</a:t>
            </a:r>
          </a:p>
          <a:p>
            <a:endParaRPr lang="en-US" altLang="ja-JP" sz="900" dirty="0" smtClean="0">
              <a:latin typeface="メイリオ" pitchFamily="50" charset="-128"/>
              <a:ea typeface="メイリオ" pitchFamily="50" charset="-128"/>
              <a:cs typeface="メイリオ" pitchFamily="50" charset="-128"/>
            </a:endParaRPr>
          </a:p>
          <a:p>
            <a:r>
              <a:rPr lang="en-US" altLang="ja-JP" sz="900" dirty="0" smtClean="0"/>
              <a:t>&lt;</a:t>
            </a:r>
            <a:r>
              <a:rPr lang="en-US" altLang="ja-JP" sz="900" dirty="0" err="1" smtClean="0"/>
              <a:t>iframe</a:t>
            </a:r>
            <a:r>
              <a:rPr lang="en-US" altLang="ja-JP" sz="900" dirty="0" smtClean="0"/>
              <a:t> </a:t>
            </a:r>
            <a:r>
              <a:rPr lang="en-US" altLang="ja-JP" sz="900" dirty="0" err="1" smtClean="0"/>
              <a:t>src</a:t>
            </a:r>
            <a:r>
              <a:rPr lang="en-US" altLang="ja-JP" sz="900" dirty="0" smtClean="0"/>
              <a:t>="https://www.google.com/maps/embed?pb=!1m18!1m12!1m3!1d811.7551947306025!2d139.6194261312827!3d35.52848418285077!2m3!1f0!2f0!3f0!3m2!1i1024!2i768!4f13.1!3m3!1m2!1s0x60185f3080c2deb9%3A0x623a2457ffd302b4!2z44K_44Kk44Og44K65paw57695qmL!5e0!3m2!1sja!2sjp!4v1405329351050" width="240" height="200" </a:t>
            </a:r>
            <a:r>
              <a:rPr lang="en-US" altLang="ja-JP" sz="900" dirty="0" err="1" smtClean="0"/>
              <a:t>frameborder</a:t>
            </a:r>
            <a:r>
              <a:rPr lang="en-US" altLang="ja-JP" sz="900" dirty="0" smtClean="0"/>
              <a:t>="0" style="border:0"&gt;&lt;/</a:t>
            </a:r>
            <a:r>
              <a:rPr lang="en-US" altLang="ja-JP" sz="900" dirty="0" err="1" smtClean="0"/>
              <a:t>iframe</a:t>
            </a:r>
            <a:r>
              <a:rPr lang="en-US" altLang="ja-JP" sz="900" dirty="0" smtClean="0"/>
              <a:t>&gt;</a:t>
            </a:r>
            <a:endParaRPr lang="ja-JP" altLang="en-US" sz="900" dirty="0"/>
          </a:p>
        </p:txBody>
      </p:sp>
      <p:pic>
        <p:nvPicPr>
          <p:cNvPr id="5123" name="Picture 3" descr="\\FILESRV01\share\01営業部\【顧客情報】\大倉山五葉治療院\新規\下層\アクセス\CapD20140714.jpeg"/>
          <p:cNvPicPr>
            <a:picLocks noChangeAspect="1" noChangeArrowheads="1"/>
          </p:cNvPicPr>
          <p:nvPr/>
        </p:nvPicPr>
        <p:blipFill>
          <a:blip r:embed="rId5" cstate="print"/>
          <a:srcRect/>
          <a:stretch>
            <a:fillRect/>
          </a:stretch>
        </p:blipFill>
        <p:spPr bwMode="auto">
          <a:xfrm>
            <a:off x="4046611" y="8976779"/>
            <a:ext cx="2266950" cy="1876425"/>
          </a:xfrm>
          <a:prstGeom prst="rect">
            <a:avLst/>
          </a:prstGeom>
          <a:noFill/>
        </p:spPr>
      </p:pic>
      <p:sp>
        <p:nvSpPr>
          <p:cNvPr id="64" name="正方形/長方形 63"/>
          <p:cNvSpPr/>
          <p:nvPr/>
        </p:nvSpPr>
        <p:spPr>
          <a:xfrm>
            <a:off x="480914" y="8638778"/>
            <a:ext cx="3168352" cy="2634580"/>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3801667" y="7744966"/>
            <a:ext cx="2794928" cy="3528392"/>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矢印コネクタ 52"/>
          <p:cNvCxnSpPr/>
          <p:nvPr/>
        </p:nvCxnSpPr>
        <p:spPr>
          <a:xfrm>
            <a:off x="-488634" y="3784526"/>
            <a:ext cx="1545612" cy="864096"/>
          </a:xfrm>
          <a:prstGeom prst="straightConnector1">
            <a:avLst/>
          </a:prstGeom>
          <a:ln w="28575">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flipH="1">
            <a:off x="6025530" y="7960990"/>
            <a:ext cx="3734891" cy="144016"/>
          </a:xfrm>
          <a:prstGeom prst="straightConnector1">
            <a:avLst/>
          </a:prstGeom>
          <a:ln w="28575">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7897738" y="5491787"/>
            <a:ext cx="723275" cy="307777"/>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rPr>
              <a:t>サイド</a:t>
            </a:r>
            <a:endParaRPr kumimoji="1" lang="ja-JP" altLang="en-US" sz="1400" dirty="0">
              <a:latin typeface="メイリオ" panose="020B0604030504040204" pitchFamily="50" charset="-128"/>
              <a:ea typeface="メイリオ" panose="020B0604030504040204" pitchFamily="50" charset="-128"/>
            </a:endParaRPr>
          </a:p>
        </p:txBody>
      </p:sp>
      <p:sp>
        <p:nvSpPr>
          <p:cNvPr id="9" name="正方形/長方形 8"/>
          <p:cNvSpPr/>
          <p:nvPr/>
        </p:nvSpPr>
        <p:spPr>
          <a:xfrm>
            <a:off x="336898" y="1735401"/>
            <a:ext cx="5976663" cy="28803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smtClean="0">
                <a:solidFill>
                  <a:sysClr val="windowText" lastClr="000000"/>
                </a:solidFill>
                <a:latin typeface="+mj-ea"/>
                <a:ea typeface="+mj-ea"/>
              </a:rPr>
              <a:t>院長紹介</a:t>
            </a:r>
            <a:endParaRPr lang="en-US" altLang="ja-JP" sz="1200" b="1" dirty="0" smtClean="0">
              <a:solidFill>
                <a:sysClr val="windowText" lastClr="000000"/>
              </a:solidFill>
              <a:latin typeface="+mj-ea"/>
              <a:ea typeface="+mj-ea"/>
            </a:endParaRPr>
          </a:p>
        </p:txBody>
      </p:sp>
      <p:grpSp>
        <p:nvGrpSpPr>
          <p:cNvPr id="12" name="グループ化 11"/>
          <p:cNvGrpSpPr/>
          <p:nvPr/>
        </p:nvGrpSpPr>
        <p:grpSpPr>
          <a:xfrm>
            <a:off x="-599206" y="1631023"/>
            <a:ext cx="442533" cy="392410"/>
            <a:chOff x="9481914" y="1572360"/>
            <a:chExt cx="442533" cy="392410"/>
          </a:xfrm>
        </p:grpSpPr>
        <p:sp>
          <p:nvSpPr>
            <p:cNvPr id="11" name="正方形/長方形 10"/>
            <p:cNvSpPr/>
            <p:nvPr/>
          </p:nvSpPr>
          <p:spPr>
            <a:xfrm>
              <a:off x="9481914" y="1676738"/>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4" name="テキスト ボックス 13"/>
            <p:cNvSpPr txBox="1"/>
            <p:nvPr/>
          </p:nvSpPr>
          <p:spPr>
            <a:xfrm>
              <a:off x="9543437"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h2</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grpSp>
        <p:nvGrpSpPr>
          <p:cNvPr id="26" name="グループ化 25"/>
          <p:cNvGrpSpPr/>
          <p:nvPr/>
        </p:nvGrpSpPr>
        <p:grpSpPr>
          <a:xfrm>
            <a:off x="-599206" y="4882867"/>
            <a:ext cx="456431" cy="369997"/>
            <a:chOff x="9420391" y="1572360"/>
            <a:chExt cx="456431" cy="369997"/>
          </a:xfrm>
        </p:grpSpPr>
        <p:sp>
          <p:nvSpPr>
            <p:cNvPr id="27" name="正方形/長方形 26"/>
            <p:cNvSpPr/>
            <p:nvPr/>
          </p:nvSpPr>
          <p:spPr>
            <a:xfrm>
              <a:off x="9420391" y="1654325"/>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8" name="テキスト ボックス 27"/>
            <p:cNvSpPr txBox="1"/>
            <p:nvPr/>
          </p:nvSpPr>
          <p:spPr>
            <a:xfrm>
              <a:off x="9495812"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h3</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grpSp>
        <p:nvGrpSpPr>
          <p:cNvPr id="68" name="グループ化 67"/>
          <p:cNvGrpSpPr/>
          <p:nvPr/>
        </p:nvGrpSpPr>
        <p:grpSpPr>
          <a:xfrm>
            <a:off x="-599206" y="7816974"/>
            <a:ext cx="442533" cy="392410"/>
            <a:chOff x="9481914" y="1572360"/>
            <a:chExt cx="442533" cy="392410"/>
          </a:xfrm>
        </p:grpSpPr>
        <p:sp>
          <p:nvSpPr>
            <p:cNvPr id="69" name="正方形/長方形 68"/>
            <p:cNvSpPr/>
            <p:nvPr/>
          </p:nvSpPr>
          <p:spPr>
            <a:xfrm>
              <a:off x="9481914" y="1676738"/>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0" name="テキスト ボックス 69"/>
            <p:cNvSpPr txBox="1"/>
            <p:nvPr/>
          </p:nvSpPr>
          <p:spPr>
            <a:xfrm>
              <a:off x="9543437"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h3</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sp>
        <p:nvSpPr>
          <p:cNvPr id="48" name="テキスト ボックス 47"/>
          <p:cNvSpPr txBox="1"/>
          <p:nvPr/>
        </p:nvSpPr>
        <p:spPr>
          <a:xfrm>
            <a:off x="731753" y="2173586"/>
            <a:ext cx="1304240" cy="299697"/>
          </a:xfrm>
          <a:prstGeom prst="rect">
            <a:avLst/>
          </a:prstGeom>
          <a:noFill/>
        </p:spPr>
        <p:txBody>
          <a:bodyPr wrap="square" rtlCol="0">
            <a:spAutoFit/>
          </a:bodyPr>
          <a:lstStyle/>
          <a:p>
            <a:pPr>
              <a:lnSpc>
                <a:spcPct val="130000"/>
              </a:lnSpc>
            </a:pPr>
            <a:r>
              <a:rPr kumimoji="1" lang="ja-JP" altLang="en-US" sz="1100" dirty="0" smtClean="0">
                <a:latin typeface="メイリオ" pitchFamily="50" charset="-128"/>
                <a:ea typeface="メイリオ" pitchFamily="50" charset="-128"/>
                <a:cs typeface="メイリオ" pitchFamily="50" charset="-128"/>
              </a:rPr>
              <a:t>院長</a:t>
            </a:r>
            <a:r>
              <a:rPr lang="ja-JP" altLang="en-US" sz="1100" dirty="0" smtClean="0">
                <a:latin typeface="メイリオ" pitchFamily="50" charset="-128"/>
                <a:ea typeface="メイリオ" pitchFamily="50" charset="-128"/>
                <a:cs typeface="メイリオ" pitchFamily="50" charset="-128"/>
              </a:rPr>
              <a:t>プロフィール</a:t>
            </a:r>
            <a:endParaRPr kumimoji="1" lang="ja-JP" altLang="en-US" sz="1100" dirty="0">
              <a:latin typeface="メイリオ" pitchFamily="50" charset="-128"/>
              <a:ea typeface="メイリオ" pitchFamily="50" charset="-128"/>
              <a:cs typeface="メイリオ" pitchFamily="50" charset="-128"/>
            </a:endParaRPr>
          </a:p>
        </p:txBody>
      </p:sp>
      <p:cxnSp>
        <p:nvCxnSpPr>
          <p:cNvPr id="49" name="直線コネクタ 48"/>
          <p:cNvCxnSpPr/>
          <p:nvPr/>
        </p:nvCxnSpPr>
        <p:spPr>
          <a:xfrm>
            <a:off x="750803" y="2462830"/>
            <a:ext cx="6115680" cy="0"/>
          </a:xfrm>
          <a:prstGeom prst="line">
            <a:avLst/>
          </a:prstGeom>
          <a:ln w="952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2792320" y="3270931"/>
            <a:ext cx="4891312" cy="2600672"/>
          </a:xfrm>
          <a:prstGeom prst="rect">
            <a:avLst/>
          </a:prstGeom>
          <a:noFill/>
        </p:spPr>
        <p:txBody>
          <a:bodyPr wrap="square" lIns="91401" tIns="45700" rIns="91401" bIns="45700" rtlCol="0">
            <a:spAutoFit/>
          </a:bodyPr>
          <a:lstStyle/>
          <a:p>
            <a:endParaRPr lang="en-US" altLang="ja-JP" sz="900" dirty="0" smtClean="0">
              <a:latin typeface="メイリオ" pitchFamily="50" charset="-128"/>
              <a:ea typeface="メイリオ" pitchFamily="50" charset="-128"/>
            </a:endParaRPr>
          </a:p>
          <a:p>
            <a:r>
              <a:rPr lang="ja-JP" altLang="en-US" sz="900" dirty="0" smtClean="0">
                <a:latin typeface="メイリオ" pitchFamily="50" charset="-128"/>
                <a:ea typeface="メイリオ" pitchFamily="50" charset="-128"/>
              </a:rPr>
              <a:t>誕生日／</a:t>
            </a:r>
            <a:r>
              <a:rPr lang="en-US" altLang="ja-JP" sz="900" dirty="0" smtClean="0">
                <a:latin typeface="メイリオ" pitchFamily="50" charset="-128"/>
                <a:ea typeface="メイリオ" pitchFamily="50" charset="-128"/>
              </a:rPr>
              <a:t>9</a:t>
            </a:r>
            <a:r>
              <a:rPr lang="ja-JP" altLang="en-US" sz="900" dirty="0" smtClean="0">
                <a:latin typeface="メイリオ" pitchFamily="50" charset="-128"/>
                <a:ea typeface="メイリオ" pitchFamily="50" charset="-128"/>
              </a:rPr>
              <a:t>月</a:t>
            </a:r>
            <a:r>
              <a:rPr lang="en-US" altLang="ja-JP" sz="900" dirty="0" smtClean="0">
                <a:latin typeface="メイリオ" pitchFamily="50" charset="-128"/>
                <a:ea typeface="メイリオ" pitchFamily="50" charset="-128"/>
              </a:rPr>
              <a:t>9</a:t>
            </a:r>
            <a:r>
              <a:rPr lang="ja-JP" altLang="en-US" sz="900" dirty="0" smtClean="0">
                <a:latin typeface="メイリオ" pitchFamily="50" charset="-128"/>
                <a:ea typeface="メイリオ" pitchFamily="50" charset="-128"/>
              </a:rPr>
              <a:t>日</a:t>
            </a:r>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r>
              <a:rPr lang="ja-JP" altLang="en-US" sz="900" dirty="0" smtClean="0">
                <a:latin typeface="メイリオ" pitchFamily="50" charset="-128"/>
                <a:ea typeface="メイリオ" pitchFamily="50" charset="-128"/>
              </a:rPr>
              <a:t>出身地／静岡市清水区</a:t>
            </a:r>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r>
              <a:rPr lang="ja-JP" altLang="en-US" sz="900" dirty="0" smtClean="0">
                <a:latin typeface="メイリオ" pitchFamily="50" charset="-128"/>
                <a:ea typeface="メイリオ" pitchFamily="50" charset="-128"/>
              </a:rPr>
              <a:t>職業／はり・きゅう・指圧マッサージ・あん摩師</a:t>
            </a:r>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r>
              <a:rPr lang="ja-JP" altLang="en-US" sz="900" dirty="0" smtClean="0">
                <a:latin typeface="メイリオ" pitchFamily="50" charset="-128"/>
                <a:ea typeface="メイリオ" pitchFamily="50" charset="-128"/>
              </a:rPr>
              <a:t>好きな言葉／青春とは心の若さである</a:t>
            </a:r>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r>
              <a:rPr lang="ja-JP" altLang="en-US" sz="900" dirty="0" smtClean="0">
                <a:latin typeface="メイリオ" pitchFamily="50" charset="-128"/>
                <a:ea typeface="メイリオ" pitchFamily="50" charset="-128"/>
              </a:rPr>
              <a:t>趣味／バイク・一人旅</a:t>
            </a:r>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p:txBody>
      </p:sp>
      <p:cxnSp>
        <p:nvCxnSpPr>
          <p:cNvPr id="95" name="直線コネクタ 94"/>
          <p:cNvCxnSpPr/>
          <p:nvPr/>
        </p:nvCxnSpPr>
        <p:spPr>
          <a:xfrm>
            <a:off x="729115" y="5323760"/>
            <a:ext cx="6115680" cy="0"/>
          </a:xfrm>
          <a:prstGeom prst="line">
            <a:avLst/>
          </a:prstGeom>
          <a:ln w="952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2709465" y="2789822"/>
            <a:ext cx="4087119" cy="523180"/>
          </a:xfrm>
          <a:prstGeom prst="rect">
            <a:avLst/>
          </a:prstGeom>
          <a:noFill/>
        </p:spPr>
        <p:txBody>
          <a:bodyPr wrap="square" lIns="91401" tIns="45700" rIns="91401" bIns="45700" rtlCol="0">
            <a:spAutoFit/>
          </a:bodyPr>
          <a:lstStyle/>
          <a:p>
            <a:r>
              <a:rPr lang="ja-JP" altLang="en-US" sz="2800" dirty="0" smtClean="0">
                <a:latin typeface="メイリオ" panose="020B0604030504040204" pitchFamily="50" charset="-128"/>
                <a:ea typeface="メイリオ" panose="020B0604030504040204" pitchFamily="50" charset="-128"/>
              </a:rPr>
              <a:t>大村 英明 </a:t>
            </a:r>
            <a:r>
              <a:rPr lang="ja-JP" altLang="en-US" sz="1600" dirty="0" smtClean="0">
                <a:latin typeface="メイリオ" panose="020B0604030504040204" pitchFamily="50" charset="-128"/>
                <a:ea typeface="メイリオ" panose="020B0604030504040204" pitchFamily="50" charset="-128"/>
              </a:rPr>
              <a:t>おおむら ひであき</a:t>
            </a:r>
            <a:endParaRPr lang="en-US" altLang="ja-JP" sz="1600" dirty="0" smtClean="0">
              <a:latin typeface="メイリオ" panose="020B0604030504040204" pitchFamily="50" charset="-128"/>
              <a:ea typeface="メイリオ" panose="020B0604030504040204" pitchFamily="50" charset="-128"/>
            </a:endParaRPr>
          </a:p>
        </p:txBody>
      </p:sp>
      <p:sp>
        <p:nvSpPr>
          <p:cNvPr id="55" name="テキスト ボックス 54"/>
          <p:cNvSpPr txBox="1"/>
          <p:nvPr/>
        </p:nvSpPr>
        <p:spPr>
          <a:xfrm>
            <a:off x="2668348" y="2605177"/>
            <a:ext cx="4087119" cy="230792"/>
          </a:xfrm>
          <a:prstGeom prst="rect">
            <a:avLst/>
          </a:prstGeom>
          <a:noFill/>
        </p:spPr>
        <p:txBody>
          <a:bodyPr wrap="square" lIns="91401" tIns="45700" rIns="91401" bIns="45700" rtlCol="0">
            <a:spAutoFit/>
          </a:bodyPr>
          <a:lstStyle/>
          <a:p>
            <a:r>
              <a:rPr lang="ja-JP" altLang="en-US" sz="900" dirty="0" smtClean="0">
                <a:latin typeface="メイリオ" panose="020B0604030504040204" pitchFamily="50" charset="-128"/>
                <a:ea typeface="メイリオ" panose="020B0604030504040204" pitchFamily="50" charset="-128"/>
              </a:rPr>
              <a:t>院長</a:t>
            </a:r>
            <a:endParaRPr lang="en-US" altLang="ja-JP" sz="900" dirty="0" smtClean="0">
              <a:latin typeface="メイリオ" panose="020B0604030504040204" pitchFamily="50" charset="-128"/>
              <a:ea typeface="メイリオ" panose="020B0604030504040204" pitchFamily="50" charset="-128"/>
            </a:endParaRPr>
          </a:p>
        </p:txBody>
      </p:sp>
      <p:sp>
        <p:nvSpPr>
          <p:cNvPr id="59" name="テキスト ボックス 58"/>
          <p:cNvSpPr txBox="1"/>
          <p:nvPr/>
        </p:nvSpPr>
        <p:spPr>
          <a:xfrm>
            <a:off x="731753" y="5034587"/>
            <a:ext cx="1304240" cy="299697"/>
          </a:xfrm>
          <a:prstGeom prst="rect">
            <a:avLst/>
          </a:prstGeom>
          <a:noFill/>
        </p:spPr>
        <p:txBody>
          <a:bodyPr wrap="square" rtlCol="0">
            <a:spAutoFit/>
          </a:bodyPr>
          <a:lstStyle/>
          <a:p>
            <a:pPr>
              <a:lnSpc>
                <a:spcPct val="130000"/>
              </a:lnSpc>
            </a:pPr>
            <a:r>
              <a:rPr kumimoji="1" lang="ja-JP" altLang="en-US" sz="1100" dirty="0" smtClean="0">
                <a:latin typeface="メイリオ" pitchFamily="50" charset="-128"/>
                <a:ea typeface="メイリオ" pitchFamily="50" charset="-128"/>
                <a:cs typeface="メイリオ" pitchFamily="50" charset="-128"/>
              </a:rPr>
              <a:t>院長のご挨拶</a:t>
            </a:r>
            <a:endParaRPr kumimoji="1" lang="ja-JP" altLang="en-US" sz="1100" dirty="0">
              <a:latin typeface="メイリオ" pitchFamily="50" charset="-128"/>
              <a:ea typeface="メイリオ" pitchFamily="50" charset="-128"/>
              <a:cs typeface="メイリオ" pitchFamily="50" charset="-128"/>
            </a:endParaRPr>
          </a:p>
        </p:txBody>
      </p:sp>
      <p:sp>
        <p:nvSpPr>
          <p:cNvPr id="44" name="テキスト ボックス 43"/>
          <p:cNvSpPr txBox="1"/>
          <p:nvPr/>
        </p:nvSpPr>
        <p:spPr>
          <a:xfrm>
            <a:off x="794583" y="5491787"/>
            <a:ext cx="5937908" cy="3139281"/>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ご訪問ありがとうございます。院長の大村です。当院は、患者様に寄り添った治療をモットーに、心をこめて治療をさせていただきます。</a:t>
            </a:r>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r>
              <a:rPr lang="ja-JP" altLang="en-US" sz="900" dirty="0" smtClean="0">
                <a:latin typeface="メイリオ" pitchFamily="50" charset="-128"/>
                <a:ea typeface="メイリオ" pitchFamily="50" charset="-128"/>
              </a:rPr>
              <a:t>また、治療だけではなく、患者様の健康維持と健康管理をお任せいただけるように生活改善や体質改善なども含めたトータルサポートをさせていただきたいと考えておりますので、少しでも体調が悪かったり、何かお悩みを抱えている方がいらっしゃったら是非お気軽にお越しください。</a:t>
            </a:r>
          </a:p>
          <a:p>
            <a:r>
              <a:rPr lang="ja-JP" altLang="en-US" sz="900" dirty="0" smtClean="0">
                <a:latin typeface="メイリオ" pitchFamily="50" charset="-128"/>
                <a:ea typeface="メイリオ" pitchFamily="50" charset="-128"/>
              </a:rPr>
              <a:t> </a:t>
            </a:r>
          </a:p>
          <a:p>
            <a:r>
              <a:rPr lang="ja-JP" altLang="en-US" sz="900" dirty="0" smtClean="0">
                <a:latin typeface="メイリオ" pitchFamily="50" charset="-128"/>
                <a:ea typeface="メイリオ" pitchFamily="50" charset="-128"/>
              </a:rPr>
              <a:t>私が治療法として行っている東洋医学は、</a:t>
            </a:r>
            <a:r>
              <a:rPr lang="en-US" altLang="ja-JP" sz="900" dirty="0" smtClean="0">
                <a:latin typeface="メイリオ" pitchFamily="50" charset="-128"/>
                <a:ea typeface="メイリオ" pitchFamily="50" charset="-128"/>
              </a:rPr>
              <a:t>4</a:t>
            </a:r>
            <a:r>
              <a:rPr lang="ja-JP" altLang="en-US" sz="900" dirty="0" smtClean="0">
                <a:latin typeface="メイリオ" pitchFamily="50" charset="-128"/>
                <a:ea typeface="メイリオ" pitchFamily="50" charset="-128"/>
              </a:rPr>
              <a:t>千年前に中国で発祥し、日本でも漢方と共に長い間治療法として残ってきました。 医療技術の進歩によって主流となった西洋医学は薬の副作用などの問題が浮上しており、現在 東洋医学が自然に則した優しい医療として再注目されています。</a:t>
            </a:r>
            <a:endParaRPr lang="en-US" altLang="ja-JP" sz="900" dirty="0" smtClean="0">
              <a:latin typeface="メイリオ" pitchFamily="50" charset="-128"/>
              <a:ea typeface="メイリオ" pitchFamily="50" charset="-128"/>
            </a:endParaRPr>
          </a:p>
          <a:p>
            <a:endParaRPr lang="ja-JP" altLang="en-US" sz="900" dirty="0" smtClean="0">
              <a:latin typeface="メイリオ" pitchFamily="50" charset="-128"/>
              <a:ea typeface="メイリオ" pitchFamily="50" charset="-128"/>
            </a:endParaRPr>
          </a:p>
          <a:p>
            <a:r>
              <a:rPr lang="ja-JP" altLang="en-US" sz="900" dirty="0" smtClean="0">
                <a:latin typeface="メイリオ" pitchFamily="50" charset="-128"/>
                <a:ea typeface="メイリオ" pitchFamily="50" charset="-128"/>
              </a:rPr>
              <a:t>東洋医学は、継続的に行うことで充分に効果を発揮します。そのため、当院では患者様が通いやすいよう、お財布に優しい治療代を提供しています。また、より患者様が分かりやすいような丁寧で分かりやすい説明をするよう心がけております。少しでも不明な点などございましたら、気軽におっしゃってくださいね。</a:t>
            </a:r>
            <a:r>
              <a:rPr lang="ja-JP" altLang="en-US" sz="900" dirty="0" smtClean="0"/>
              <a:t/>
            </a:r>
            <a:br>
              <a:rPr lang="ja-JP" altLang="en-US" sz="900" dirty="0" smtClean="0"/>
            </a:br>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p:txBody>
      </p:sp>
      <p:cxnSp>
        <p:nvCxnSpPr>
          <p:cNvPr id="45" name="直線コネクタ 44"/>
          <p:cNvCxnSpPr/>
          <p:nvPr/>
        </p:nvCxnSpPr>
        <p:spPr>
          <a:xfrm>
            <a:off x="794583" y="8186971"/>
            <a:ext cx="6115680" cy="0"/>
          </a:xfrm>
          <a:prstGeom prst="line">
            <a:avLst/>
          </a:prstGeom>
          <a:ln w="952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797221" y="7897798"/>
            <a:ext cx="1304240" cy="299697"/>
          </a:xfrm>
          <a:prstGeom prst="rect">
            <a:avLst/>
          </a:prstGeom>
          <a:noFill/>
        </p:spPr>
        <p:txBody>
          <a:bodyPr wrap="square" rtlCol="0">
            <a:spAutoFit/>
          </a:bodyPr>
          <a:lstStyle/>
          <a:p>
            <a:pPr>
              <a:lnSpc>
                <a:spcPct val="130000"/>
              </a:lnSpc>
            </a:pPr>
            <a:r>
              <a:rPr kumimoji="1" lang="ja-JP" altLang="en-US" sz="1100" dirty="0" smtClean="0">
                <a:latin typeface="メイリオ" pitchFamily="50" charset="-128"/>
                <a:ea typeface="メイリオ" pitchFamily="50" charset="-128"/>
                <a:cs typeface="メイリオ" pitchFamily="50" charset="-128"/>
              </a:rPr>
              <a:t>略歴</a:t>
            </a:r>
            <a:endParaRPr kumimoji="1" lang="ja-JP" altLang="en-US" sz="1100" dirty="0">
              <a:latin typeface="メイリオ" pitchFamily="50" charset="-128"/>
              <a:ea typeface="メイリオ" pitchFamily="50" charset="-128"/>
              <a:cs typeface="メイリオ" pitchFamily="50" charset="-128"/>
            </a:endParaRPr>
          </a:p>
        </p:txBody>
      </p:sp>
      <p:sp>
        <p:nvSpPr>
          <p:cNvPr id="47" name="テキスト ボックス 46"/>
          <p:cNvSpPr txBox="1"/>
          <p:nvPr/>
        </p:nvSpPr>
        <p:spPr>
          <a:xfrm>
            <a:off x="946983" y="8393038"/>
            <a:ext cx="5937908" cy="1338788"/>
          </a:xfrm>
          <a:prstGeom prst="rect">
            <a:avLst/>
          </a:prstGeom>
          <a:noFill/>
        </p:spPr>
        <p:txBody>
          <a:bodyPr wrap="square" lIns="91401" tIns="45700" rIns="91401" bIns="45700" rtlCol="0">
            <a:spAutoFit/>
          </a:bodyPr>
          <a:lstStyle/>
          <a:p>
            <a:r>
              <a:rPr lang="ja-JP" altLang="en-US" sz="900" dirty="0" smtClean="0"/>
              <a:t/>
            </a:r>
            <a:br>
              <a:rPr lang="ja-JP" altLang="en-US" sz="900" dirty="0" smtClean="0"/>
            </a:br>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p:txBody>
      </p:sp>
      <p:pic>
        <p:nvPicPr>
          <p:cNvPr id="31" name="図 30" descr="ookurayama-gc.com+ (2).jpg"/>
          <p:cNvPicPr>
            <a:picLocks noChangeAspect="1"/>
          </p:cNvPicPr>
          <p:nvPr/>
        </p:nvPicPr>
        <p:blipFill>
          <a:blip r:embed="rId2" cstate="print"/>
          <a:srcRect b="95704"/>
          <a:stretch>
            <a:fillRect/>
          </a:stretch>
        </p:blipFill>
        <p:spPr>
          <a:xfrm>
            <a:off x="-2078" y="0"/>
            <a:ext cx="9602788" cy="720080"/>
          </a:xfrm>
          <a:prstGeom prst="rect">
            <a:avLst/>
          </a:prstGeom>
        </p:spPr>
      </p:pic>
      <p:pic>
        <p:nvPicPr>
          <p:cNvPr id="32" name="図 31" descr="ookurayama-gc.com+ (2).jpg"/>
          <p:cNvPicPr>
            <a:picLocks noChangeAspect="1"/>
          </p:cNvPicPr>
          <p:nvPr/>
        </p:nvPicPr>
        <p:blipFill>
          <a:blip r:embed="rId2" cstate="print"/>
          <a:srcRect t="19712" b="77221"/>
          <a:stretch>
            <a:fillRect/>
          </a:stretch>
        </p:blipFill>
        <p:spPr>
          <a:xfrm>
            <a:off x="7447" y="859723"/>
            <a:ext cx="9602788" cy="514199"/>
          </a:xfrm>
          <a:prstGeom prst="rect">
            <a:avLst/>
          </a:prstGeom>
        </p:spPr>
      </p:pic>
      <p:pic>
        <p:nvPicPr>
          <p:cNvPr id="33" name="図 32" descr="ookurayama-gc.com+ (2).jpg"/>
          <p:cNvPicPr>
            <a:picLocks noChangeAspect="1"/>
          </p:cNvPicPr>
          <p:nvPr/>
        </p:nvPicPr>
        <p:blipFill>
          <a:blip r:embed="rId2" cstate="print"/>
          <a:srcRect l="63522" t="23253" r="7983" b="34547"/>
          <a:stretch>
            <a:fillRect/>
          </a:stretch>
        </p:blipFill>
        <p:spPr>
          <a:xfrm>
            <a:off x="6828383" y="1735401"/>
            <a:ext cx="2736304" cy="7075032"/>
          </a:xfrm>
          <a:prstGeom prst="rect">
            <a:avLst/>
          </a:prstGeom>
        </p:spPr>
      </p:pic>
      <p:pic>
        <p:nvPicPr>
          <p:cNvPr id="34" name="図 33" descr="ookurayama-gc.com+ (2).jpg"/>
          <p:cNvPicPr>
            <a:picLocks noChangeAspect="1"/>
          </p:cNvPicPr>
          <p:nvPr/>
        </p:nvPicPr>
        <p:blipFill>
          <a:blip r:embed="rId2" cstate="print"/>
          <a:srcRect l="-9554" t="78241" r="-1425" b="2845"/>
          <a:stretch>
            <a:fillRect/>
          </a:stretch>
        </p:blipFill>
        <p:spPr>
          <a:xfrm>
            <a:off x="-887238" y="9731826"/>
            <a:ext cx="10657184" cy="3170776"/>
          </a:xfrm>
          <a:prstGeom prst="rect">
            <a:avLst/>
          </a:prstGeom>
        </p:spPr>
      </p:pic>
      <p:pic>
        <p:nvPicPr>
          <p:cNvPr id="2050" name="Picture 2" descr="\\FILESRV01\share\01営業部\【顧客情報】\大倉山五葉治療院\新規\下層\院長紹介\DSC01456.JPG"/>
          <p:cNvPicPr>
            <a:picLocks noChangeAspect="1" noChangeArrowheads="1"/>
          </p:cNvPicPr>
          <p:nvPr/>
        </p:nvPicPr>
        <p:blipFill>
          <a:blip r:embed="rId3" cstate="print"/>
          <a:srcRect l="5871" r="24968" b="6340"/>
          <a:stretch>
            <a:fillRect/>
          </a:stretch>
        </p:blipFill>
        <p:spPr bwMode="auto">
          <a:xfrm rot="5400000">
            <a:off x="444095" y="2898649"/>
            <a:ext cx="2175010" cy="1957357"/>
          </a:xfrm>
          <a:prstGeom prst="rect">
            <a:avLst/>
          </a:prstGeom>
          <a:noFill/>
        </p:spPr>
      </p:pic>
      <p:graphicFrame>
        <p:nvGraphicFramePr>
          <p:cNvPr id="30" name="表 29"/>
          <p:cNvGraphicFramePr>
            <a:graphicFrameLocks noGrp="1"/>
          </p:cNvGraphicFramePr>
          <p:nvPr/>
        </p:nvGraphicFramePr>
        <p:xfrm>
          <a:off x="797221" y="8380766"/>
          <a:ext cx="4914900" cy="1524000"/>
        </p:xfrm>
        <a:graphic>
          <a:graphicData uri="http://schemas.openxmlformats.org/drawingml/2006/table">
            <a:tbl>
              <a:tblPr/>
              <a:tblGrid>
                <a:gridCol w="1078803"/>
                <a:gridCol w="3836097"/>
              </a:tblGrid>
              <a:tr h="304800">
                <a:tc>
                  <a:txBody>
                    <a:bodyPr/>
                    <a:lstStyle/>
                    <a:p>
                      <a:pPr algn="l" fontAlgn="ctr"/>
                      <a:r>
                        <a:rPr lang="en-US" sz="1400" b="0" i="0" u="none" strike="noStrike">
                          <a:solidFill>
                            <a:srgbClr val="000000"/>
                          </a:solidFill>
                          <a:latin typeface="メイリオ"/>
                        </a:rPr>
                        <a:t>H6.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ja-JP" altLang="en-US" sz="1400" b="0" i="0" u="none" strike="noStrike">
                          <a:solidFill>
                            <a:srgbClr val="000000"/>
                          </a:solidFill>
                          <a:latin typeface="メイリオ"/>
                        </a:rPr>
                        <a:t>東洋医学を志す</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l" fontAlgn="ctr"/>
                      <a:r>
                        <a:rPr lang="en-US" sz="1400" b="0" i="0" u="none" strike="noStrike">
                          <a:solidFill>
                            <a:srgbClr val="000000"/>
                          </a:solidFill>
                          <a:latin typeface="メイリオ"/>
                        </a:rPr>
                        <a:t>H10.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ja-JP" altLang="en-US" sz="1400" b="0" i="0" u="none" strike="noStrike">
                          <a:solidFill>
                            <a:srgbClr val="000000"/>
                          </a:solidFill>
                          <a:latin typeface="メイリオ"/>
                        </a:rPr>
                        <a:t>呉竹鍼灸柔整専門学校本科を卒業する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l" fontAlgn="ctr"/>
                      <a:r>
                        <a:rPr lang="en-US" sz="1400" b="0" i="0" u="none" strike="noStrike">
                          <a:solidFill>
                            <a:srgbClr val="000000"/>
                          </a:solidFill>
                          <a:latin typeface="メイリオ"/>
                        </a:rPr>
                        <a:t>H12.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ja-JP" altLang="en-US" sz="1400" b="0" i="0" u="none" strike="noStrike">
                          <a:solidFill>
                            <a:srgbClr val="000000"/>
                          </a:solidFill>
                          <a:latin typeface="メイリオ"/>
                        </a:rPr>
                        <a:t>東京医療専門学校教員養成課程を卒業する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l" fontAlgn="ctr"/>
                      <a:r>
                        <a:rPr lang="en-US" sz="1400" b="0" i="0" u="none" strike="noStrike">
                          <a:solidFill>
                            <a:srgbClr val="000000"/>
                          </a:solidFill>
                          <a:latin typeface="メイリオ"/>
                        </a:rPr>
                        <a:t>H12.5.22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ja-JP" altLang="en-US" sz="1400" b="0" i="0" u="none" strike="noStrike">
                          <a:solidFill>
                            <a:srgbClr val="000000"/>
                          </a:solidFill>
                          <a:latin typeface="メイリオ"/>
                        </a:rPr>
                        <a:t>東京スカイツリー開業と同じ日に開業する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l" fontAlgn="ctr"/>
                      <a:r>
                        <a:rPr lang="en-US" sz="1400" b="0" i="0" u="none" strike="noStrike">
                          <a:solidFill>
                            <a:srgbClr val="000000"/>
                          </a:solidFill>
                          <a:latin typeface="メイリオ"/>
                        </a:rPr>
                        <a:t>H13.3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ja-JP" altLang="en-US" sz="1400" b="0" i="0" u="none" strike="noStrike" dirty="0">
                          <a:solidFill>
                            <a:srgbClr val="000000"/>
                          </a:solidFill>
                          <a:latin typeface="メイリオ"/>
                        </a:rPr>
                        <a:t>首都医校で教鞭をとる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5" name="角丸四角形 34"/>
          <p:cNvSpPr/>
          <p:nvPr/>
        </p:nvSpPr>
        <p:spPr>
          <a:xfrm>
            <a:off x="8833842" y="7816974"/>
            <a:ext cx="3481736" cy="1217995"/>
          </a:xfrm>
          <a:prstGeom prst="roundRect">
            <a:avLst/>
          </a:prstGeom>
          <a:solidFill>
            <a:schemeClr val="accent2">
              <a:lumMod val="20000"/>
              <a:lumOff val="80000"/>
            </a:schemeClr>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p>
        </p:txBody>
      </p:sp>
      <p:sp>
        <p:nvSpPr>
          <p:cNvPr id="36" name="正方形/長方形 35"/>
          <p:cNvSpPr/>
          <p:nvPr/>
        </p:nvSpPr>
        <p:spPr>
          <a:xfrm>
            <a:off x="8936132" y="8102806"/>
            <a:ext cx="3303246" cy="369332"/>
          </a:xfrm>
          <a:prstGeom prst="rect">
            <a:avLst/>
          </a:prstGeom>
        </p:spPr>
        <p:txBody>
          <a:bodyPr wrap="square">
            <a:spAutoFit/>
          </a:bodyPr>
          <a:lstStyle/>
          <a:p>
            <a:endParaRPr lang="en-US" altLang="ja-JP" sz="900" dirty="0" smtClean="0"/>
          </a:p>
          <a:p>
            <a:r>
              <a:rPr lang="ja-JP" altLang="en-US" sz="900" dirty="0" smtClean="0"/>
              <a:t>「大倉山五葉治療院</a:t>
            </a:r>
            <a:r>
              <a:rPr lang="en-US" altLang="ja-JP" sz="900" dirty="0" smtClean="0"/>
              <a:t>Excel</a:t>
            </a:r>
            <a:r>
              <a:rPr lang="ja-JP" altLang="en-US" sz="900" dirty="0" smtClean="0"/>
              <a:t>」の「略歴」にデータあります</a:t>
            </a:r>
            <a:endParaRPr lang="en-US" altLang="ja-JP" sz="900" dirty="0" smtClean="0"/>
          </a:p>
        </p:txBody>
      </p:sp>
      <p:cxnSp>
        <p:nvCxnSpPr>
          <p:cNvPr id="37" name="直線矢印コネクタ 36"/>
          <p:cNvCxnSpPr/>
          <p:nvPr/>
        </p:nvCxnSpPr>
        <p:spPr>
          <a:xfrm flipV="1">
            <a:off x="4514240" y="7936673"/>
            <a:ext cx="4992970" cy="978598"/>
          </a:xfrm>
          <a:prstGeom prst="straightConnector1">
            <a:avLst/>
          </a:prstGeom>
          <a:ln w="28575">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58034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p:cNvCxnSpPr/>
          <p:nvPr/>
        </p:nvCxnSpPr>
        <p:spPr>
          <a:xfrm>
            <a:off x="655446" y="2663385"/>
            <a:ext cx="6115680" cy="0"/>
          </a:xfrm>
          <a:prstGeom prst="line">
            <a:avLst/>
          </a:prstGeom>
          <a:ln w="952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737178" y="2819063"/>
            <a:ext cx="5919006" cy="2062063"/>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初めに、お身体の状態やご希望を充分に伺った上で、最適な治療法を選択します。完全お任せのオーダーメイド治療も行っておりますので、ご希望の方はおっしゃってくださいね。</a:t>
            </a:r>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r>
              <a:rPr lang="ja-JP" altLang="en-US" sz="900" dirty="0" smtClean="0">
                <a:latin typeface="メイリオ" pitchFamily="50" charset="-128"/>
                <a:ea typeface="メイリオ" pitchFamily="50" charset="-128"/>
              </a:rPr>
              <a:t>また、以下のような症状以外にも、様々な症状を改善することができますので、お悩みの方は是非一度ご相談ください。</a:t>
            </a:r>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737178" y="2323703"/>
            <a:ext cx="1890350" cy="312393"/>
          </a:xfrm>
          <a:prstGeom prst="rect">
            <a:avLst/>
          </a:prstGeom>
          <a:noFill/>
        </p:spPr>
        <p:txBody>
          <a:bodyPr wrap="square" rtlCol="0">
            <a:spAutoFit/>
          </a:bodyPr>
          <a:lstStyle/>
          <a:p>
            <a:pPr>
              <a:lnSpc>
                <a:spcPct val="130000"/>
              </a:lnSpc>
            </a:pPr>
            <a:r>
              <a:rPr kumimoji="1" lang="ja-JP" altLang="en-US" sz="1100" dirty="0" smtClean="0">
                <a:latin typeface="メイリオ" pitchFamily="50" charset="-128"/>
                <a:ea typeface="メイリオ" pitchFamily="50" charset="-128"/>
                <a:cs typeface="メイリオ" pitchFamily="50" charset="-128"/>
              </a:rPr>
              <a:t>こんな</a:t>
            </a:r>
            <a:r>
              <a:rPr lang="ja-JP" altLang="en-US" sz="1100" dirty="0" smtClean="0">
                <a:latin typeface="メイリオ" pitchFamily="50" charset="-128"/>
                <a:ea typeface="メイリオ" pitchFamily="50" charset="-128"/>
                <a:cs typeface="メイリオ" pitchFamily="50" charset="-128"/>
              </a:rPr>
              <a:t>方におススメ！</a:t>
            </a:r>
            <a:endParaRPr kumimoji="1" lang="ja-JP" altLang="en-US" sz="1100" dirty="0">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1303986" y="7622105"/>
            <a:ext cx="1325265" cy="492402"/>
          </a:xfrm>
          <a:prstGeom prst="rect">
            <a:avLst/>
          </a:prstGeom>
          <a:solidFill>
            <a:schemeClr val="bg1">
              <a:lumMod val="75000"/>
            </a:schemeClr>
          </a:solidFill>
          <a:ln>
            <a:solidFill>
              <a:schemeClr val="bg1">
                <a:lumMod val="50000"/>
              </a:schemeClr>
            </a:solidFill>
          </a:ln>
        </p:spPr>
        <p:txBody>
          <a:bodyPr wrap="square" lIns="91401" tIns="45700" rIns="91401" bIns="45700" rtlCol="0">
            <a:spAutoFit/>
          </a:bodyPr>
          <a:lstStyle/>
          <a:p>
            <a:pPr algn="ctr"/>
            <a:r>
              <a:rPr lang="ja-JP" altLang="en-US" sz="1800" b="1" dirty="0" smtClean="0"/>
              <a:t>指圧</a:t>
            </a:r>
            <a:r>
              <a:rPr lang="ja-JP" altLang="en-US" sz="1400" dirty="0" smtClean="0"/>
              <a:t>　　</a:t>
            </a:r>
            <a:endParaRPr lang="en-US" altLang="ja-JP" sz="1400" dirty="0" smtClean="0"/>
          </a:p>
          <a:p>
            <a:pPr algn="ctr"/>
            <a:r>
              <a:rPr lang="en-US" altLang="ja-JP" sz="800" dirty="0" smtClean="0"/>
              <a:t>&gt;&gt;</a:t>
            </a:r>
            <a:r>
              <a:rPr lang="ja-JP" altLang="en-US" sz="800" dirty="0" smtClean="0"/>
              <a:t>詳しく見る</a:t>
            </a:r>
            <a:endParaRPr lang="ja-JP" altLang="en-US" sz="800" dirty="0"/>
          </a:p>
        </p:txBody>
      </p:sp>
      <p:sp>
        <p:nvSpPr>
          <p:cNvPr id="9" name="テキスト ボックス 8"/>
          <p:cNvSpPr txBox="1"/>
          <p:nvPr/>
        </p:nvSpPr>
        <p:spPr>
          <a:xfrm>
            <a:off x="830603" y="3844285"/>
            <a:ext cx="3839867" cy="1415732"/>
          </a:xfrm>
          <a:prstGeom prst="rect">
            <a:avLst/>
          </a:prstGeom>
          <a:noFill/>
        </p:spPr>
        <p:txBody>
          <a:bodyPr wrap="square" lIns="91401" tIns="45700" rIns="91401" bIns="45700" rtlCol="0">
            <a:spAutoFit/>
          </a:bodyPr>
          <a:lstStyle/>
          <a:p>
            <a:r>
              <a:rPr lang="ja-JP" altLang="en-US" sz="1400" b="1" dirty="0" smtClean="0">
                <a:latin typeface="メイリオ" pitchFamily="50" charset="-128"/>
                <a:ea typeface="メイリオ" pitchFamily="50" charset="-128"/>
              </a:rPr>
              <a:t>肩こり、腰痛、下痢、足の冷え</a:t>
            </a:r>
            <a:endParaRPr lang="en-US" altLang="ja-JP" sz="800" b="1" dirty="0" smtClean="0">
              <a:latin typeface="メイリオ" pitchFamily="50" charset="-128"/>
              <a:ea typeface="メイリオ"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1057470" y="5471203"/>
            <a:ext cx="3839867" cy="1415732"/>
          </a:xfrm>
          <a:prstGeom prst="rect">
            <a:avLst/>
          </a:prstGeom>
          <a:noFill/>
        </p:spPr>
        <p:txBody>
          <a:bodyPr wrap="square" lIns="91401" tIns="45700" rIns="91401" bIns="45700" rtlCol="0">
            <a:spAutoFit/>
          </a:bodyPr>
          <a:lstStyle/>
          <a:p>
            <a:r>
              <a:rPr lang="ja-JP" altLang="en-US" sz="1400" b="1" dirty="0" smtClean="0">
                <a:latin typeface="メイリオ" pitchFamily="50" charset="-128"/>
                <a:ea typeface="メイリオ" pitchFamily="50" charset="-128"/>
              </a:rPr>
              <a:t>目のクマ、目の疲れ</a:t>
            </a:r>
            <a:endParaRPr lang="en-US" altLang="ja-JP" sz="800" b="1" dirty="0" smtClean="0">
              <a:latin typeface="メイリオ" pitchFamily="50" charset="-128"/>
              <a:ea typeface="メイリオ"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1227238" y="10022452"/>
            <a:ext cx="4737671" cy="1538842"/>
          </a:xfrm>
          <a:prstGeom prst="rect">
            <a:avLst/>
          </a:prstGeom>
          <a:noFill/>
        </p:spPr>
        <p:txBody>
          <a:bodyPr wrap="square" lIns="91401" tIns="45700" rIns="91401" bIns="45700" rtlCol="0">
            <a:spAutoFit/>
          </a:bodyPr>
          <a:lstStyle/>
          <a:p>
            <a:r>
              <a:rPr lang="ja-JP" altLang="en-US" sz="1400" b="1" dirty="0" smtClean="0">
                <a:latin typeface="メイリオ" pitchFamily="50" charset="-128"/>
                <a:ea typeface="メイリオ" pitchFamily="50" charset="-128"/>
              </a:rPr>
              <a:t>むくみ、肩こり、痩せたい</a:t>
            </a:r>
            <a:endParaRPr lang="en-US" altLang="ja-JP" sz="1400" b="1" dirty="0" smtClean="0">
              <a:latin typeface="メイリオ" pitchFamily="50" charset="-128"/>
              <a:ea typeface="メイリオ"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330484" y="4513684"/>
            <a:ext cx="1297044" cy="492402"/>
          </a:xfrm>
          <a:prstGeom prst="rect">
            <a:avLst/>
          </a:prstGeom>
          <a:solidFill>
            <a:schemeClr val="bg1">
              <a:lumMod val="75000"/>
            </a:schemeClr>
          </a:solidFill>
          <a:ln>
            <a:solidFill>
              <a:schemeClr val="bg1">
                <a:lumMod val="50000"/>
              </a:schemeClr>
            </a:solidFill>
          </a:ln>
        </p:spPr>
        <p:txBody>
          <a:bodyPr wrap="square" lIns="91401" tIns="45700" rIns="91401" bIns="45700" rtlCol="0">
            <a:spAutoFit/>
          </a:bodyPr>
          <a:lstStyle/>
          <a:p>
            <a:pPr algn="ctr"/>
            <a:r>
              <a:rPr lang="ja-JP" altLang="en-US" sz="1800" b="1" dirty="0" smtClean="0"/>
              <a:t>鍼</a:t>
            </a:r>
            <a:r>
              <a:rPr lang="ja-JP" altLang="en-US" sz="1400" dirty="0" smtClean="0"/>
              <a:t>　　</a:t>
            </a:r>
            <a:endParaRPr lang="en-US" altLang="ja-JP" sz="1400" dirty="0" smtClean="0"/>
          </a:p>
          <a:p>
            <a:pPr algn="ctr"/>
            <a:r>
              <a:rPr lang="en-US" altLang="ja-JP" sz="800" dirty="0" smtClean="0"/>
              <a:t>&gt;&gt;</a:t>
            </a:r>
            <a:r>
              <a:rPr lang="ja-JP" altLang="en-US" sz="800" dirty="0" smtClean="0"/>
              <a:t>詳しく見る</a:t>
            </a:r>
            <a:endParaRPr lang="ja-JP" altLang="en-US" sz="800" dirty="0"/>
          </a:p>
        </p:txBody>
      </p:sp>
      <p:sp>
        <p:nvSpPr>
          <p:cNvPr id="13" name="テキスト ボックス 12"/>
          <p:cNvSpPr txBox="1"/>
          <p:nvPr/>
        </p:nvSpPr>
        <p:spPr>
          <a:xfrm>
            <a:off x="1227238" y="6933289"/>
            <a:ext cx="3839867" cy="1415732"/>
          </a:xfrm>
          <a:prstGeom prst="rect">
            <a:avLst/>
          </a:prstGeom>
          <a:noFill/>
        </p:spPr>
        <p:txBody>
          <a:bodyPr wrap="square" lIns="91401" tIns="45700" rIns="91401" bIns="45700" rtlCol="0">
            <a:spAutoFit/>
          </a:bodyPr>
          <a:lstStyle/>
          <a:p>
            <a:r>
              <a:rPr lang="ja-JP" altLang="en-US" sz="1400" b="1" dirty="0" smtClean="0">
                <a:latin typeface="メイリオ" pitchFamily="50" charset="-128"/>
                <a:ea typeface="メイリオ" pitchFamily="50" charset="-128"/>
              </a:rPr>
              <a:t>疲労、体のこり</a:t>
            </a:r>
            <a:endParaRPr lang="en-US" altLang="ja-JP" sz="800" b="1" dirty="0" smtClean="0">
              <a:latin typeface="メイリオ" pitchFamily="50" charset="-128"/>
              <a:ea typeface="メイリオ"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1391952" y="9125949"/>
            <a:ext cx="1180149" cy="492402"/>
          </a:xfrm>
          <a:prstGeom prst="rect">
            <a:avLst/>
          </a:prstGeom>
          <a:solidFill>
            <a:schemeClr val="bg1">
              <a:lumMod val="75000"/>
            </a:schemeClr>
          </a:solidFill>
          <a:ln>
            <a:solidFill>
              <a:schemeClr val="bg1">
                <a:lumMod val="50000"/>
              </a:schemeClr>
            </a:solidFill>
          </a:ln>
        </p:spPr>
        <p:txBody>
          <a:bodyPr wrap="square" lIns="91401" tIns="45700" rIns="91401" bIns="45700" rtlCol="0">
            <a:spAutoFit/>
          </a:bodyPr>
          <a:lstStyle/>
          <a:p>
            <a:pPr algn="ctr"/>
            <a:r>
              <a:rPr lang="ja-JP" altLang="en-US" sz="1800" b="1" dirty="0" smtClean="0"/>
              <a:t>あん摩</a:t>
            </a:r>
            <a:r>
              <a:rPr lang="ja-JP" altLang="en-US" sz="1400" dirty="0" smtClean="0"/>
              <a:t>　　</a:t>
            </a:r>
            <a:endParaRPr lang="en-US" altLang="ja-JP" sz="1400" dirty="0" smtClean="0"/>
          </a:p>
          <a:p>
            <a:pPr algn="ctr"/>
            <a:r>
              <a:rPr lang="en-US" altLang="ja-JP" sz="800" dirty="0" smtClean="0"/>
              <a:t>&gt;&gt;</a:t>
            </a:r>
            <a:r>
              <a:rPr lang="ja-JP" altLang="en-US" sz="800" dirty="0" smtClean="0"/>
              <a:t>詳しく見る</a:t>
            </a:r>
            <a:endParaRPr lang="ja-JP" altLang="en-US" sz="800" dirty="0"/>
          </a:p>
        </p:txBody>
      </p:sp>
      <p:sp>
        <p:nvSpPr>
          <p:cNvPr id="15" name="テキスト ボックス 14"/>
          <p:cNvSpPr txBox="1"/>
          <p:nvPr/>
        </p:nvSpPr>
        <p:spPr>
          <a:xfrm>
            <a:off x="1129395" y="8434746"/>
            <a:ext cx="3839867" cy="1415732"/>
          </a:xfrm>
          <a:prstGeom prst="rect">
            <a:avLst/>
          </a:prstGeom>
          <a:noFill/>
        </p:spPr>
        <p:txBody>
          <a:bodyPr wrap="square" lIns="91401" tIns="45700" rIns="91401" bIns="45700" rtlCol="0">
            <a:spAutoFit/>
          </a:bodyPr>
          <a:lstStyle/>
          <a:p>
            <a:r>
              <a:rPr lang="ja-JP" altLang="en-US" sz="1400" b="1" dirty="0" smtClean="0">
                <a:latin typeface="メイリオ" pitchFamily="50" charset="-128"/>
                <a:ea typeface="メイリオ" pitchFamily="50" charset="-128"/>
              </a:rPr>
              <a:t>内臓機能の低下、便秘</a:t>
            </a:r>
            <a:endParaRPr lang="en-US" altLang="ja-JP" sz="800" b="1" dirty="0" smtClean="0">
              <a:latin typeface="メイリオ" pitchFamily="50" charset="-128"/>
              <a:ea typeface="メイリオ"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1196273" y="6118507"/>
            <a:ext cx="1432978" cy="492402"/>
          </a:xfrm>
          <a:prstGeom prst="rect">
            <a:avLst/>
          </a:prstGeom>
          <a:solidFill>
            <a:schemeClr val="bg1">
              <a:lumMod val="75000"/>
            </a:schemeClr>
          </a:solidFill>
          <a:ln>
            <a:solidFill>
              <a:schemeClr val="bg1">
                <a:lumMod val="50000"/>
              </a:schemeClr>
            </a:solidFill>
          </a:ln>
        </p:spPr>
        <p:txBody>
          <a:bodyPr wrap="square" lIns="91401" tIns="45700" rIns="91401" bIns="45700" rtlCol="0">
            <a:spAutoFit/>
          </a:bodyPr>
          <a:lstStyle/>
          <a:p>
            <a:pPr algn="ctr"/>
            <a:r>
              <a:rPr lang="ja-JP" altLang="en-US" sz="1800" b="1" dirty="0" smtClean="0"/>
              <a:t>灸</a:t>
            </a:r>
            <a:r>
              <a:rPr lang="ja-JP" altLang="en-US" sz="1400" dirty="0" smtClean="0"/>
              <a:t>　　</a:t>
            </a:r>
            <a:endParaRPr lang="en-US" altLang="ja-JP" sz="1400" dirty="0" smtClean="0"/>
          </a:p>
          <a:p>
            <a:pPr algn="ctr"/>
            <a:r>
              <a:rPr lang="en-US" altLang="ja-JP" sz="800" dirty="0" smtClean="0"/>
              <a:t>&gt;&gt;</a:t>
            </a:r>
            <a:r>
              <a:rPr lang="ja-JP" altLang="en-US" sz="800" dirty="0" smtClean="0"/>
              <a:t>詳しく見る</a:t>
            </a:r>
            <a:endParaRPr lang="ja-JP" altLang="en-US" sz="800" dirty="0"/>
          </a:p>
        </p:txBody>
      </p:sp>
      <p:sp>
        <p:nvSpPr>
          <p:cNvPr id="17" name="テキスト ボックス 16"/>
          <p:cNvSpPr txBox="1"/>
          <p:nvPr/>
        </p:nvSpPr>
        <p:spPr>
          <a:xfrm>
            <a:off x="1371565" y="10599168"/>
            <a:ext cx="1474217" cy="492402"/>
          </a:xfrm>
          <a:prstGeom prst="rect">
            <a:avLst/>
          </a:prstGeom>
          <a:solidFill>
            <a:schemeClr val="bg1">
              <a:lumMod val="75000"/>
            </a:schemeClr>
          </a:solidFill>
          <a:ln>
            <a:solidFill>
              <a:schemeClr val="bg1">
                <a:lumMod val="50000"/>
              </a:schemeClr>
            </a:solidFill>
          </a:ln>
        </p:spPr>
        <p:txBody>
          <a:bodyPr wrap="square" lIns="91401" tIns="45700" rIns="91401" bIns="45700" rtlCol="0">
            <a:spAutoFit/>
          </a:bodyPr>
          <a:lstStyle/>
          <a:p>
            <a:pPr algn="ctr"/>
            <a:r>
              <a:rPr lang="ja-JP" altLang="en-US" sz="1800" b="1" dirty="0" smtClean="0"/>
              <a:t>マッサージ</a:t>
            </a:r>
            <a:r>
              <a:rPr lang="ja-JP" altLang="en-US" sz="1400" dirty="0" smtClean="0"/>
              <a:t>　</a:t>
            </a:r>
            <a:endParaRPr lang="en-US" altLang="ja-JP" sz="1400" dirty="0" smtClean="0"/>
          </a:p>
          <a:p>
            <a:pPr algn="ctr"/>
            <a:r>
              <a:rPr lang="en-US" altLang="ja-JP" sz="800" dirty="0" smtClean="0"/>
              <a:t>&gt;&gt;</a:t>
            </a:r>
            <a:r>
              <a:rPr lang="ja-JP" altLang="en-US" sz="800" dirty="0" smtClean="0"/>
              <a:t>詳しく見る</a:t>
            </a:r>
            <a:endParaRPr lang="ja-JP" altLang="en-US" sz="800" dirty="0"/>
          </a:p>
        </p:txBody>
      </p:sp>
      <p:sp>
        <p:nvSpPr>
          <p:cNvPr id="18" name="下矢印 17"/>
          <p:cNvSpPr/>
          <p:nvPr/>
        </p:nvSpPr>
        <p:spPr>
          <a:xfrm>
            <a:off x="1633943" y="4182494"/>
            <a:ext cx="651485" cy="243928"/>
          </a:xfrm>
          <a:prstGeom prst="downArrow">
            <a:avLst/>
          </a:prstGeom>
          <a:solidFill>
            <a:schemeClr val="bg1">
              <a:lumMod val="75000"/>
            </a:schemeClr>
          </a:solidFill>
          <a:ln w="6350">
            <a:gradFill flip="none" rotWithShape="1">
              <a:gsLst>
                <a:gs pos="44000">
                  <a:schemeClr val="bg1">
                    <a:lumMod val="85000"/>
                    <a:alpha val="0"/>
                  </a:schemeClr>
                </a:gs>
                <a:gs pos="0">
                  <a:schemeClr val="bg1">
                    <a:lumMod val="8500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下矢印 18"/>
          <p:cNvSpPr/>
          <p:nvPr/>
        </p:nvSpPr>
        <p:spPr>
          <a:xfrm>
            <a:off x="1514339" y="5781314"/>
            <a:ext cx="651485" cy="243928"/>
          </a:xfrm>
          <a:prstGeom prst="downArrow">
            <a:avLst/>
          </a:prstGeom>
          <a:solidFill>
            <a:schemeClr val="bg1">
              <a:lumMod val="75000"/>
            </a:schemeClr>
          </a:solidFill>
          <a:ln w="6350">
            <a:gradFill flip="none" rotWithShape="1">
              <a:gsLst>
                <a:gs pos="44000">
                  <a:schemeClr val="bg1">
                    <a:lumMod val="85000"/>
                    <a:alpha val="0"/>
                  </a:schemeClr>
                </a:gs>
                <a:gs pos="0">
                  <a:schemeClr val="bg1">
                    <a:lumMod val="8500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p:cNvCxnSpPr/>
          <p:nvPr/>
        </p:nvCxnSpPr>
        <p:spPr>
          <a:xfrm>
            <a:off x="963953" y="5260017"/>
            <a:ext cx="5271332" cy="0"/>
          </a:xfrm>
          <a:prstGeom prst="line">
            <a:avLst/>
          </a:prstGeom>
          <a:ln w="9525">
            <a:solidFill>
              <a:schemeClr val="tx1">
                <a:lumMod val="95000"/>
                <a:lumOff val="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1006402" y="6820260"/>
            <a:ext cx="5271332" cy="0"/>
          </a:xfrm>
          <a:prstGeom prst="line">
            <a:avLst/>
          </a:prstGeom>
          <a:ln w="9525">
            <a:solidFill>
              <a:schemeClr val="tx1">
                <a:lumMod val="95000"/>
                <a:lumOff val="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下矢印 22"/>
          <p:cNvSpPr/>
          <p:nvPr/>
        </p:nvSpPr>
        <p:spPr>
          <a:xfrm>
            <a:off x="1547894" y="7257373"/>
            <a:ext cx="651485" cy="243928"/>
          </a:xfrm>
          <a:prstGeom prst="downArrow">
            <a:avLst/>
          </a:prstGeom>
          <a:solidFill>
            <a:schemeClr val="bg1">
              <a:lumMod val="75000"/>
            </a:schemeClr>
          </a:solidFill>
          <a:ln w="6350">
            <a:gradFill flip="none" rotWithShape="1">
              <a:gsLst>
                <a:gs pos="44000">
                  <a:schemeClr val="bg1">
                    <a:lumMod val="85000"/>
                    <a:alpha val="0"/>
                  </a:schemeClr>
                </a:gs>
                <a:gs pos="0">
                  <a:schemeClr val="bg1">
                    <a:lumMod val="8500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p:cNvCxnSpPr/>
          <p:nvPr/>
        </p:nvCxnSpPr>
        <p:spPr>
          <a:xfrm>
            <a:off x="1129395" y="8349021"/>
            <a:ext cx="5271332" cy="0"/>
          </a:xfrm>
          <a:prstGeom prst="line">
            <a:avLst/>
          </a:prstGeom>
          <a:ln w="9525">
            <a:solidFill>
              <a:schemeClr val="tx1">
                <a:lumMod val="95000"/>
                <a:lumOff val="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下矢印 25"/>
          <p:cNvSpPr/>
          <p:nvPr/>
        </p:nvSpPr>
        <p:spPr>
          <a:xfrm>
            <a:off x="1633943" y="8791656"/>
            <a:ext cx="651485" cy="243928"/>
          </a:xfrm>
          <a:prstGeom prst="downArrow">
            <a:avLst/>
          </a:prstGeom>
          <a:solidFill>
            <a:schemeClr val="bg1">
              <a:lumMod val="75000"/>
            </a:schemeClr>
          </a:solidFill>
          <a:ln w="6350">
            <a:gradFill flip="none" rotWithShape="1">
              <a:gsLst>
                <a:gs pos="44000">
                  <a:schemeClr val="bg1">
                    <a:lumMod val="85000"/>
                    <a:alpha val="0"/>
                  </a:schemeClr>
                </a:gs>
                <a:gs pos="0">
                  <a:schemeClr val="bg1">
                    <a:lumMod val="8500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コネクタ 26"/>
          <p:cNvCxnSpPr/>
          <p:nvPr/>
        </p:nvCxnSpPr>
        <p:spPr>
          <a:xfrm>
            <a:off x="1129395" y="9902299"/>
            <a:ext cx="5271332" cy="0"/>
          </a:xfrm>
          <a:prstGeom prst="line">
            <a:avLst/>
          </a:prstGeom>
          <a:ln w="9525">
            <a:solidFill>
              <a:schemeClr val="tx1">
                <a:lumMod val="95000"/>
                <a:lumOff val="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下矢印 28"/>
          <p:cNvSpPr/>
          <p:nvPr/>
        </p:nvSpPr>
        <p:spPr>
          <a:xfrm>
            <a:off x="1731250" y="10297169"/>
            <a:ext cx="651485" cy="243928"/>
          </a:xfrm>
          <a:prstGeom prst="downArrow">
            <a:avLst/>
          </a:prstGeom>
          <a:solidFill>
            <a:schemeClr val="bg1">
              <a:lumMod val="75000"/>
            </a:schemeClr>
          </a:solidFill>
          <a:ln w="6350">
            <a:gradFill flip="none" rotWithShape="1">
              <a:gsLst>
                <a:gs pos="44000">
                  <a:schemeClr val="bg1">
                    <a:lumMod val="85000"/>
                    <a:alpha val="0"/>
                  </a:schemeClr>
                </a:gs>
                <a:gs pos="0">
                  <a:schemeClr val="bg1">
                    <a:lumMod val="8500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336898" y="1735401"/>
            <a:ext cx="5976663" cy="28803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smtClean="0">
                <a:solidFill>
                  <a:sysClr val="windowText" lastClr="000000"/>
                </a:solidFill>
                <a:latin typeface="+mj-ea"/>
                <a:ea typeface="+mj-ea"/>
              </a:rPr>
              <a:t>治療案内</a:t>
            </a:r>
            <a:endParaRPr lang="en-US" altLang="ja-JP" sz="1200" b="1" dirty="0" smtClean="0">
              <a:solidFill>
                <a:sysClr val="windowText" lastClr="000000"/>
              </a:solidFill>
              <a:latin typeface="+mj-ea"/>
              <a:ea typeface="+mj-ea"/>
            </a:endParaRPr>
          </a:p>
        </p:txBody>
      </p:sp>
      <p:grpSp>
        <p:nvGrpSpPr>
          <p:cNvPr id="36" name="グループ化 35"/>
          <p:cNvGrpSpPr/>
          <p:nvPr/>
        </p:nvGrpSpPr>
        <p:grpSpPr>
          <a:xfrm>
            <a:off x="-599206" y="1631023"/>
            <a:ext cx="442533" cy="392410"/>
            <a:chOff x="9481914" y="1572360"/>
            <a:chExt cx="442533" cy="392410"/>
          </a:xfrm>
        </p:grpSpPr>
        <p:sp>
          <p:nvSpPr>
            <p:cNvPr id="37" name="正方形/長方形 36"/>
            <p:cNvSpPr/>
            <p:nvPr/>
          </p:nvSpPr>
          <p:spPr>
            <a:xfrm>
              <a:off x="9481914" y="1676738"/>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38" name="テキスト ボックス 37"/>
            <p:cNvSpPr txBox="1"/>
            <p:nvPr/>
          </p:nvSpPr>
          <p:spPr>
            <a:xfrm>
              <a:off x="9543437"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h2</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grpSp>
        <p:nvGrpSpPr>
          <p:cNvPr id="39" name="グループ化 38"/>
          <p:cNvGrpSpPr/>
          <p:nvPr/>
        </p:nvGrpSpPr>
        <p:grpSpPr>
          <a:xfrm>
            <a:off x="-599206" y="2266099"/>
            <a:ext cx="456431" cy="369997"/>
            <a:chOff x="9420391" y="1572360"/>
            <a:chExt cx="456431" cy="369997"/>
          </a:xfrm>
        </p:grpSpPr>
        <p:sp>
          <p:nvSpPr>
            <p:cNvPr id="40" name="正方形/長方形 39"/>
            <p:cNvSpPr/>
            <p:nvPr/>
          </p:nvSpPr>
          <p:spPr>
            <a:xfrm>
              <a:off x="9420391" y="1654325"/>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41" name="テキスト ボックス 40"/>
            <p:cNvSpPr txBox="1"/>
            <p:nvPr/>
          </p:nvSpPr>
          <p:spPr>
            <a:xfrm>
              <a:off x="9495812"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h3</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cxnSp>
        <p:nvCxnSpPr>
          <p:cNvPr id="54" name="直線コネクタ 53"/>
          <p:cNvCxnSpPr/>
          <p:nvPr/>
        </p:nvCxnSpPr>
        <p:spPr>
          <a:xfrm>
            <a:off x="807846" y="11993438"/>
            <a:ext cx="6115680" cy="0"/>
          </a:xfrm>
          <a:prstGeom prst="line">
            <a:avLst/>
          </a:prstGeom>
          <a:ln w="952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テキスト ボックス 54"/>
          <p:cNvSpPr txBox="1"/>
          <p:nvPr/>
        </p:nvSpPr>
        <p:spPr>
          <a:xfrm>
            <a:off x="889578" y="11653756"/>
            <a:ext cx="1890350" cy="299697"/>
          </a:xfrm>
          <a:prstGeom prst="rect">
            <a:avLst/>
          </a:prstGeom>
          <a:noFill/>
        </p:spPr>
        <p:txBody>
          <a:bodyPr wrap="square" rtlCol="0">
            <a:spAutoFit/>
          </a:bodyPr>
          <a:lstStyle/>
          <a:p>
            <a:pPr>
              <a:lnSpc>
                <a:spcPct val="130000"/>
              </a:lnSpc>
            </a:pPr>
            <a:r>
              <a:rPr lang="ja-JP" altLang="en-US" sz="1100" dirty="0" smtClean="0">
                <a:latin typeface="メイリオ" pitchFamily="50" charset="-128"/>
                <a:ea typeface="メイリオ" pitchFamily="50" charset="-128"/>
                <a:cs typeface="メイリオ" pitchFamily="50" charset="-128"/>
              </a:rPr>
              <a:t>治療の流れ</a:t>
            </a:r>
            <a:endParaRPr kumimoji="1" lang="ja-JP" altLang="en-US" sz="1100" dirty="0">
              <a:latin typeface="メイリオ" pitchFamily="50" charset="-128"/>
              <a:ea typeface="メイリオ" pitchFamily="50" charset="-128"/>
              <a:cs typeface="メイリオ" pitchFamily="50" charset="-128"/>
            </a:endParaRPr>
          </a:p>
        </p:txBody>
      </p:sp>
      <p:pic>
        <p:nvPicPr>
          <p:cNvPr id="56" name="図 55" descr="ookurayama-gc.com+ (2).jpg"/>
          <p:cNvPicPr>
            <a:picLocks noChangeAspect="1"/>
          </p:cNvPicPr>
          <p:nvPr/>
        </p:nvPicPr>
        <p:blipFill>
          <a:blip r:embed="rId2" cstate="print"/>
          <a:srcRect b="95704"/>
          <a:stretch>
            <a:fillRect/>
          </a:stretch>
        </p:blipFill>
        <p:spPr>
          <a:xfrm>
            <a:off x="-2078" y="0"/>
            <a:ext cx="9602788" cy="720080"/>
          </a:xfrm>
          <a:prstGeom prst="rect">
            <a:avLst/>
          </a:prstGeom>
        </p:spPr>
      </p:pic>
      <p:pic>
        <p:nvPicPr>
          <p:cNvPr id="57" name="図 56" descr="ookurayama-gc.com+ (2).jpg"/>
          <p:cNvPicPr>
            <a:picLocks noChangeAspect="1"/>
          </p:cNvPicPr>
          <p:nvPr/>
        </p:nvPicPr>
        <p:blipFill>
          <a:blip r:embed="rId2" cstate="print"/>
          <a:srcRect t="19712" b="77221"/>
          <a:stretch>
            <a:fillRect/>
          </a:stretch>
        </p:blipFill>
        <p:spPr>
          <a:xfrm>
            <a:off x="7447" y="859723"/>
            <a:ext cx="9602788" cy="514199"/>
          </a:xfrm>
          <a:prstGeom prst="rect">
            <a:avLst/>
          </a:prstGeom>
        </p:spPr>
      </p:pic>
      <p:pic>
        <p:nvPicPr>
          <p:cNvPr id="58" name="図 57" descr="ookurayama-gc.com+ (2).jpg"/>
          <p:cNvPicPr>
            <a:picLocks noChangeAspect="1"/>
          </p:cNvPicPr>
          <p:nvPr/>
        </p:nvPicPr>
        <p:blipFill>
          <a:blip r:embed="rId2" cstate="print"/>
          <a:srcRect l="63522" t="23253" r="7983" b="34547"/>
          <a:stretch>
            <a:fillRect/>
          </a:stretch>
        </p:blipFill>
        <p:spPr>
          <a:xfrm>
            <a:off x="6828383" y="1735401"/>
            <a:ext cx="2736304" cy="7075032"/>
          </a:xfrm>
          <a:prstGeom prst="rect">
            <a:avLst/>
          </a:prstGeom>
        </p:spPr>
      </p:pic>
      <p:pic>
        <p:nvPicPr>
          <p:cNvPr id="1026" name="Picture 2" descr="\\FILESRV01\share\01営業部\【顧客情報】\大倉山五葉治療院\新規\下層\2012071214550001.jpg"/>
          <p:cNvPicPr>
            <a:picLocks noChangeAspect="1" noChangeArrowheads="1"/>
          </p:cNvPicPr>
          <p:nvPr/>
        </p:nvPicPr>
        <p:blipFill>
          <a:blip r:embed="rId3" cstate="print"/>
          <a:srcRect l="10627"/>
          <a:stretch>
            <a:fillRect/>
          </a:stretch>
        </p:blipFill>
        <p:spPr bwMode="auto">
          <a:xfrm>
            <a:off x="4281259" y="5421921"/>
            <a:ext cx="1890594" cy="1188988"/>
          </a:xfrm>
          <a:prstGeom prst="rect">
            <a:avLst/>
          </a:prstGeom>
          <a:noFill/>
        </p:spPr>
      </p:pic>
      <p:pic>
        <p:nvPicPr>
          <p:cNvPr id="1027" name="Picture 3" descr="\\FILESRV01\share\01営業部\【顧客情報】\大倉山五葉治療院\新規\下層\治療案内\2012111317120000.jpg"/>
          <p:cNvPicPr>
            <a:picLocks noChangeAspect="1" noChangeArrowheads="1"/>
          </p:cNvPicPr>
          <p:nvPr/>
        </p:nvPicPr>
        <p:blipFill>
          <a:blip r:embed="rId4" cstate="print"/>
          <a:srcRect l="12798" t="7755" r="4188"/>
          <a:stretch>
            <a:fillRect/>
          </a:stretch>
        </p:blipFill>
        <p:spPr bwMode="auto">
          <a:xfrm flipV="1">
            <a:off x="4292512" y="3932783"/>
            <a:ext cx="1860171" cy="1161801"/>
          </a:xfrm>
          <a:prstGeom prst="rect">
            <a:avLst/>
          </a:prstGeom>
          <a:noFill/>
        </p:spPr>
      </p:pic>
      <p:pic>
        <p:nvPicPr>
          <p:cNvPr id="1028" name="Picture 4" descr="\\FILESRV01\share\01営業部\【顧客情報】\大倉山五葉治療院\新規\下層\治療案内\image.jpg"/>
          <p:cNvPicPr>
            <a:picLocks noChangeAspect="1" noChangeArrowheads="1"/>
          </p:cNvPicPr>
          <p:nvPr/>
        </p:nvPicPr>
        <p:blipFill>
          <a:blip r:embed="rId5" cstate="print"/>
          <a:srcRect/>
          <a:stretch>
            <a:fillRect/>
          </a:stretch>
        </p:blipFill>
        <p:spPr bwMode="auto">
          <a:xfrm>
            <a:off x="4322935" y="10123699"/>
            <a:ext cx="1848918" cy="1479135"/>
          </a:xfrm>
          <a:prstGeom prst="rect">
            <a:avLst/>
          </a:prstGeom>
          <a:noFill/>
        </p:spPr>
      </p:pic>
      <p:pic>
        <p:nvPicPr>
          <p:cNvPr id="3076" name="Picture 4" descr="\\FILESRV01\share\01営業部\【顧客情報】\大倉山五葉治療院\素材\DSC01495.JPG"/>
          <p:cNvPicPr>
            <a:picLocks noChangeAspect="1" noChangeArrowheads="1"/>
          </p:cNvPicPr>
          <p:nvPr/>
        </p:nvPicPr>
        <p:blipFill>
          <a:blip r:embed="rId6" cstate="print"/>
          <a:srcRect/>
          <a:stretch>
            <a:fillRect/>
          </a:stretch>
        </p:blipFill>
        <p:spPr bwMode="auto">
          <a:xfrm>
            <a:off x="4244664" y="6933290"/>
            <a:ext cx="1963441" cy="1304750"/>
          </a:xfrm>
          <a:prstGeom prst="rect">
            <a:avLst/>
          </a:prstGeom>
          <a:noFill/>
        </p:spPr>
      </p:pic>
      <p:pic>
        <p:nvPicPr>
          <p:cNvPr id="3079" name="Picture 7" descr="\\FILESRV01\share\01営業部\【顧客情報】\大倉山五葉治療院\新規\下層\治療案内\DSC01492.JPG"/>
          <p:cNvPicPr>
            <a:picLocks noChangeAspect="1" noChangeArrowheads="1"/>
          </p:cNvPicPr>
          <p:nvPr/>
        </p:nvPicPr>
        <p:blipFill>
          <a:blip r:embed="rId7" cstate="print"/>
          <a:srcRect/>
          <a:stretch>
            <a:fillRect/>
          </a:stretch>
        </p:blipFill>
        <p:spPr bwMode="auto">
          <a:xfrm>
            <a:off x="4228480" y="8472847"/>
            <a:ext cx="1981353" cy="1316654"/>
          </a:xfrm>
          <a:prstGeom prst="rect">
            <a:avLst/>
          </a:prstGeom>
          <a:noFill/>
        </p:spPr>
      </p:pic>
      <p:sp>
        <p:nvSpPr>
          <p:cNvPr id="94" name="テキスト ボックス 93"/>
          <p:cNvSpPr txBox="1"/>
          <p:nvPr/>
        </p:nvSpPr>
        <p:spPr>
          <a:xfrm>
            <a:off x="380657" y="16099438"/>
            <a:ext cx="2436621" cy="332399"/>
          </a:xfrm>
          <a:prstGeom prst="rect">
            <a:avLst/>
          </a:prstGeom>
          <a:noFill/>
        </p:spPr>
        <p:txBody>
          <a:bodyPr wrap="square" rtlCol="0">
            <a:spAutoFit/>
          </a:bodyPr>
          <a:lstStyle/>
          <a:p>
            <a:pPr>
              <a:lnSpc>
                <a:spcPct val="130000"/>
              </a:lnSpc>
            </a:pPr>
            <a:r>
              <a:rPr lang="en-US" altLang="ja-JP" sz="1200" b="1" dirty="0" smtClean="0">
                <a:latin typeface="メイリオ" pitchFamily="50" charset="-128"/>
                <a:ea typeface="メイリオ" pitchFamily="50" charset="-128"/>
              </a:rPr>
              <a:t>6.</a:t>
            </a:r>
            <a:r>
              <a:rPr lang="ja-JP" altLang="en-US" sz="1200" b="1" dirty="0" smtClean="0">
                <a:latin typeface="メイリオ" pitchFamily="50" charset="-128"/>
                <a:ea typeface="メイリオ" pitchFamily="50" charset="-128"/>
              </a:rPr>
              <a:t>　腹診</a:t>
            </a:r>
          </a:p>
        </p:txBody>
      </p:sp>
      <p:sp>
        <p:nvSpPr>
          <p:cNvPr id="43" name="テキスト ボックス 42"/>
          <p:cNvSpPr txBox="1"/>
          <p:nvPr/>
        </p:nvSpPr>
        <p:spPr>
          <a:xfrm>
            <a:off x="263833" y="12181556"/>
            <a:ext cx="2436621" cy="332399"/>
          </a:xfrm>
          <a:prstGeom prst="rect">
            <a:avLst/>
          </a:prstGeom>
          <a:noFill/>
        </p:spPr>
        <p:txBody>
          <a:bodyPr wrap="square" rtlCol="0">
            <a:spAutoFit/>
          </a:bodyPr>
          <a:lstStyle/>
          <a:p>
            <a:pPr>
              <a:lnSpc>
                <a:spcPct val="130000"/>
              </a:lnSpc>
            </a:pPr>
            <a:r>
              <a:rPr lang="ja-JP" altLang="en-US" sz="1200" b="1" dirty="0" smtClean="0">
                <a:latin typeface="メイリオ" pitchFamily="50" charset="-128"/>
                <a:ea typeface="メイリオ" pitchFamily="50" charset="-128"/>
              </a:rPr>
              <a:t>１</a:t>
            </a:r>
            <a:r>
              <a:rPr lang="en-US" altLang="ja-JP" sz="1200" b="1" dirty="0" smtClean="0">
                <a:latin typeface="メイリオ" pitchFamily="50" charset="-128"/>
                <a:ea typeface="メイリオ" pitchFamily="50" charset="-128"/>
              </a:rPr>
              <a:t>.</a:t>
            </a:r>
            <a:r>
              <a:rPr lang="ja-JP" altLang="en-US" sz="1200" b="1" dirty="0" smtClean="0">
                <a:latin typeface="メイリオ" pitchFamily="50" charset="-128"/>
                <a:ea typeface="メイリオ" pitchFamily="50" charset="-128"/>
              </a:rPr>
              <a:t>　電話（メール）予約</a:t>
            </a:r>
          </a:p>
        </p:txBody>
      </p:sp>
      <p:sp>
        <p:nvSpPr>
          <p:cNvPr id="44" name="テキスト ボックス 43"/>
          <p:cNvSpPr txBox="1"/>
          <p:nvPr/>
        </p:nvSpPr>
        <p:spPr>
          <a:xfrm>
            <a:off x="2247834" y="12192289"/>
            <a:ext cx="3608880" cy="369291"/>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・治療日時を設定します</a:t>
            </a:r>
            <a:endParaRPr lang="en-US" altLang="ja-JP" sz="900" dirty="0" smtClean="0">
              <a:latin typeface="メイリオ" pitchFamily="50" charset="-128"/>
              <a:ea typeface="メイリオ" pitchFamily="50" charset="-128"/>
            </a:endParaRPr>
          </a:p>
          <a:p>
            <a:r>
              <a:rPr lang="ja-JP" altLang="en-US" sz="900" dirty="0" smtClean="0">
                <a:latin typeface="メイリオ" pitchFamily="50" charset="-128"/>
                <a:ea typeface="メイリオ" pitchFamily="50" charset="-128"/>
              </a:rPr>
              <a:t>・主訴（痛むところ、辛いところ）を伺います</a:t>
            </a:r>
            <a:endParaRPr lang="en-US" altLang="ja-JP" sz="900" dirty="0" smtClean="0">
              <a:latin typeface="メイリオ" pitchFamily="50" charset="-128"/>
              <a:ea typeface="メイリオ" pitchFamily="50" charset="-128"/>
            </a:endParaRPr>
          </a:p>
        </p:txBody>
      </p:sp>
      <p:sp>
        <p:nvSpPr>
          <p:cNvPr id="78" name="テキスト ボックス 77"/>
          <p:cNvSpPr txBox="1"/>
          <p:nvPr/>
        </p:nvSpPr>
        <p:spPr>
          <a:xfrm>
            <a:off x="308592" y="12957183"/>
            <a:ext cx="2436621" cy="332399"/>
          </a:xfrm>
          <a:prstGeom prst="rect">
            <a:avLst/>
          </a:prstGeom>
          <a:noFill/>
        </p:spPr>
        <p:txBody>
          <a:bodyPr wrap="square" rtlCol="0">
            <a:spAutoFit/>
          </a:bodyPr>
          <a:lstStyle/>
          <a:p>
            <a:pPr>
              <a:lnSpc>
                <a:spcPct val="130000"/>
              </a:lnSpc>
            </a:pPr>
            <a:r>
              <a:rPr lang="en-US" altLang="ja-JP" sz="1200" b="1" dirty="0" smtClean="0">
                <a:latin typeface="メイリオ" pitchFamily="50" charset="-128"/>
                <a:ea typeface="メイリオ" pitchFamily="50" charset="-128"/>
              </a:rPr>
              <a:t>2.</a:t>
            </a:r>
            <a:r>
              <a:rPr lang="ja-JP" altLang="en-US" sz="1200" b="1" dirty="0" smtClean="0">
                <a:latin typeface="メイリオ" pitchFamily="50" charset="-128"/>
                <a:ea typeface="メイリオ" pitchFamily="50" charset="-128"/>
              </a:rPr>
              <a:t>　問診票への記入</a:t>
            </a:r>
          </a:p>
        </p:txBody>
      </p:sp>
      <p:sp>
        <p:nvSpPr>
          <p:cNvPr id="79" name="テキスト ボックス 78"/>
          <p:cNvSpPr txBox="1"/>
          <p:nvPr/>
        </p:nvSpPr>
        <p:spPr>
          <a:xfrm>
            <a:off x="2263791" y="12953530"/>
            <a:ext cx="3608880" cy="230792"/>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・問診票へ記入をしていただきます</a:t>
            </a:r>
            <a:endParaRPr lang="en-US" altLang="ja-JP" sz="900" dirty="0" smtClean="0">
              <a:latin typeface="メイリオ" pitchFamily="50" charset="-128"/>
              <a:ea typeface="メイリオ" pitchFamily="50" charset="-128"/>
            </a:endParaRPr>
          </a:p>
        </p:txBody>
      </p:sp>
      <p:sp>
        <p:nvSpPr>
          <p:cNvPr id="80" name="テキスト ボックス 79"/>
          <p:cNvSpPr txBox="1"/>
          <p:nvPr/>
        </p:nvSpPr>
        <p:spPr>
          <a:xfrm>
            <a:off x="335163" y="13785381"/>
            <a:ext cx="2436621" cy="332399"/>
          </a:xfrm>
          <a:prstGeom prst="rect">
            <a:avLst/>
          </a:prstGeom>
          <a:noFill/>
        </p:spPr>
        <p:txBody>
          <a:bodyPr wrap="square" rtlCol="0">
            <a:spAutoFit/>
          </a:bodyPr>
          <a:lstStyle/>
          <a:p>
            <a:pPr>
              <a:lnSpc>
                <a:spcPct val="130000"/>
              </a:lnSpc>
            </a:pPr>
            <a:r>
              <a:rPr lang="en-US" altLang="ja-JP" sz="1200" b="1" dirty="0" smtClean="0">
                <a:latin typeface="メイリオ" pitchFamily="50" charset="-128"/>
                <a:ea typeface="メイリオ" pitchFamily="50" charset="-128"/>
              </a:rPr>
              <a:t>3.</a:t>
            </a:r>
            <a:r>
              <a:rPr lang="ja-JP" altLang="en-US" sz="1200" b="1" dirty="0" smtClean="0">
                <a:latin typeface="メイリオ" pitchFamily="50" charset="-128"/>
                <a:ea typeface="メイリオ" pitchFamily="50" charset="-128"/>
              </a:rPr>
              <a:t>　問診</a:t>
            </a:r>
          </a:p>
        </p:txBody>
      </p:sp>
      <p:sp>
        <p:nvSpPr>
          <p:cNvPr id="81" name="テキスト ボックス 80"/>
          <p:cNvSpPr txBox="1"/>
          <p:nvPr/>
        </p:nvSpPr>
        <p:spPr>
          <a:xfrm>
            <a:off x="2281064" y="13723644"/>
            <a:ext cx="3608880" cy="507791"/>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・詳しく問診させていただきます</a:t>
            </a:r>
            <a:endParaRPr lang="en-US" altLang="ja-JP" sz="900" dirty="0" smtClean="0">
              <a:latin typeface="メイリオ" pitchFamily="50" charset="-128"/>
              <a:ea typeface="メイリオ" pitchFamily="50" charset="-128"/>
            </a:endParaRPr>
          </a:p>
          <a:p>
            <a:r>
              <a:rPr lang="ja-JP" altLang="en-US" sz="900" dirty="0" smtClean="0">
                <a:latin typeface="メイリオ" pitchFamily="50" charset="-128"/>
                <a:ea typeface="メイリオ" pitchFamily="50" charset="-128"/>
              </a:rPr>
              <a:t>・東洋医学的に伺います</a:t>
            </a:r>
            <a:endParaRPr lang="en-US" altLang="ja-JP" sz="900" dirty="0" smtClean="0">
              <a:latin typeface="メイリオ" pitchFamily="50" charset="-128"/>
              <a:ea typeface="メイリオ" pitchFamily="50" charset="-128"/>
            </a:endParaRPr>
          </a:p>
          <a:p>
            <a:r>
              <a:rPr lang="ja-JP" altLang="en-US" sz="900" dirty="0" smtClean="0">
                <a:latin typeface="メイリオ" pitchFamily="50" charset="-128"/>
                <a:ea typeface="メイリオ" pitchFamily="50" charset="-128"/>
              </a:rPr>
              <a:t>・主訴の内容を詳しく伺います</a:t>
            </a:r>
            <a:endParaRPr lang="en-US" altLang="ja-JP" sz="900" dirty="0" smtClean="0">
              <a:latin typeface="メイリオ" pitchFamily="50" charset="-128"/>
              <a:ea typeface="メイリオ" pitchFamily="50" charset="-128"/>
            </a:endParaRPr>
          </a:p>
        </p:txBody>
      </p:sp>
      <p:sp>
        <p:nvSpPr>
          <p:cNvPr id="85" name="テキスト ボックス 84"/>
          <p:cNvSpPr txBox="1"/>
          <p:nvPr/>
        </p:nvSpPr>
        <p:spPr>
          <a:xfrm>
            <a:off x="308592" y="14541359"/>
            <a:ext cx="2436621" cy="332399"/>
          </a:xfrm>
          <a:prstGeom prst="rect">
            <a:avLst/>
          </a:prstGeom>
          <a:noFill/>
        </p:spPr>
        <p:txBody>
          <a:bodyPr wrap="square" rtlCol="0">
            <a:spAutoFit/>
          </a:bodyPr>
          <a:lstStyle/>
          <a:p>
            <a:pPr>
              <a:lnSpc>
                <a:spcPct val="130000"/>
              </a:lnSpc>
            </a:pPr>
            <a:r>
              <a:rPr lang="en-US" altLang="ja-JP" sz="1200" b="1" dirty="0" smtClean="0">
                <a:latin typeface="メイリオ" pitchFamily="50" charset="-128"/>
                <a:ea typeface="メイリオ" pitchFamily="50" charset="-128"/>
              </a:rPr>
              <a:t>4.</a:t>
            </a:r>
            <a:r>
              <a:rPr lang="ja-JP" altLang="en-US" sz="1200" b="1" dirty="0" smtClean="0">
                <a:latin typeface="メイリオ" pitchFamily="50" charset="-128"/>
                <a:ea typeface="メイリオ" pitchFamily="50" charset="-128"/>
              </a:rPr>
              <a:t>　脈診</a:t>
            </a:r>
          </a:p>
        </p:txBody>
      </p:sp>
      <p:sp>
        <p:nvSpPr>
          <p:cNvPr id="86" name="テキスト ボックス 85"/>
          <p:cNvSpPr txBox="1"/>
          <p:nvPr/>
        </p:nvSpPr>
        <p:spPr>
          <a:xfrm>
            <a:off x="2308813" y="14612972"/>
            <a:ext cx="3608880" cy="230792"/>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・脈で体の状態を把握します</a:t>
            </a:r>
            <a:endParaRPr lang="en-US" altLang="ja-JP" sz="900" dirty="0" smtClean="0">
              <a:latin typeface="メイリオ" pitchFamily="50" charset="-128"/>
              <a:ea typeface="メイリオ" pitchFamily="50" charset="-128"/>
            </a:endParaRPr>
          </a:p>
        </p:txBody>
      </p:sp>
      <p:sp>
        <p:nvSpPr>
          <p:cNvPr id="92" name="テキスト ボックス 91"/>
          <p:cNvSpPr txBox="1"/>
          <p:nvPr/>
        </p:nvSpPr>
        <p:spPr>
          <a:xfrm>
            <a:off x="315287" y="15272774"/>
            <a:ext cx="2436621" cy="332399"/>
          </a:xfrm>
          <a:prstGeom prst="rect">
            <a:avLst/>
          </a:prstGeom>
          <a:noFill/>
        </p:spPr>
        <p:txBody>
          <a:bodyPr wrap="square" rtlCol="0">
            <a:spAutoFit/>
          </a:bodyPr>
          <a:lstStyle/>
          <a:p>
            <a:pPr>
              <a:lnSpc>
                <a:spcPct val="130000"/>
              </a:lnSpc>
            </a:pPr>
            <a:r>
              <a:rPr lang="en-US" altLang="ja-JP" sz="1200" b="1" dirty="0" smtClean="0">
                <a:latin typeface="メイリオ" pitchFamily="50" charset="-128"/>
                <a:ea typeface="メイリオ" pitchFamily="50" charset="-128"/>
              </a:rPr>
              <a:t>5.</a:t>
            </a:r>
            <a:r>
              <a:rPr lang="ja-JP" altLang="en-US" sz="1200" b="1" dirty="0" smtClean="0">
                <a:latin typeface="メイリオ" pitchFamily="50" charset="-128"/>
                <a:ea typeface="メイリオ" pitchFamily="50" charset="-128"/>
              </a:rPr>
              <a:t>　舌診</a:t>
            </a:r>
          </a:p>
        </p:txBody>
      </p:sp>
      <p:sp>
        <p:nvSpPr>
          <p:cNvPr id="93" name="テキスト ボックス 92"/>
          <p:cNvSpPr txBox="1"/>
          <p:nvPr/>
        </p:nvSpPr>
        <p:spPr>
          <a:xfrm>
            <a:off x="2299288" y="15305806"/>
            <a:ext cx="3608880" cy="230792"/>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・舌の状態で、体内の状態を把握します</a:t>
            </a:r>
            <a:endParaRPr lang="en-US" altLang="ja-JP" sz="900" dirty="0" smtClean="0">
              <a:latin typeface="メイリオ" pitchFamily="50" charset="-128"/>
              <a:ea typeface="メイリオ" pitchFamily="50" charset="-128"/>
            </a:endParaRPr>
          </a:p>
        </p:txBody>
      </p:sp>
      <p:sp>
        <p:nvSpPr>
          <p:cNvPr id="106" name="正方形/長方形 105"/>
          <p:cNvSpPr/>
          <p:nvPr/>
        </p:nvSpPr>
        <p:spPr>
          <a:xfrm>
            <a:off x="235870" y="12129591"/>
            <a:ext cx="5729039" cy="51192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正方形/長方形 106"/>
          <p:cNvSpPr/>
          <p:nvPr/>
        </p:nvSpPr>
        <p:spPr>
          <a:xfrm>
            <a:off x="235872" y="12872302"/>
            <a:ext cx="5719328" cy="51192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235872" y="13682517"/>
            <a:ext cx="5711764" cy="51192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255040" y="14441976"/>
            <a:ext cx="5700160" cy="51192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p:cNvSpPr/>
          <p:nvPr/>
        </p:nvSpPr>
        <p:spPr>
          <a:xfrm>
            <a:off x="255041" y="15184687"/>
            <a:ext cx="5692595" cy="51192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2338756" y="16155747"/>
            <a:ext cx="3608880" cy="230792"/>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・腹の状態で、体の状態を把握します</a:t>
            </a:r>
            <a:endParaRPr lang="en-US" altLang="ja-JP" sz="900" dirty="0" smtClean="0">
              <a:latin typeface="メイリオ" pitchFamily="50" charset="-128"/>
              <a:ea typeface="メイリオ" pitchFamily="50" charset="-128"/>
            </a:endParaRPr>
          </a:p>
        </p:txBody>
      </p:sp>
      <p:sp>
        <p:nvSpPr>
          <p:cNvPr id="96" name="テキスト ボックス 95"/>
          <p:cNvSpPr txBox="1"/>
          <p:nvPr/>
        </p:nvSpPr>
        <p:spPr>
          <a:xfrm>
            <a:off x="410128" y="16983860"/>
            <a:ext cx="2436621" cy="332399"/>
          </a:xfrm>
          <a:prstGeom prst="rect">
            <a:avLst/>
          </a:prstGeom>
          <a:noFill/>
        </p:spPr>
        <p:txBody>
          <a:bodyPr wrap="square" rtlCol="0">
            <a:spAutoFit/>
          </a:bodyPr>
          <a:lstStyle/>
          <a:p>
            <a:pPr>
              <a:lnSpc>
                <a:spcPct val="130000"/>
              </a:lnSpc>
            </a:pPr>
            <a:r>
              <a:rPr lang="en-US" altLang="ja-JP" sz="1200" b="1" dirty="0" smtClean="0">
                <a:latin typeface="メイリオ" pitchFamily="50" charset="-128"/>
                <a:ea typeface="メイリオ" pitchFamily="50" charset="-128"/>
              </a:rPr>
              <a:t>7.</a:t>
            </a:r>
            <a:r>
              <a:rPr lang="ja-JP" altLang="en-US" sz="1200" b="1" dirty="0" smtClean="0">
                <a:latin typeface="メイリオ" pitchFamily="50" charset="-128"/>
                <a:ea typeface="メイリオ" pitchFamily="50" charset="-128"/>
              </a:rPr>
              <a:t>　治療方針決定</a:t>
            </a:r>
          </a:p>
        </p:txBody>
      </p:sp>
      <p:sp>
        <p:nvSpPr>
          <p:cNvPr id="97" name="テキスト ボックス 96"/>
          <p:cNvSpPr txBox="1"/>
          <p:nvPr/>
        </p:nvSpPr>
        <p:spPr>
          <a:xfrm>
            <a:off x="2356029" y="16922123"/>
            <a:ext cx="3608880" cy="369291"/>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・体の状態を総合的に判断してご説明いたします</a:t>
            </a:r>
            <a:endParaRPr lang="en-US" altLang="ja-JP" sz="900" dirty="0" smtClean="0">
              <a:latin typeface="メイリオ" pitchFamily="50" charset="-128"/>
              <a:ea typeface="メイリオ" pitchFamily="50" charset="-128"/>
            </a:endParaRPr>
          </a:p>
          <a:p>
            <a:r>
              <a:rPr lang="ja-JP" altLang="en-US" sz="900" dirty="0" smtClean="0">
                <a:latin typeface="メイリオ" pitchFamily="50" charset="-128"/>
                <a:ea typeface="メイリオ" pitchFamily="50" charset="-128"/>
              </a:rPr>
              <a:t>・状況に基づき、治療方針を立てます</a:t>
            </a:r>
            <a:endParaRPr lang="en-US" altLang="ja-JP" sz="900" dirty="0" smtClean="0">
              <a:latin typeface="メイリオ" pitchFamily="50" charset="-128"/>
              <a:ea typeface="メイリオ" pitchFamily="50" charset="-128"/>
            </a:endParaRPr>
          </a:p>
        </p:txBody>
      </p:sp>
      <p:sp>
        <p:nvSpPr>
          <p:cNvPr id="100" name="テキスト ボックス 99"/>
          <p:cNvSpPr txBox="1"/>
          <p:nvPr/>
        </p:nvSpPr>
        <p:spPr>
          <a:xfrm>
            <a:off x="436658" y="17696959"/>
            <a:ext cx="2436621" cy="332399"/>
          </a:xfrm>
          <a:prstGeom prst="rect">
            <a:avLst/>
          </a:prstGeom>
          <a:noFill/>
        </p:spPr>
        <p:txBody>
          <a:bodyPr wrap="square" rtlCol="0">
            <a:spAutoFit/>
          </a:bodyPr>
          <a:lstStyle/>
          <a:p>
            <a:pPr>
              <a:lnSpc>
                <a:spcPct val="130000"/>
              </a:lnSpc>
            </a:pPr>
            <a:r>
              <a:rPr lang="en-US" altLang="ja-JP" sz="1200" b="1" dirty="0" smtClean="0">
                <a:latin typeface="メイリオ" pitchFamily="50" charset="-128"/>
                <a:ea typeface="メイリオ" pitchFamily="50" charset="-128"/>
              </a:rPr>
              <a:t>8.</a:t>
            </a:r>
            <a:r>
              <a:rPr lang="ja-JP" altLang="en-US" sz="1200" b="1" dirty="0" smtClean="0">
                <a:latin typeface="メイリオ" pitchFamily="50" charset="-128"/>
                <a:ea typeface="メイリオ" pitchFamily="50" charset="-128"/>
              </a:rPr>
              <a:t>　治療</a:t>
            </a:r>
          </a:p>
        </p:txBody>
      </p:sp>
      <p:sp>
        <p:nvSpPr>
          <p:cNvPr id="101" name="テキスト ボックス 100"/>
          <p:cNvSpPr txBox="1"/>
          <p:nvPr/>
        </p:nvSpPr>
        <p:spPr>
          <a:xfrm>
            <a:off x="2356029" y="17735059"/>
            <a:ext cx="3608880" cy="230792"/>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・患者様お一人お一人に合った治療を行います</a:t>
            </a:r>
            <a:endParaRPr lang="en-US" altLang="ja-JP" sz="900" dirty="0" smtClean="0">
              <a:latin typeface="メイリオ" pitchFamily="50" charset="-128"/>
              <a:ea typeface="メイリオ" pitchFamily="50" charset="-128"/>
            </a:endParaRPr>
          </a:p>
        </p:txBody>
      </p:sp>
      <p:sp>
        <p:nvSpPr>
          <p:cNvPr id="102" name="テキスト ボックス 101"/>
          <p:cNvSpPr txBox="1"/>
          <p:nvPr/>
        </p:nvSpPr>
        <p:spPr>
          <a:xfrm>
            <a:off x="400419" y="18496755"/>
            <a:ext cx="2436621" cy="332399"/>
          </a:xfrm>
          <a:prstGeom prst="rect">
            <a:avLst/>
          </a:prstGeom>
          <a:noFill/>
        </p:spPr>
        <p:txBody>
          <a:bodyPr wrap="square" rtlCol="0">
            <a:spAutoFit/>
          </a:bodyPr>
          <a:lstStyle/>
          <a:p>
            <a:pPr>
              <a:lnSpc>
                <a:spcPct val="130000"/>
              </a:lnSpc>
            </a:pPr>
            <a:r>
              <a:rPr lang="en-US" altLang="ja-JP" sz="1200" b="1" dirty="0" smtClean="0">
                <a:latin typeface="メイリオ" pitchFamily="50" charset="-128"/>
                <a:ea typeface="メイリオ" pitchFamily="50" charset="-128"/>
              </a:rPr>
              <a:t>9.</a:t>
            </a:r>
            <a:r>
              <a:rPr lang="ja-JP" altLang="en-US" sz="1200" b="1" dirty="0" smtClean="0">
                <a:latin typeface="メイリオ" pitchFamily="50" charset="-128"/>
                <a:ea typeface="メイリオ" pitchFamily="50" charset="-128"/>
              </a:rPr>
              <a:t>　確認</a:t>
            </a:r>
          </a:p>
        </p:txBody>
      </p:sp>
      <p:sp>
        <p:nvSpPr>
          <p:cNvPr id="103" name="テキスト ボックス 102"/>
          <p:cNvSpPr txBox="1"/>
          <p:nvPr/>
        </p:nvSpPr>
        <p:spPr>
          <a:xfrm>
            <a:off x="2346320" y="18568368"/>
            <a:ext cx="3608880" cy="230792"/>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・最後に治療後の状態を確認します</a:t>
            </a:r>
            <a:endParaRPr lang="en-US" altLang="ja-JP" sz="900" dirty="0" smtClean="0">
              <a:latin typeface="メイリオ" pitchFamily="50" charset="-128"/>
              <a:ea typeface="メイリオ" pitchFamily="50" charset="-128"/>
            </a:endParaRPr>
          </a:p>
        </p:txBody>
      </p:sp>
      <p:sp>
        <p:nvSpPr>
          <p:cNvPr id="104" name="テキスト ボックス 103"/>
          <p:cNvSpPr txBox="1"/>
          <p:nvPr/>
        </p:nvSpPr>
        <p:spPr>
          <a:xfrm>
            <a:off x="368321" y="19205129"/>
            <a:ext cx="2436621" cy="332399"/>
          </a:xfrm>
          <a:prstGeom prst="rect">
            <a:avLst/>
          </a:prstGeom>
          <a:noFill/>
        </p:spPr>
        <p:txBody>
          <a:bodyPr wrap="square" rtlCol="0">
            <a:spAutoFit/>
          </a:bodyPr>
          <a:lstStyle/>
          <a:p>
            <a:pPr>
              <a:lnSpc>
                <a:spcPct val="130000"/>
              </a:lnSpc>
            </a:pPr>
            <a:r>
              <a:rPr lang="en-US" altLang="ja-JP" sz="1200" b="1" dirty="0" smtClean="0">
                <a:latin typeface="メイリオ" pitchFamily="50" charset="-128"/>
                <a:ea typeface="メイリオ" pitchFamily="50" charset="-128"/>
              </a:rPr>
              <a:t>10.</a:t>
            </a:r>
            <a:r>
              <a:rPr lang="ja-JP" altLang="en-US" sz="1200" b="1" dirty="0" smtClean="0">
                <a:latin typeface="メイリオ" pitchFamily="50" charset="-128"/>
                <a:ea typeface="メイリオ" pitchFamily="50" charset="-128"/>
              </a:rPr>
              <a:t>　治療完了</a:t>
            </a:r>
          </a:p>
        </p:txBody>
      </p:sp>
      <p:sp>
        <p:nvSpPr>
          <p:cNvPr id="111" name="正方形/長方形 110"/>
          <p:cNvSpPr/>
          <p:nvPr/>
        </p:nvSpPr>
        <p:spPr>
          <a:xfrm>
            <a:off x="288200" y="15982615"/>
            <a:ext cx="5659436" cy="51192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p:cNvSpPr/>
          <p:nvPr/>
        </p:nvSpPr>
        <p:spPr>
          <a:xfrm>
            <a:off x="319747" y="16836937"/>
            <a:ext cx="5588421" cy="51192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319748" y="17579648"/>
            <a:ext cx="5588420" cy="51192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p:cNvSpPr/>
          <p:nvPr/>
        </p:nvSpPr>
        <p:spPr>
          <a:xfrm>
            <a:off x="319749" y="18389863"/>
            <a:ext cx="5597944" cy="51192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p:cNvSpPr/>
          <p:nvPr/>
        </p:nvSpPr>
        <p:spPr>
          <a:xfrm>
            <a:off x="326180" y="19111333"/>
            <a:ext cx="5581988" cy="51192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正方形/長方形 192"/>
          <p:cNvSpPr/>
          <p:nvPr/>
        </p:nvSpPr>
        <p:spPr>
          <a:xfrm>
            <a:off x="-3191494" y="3226327"/>
            <a:ext cx="2160240" cy="461665"/>
          </a:xfrm>
          <a:prstGeom prst="rect">
            <a:avLst/>
          </a:prstGeom>
          <a:solidFill>
            <a:schemeClr val="accent6">
              <a:lumMod val="20000"/>
              <a:lumOff val="80000"/>
            </a:schemeClr>
          </a:solidFill>
          <a:ln>
            <a:solidFill>
              <a:schemeClr val="accent6">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130" name="直線矢印コネクタ 129"/>
          <p:cNvCxnSpPr/>
          <p:nvPr/>
        </p:nvCxnSpPr>
        <p:spPr>
          <a:xfrm flipH="1" flipV="1">
            <a:off x="-1405969" y="3841917"/>
            <a:ext cx="3137219" cy="978598"/>
          </a:xfrm>
          <a:prstGeom prst="straightConnector1">
            <a:avLst/>
          </a:prstGeom>
          <a:ln w="28575">
            <a:solidFill>
              <a:schemeClr val="accent6">
                <a:lumMod val="60000"/>
                <a:lumOff val="40000"/>
              </a:schemeClr>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31" name="正方形/長方形 130"/>
          <p:cNvSpPr/>
          <p:nvPr/>
        </p:nvSpPr>
        <p:spPr>
          <a:xfrm>
            <a:off x="-2831454" y="3347415"/>
            <a:ext cx="1474115" cy="215444"/>
          </a:xfrm>
          <a:prstGeom prst="rect">
            <a:avLst/>
          </a:prstGeom>
        </p:spPr>
        <p:txBody>
          <a:bodyPr wrap="square">
            <a:spAutoFit/>
          </a:bodyPr>
          <a:lstStyle/>
          <a:p>
            <a:r>
              <a:rPr lang="ja-JP" altLang="en-US" sz="800" dirty="0" smtClean="0">
                <a:latin typeface="メイリオ" pitchFamily="50" charset="-128"/>
                <a:ea typeface="メイリオ" pitchFamily="50" charset="-128"/>
              </a:rPr>
              <a:t>リンク：鍼</a:t>
            </a:r>
            <a:endParaRPr lang="en-US" altLang="ja-JP" sz="800" dirty="0" smtClean="0">
              <a:latin typeface="メイリオ" pitchFamily="50" charset="-128"/>
              <a:ea typeface="メイリオ" pitchFamily="50" charset="-128"/>
            </a:endParaRPr>
          </a:p>
        </p:txBody>
      </p:sp>
      <p:sp>
        <p:nvSpPr>
          <p:cNvPr id="134" name="正方形/長方形 192"/>
          <p:cNvSpPr/>
          <p:nvPr/>
        </p:nvSpPr>
        <p:spPr>
          <a:xfrm>
            <a:off x="-3191494" y="5240370"/>
            <a:ext cx="2160240" cy="461665"/>
          </a:xfrm>
          <a:prstGeom prst="rect">
            <a:avLst/>
          </a:prstGeom>
          <a:solidFill>
            <a:schemeClr val="accent6">
              <a:lumMod val="20000"/>
              <a:lumOff val="80000"/>
            </a:schemeClr>
          </a:solidFill>
          <a:ln>
            <a:solidFill>
              <a:schemeClr val="accent6">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135" name="直線矢印コネクタ 134"/>
          <p:cNvCxnSpPr/>
          <p:nvPr/>
        </p:nvCxnSpPr>
        <p:spPr>
          <a:xfrm flipH="1" flipV="1">
            <a:off x="-1269751" y="5421921"/>
            <a:ext cx="3137219" cy="978598"/>
          </a:xfrm>
          <a:prstGeom prst="straightConnector1">
            <a:avLst/>
          </a:prstGeom>
          <a:ln w="28575">
            <a:solidFill>
              <a:schemeClr val="accent6">
                <a:lumMod val="60000"/>
                <a:lumOff val="40000"/>
              </a:schemeClr>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36" name="正方形/長方形 135"/>
          <p:cNvSpPr/>
          <p:nvPr/>
        </p:nvSpPr>
        <p:spPr>
          <a:xfrm>
            <a:off x="-2714640" y="5321946"/>
            <a:ext cx="1474115" cy="215444"/>
          </a:xfrm>
          <a:prstGeom prst="rect">
            <a:avLst/>
          </a:prstGeom>
        </p:spPr>
        <p:txBody>
          <a:bodyPr wrap="square">
            <a:spAutoFit/>
          </a:bodyPr>
          <a:lstStyle/>
          <a:p>
            <a:r>
              <a:rPr lang="ja-JP" altLang="en-US" sz="800" dirty="0" smtClean="0">
                <a:latin typeface="メイリオ" pitchFamily="50" charset="-128"/>
                <a:ea typeface="メイリオ" pitchFamily="50" charset="-128"/>
              </a:rPr>
              <a:t>リンク：灸</a:t>
            </a:r>
            <a:endParaRPr lang="en-US" altLang="ja-JP" sz="800" dirty="0" smtClean="0">
              <a:latin typeface="メイリオ" pitchFamily="50" charset="-128"/>
              <a:ea typeface="メイリオ" pitchFamily="50" charset="-128"/>
            </a:endParaRPr>
          </a:p>
        </p:txBody>
      </p:sp>
      <p:sp>
        <p:nvSpPr>
          <p:cNvPr id="137" name="正方形/長方形 192"/>
          <p:cNvSpPr/>
          <p:nvPr/>
        </p:nvSpPr>
        <p:spPr>
          <a:xfrm>
            <a:off x="-3191494" y="6840558"/>
            <a:ext cx="2160240" cy="461665"/>
          </a:xfrm>
          <a:prstGeom prst="rect">
            <a:avLst/>
          </a:prstGeom>
          <a:solidFill>
            <a:schemeClr val="accent6">
              <a:lumMod val="20000"/>
              <a:lumOff val="80000"/>
            </a:schemeClr>
          </a:solidFill>
          <a:ln>
            <a:solidFill>
              <a:schemeClr val="accent6">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138" name="直線矢印コネクタ 137"/>
          <p:cNvCxnSpPr/>
          <p:nvPr/>
        </p:nvCxnSpPr>
        <p:spPr>
          <a:xfrm flipH="1" flipV="1">
            <a:off x="-1269751" y="7177090"/>
            <a:ext cx="2884646" cy="690612"/>
          </a:xfrm>
          <a:prstGeom prst="straightConnector1">
            <a:avLst/>
          </a:prstGeom>
          <a:ln w="28575">
            <a:solidFill>
              <a:schemeClr val="accent6">
                <a:lumMod val="60000"/>
                <a:lumOff val="40000"/>
              </a:schemeClr>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39" name="正方形/長方形 138"/>
          <p:cNvSpPr/>
          <p:nvPr/>
        </p:nvSpPr>
        <p:spPr>
          <a:xfrm>
            <a:off x="-2831454" y="6961646"/>
            <a:ext cx="1474115" cy="215444"/>
          </a:xfrm>
          <a:prstGeom prst="rect">
            <a:avLst/>
          </a:prstGeom>
        </p:spPr>
        <p:txBody>
          <a:bodyPr wrap="square">
            <a:spAutoFit/>
          </a:bodyPr>
          <a:lstStyle/>
          <a:p>
            <a:r>
              <a:rPr lang="ja-JP" altLang="en-US" sz="800" dirty="0" smtClean="0">
                <a:latin typeface="メイリオ" pitchFamily="50" charset="-128"/>
                <a:ea typeface="メイリオ" pitchFamily="50" charset="-128"/>
              </a:rPr>
              <a:t>リンク：指圧</a:t>
            </a:r>
            <a:endParaRPr lang="en-US" altLang="ja-JP" sz="800" dirty="0" smtClean="0">
              <a:latin typeface="メイリオ" pitchFamily="50" charset="-128"/>
              <a:ea typeface="メイリオ" pitchFamily="50" charset="-128"/>
            </a:endParaRPr>
          </a:p>
        </p:txBody>
      </p:sp>
      <p:sp>
        <p:nvSpPr>
          <p:cNvPr id="143" name="正方形/長方形 192"/>
          <p:cNvSpPr/>
          <p:nvPr/>
        </p:nvSpPr>
        <p:spPr>
          <a:xfrm>
            <a:off x="-3215910" y="8382272"/>
            <a:ext cx="2160240" cy="461665"/>
          </a:xfrm>
          <a:prstGeom prst="rect">
            <a:avLst/>
          </a:prstGeom>
          <a:solidFill>
            <a:schemeClr val="accent6">
              <a:lumMod val="20000"/>
              <a:lumOff val="80000"/>
            </a:schemeClr>
          </a:solidFill>
          <a:ln>
            <a:solidFill>
              <a:schemeClr val="accent6">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144" name="直線矢印コネクタ 143"/>
          <p:cNvCxnSpPr/>
          <p:nvPr/>
        </p:nvCxnSpPr>
        <p:spPr>
          <a:xfrm flipH="1" flipV="1">
            <a:off x="-1294167" y="8718804"/>
            <a:ext cx="2884646" cy="690612"/>
          </a:xfrm>
          <a:prstGeom prst="straightConnector1">
            <a:avLst/>
          </a:prstGeom>
          <a:ln w="28575">
            <a:solidFill>
              <a:schemeClr val="accent6">
                <a:lumMod val="60000"/>
                <a:lumOff val="40000"/>
              </a:schemeClr>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45" name="正方形/長方形 144"/>
          <p:cNvSpPr/>
          <p:nvPr/>
        </p:nvSpPr>
        <p:spPr>
          <a:xfrm>
            <a:off x="-2855870" y="8503360"/>
            <a:ext cx="1474115" cy="215444"/>
          </a:xfrm>
          <a:prstGeom prst="rect">
            <a:avLst/>
          </a:prstGeom>
        </p:spPr>
        <p:txBody>
          <a:bodyPr wrap="square">
            <a:spAutoFit/>
          </a:bodyPr>
          <a:lstStyle/>
          <a:p>
            <a:r>
              <a:rPr lang="ja-JP" altLang="en-US" sz="800" dirty="0" smtClean="0">
                <a:latin typeface="メイリオ" pitchFamily="50" charset="-128"/>
                <a:ea typeface="メイリオ" pitchFamily="50" charset="-128"/>
              </a:rPr>
              <a:t>リンク：あん摩</a:t>
            </a:r>
            <a:endParaRPr lang="en-US" altLang="ja-JP" sz="800" dirty="0" smtClean="0">
              <a:latin typeface="メイリオ" pitchFamily="50" charset="-128"/>
              <a:ea typeface="メイリオ" pitchFamily="50" charset="-128"/>
            </a:endParaRPr>
          </a:p>
        </p:txBody>
      </p:sp>
      <p:sp>
        <p:nvSpPr>
          <p:cNvPr id="146" name="正方形/長方形 192"/>
          <p:cNvSpPr/>
          <p:nvPr/>
        </p:nvSpPr>
        <p:spPr>
          <a:xfrm>
            <a:off x="-3172446" y="9941264"/>
            <a:ext cx="2160240" cy="461665"/>
          </a:xfrm>
          <a:prstGeom prst="rect">
            <a:avLst/>
          </a:prstGeom>
          <a:solidFill>
            <a:schemeClr val="accent6">
              <a:lumMod val="20000"/>
              <a:lumOff val="80000"/>
            </a:schemeClr>
          </a:solidFill>
          <a:ln>
            <a:solidFill>
              <a:schemeClr val="accent6">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147" name="直線矢印コネクタ 146"/>
          <p:cNvCxnSpPr/>
          <p:nvPr/>
        </p:nvCxnSpPr>
        <p:spPr>
          <a:xfrm flipH="1" flipV="1">
            <a:off x="-1250703" y="10277796"/>
            <a:ext cx="2884646" cy="690612"/>
          </a:xfrm>
          <a:prstGeom prst="straightConnector1">
            <a:avLst/>
          </a:prstGeom>
          <a:ln w="28575">
            <a:solidFill>
              <a:schemeClr val="accent6">
                <a:lumMod val="60000"/>
                <a:lumOff val="40000"/>
              </a:schemeClr>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48" name="正方形/長方形 147"/>
          <p:cNvSpPr/>
          <p:nvPr/>
        </p:nvSpPr>
        <p:spPr>
          <a:xfrm>
            <a:off x="-2812406" y="10062352"/>
            <a:ext cx="1474115" cy="215444"/>
          </a:xfrm>
          <a:prstGeom prst="rect">
            <a:avLst/>
          </a:prstGeom>
        </p:spPr>
        <p:txBody>
          <a:bodyPr wrap="square">
            <a:spAutoFit/>
          </a:bodyPr>
          <a:lstStyle/>
          <a:p>
            <a:r>
              <a:rPr lang="ja-JP" altLang="en-US" sz="800" dirty="0" smtClean="0">
                <a:latin typeface="メイリオ" pitchFamily="50" charset="-128"/>
                <a:ea typeface="メイリオ" pitchFamily="50" charset="-128"/>
              </a:rPr>
              <a:t>リンク：マッサージ</a:t>
            </a:r>
            <a:endParaRPr lang="en-US" altLang="ja-JP" sz="800" dirty="0" smtClean="0">
              <a:latin typeface="メイリオ" pitchFamily="50" charset="-128"/>
              <a:ea typeface="メイリオ" pitchFamily="50" charset="-128"/>
            </a:endParaRPr>
          </a:p>
        </p:txBody>
      </p:sp>
      <p:sp>
        <p:nvSpPr>
          <p:cNvPr id="152" name="山形 151"/>
          <p:cNvSpPr/>
          <p:nvPr/>
        </p:nvSpPr>
        <p:spPr>
          <a:xfrm rot="5400000">
            <a:off x="951716" y="13206299"/>
            <a:ext cx="355357" cy="711203"/>
          </a:xfrm>
          <a:prstGeom prst="chevron">
            <a:avLst/>
          </a:prstGeom>
          <a:solidFill>
            <a:schemeClr val="bg1">
              <a:lumMod val="75000"/>
            </a:schemeClr>
          </a:solidFill>
          <a:ln w="6350">
            <a:gradFill flip="none" rotWithShape="1">
              <a:gsLst>
                <a:gs pos="44000">
                  <a:schemeClr val="bg1">
                    <a:lumMod val="85000"/>
                    <a:alpha val="0"/>
                  </a:schemeClr>
                </a:gs>
                <a:gs pos="0">
                  <a:schemeClr val="bg1">
                    <a:lumMod val="8500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3" name="山形 152"/>
          <p:cNvSpPr/>
          <p:nvPr/>
        </p:nvSpPr>
        <p:spPr>
          <a:xfrm rot="5400000">
            <a:off x="985769" y="13979504"/>
            <a:ext cx="355357" cy="711203"/>
          </a:xfrm>
          <a:prstGeom prst="chevron">
            <a:avLst/>
          </a:prstGeom>
          <a:solidFill>
            <a:schemeClr val="bg1">
              <a:lumMod val="75000"/>
            </a:schemeClr>
          </a:solidFill>
          <a:ln w="6350">
            <a:gradFill flip="none" rotWithShape="1">
              <a:gsLst>
                <a:gs pos="44000">
                  <a:schemeClr val="bg1">
                    <a:lumMod val="85000"/>
                    <a:alpha val="0"/>
                  </a:schemeClr>
                </a:gs>
                <a:gs pos="0">
                  <a:schemeClr val="bg1">
                    <a:lumMod val="8500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4" name="山形 153"/>
          <p:cNvSpPr/>
          <p:nvPr/>
        </p:nvSpPr>
        <p:spPr>
          <a:xfrm rot="5400000">
            <a:off x="985769" y="14695835"/>
            <a:ext cx="355357" cy="711203"/>
          </a:xfrm>
          <a:prstGeom prst="chevron">
            <a:avLst/>
          </a:prstGeom>
          <a:solidFill>
            <a:schemeClr val="bg1">
              <a:lumMod val="75000"/>
            </a:schemeClr>
          </a:solidFill>
          <a:ln w="6350">
            <a:gradFill flip="none" rotWithShape="1">
              <a:gsLst>
                <a:gs pos="44000">
                  <a:schemeClr val="bg1">
                    <a:lumMod val="85000"/>
                    <a:alpha val="0"/>
                  </a:schemeClr>
                </a:gs>
                <a:gs pos="0">
                  <a:schemeClr val="bg1">
                    <a:lumMod val="8500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5" name="山形 154"/>
          <p:cNvSpPr/>
          <p:nvPr/>
        </p:nvSpPr>
        <p:spPr>
          <a:xfrm rot="5400000">
            <a:off x="1018594" y="15518684"/>
            <a:ext cx="355357" cy="711203"/>
          </a:xfrm>
          <a:prstGeom prst="chevron">
            <a:avLst/>
          </a:prstGeom>
          <a:solidFill>
            <a:schemeClr val="bg1">
              <a:lumMod val="75000"/>
            </a:schemeClr>
          </a:solidFill>
          <a:ln w="6350">
            <a:gradFill flip="none" rotWithShape="1">
              <a:gsLst>
                <a:gs pos="44000">
                  <a:schemeClr val="bg1">
                    <a:lumMod val="85000"/>
                    <a:alpha val="0"/>
                  </a:schemeClr>
                </a:gs>
                <a:gs pos="0">
                  <a:schemeClr val="bg1">
                    <a:lumMod val="8500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7" name="山形 116"/>
          <p:cNvSpPr/>
          <p:nvPr/>
        </p:nvSpPr>
        <p:spPr>
          <a:xfrm rot="5400000">
            <a:off x="951716" y="12423903"/>
            <a:ext cx="355357" cy="711203"/>
          </a:xfrm>
          <a:prstGeom prst="chevron">
            <a:avLst/>
          </a:prstGeom>
          <a:solidFill>
            <a:schemeClr val="bg1">
              <a:lumMod val="75000"/>
            </a:schemeClr>
          </a:solidFill>
          <a:ln w="6350">
            <a:gradFill flip="none" rotWithShape="1">
              <a:gsLst>
                <a:gs pos="44000">
                  <a:schemeClr val="bg1">
                    <a:lumMod val="85000"/>
                    <a:alpha val="0"/>
                  </a:schemeClr>
                </a:gs>
                <a:gs pos="0">
                  <a:schemeClr val="bg1">
                    <a:lumMod val="8500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3" name="山形 122"/>
          <p:cNvSpPr/>
          <p:nvPr/>
        </p:nvSpPr>
        <p:spPr>
          <a:xfrm rot="5400000">
            <a:off x="1004309" y="17047220"/>
            <a:ext cx="355357" cy="711203"/>
          </a:xfrm>
          <a:prstGeom prst="chevron">
            <a:avLst/>
          </a:prstGeom>
          <a:solidFill>
            <a:schemeClr val="bg1">
              <a:lumMod val="75000"/>
            </a:schemeClr>
          </a:solidFill>
          <a:ln w="6350">
            <a:gradFill flip="none" rotWithShape="1">
              <a:gsLst>
                <a:gs pos="44000">
                  <a:schemeClr val="bg1">
                    <a:lumMod val="85000"/>
                    <a:alpha val="0"/>
                  </a:schemeClr>
                </a:gs>
                <a:gs pos="0">
                  <a:schemeClr val="bg1">
                    <a:lumMod val="8500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4" name="山形 123"/>
          <p:cNvSpPr/>
          <p:nvPr/>
        </p:nvSpPr>
        <p:spPr>
          <a:xfrm rot="5400000">
            <a:off x="1038362" y="17820425"/>
            <a:ext cx="355357" cy="711203"/>
          </a:xfrm>
          <a:prstGeom prst="chevron">
            <a:avLst/>
          </a:prstGeom>
          <a:solidFill>
            <a:schemeClr val="bg1">
              <a:lumMod val="75000"/>
            </a:schemeClr>
          </a:solidFill>
          <a:ln w="6350">
            <a:gradFill flip="none" rotWithShape="1">
              <a:gsLst>
                <a:gs pos="44000">
                  <a:schemeClr val="bg1">
                    <a:lumMod val="85000"/>
                    <a:alpha val="0"/>
                  </a:schemeClr>
                </a:gs>
                <a:gs pos="0">
                  <a:schemeClr val="bg1">
                    <a:lumMod val="8500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5" name="山形 124"/>
          <p:cNvSpPr/>
          <p:nvPr/>
        </p:nvSpPr>
        <p:spPr>
          <a:xfrm rot="5400000">
            <a:off x="1038362" y="18536756"/>
            <a:ext cx="355357" cy="711203"/>
          </a:xfrm>
          <a:prstGeom prst="chevron">
            <a:avLst/>
          </a:prstGeom>
          <a:solidFill>
            <a:schemeClr val="bg1">
              <a:lumMod val="75000"/>
            </a:schemeClr>
          </a:solidFill>
          <a:ln w="6350">
            <a:gradFill flip="none" rotWithShape="1">
              <a:gsLst>
                <a:gs pos="44000">
                  <a:schemeClr val="bg1">
                    <a:lumMod val="85000"/>
                    <a:alpha val="0"/>
                  </a:schemeClr>
                </a:gs>
                <a:gs pos="0">
                  <a:schemeClr val="bg1">
                    <a:lumMod val="8500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3" name="山形 132"/>
          <p:cNvSpPr/>
          <p:nvPr/>
        </p:nvSpPr>
        <p:spPr>
          <a:xfrm rot="5400000">
            <a:off x="1004309" y="16264824"/>
            <a:ext cx="355357" cy="711203"/>
          </a:xfrm>
          <a:prstGeom prst="chevron">
            <a:avLst/>
          </a:prstGeom>
          <a:solidFill>
            <a:schemeClr val="bg1">
              <a:lumMod val="75000"/>
            </a:schemeClr>
          </a:solidFill>
          <a:ln w="6350">
            <a:gradFill flip="none" rotWithShape="1">
              <a:gsLst>
                <a:gs pos="44000">
                  <a:schemeClr val="bg1">
                    <a:lumMod val="85000"/>
                    <a:alpha val="0"/>
                  </a:schemeClr>
                </a:gs>
                <a:gs pos="0">
                  <a:schemeClr val="bg1">
                    <a:lumMod val="8500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テキスト ボックス 5"/>
          <p:cNvSpPr txBox="1"/>
          <p:nvPr/>
        </p:nvSpPr>
        <p:spPr>
          <a:xfrm>
            <a:off x="7897738" y="5491787"/>
            <a:ext cx="723275" cy="307777"/>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rPr>
              <a:t>サイド</a:t>
            </a:r>
            <a:endParaRPr kumimoji="1" lang="ja-JP" altLang="en-US" sz="1400" dirty="0">
              <a:latin typeface="メイリオ" panose="020B0604030504040204" pitchFamily="50" charset="-128"/>
              <a:ea typeface="メイリオ" panose="020B0604030504040204" pitchFamily="50" charset="-128"/>
            </a:endParaRPr>
          </a:p>
        </p:txBody>
      </p:sp>
      <p:sp>
        <p:nvSpPr>
          <p:cNvPr id="9" name="正方形/長方形 8"/>
          <p:cNvSpPr/>
          <p:nvPr/>
        </p:nvSpPr>
        <p:spPr>
          <a:xfrm>
            <a:off x="336898" y="1735401"/>
            <a:ext cx="5976663" cy="28803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smtClean="0">
                <a:solidFill>
                  <a:sysClr val="windowText" lastClr="000000"/>
                </a:solidFill>
                <a:latin typeface="+mj-ea"/>
                <a:ea typeface="+mj-ea"/>
              </a:rPr>
              <a:t>鍼</a:t>
            </a:r>
            <a:endParaRPr lang="en-US" altLang="ja-JP" sz="1200" b="1" dirty="0" smtClean="0">
              <a:solidFill>
                <a:sysClr val="windowText" lastClr="000000"/>
              </a:solidFill>
              <a:latin typeface="+mj-ea"/>
              <a:ea typeface="+mj-ea"/>
            </a:endParaRPr>
          </a:p>
        </p:txBody>
      </p:sp>
      <p:grpSp>
        <p:nvGrpSpPr>
          <p:cNvPr id="2" name="グループ化 11"/>
          <p:cNvGrpSpPr/>
          <p:nvPr/>
        </p:nvGrpSpPr>
        <p:grpSpPr>
          <a:xfrm>
            <a:off x="-599206" y="1631023"/>
            <a:ext cx="442533" cy="392410"/>
            <a:chOff x="9481914" y="1572360"/>
            <a:chExt cx="442533" cy="392410"/>
          </a:xfrm>
        </p:grpSpPr>
        <p:sp>
          <p:nvSpPr>
            <p:cNvPr id="11" name="正方形/長方形 10"/>
            <p:cNvSpPr/>
            <p:nvPr/>
          </p:nvSpPr>
          <p:spPr>
            <a:xfrm>
              <a:off x="9481914" y="1676738"/>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4" name="テキスト ボックス 13"/>
            <p:cNvSpPr txBox="1"/>
            <p:nvPr/>
          </p:nvSpPr>
          <p:spPr>
            <a:xfrm>
              <a:off x="9543437"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h2</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grpSp>
        <p:nvGrpSpPr>
          <p:cNvPr id="7" name="グループ化 67"/>
          <p:cNvGrpSpPr/>
          <p:nvPr/>
        </p:nvGrpSpPr>
        <p:grpSpPr>
          <a:xfrm>
            <a:off x="-523785" y="9596469"/>
            <a:ext cx="442533" cy="392410"/>
            <a:chOff x="9481914" y="1572360"/>
            <a:chExt cx="442533" cy="392410"/>
          </a:xfrm>
        </p:grpSpPr>
        <p:sp>
          <p:nvSpPr>
            <p:cNvPr id="69" name="正方形/長方形 68"/>
            <p:cNvSpPr/>
            <p:nvPr/>
          </p:nvSpPr>
          <p:spPr>
            <a:xfrm>
              <a:off x="9481914" y="1676738"/>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0" name="テキスト ボックス 69"/>
            <p:cNvSpPr txBox="1"/>
            <p:nvPr/>
          </p:nvSpPr>
          <p:spPr>
            <a:xfrm>
              <a:off x="9543437"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h3</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sp>
        <p:nvSpPr>
          <p:cNvPr id="48" name="テキスト ボックス 47"/>
          <p:cNvSpPr txBox="1"/>
          <p:nvPr/>
        </p:nvSpPr>
        <p:spPr>
          <a:xfrm>
            <a:off x="647485" y="6232798"/>
            <a:ext cx="1304240" cy="318549"/>
          </a:xfrm>
          <a:prstGeom prst="rect">
            <a:avLst/>
          </a:prstGeom>
          <a:noFill/>
        </p:spPr>
        <p:txBody>
          <a:bodyPr wrap="square" rtlCol="0">
            <a:spAutoFit/>
          </a:bodyPr>
          <a:lstStyle/>
          <a:p>
            <a:pPr>
              <a:lnSpc>
                <a:spcPct val="130000"/>
              </a:lnSpc>
            </a:pPr>
            <a:r>
              <a:rPr lang="ja-JP" altLang="en-US" sz="1200" b="1" dirty="0" smtClean="0">
                <a:latin typeface="メイリオ" pitchFamily="50" charset="-128"/>
                <a:ea typeface="メイリオ" pitchFamily="50" charset="-128"/>
              </a:rPr>
              <a:t>灸頭鍼</a:t>
            </a:r>
          </a:p>
        </p:txBody>
      </p:sp>
      <p:cxnSp>
        <p:nvCxnSpPr>
          <p:cNvPr id="49" name="直線コネクタ 48"/>
          <p:cNvCxnSpPr/>
          <p:nvPr/>
        </p:nvCxnSpPr>
        <p:spPr>
          <a:xfrm>
            <a:off x="467410" y="2560390"/>
            <a:ext cx="6115680" cy="0"/>
          </a:xfrm>
          <a:prstGeom prst="line">
            <a:avLst/>
          </a:prstGeom>
          <a:ln w="952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p:cNvSpPr txBox="1"/>
          <p:nvPr/>
        </p:nvSpPr>
        <p:spPr>
          <a:xfrm>
            <a:off x="636641" y="6545191"/>
            <a:ext cx="3608880" cy="1354176"/>
          </a:xfrm>
          <a:prstGeom prst="rect">
            <a:avLst/>
          </a:prstGeom>
          <a:noFill/>
        </p:spPr>
        <p:txBody>
          <a:bodyPr wrap="square" lIns="91401" tIns="45700" rIns="91401" bIns="45700" rtlCol="0">
            <a:spAutoFit/>
          </a:bodyPr>
          <a:lstStyle/>
          <a:p>
            <a:pPr fontAlgn="t"/>
            <a:r>
              <a:rPr lang="ja-JP" altLang="en-US" sz="900" dirty="0" smtClean="0">
                <a:latin typeface="メイリオ" pitchFamily="50" charset="-128"/>
                <a:ea typeface="メイリオ" pitchFamily="50" charset="-128"/>
              </a:rPr>
              <a:t>鍼の柄にお灸を付けることで、鍼の刺激と同時にお灸の温熱刺激を与えます。</a:t>
            </a:r>
            <a:r>
              <a:rPr lang="ja-JP" altLang="en-US" sz="900" dirty="0" smtClean="0">
                <a:solidFill>
                  <a:srgbClr val="FF0000"/>
                </a:solidFill>
                <a:latin typeface="メイリオ" pitchFamily="50" charset="-128"/>
                <a:ea typeface="メイリオ" pitchFamily="50" charset="-128"/>
              </a:rPr>
              <a:t>肩こり、腰痛、下痢、足の冷え</a:t>
            </a:r>
            <a:r>
              <a:rPr lang="ja-JP" altLang="en-US" sz="900" dirty="0" smtClean="0">
                <a:latin typeface="メイリオ" pitchFamily="50" charset="-128"/>
                <a:ea typeface="メイリオ" pitchFamily="50" charset="-128"/>
              </a:rPr>
              <a:t>に効果的です。</a:t>
            </a:r>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p:txBody>
      </p:sp>
      <p:cxnSp>
        <p:nvCxnSpPr>
          <p:cNvPr id="50" name="直線コネクタ 49"/>
          <p:cNvCxnSpPr/>
          <p:nvPr/>
        </p:nvCxnSpPr>
        <p:spPr>
          <a:xfrm>
            <a:off x="504045" y="11590526"/>
            <a:ext cx="6115680" cy="0"/>
          </a:xfrm>
          <a:prstGeom prst="line">
            <a:avLst/>
          </a:prstGeom>
          <a:ln w="952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467410" y="2260693"/>
            <a:ext cx="1641899" cy="299697"/>
          </a:xfrm>
          <a:prstGeom prst="rect">
            <a:avLst/>
          </a:prstGeom>
          <a:noFill/>
        </p:spPr>
        <p:txBody>
          <a:bodyPr wrap="square" rtlCol="0">
            <a:spAutoFit/>
          </a:bodyPr>
          <a:lstStyle/>
          <a:p>
            <a:pPr>
              <a:lnSpc>
                <a:spcPct val="130000"/>
              </a:lnSpc>
            </a:pPr>
            <a:r>
              <a:rPr kumimoji="1" lang="ja-JP" altLang="en-US" sz="1100" dirty="0" smtClean="0">
                <a:latin typeface="メイリオ" pitchFamily="50" charset="-128"/>
                <a:ea typeface="メイリオ" pitchFamily="50" charset="-128"/>
                <a:cs typeface="メイリオ" pitchFamily="50" charset="-128"/>
              </a:rPr>
              <a:t>鍼治療の種類</a:t>
            </a:r>
            <a:endParaRPr kumimoji="1" lang="ja-JP" altLang="en-US" sz="1100" dirty="0">
              <a:latin typeface="メイリオ" pitchFamily="50" charset="-128"/>
              <a:ea typeface="メイリオ" pitchFamily="50" charset="-128"/>
              <a:cs typeface="メイリオ" pitchFamily="50" charset="-128"/>
            </a:endParaRPr>
          </a:p>
        </p:txBody>
      </p:sp>
      <p:sp>
        <p:nvSpPr>
          <p:cNvPr id="54" name="テキスト ボックス 53"/>
          <p:cNvSpPr txBox="1"/>
          <p:nvPr/>
        </p:nvSpPr>
        <p:spPr>
          <a:xfrm>
            <a:off x="663235" y="7970894"/>
            <a:ext cx="1304240" cy="318549"/>
          </a:xfrm>
          <a:prstGeom prst="rect">
            <a:avLst/>
          </a:prstGeom>
          <a:noFill/>
        </p:spPr>
        <p:txBody>
          <a:bodyPr wrap="square" rtlCol="0">
            <a:spAutoFit/>
          </a:bodyPr>
          <a:lstStyle/>
          <a:p>
            <a:pPr>
              <a:lnSpc>
                <a:spcPct val="130000"/>
              </a:lnSpc>
            </a:pPr>
            <a:r>
              <a:rPr lang="ja-JP" altLang="en-US" sz="1200" b="1" dirty="0" smtClean="0">
                <a:latin typeface="メイリオ" pitchFamily="50" charset="-128"/>
                <a:ea typeface="メイリオ" pitchFamily="50" charset="-128"/>
              </a:rPr>
              <a:t>小児鍼</a:t>
            </a:r>
          </a:p>
        </p:txBody>
      </p:sp>
      <p:sp>
        <p:nvSpPr>
          <p:cNvPr id="55" name="テキスト ボックス 54"/>
          <p:cNvSpPr txBox="1"/>
          <p:nvPr/>
        </p:nvSpPr>
        <p:spPr>
          <a:xfrm>
            <a:off x="652391" y="8283287"/>
            <a:ext cx="3608880" cy="1800453"/>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生後</a:t>
            </a:r>
            <a:r>
              <a:rPr lang="en-US" altLang="ja-JP" sz="900" dirty="0" smtClean="0">
                <a:latin typeface="メイリオ" pitchFamily="50" charset="-128"/>
                <a:ea typeface="メイリオ" pitchFamily="50" charset="-128"/>
              </a:rPr>
              <a:t>1</a:t>
            </a:r>
            <a:r>
              <a:rPr lang="ja-JP" altLang="en-US" sz="900" dirty="0" smtClean="0">
                <a:latin typeface="メイリオ" pitchFamily="50" charset="-128"/>
                <a:ea typeface="メイリオ" pitchFamily="50" charset="-128"/>
              </a:rPr>
              <a:t>ヶ月～</a:t>
            </a:r>
            <a:r>
              <a:rPr lang="en-US" altLang="ja-JP" sz="900" dirty="0" smtClean="0">
                <a:latin typeface="メイリオ" pitchFamily="50" charset="-128"/>
                <a:ea typeface="メイリオ" pitchFamily="50" charset="-128"/>
              </a:rPr>
              <a:t>12</a:t>
            </a:r>
            <a:r>
              <a:rPr lang="ja-JP" altLang="en-US" sz="900" dirty="0" smtClean="0">
                <a:latin typeface="メイリオ" pitchFamily="50" charset="-128"/>
                <a:ea typeface="メイリオ" pitchFamily="50" charset="-128"/>
              </a:rPr>
              <a:t>歳に適用できる治療で、鍼を刺すわけではありません。お子様のデリケートなお肌の上をローラーで優しくコロコロとさすっていきます。</a:t>
            </a:r>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r>
              <a:rPr lang="ja-JP" altLang="en-US" sz="900" dirty="0" smtClean="0">
                <a:latin typeface="メイリオ" pitchFamily="50" charset="-128"/>
                <a:ea typeface="メイリオ" pitchFamily="50" charset="-128"/>
              </a:rPr>
              <a:t>この治療により、</a:t>
            </a:r>
            <a:r>
              <a:rPr lang="ja-JP" altLang="en-US" sz="900" dirty="0" smtClean="0">
                <a:solidFill>
                  <a:srgbClr val="FF0000"/>
                </a:solidFill>
                <a:latin typeface="メイリオ" pitchFamily="50" charset="-128"/>
                <a:ea typeface="メイリオ" pitchFamily="50" charset="-128"/>
              </a:rPr>
              <a:t>喘息症状、夜泣き、おねしょ、落ち着きのなさ</a:t>
            </a:r>
            <a:r>
              <a:rPr lang="ja-JP" altLang="en-US" sz="900" dirty="0" smtClean="0">
                <a:latin typeface="メイリオ" pitchFamily="50" charset="-128"/>
                <a:ea typeface="メイリオ" pitchFamily="50" charset="-128"/>
              </a:rPr>
              <a:t>などを改善させることができます。</a:t>
            </a:r>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p:txBody>
      </p:sp>
      <p:grpSp>
        <p:nvGrpSpPr>
          <p:cNvPr id="84" name="グループ化 83"/>
          <p:cNvGrpSpPr/>
          <p:nvPr/>
        </p:nvGrpSpPr>
        <p:grpSpPr>
          <a:xfrm>
            <a:off x="504045" y="11290829"/>
            <a:ext cx="6263104" cy="2367624"/>
            <a:chOff x="467410" y="6232798"/>
            <a:chExt cx="6263104" cy="2367624"/>
          </a:xfrm>
        </p:grpSpPr>
        <p:sp>
          <p:nvSpPr>
            <p:cNvPr id="47" name="テキスト ボックス 46"/>
            <p:cNvSpPr txBox="1"/>
            <p:nvPr/>
          </p:nvSpPr>
          <p:spPr>
            <a:xfrm>
              <a:off x="467410" y="6232798"/>
              <a:ext cx="1641899" cy="299697"/>
            </a:xfrm>
            <a:prstGeom prst="rect">
              <a:avLst/>
            </a:prstGeom>
            <a:noFill/>
          </p:spPr>
          <p:txBody>
            <a:bodyPr wrap="square" rtlCol="0">
              <a:spAutoFit/>
            </a:bodyPr>
            <a:lstStyle/>
            <a:p>
              <a:pPr>
                <a:lnSpc>
                  <a:spcPct val="130000"/>
                </a:lnSpc>
              </a:pPr>
              <a:r>
                <a:rPr kumimoji="1" lang="ja-JP" altLang="en-US" sz="1100" dirty="0" smtClean="0">
                  <a:latin typeface="メイリオ" pitchFamily="50" charset="-128"/>
                  <a:ea typeface="メイリオ" pitchFamily="50" charset="-128"/>
                  <a:cs typeface="メイリオ" pitchFamily="50" charset="-128"/>
                </a:rPr>
                <a:t>どんな鍼を使うの？</a:t>
              </a:r>
              <a:endParaRPr kumimoji="1" lang="ja-JP" altLang="en-US" sz="1100" dirty="0">
                <a:latin typeface="メイリオ" pitchFamily="50" charset="-128"/>
                <a:ea typeface="メイリオ" pitchFamily="50" charset="-128"/>
                <a:cs typeface="メイリオ" pitchFamily="50" charset="-128"/>
              </a:endParaRPr>
            </a:p>
          </p:txBody>
        </p:sp>
        <p:sp>
          <p:nvSpPr>
            <p:cNvPr id="57" name="テキスト ボックス 56"/>
            <p:cNvSpPr txBox="1"/>
            <p:nvPr/>
          </p:nvSpPr>
          <p:spPr>
            <a:xfrm>
              <a:off x="2497138" y="6799969"/>
              <a:ext cx="4233376" cy="1800453"/>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ＪＳＰ鍼という、使い捨ての日本製の鍼を使用しておりますので安全度が高く、肝炎、</a:t>
              </a:r>
              <a:r>
                <a:rPr lang="en-US" altLang="ja-JP" sz="900" dirty="0" smtClean="0">
                  <a:latin typeface="メイリオ" pitchFamily="50" charset="-128"/>
                  <a:ea typeface="メイリオ" pitchFamily="50" charset="-128"/>
                </a:rPr>
                <a:t>HIV</a:t>
              </a:r>
              <a:r>
                <a:rPr lang="ja-JP" altLang="en-US" sz="900" dirty="0" smtClean="0">
                  <a:latin typeface="メイリオ" pitchFamily="50" charset="-128"/>
                  <a:ea typeface="メイリオ" pitchFamily="50" charset="-128"/>
                </a:rPr>
                <a:t>の感染の心配はございません。</a:t>
              </a:r>
              <a:endParaRPr lang="en-US" altLang="ja-JP" sz="900" dirty="0" smtClean="0">
                <a:latin typeface="メイリオ" pitchFamily="50" charset="-128"/>
                <a:ea typeface="メイリオ" pitchFamily="50" charset="-128"/>
              </a:endParaRPr>
            </a:p>
            <a:p>
              <a:endParaRPr lang="ja-JP" altLang="en-US" sz="900" dirty="0" smtClean="0">
                <a:latin typeface="メイリオ" pitchFamily="50" charset="-128"/>
                <a:ea typeface="メイリオ" pitchFamily="50" charset="-128"/>
              </a:endParaRPr>
            </a:p>
            <a:p>
              <a:r>
                <a:rPr lang="ja-JP" altLang="en-US" sz="900" dirty="0" smtClean="0">
                  <a:latin typeface="メイリオ" pitchFamily="50" charset="-128"/>
                  <a:ea typeface="メイリオ" pitchFamily="50" charset="-128"/>
                </a:rPr>
                <a:t>また、鍼が苦手な方には、刺さない鍼をご提案しております。</a:t>
              </a:r>
            </a:p>
            <a:p>
              <a:r>
                <a:rPr lang="ja-JP" altLang="en-US" sz="900" dirty="0" smtClean="0">
                  <a:latin typeface="メイリオ" pitchFamily="50" charset="-128"/>
                  <a:ea typeface="メイリオ" pitchFamily="50" charset="-128"/>
                </a:rPr>
                <a:t>鍼が怖い、痛いと思っている患者様には、指圧・マッサージ等で治療いたしますのでご安心ください。</a:t>
              </a:r>
            </a:p>
            <a:p>
              <a:endParaRPr lang="en-US" altLang="ja-JP" sz="9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p:txBody>
        </p:sp>
      </p:grpSp>
      <p:sp>
        <p:nvSpPr>
          <p:cNvPr id="59" name="テキスト ボックス 58"/>
          <p:cNvSpPr txBox="1"/>
          <p:nvPr/>
        </p:nvSpPr>
        <p:spPr>
          <a:xfrm>
            <a:off x="508593" y="9689182"/>
            <a:ext cx="1641899" cy="299697"/>
          </a:xfrm>
          <a:prstGeom prst="rect">
            <a:avLst/>
          </a:prstGeom>
          <a:noFill/>
        </p:spPr>
        <p:txBody>
          <a:bodyPr wrap="square" rtlCol="0">
            <a:spAutoFit/>
          </a:bodyPr>
          <a:lstStyle/>
          <a:p>
            <a:pPr>
              <a:lnSpc>
                <a:spcPct val="130000"/>
              </a:lnSpc>
            </a:pPr>
            <a:r>
              <a:rPr kumimoji="1" lang="ja-JP" altLang="en-US" sz="1100" dirty="0" smtClean="0">
                <a:latin typeface="メイリオ" pitchFamily="50" charset="-128"/>
                <a:ea typeface="メイリオ" pitchFamily="50" charset="-128"/>
                <a:cs typeface="メイリオ" pitchFamily="50" charset="-128"/>
              </a:rPr>
              <a:t>鍼治療について</a:t>
            </a:r>
            <a:endParaRPr kumimoji="1" lang="ja-JP" altLang="en-US" sz="1100" dirty="0">
              <a:latin typeface="メイリオ" pitchFamily="50" charset="-128"/>
              <a:ea typeface="メイリオ" pitchFamily="50" charset="-128"/>
              <a:cs typeface="メイリオ" pitchFamily="50" charset="-128"/>
            </a:endParaRPr>
          </a:p>
        </p:txBody>
      </p:sp>
      <p:cxnSp>
        <p:nvCxnSpPr>
          <p:cNvPr id="60" name="直線コネクタ 59"/>
          <p:cNvCxnSpPr/>
          <p:nvPr/>
        </p:nvCxnSpPr>
        <p:spPr>
          <a:xfrm>
            <a:off x="508594" y="9988879"/>
            <a:ext cx="6115680" cy="0"/>
          </a:xfrm>
          <a:prstGeom prst="line">
            <a:avLst/>
          </a:prstGeom>
          <a:ln w="952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p:cNvSpPr txBox="1"/>
          <p:nvPr/>
        </p:nvSpPr>
        <p:spPr>
          <a:xfrm>
            <a:off x="552922" y="10168702"/>
            <a:ext cx="6099514" cy="1938952"/>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疲労物質が溜まって、筋肉が凝り固まってしまった所に髪の毛程度の太さの鍼をうちます。</a:t>
            </a:r>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r>
              <a:rPr lang="ja-JP" altLang="en-US" sz="900" dirty="0" smtClean="0">
                <a:latin typeface="メイリオ" pitchFamily="50" charset="-128"/>
                <a:ea typeface="メイリオ" pitchFamily="50" charset="-128"/>
              </a:rPr>
              <a:t>鍼を刺しますので、痛みが全くないとは言えませんが、皆さんがご想像なさるような痛みではありません。うち終わったらそのまま</a:t>
            </a:r>
            <a:r>
              <a:rPr lang="en-US" altLang="ja-JP" sz="900" dirty="0" smtClean="0">
                <a:latin typeface="メイリオ" pitchFamily="50" charset="-128"/>
                <a:ea typeface="メイリオ" pitchFamily="50" charset="-128"/>
              </a:rPr>
              <a:t>20</a:t>
            </a:r>
            <a:r>
              <a:rPr lang="ja-JP" altLang="en-US" sz="900" dirty="0" smtClean="0">
                <a:latin typeface="メイリオ" pitchFamily="50" charset="-128"/>
                <a:ea typeface="メイリオ" pitchFamily="50" charset="-128"/>
              </a:rPr>
              <a:t>～</a:t>
            </a:r>
            <a:r>
              <a:rPr lang="en-US" altLang="ja-JP" sz="900" dirty="0" smtClean="0">
                <a:latin typeface="メイリオ" pitchFamily="50" charset="-128"/>
                <a:ea typeface="メイリオ" pitchFamily="50" charset="-128"/>
              </a:rPr>
              <a:t>40</a:t>
            </a:r>
            <a:r>
              <a:rPr lang="ja-JP" altLang="en-US" sz="900" dirty="0" smtClean="0">
                <a:latin typeface="メイリオ" pitchFamily="50" charset="-128"/>
                <a:ea typeface="メイリオ" pitchFamily="50" charset="-128"/>
              </a:rPr>
              <a:t>分置きます。</a:t>
            </a:r>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p:txBody>
      </p:sp>
      <p:grpSp>
        <p:nvGrpSpPr>
          <p:cNvPr id="76" name="グループ化 67"/>
          <p:cNvGrpSpPr/>
          <p:nvPr/>
        </p:nvGrpSpPr>
        <p:grpSpPr>
          <a:xfrm>
            <a:off x="-523785" y="2288769"/>
            <a:ext cx="442533" cy="392410"/>
            <a:chOff x="9481914" y="1572360"/>
            <a:chExt cx="442533" cy="392410"/>
          </a:xfrm>
        </p:grpSpPr>
        <p:sp>
          <p:nvSpPr>
            <p:cNvPr id="77" name="正方形/長方形 76"/>
            <p:cNvSpPr/>
            <p:nvPr/>
          </p:nvSpPr>
          <p:spPr>
            <a:xfrm>
              <a:off x="9481914" y="1676738"/>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8" name="テキスト ボックス 77"/>
            <p:cNvSpPr txBox="1"/>
            <p:nvPr/>
          </p:nvSpPr>
          <p:spPr>
            <a:xfrm>
              <a:off x="9543437"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h3</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grpSp>
        <p:nvGrpSpPr>
          <p:cNvPr id="79" name="グループ化 67"/>
          <p:cNvGrpSpPr/>
          <p:nvPr/>
        </p:nvGrpSpPr>
        <p:grpSpPr>
          <a:xfrm>
            <a:off x="-523785" y="11198116"/>
            <a:ext cx="442533" cy="392410"/>
            <a:chOff x="9481914" y="1572360"/>
            <a:chExt cx="442533" cy="392410"/>
          </a:xfrm>
        </p:grpSpPr>
        <p:sp>
          <p:nvSpPr>
            <p:cNvPr id="80" name="正方形/長方形 79"/>
            <p:cNvSpPr/>
            <p:nvPr/>
          </p:nvSpPr>
          <p:spPr>
            <a:xfrm>
              <a:off x="9481914" y="1676738"/>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81" name="テキスト ボックス 80"/>
            <p:cNvSpPr txBox="1"/>
            <p:nvPr/>
          </p:nvSpPr>
          <p:spPr>
            <a:xfrm>
              <a:off x="9543437"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h3</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pic>
        <p:nvPicPr>
          <p:cNvPr id="37" name="図 36" descr="ookurayama-gc.com+ (2).jpg"/>
          <p:cNvPicPr>
            <a:picLocks noChangeAspect="1"/>
          </p:cNvPicPr>
          <p:nvPr/>
        </p:nvPicPr>
        <p:blipFill>
          <a:blip r:embed="rId2" cstate="print"/>
          <a:srcRect b="95704"/>
          <a:stretch>
            <a:fillRect/>
          </a:stretch>
        </p:blipFill>
        <p:spPr>
          <a:xfrm>
            <a:off x="-2078" y="0"/>
            <a:ext cx="9602788" cy="720080"/>
          </a:xfrm>
          <a:prstGeom prst="rect">
            <a:avLst/>
          </a:prstGeom>
        </p:spPr>
      </p:pic>
      <p:pic>
        <p:nvPicPr>
          <p:cNvPr id="38" name="図 37" descr="ookurayama-gc.com+ (2).jpg"/>
          <p:cNvPicPr>
            <a:picLocks noChangeAspect="1"/>
          </p:cNvPicPr>
          <p:nvPr/>
        </p:nvPicPr>
        <p:blipFill>
          <a:blip r:embed="rId2" cstate="print"/>
          <a:srcRect t="19712" b="77221"/>
          <a:stretch>
            <a:fillRect/>
          </a:stretch>
        </p:blipFill>
        <p:spPr>
          <a:xfrm>
            <a:off x="7447" y="859723"/>
            <a:ext cx="9602788" cy="514199"/>
          </a:xfrm>
          <a:prstGeom prst="rect">
            <a:avLst/>
          </a:prstGeom>
        </p:spPr>
      </p:pic>
      <p:pic>
        <p:nvPicPr>
          <p:cNvPr id="39" name="図 38" descr="ookurayama-gc.com+ (2).jpg"/>
          <p:cNvPicPr>
            <a:picLocks noChangeAspect="1"/>
          </p:cNvPicPr>
          <p:nvPr/>
        </p:nvPicPr>
        <p:blipFill>
          <a:blip r:embed="rId2" cstate="print"/>
          <a:srcRect l="63522" t="23253" r="7983" b="34547"/>
          <a:stretch>
            <a:fillRect/>
          </a:stretch>
        </p:blipFill>
        <p:spPr>
          <a:xfrm>
            <a:off x="6828383" y="1735401"/>
            <a:ext cx="2736304" cy="7075032"/>
          </a:xfrm>
          <a:prstGeom prst="rect">
            <a:avLst/>
          </a:prstGeom>
        </p:spPr>
      </p:pic>
      <p:pic>
        <p:nvPicPr>
          <p:cNvPr id="40" name="図 39" descr="ookurayama-gc.com+ (2).jpg"/>
          <p:cNvPicPr>
            <a:picLocks noChangeAspect="1"/>
          </p:cNvPicPr>
          <p:nvPr/>
        </p:nvPicPr>
        <p:blipFill>
          <a:blip r:embed="rId2" cstate="print"/>
          <a:srcRect l="-9554" t="78241" r="-1425" b="2845"/>
          <a:stretch>
            <a:fillRect/>
          </a:stretch>
        </p:blipFill>
        <p:spPr>
          <a:xfrm>
            <a:off x="-887238" y="14153678"/>
            <a:ext cx="10657184" cy="3170776"/>
          </a:xfrm>
          <a:prstGeom prst="rect">
            <a:avLst/>
          </a:prstGeom>
        </p:spPr>
      </p:pic>
      <p:pic>
        <p:nvPicPr>
          <p:cNvPr id="2050" name="Picture 2" descr="\\FILESRV01\share\01営業部\【顧客情報】\大倉山五葉治療院\新規\下層\治療案内\2012111317120000.jpg"/>
          <p:cNvPicPr>
            <a:picLocks noChangeAspect="1" noChangeArrowheads="1"/>
          </p:cNvPicPr>
          <p:nvPr/>
        </p:nvPicPr>
        <p:blipFill>
          <a:blip r:embed="rId3" cstate="print"/>
          <a:srcRect l="7853" r="7228"/>
          <a:stretch>
            <a:fillRect/>
          </a:stretch>
        </p:blipFill>
        <p:spPr bwMode="auto">
          <a:xfrm flipV="1">
            <a:off x="4367784" y="6232798"/>
            <a:ext cx="2284652" cy="1512168"/>
          </a:xfrm>
          <a:prstGeom prst="rect">
            <a:avLst/>
          </a:prstGeom>
          <a:noFill/>
        </p:spPr>
      </p:pic>
      <p:pic>
        <p:nvPicPr>
          <p:cNvPr id="2052" name="Picture 4" descr="\\FILESRV01\share\01営業部\【顧客情報】\大倉山五葉治療院\新規\下層\鍼治療\image (2).jpg"/>
          <p:cNvPicPr>
            <a:picLocks noChangeAspect="1" noChangeArrowheads="1"/>
          </p:cNvPicPr>
          <p:nvPr/>
        </p:nvPicPr>
        <p:blipFill>
          <a:blip r:embed="rId4" cstate="print"/>
          <a:srcRect/>
          <a:stretch>
            <a:fillRect/>
          </a:stretch>
        </p:blipFill>
        <p:spPr bwMode="auto">
          <a:xfrm>
            <a:off x="336898" y="11754561"/>
            <a:ext cx="2173634" cy="1449090"/>
          </a:xfrm>
          <a:prstGeom prst="rect">
            <a:avLst/>
          </a:prstGeom>
          <a:noFill/>
        </p:spPr>
      </p:pic>
      <p:pic>
        <p:nvPicPr>
          <p:cNvPr id="4098" name="Picture 2" descr="\\FILESRV01\share\01営業部\【顧客情報】\大倉山五葉治療院\素材\DSC01512.JPG"/>
          <p:cNvPicPr>
            <a:picLocks noChangeAspect="1" noChangeArrowheads="1"/>
          </p:cNvPicPr>
          <p:nvPr/>
        </p:nvPicPr>
        <p:blipFill>
          <a:blip r:embed="rId5" cstate="print"/>
          <a:srcRect/>
          <a:stretch>
            <a:fillRect/>
          </a:stretch>
        </p:blipFill>
        <p:spPr bwMode="auto">
          <a:xfrm>
            <a:off x="4367784" y="7953905"/>
            <a:ext cx="2284652" cy="1518202"/>
          </a:xfrm>
          <a:prstGeom prst="rect">
            <a:avLst/>
          </a:prstGeom>
          <a:noFill/>
        </p:spPr>
      </p:pic>
      <p:sp>
        <p:nvSpPr>
          <p:cNvPr id="41" name="テキスト ボックス 40"/>
          <p:cNvSpPr txBox="1"/>
          <p:nvPr/>
        </p:nvSpPr>
        <p:spPr>
          <a:xfrm>
            <a:off x="716936" y="2747854"/>
            <a:ext cx="1304240" cy="318549"/>
          </a:xfrm>
          <a:prstGeom prst="rect">
            <a:avLst/>
          </a:prstGeom>
          <a:noFill/>
        </p:spPr>
        <p:txBody>
          <a:bodyPr wrap="square" rtlCol="0">
            <a:spAutoFit/>
          </a:bodyPr>
          <a:lstStyle/>
          <a:p>
            <a:pPr>
              <a:lnSpc>
                <a:spcPct val="130000"/>
              </a:lnSpc>
            </a:pPr>
            <a:r>
              <a:rPr lang="ja-JP" altLang="en-US" sz="1200" b="1" dirty="0" smtClean="0">
                <a:latin typeface="メイリオ" pitchFamily="50" charset="-128"/>
                <a:ea typeface="メイリオ" pitchFamily="50" charset="-128"/>
              </a:rPr>
              <a:t>耳鍼コース</a:t>
            </a:r>
          </a:p>
        </p:txBody>
      </p:sp>
      <p:sp>
        <p:nvSpPr>
          <p:cNvPr id="42" name="テキスト ボックス 41"/>
          <p:cNvSpPr txBox="1"/>
          <p:nvPr/>
        </p:nvSpPr>
        <p:spPr>
          <a:xfrm>
            <a:off x="706092" y="3060247"/>
            <a:ext cx="3608880" cy="2893059"/>
          </a:xfrm>
          <a:prstGeom prst="rect">
            <a:avLst/>
          </a:prstGeom>
          <a:noFill/>
        </p:spPr>
        <p:txBody>
          <a:bodyPr wrap="square" lIns="91401" tIns="45700" rIns="91401" bIns="45700" rtlCol="0">
            <a:spAutoFit/>
          </a:bodyPr>
          <a:lstStyle/>
          <a:p>
            <a:r>
              <a:rPr lang="ja-JP" altLang="en-US" sz="1000" dirty="0" smtClean="0">
                <a:latin typeface="メイリオ" pitchFamily="50" charset="-128"/>
                <a:ea typeface="メイリオ" pitchFamily="50" charset="-128"/>
              </a:rPr>
              <a:t>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a:t>
            </a:r>
            <a:endParaRPr lang="en-US" altLang="ja-JP" sz="1000" dirty="0" smtClean="0">
              <a:latin typeface="メイリオ" pitchFamily="50" charset="-128"/>
              <a:ea typeface="メイリオ" pitchFamily="50" charset="-128"/>
            </a:endParaRPr>
          </a:p>
          <a:p>
            <a:endParaRPr lang="en-US" altLang="ja-JP" sz="1000" dirty="0" smtClean="0">
              <a:latin typeface="メイリオ" pitchFamily="50" charset="-128"/>
              <a:ea typeface="メイリオ" pitchFamily="50" charset="-128"/>
            </a:endParaRPr>
          </a:p>
          <a:p>
            <a:endParaRPr lang="en-US" altLang="ja-JP" sz="1000" dirty="0" smtClean="0">
              <a:latin typeface="メイリオ" pitchFamily="50" charset="-128"/>
              <a:ea typeface="メイリオ" pitchFamily="50" charset="-128"/>
            </a:endParaRPr>
          </a:p>
          <a:p>
            <a:endParaRPr lang="en-US" altLang="ja-JP" sz="10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p:txBody>
      </p:sp>
      <p:sp>
        <p:nvSpPr>
          <p:cNvPr id="43" name="正方形/長方形 42"/>
          <p:cNvSpPr/>
          <p:nvPr/>
        </p:nvSpPr>
        <p:spPr>
          <a:xfrm>
            <a:off x="4367784" y="2747854"/>
            <a:ext cx="2215305" cy="139671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smtClean="0">
                <a:solidFill>
                  <a:sysClr val="windowText" lastClr="000000"/>
                </a:solidFill>
                <a:latin typeface="+mj-ea"/>
                <a:ea typeface="+mj-ea"/>
              </a:rPr>
              <a:t>画像</a:t>
            </a:r>
            <a:endParaRPr lang="en-US" altLang="ja-JP" sz="1200" b="1" dirty="0" smtClean="0">
              <a:solidFill>
                <a:sysClr val="windowText" lastClr="000000"/>
              </a:solidFill>
              <a:latin typeface="+mj-ea"/>
              <a:ea typeface="+mj-ea"/>
            </a:endParaRPr>
          </a:p>
        </p:txBody>
      </p:sp>
      <p:sp>
        <p:nvSpPr>
          <p:cNvPr id="44" name="テキスト ボックス 43"/>
          <p:cNvSpPr txBox="1"/>
          <p:nvPr/>
        </p:nvSpPr>
        <p:spPr>
          <a:xfrm>
            <a:off x="716936" y="4248831"/>
            <a:ext cx="1304240" cy="332399"/>
          </a:xfrm>
          <a:prstGeom prst="rect">
            <a:avLst/>
          </a:prstGeom>
          <a:noFill/>
        </p:spPr>
        <p:txBody>
          <a:bodyPr wrap="square" rtlCol="0">
            <a:spAutoFit/>
          </a:bodyPr>
          <a:lstStyle/>
          <a:p>
            <a:pPr>
              <a:lnSpc>
                <a:spcPct val="130000"/>
              </a:lnSpc>
            </a:pPr>
            <a:r>
              <a:rPr lang="ja-JP" altLang="en-US" sz="1200" b="1" dirty="0" smtClean="0">
                <a:latin typeface="メイリオ" pitchFamily="50" charset="-128"/>
                <a:ea typeface="メイリオ" pitchFamily="50" charset="-128"/>
              </a:rPr>
              <a:t>美容鍼コース</a:t>
            </a:r>
          </a:p>
        </p:txBody>
      </p:sp>
      <p:sp>
        <p:nvSpPr>
          <p:cNvPr id="45" name="テキスト ボックス 44"/>
          <p:cNvSpPr txBox="1"/>
          <p:nvPr/>
        </p:nvSpPr>
        <p:spPr>
          <a:xfrm>
            <a:off x="706092" y="4561224"/>
            <a:ext cx="3608880" cy="2893059"/>
          </a:xfrm>
          <a:prstGeom prst="rect">
            <a:avLst/>
          </a:prstGeom>
          <a:noFill/>
        </p:spPr>
        <p:txBody>
          <a:bodyPr wrap="square" lIns="91401" tIns="45700" rIns="91401" bIns="45700" rtlCol="0">
            <a:spAutoFit/>
          </a:bodyPr>
          <a:lstStyle/>
          <a:p>
            <a:r>
              <a:rPr lang="ja-JP" altLang="en-US" sz="1000" dirty="0" smtClean="0">
                <a:latin typeface="メイリオ" pitchFamily="50" charset="-128"/>
                <a:ea typeface="メイリオ" pitchFamily="50" charset="-128"/>
              </a:rPr>
              <a:t>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a:t>
            </a:r>
            <a:endParaRPr lang="en-US" altLang="ja-JP" sz="1000" dirty="0" smtClean="0">
              <a:latin typeface="メイリオ" pitchFamily="50" charset="-128"/>
              <a:ea typeface="メイリオ" pitchFamily="50" charset="-128"/>
            </a:endParaRPr>
          </a:p>
          <a:p>
            <a:endParaRPr lang="en-US" altLang="ja-JP" sz="1000" dirty="0" smtClean="0">
              <a:latin typeface="メイリオ" pitchFamily="50" charset="-128"/>
              <a:ea typeface="メイリオ" pitchFamily="50" charset="-128"/>
            </a:endParaRPr>
          </a:p>
          <a:p>
            <a:endParaRPr lang="en-US" altLang="ja-JP" sz="1000" dirty="0" smtClean="0">
              <a:latin typeface="メイリオ" pitchFamily="50" charset="-128"/>
              <a:ea typeface="メイリオ" pitchFamily="50" charset="-128"/>
            </a:endParaRPr>
          </a:p>
          <a:p>
            <a:endParaRPr lang="en-US" altLang="ja-JP" sz="10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p:txBody>
      </p:sp>
      <p:sp>
        <p:nvSpPr>
          <p:cNvPr id="46" name="正方形/長方形 45"/>
          <p:cNvSpPr/>
          <p:nvPr/>
        </p:nvSpPr>
        <p:spPr>
          <a:xfrm>
            <a:off x="4367785" y="4428399"/>
            <a:ext cx="2215305" cy="139671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smtClean="0">
                <a:solidFill>
                  <a:sysClr val="windowText" lastClr="000000"/>
                </a:solidFill>
                <a:latin typeface="+mj-ea"/>
                <a:ea typeface="+mj-ea"/>
              </a:rPr>
              <a:t>画像</a:t>
            </a:r>
            <a:endParaRPr lang="en-US" altLang="ja-JP" sz="1200" b="1" dirty="0" smtClean="0">
              <a:solidFill>
                <a:sysClr val="windowText" lastClr="000000"/>
              </a:solidFill>
              <a:latin typeface="+mj-ea"/>
              <a:ea typeface="+mj-ea"/>
            </a:endParaRPr>
          </a:p>
        </p:txBody>
      </p:sp>
    </p:spTree>
    <p:extLst>
      <p:ext uri="{BB962C8B-B14F-4D97-AF65-F5344CB8AC3E}">
        <p14:creationId xmlns:p14="http://schemas.microsoft.com/office/powerpoint/2010/main" xmlns="" val="3158034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テキスト ボックス 5"/>
          <p:cNvSpPr txBox="1"/>
          <p:nvPr/>
        </p:nvSpPr>
        <p:spPr>
          <a:xfrm>
            <a:off x="7897738" y="5491787"/>
            <a:ext cx="723275" cy="307777"/>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rPr>
              <a:t>サイド</a:t>
            </a:r>
            <a:endParaRPr kumimoji="1" lang="ja-JP" altLang="en-US" sz="1400" dirty="0">
              <a:latin typeface="メイリオ" panose="020B0604030504040204" pitchFamily="50" charset="-128"/>
              <a:ea typeface="メイリオ" panose="020B0604030504040204" pitchFamily="50" charset="-128"/>
            </a:endParaRPr>
          </a:p>
        </p:txBody>
      </p:sp>
      <p:sp>
        <p:nvSpPr>
          <p:cNvPr id="9" name="正方形/長方形 8"/>
          <p:cNvSpPr/>
          <p:nvPr/>
        </p:nvSpPr>
        <p:spPr>
          <a:xfrm>
            <a:off x="336898" y="1897326"/>
            <a:ext cx="5976663" cy="28803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smtClean="0">
                <a:solidFill>
                  <a:sysClr val="windowText" lastClr="000000"/>
                </a:solidFill>
                <a:latin typeface="+mj-ea"/>
                <a:ea typeface="+mj-ea"/>
              </a:rPr>
              <a:t>灸</a:t>
            </a:r>
            <a:endParaRPr lang="en-US" altLang="ja-JP" sz="1200" b="1" dirty="0" smtClean="0">
              <a:solidFill>
                <a:sysClr val="windowText" lastClr="000000"/>
              </a:solidFill>
              <a:latin typeface="+mj-ea"/>
              <a:ea typeface="+mj-ea"/>
            </a:endParaRPr>
          </a:p>
        </p:txBody>
      </p:sp>
      <p:grpSp>
        <p:nvGrpSpPr>
          <p:cNvPr id="2" name="グループ化 11"/>
          <p:cNvGrpSpPr/>
          <p:nvPr/>
        </p:nvGrpSpPr>
        <p:grpSpPr>
          <a:xfrm>
            <a:off x="-495210" y="1621101"/>
            <a:ext cx="442533" cy="392410"/>
            <a:chOff x="9481914" y="1572360"/>
            <a:chExt cx="442533" cy="392410"/>
          </a:xfrm>
        </p:grpSpPr>
        <p:sp>
          <p:nvSpPr>
            <p:cNvPr id="11" name="正方形/長方形 10"/>
            <p:cNvSpPr/>
            <p:nvPr/>
          </p:nvSpPr>
          <p:spPr>
            <a:xfrm>
              <a:off x="9481914" y="1676738"/>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4" name="テキスト ボックス 13"/>
            <p:cNvSpPr txBox="1"/>
            <p:nvPr/>
          </p:nvSpPr>
          <p:spPr>
            <a:xfrm>
              <a:off x="9543437"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h2</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sp>
        <p:nvSpPr>
          <p:cNvPr id="48" name="テキスト ボックス 47"/>
          <p:cNvSpPr txBox="1"/>
          <p:nvPr/>
        </p:nvSpPr>
        <p:spPr>
          <a:xfrm>
            <a:off x="414383" y="2916143"/>
            <a:ext cx="1304240" cy="276999"/>
          </a:xfrm>
          <a:prstGeom prst="rect">
            <a:avLst/>
          </a:prstGeom>
          <a:noFill/>
        </p:spPr>
        <p:txBody>
          <a:bodyPr wrap="square" rtlCol="0">
            <a:spAutoFit/>
          </a:bodyPr>
          <a:lstStyle/>
          <a:p>
            <a:r>
              <a:rPr lang="ja-JP" altLang="en-US" sz="1200" b="1" dirty="0" smtClean="0">
                <a:latin typeface="メイリオ" pitchFamily="50" charset="-128"/>
                <a:ea typeface="メイリオ" pitchFamily="50" charset="-128"/>
              </a:rPr>
              <a:t>ビワの葉温灸</a:t>
            </a:r>
            <a:endParaRPr lang="ja-JP" altLang="en-US" sz="1200" b="1" dirty="0">
              <a:latin typeface="メイリオ" pitchFamily="50" charset="-128"/>
              <a:ea typeface="メイリオ" pitchFamily="50" charset="-128"/>
            </a:endParaRPr>
          </a:p>
        </p:txBody>
      </p:sp>
      <p:cxnSp>
        <p:nvCxnSpPr>
          <p:cNvPr id="49" name="直線コネクタ 48"/>
          <p:cNvCxnSpPr/>
          <p:nvPr/>
        </p:nvCxnSpPr>
        <p:spPr>
          <a:xfrm>
            <a:off x="467410" y="2796177"/>
            <a:ext cx="6115680" cy="0"/>
          </a:xfrm>
          <a:prstGeom prst="line">
            <a:avLst/>
          </a:prstGeom>
          <a:ln w="952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p:cNvSpPr txBox="1"/>
          <p:nvPr/>
        </p:nvSpPr>
        <p:spPr>
          <a:xfrm>
            <a:off x="467410" y="3193142"/>
            <a:ext cx="3791289" cy="2015896"/>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ビワの葉療法は歴史の長い自然療法で、近年、ビワの葉に含まれる様々な薬効成分が明らかになりました。</a:t>
            </a:r>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r>
              <a:rPr lang="ja-JP" altLang="en-US" sz="900" dirty="0" smtClean="0">
                <a:latin typeface="メイリオ" pitchFamily="50" charset="-128"/>
                <a:ea typeface="メイリオ" pitchFamily="50" charset="-128"/>
              </a:rPr>
              <a:t>この療法を現代医学に併用して、がんや難しい病気の治療を勧める病院や診療所も見られるようになってきています。</a:t>
            </a:r>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r>
              <a:rPr lang="ja-JP" altLang="en-US" sz="900" dirty="0" smtClean="0">
                <a:latin typeface="メイリオ" pitchFamily="50" charset="-128"/>
                <a:ea typeface="メイリオ" pitchFamily="50" charset="-128"/>
              </a:rPr>
              <a:t>当治療院では、ビワの葉エキス（アミグダリン含有）を含んだガーゼと紙の上からお灸の熱を加える温灸療法を採用し、ほかほかとした暖かさを加えて治療していきます。</a:t>
            </a:r>
          </a:p>
          <a:p>
            <a:endParaRPr lang="ja-JP" altLang="en-US" sz="900" dirty="0" smtClean="0">
              <a:latin typeface="メイリオ" pitchFamily="50" charset="-128"/>
              <a:ea typeface="メイリオ" pitchFamily="50" charset="-128"/>
            </a:endParaRPr>
          </a:p>
          <a:p>
            <a:r>
              <a:rPr lang="ja-JP" altLang="en-US" sz="900" dirty="0" smtClean="0">
                <a:solidFill>
                  <a:srgbClr val="FF0000"/>
                </a:solidFill>
                <a:latin typeface="メイリオ" pitchFamily="50" charset="-128"/>
                <a:ea typeface="メイリオ" pitchFamily="50" charset="-128"/>
              </a:rPr>
              <a:t> 冷えや便秘、腰痛</a:t>
            </a:r>
            <a:r>
              <a:rPr lang="ja-JP" altLang="en-US" sz="900" dirty="0" smtClean="0">
                <a:latin typeface="メイリオ" pitchFamily="50" charset="-128"/>
                <a:ea typeface="メイリオ" pitchFamily="50" charset="-128"/>
              </a:rPr>
              <a:t>など日常多い症状によく効くだけでなく、</a:t>
            </a:r>
            <a:r>
              <a:rPr lang="ja-JP" altLang="en-US" sz="900" dirty="0" smtClean="0">
                <a:solidFill>
                  <a:srgbClr val="FF0000"/>
                </a:solidFill>
                <a:latin typeface="メイリオ" pitchFamily="50" charset="-128"/>
                <a:ea typeface="メイリオ" pitchFamily="50" charset="-128"/>
              </a:rPr>
              <a:t>がん</a:t>
            </a:r>
            <a:r>
              <a:rPr lang="ja-JP" altLang="en-US" sz="900" dirty="0" smtClean="0">
                <a:latin typeface="メイリオ" pitchFamily="50" charset="-128"/>
                <a:ea typeface="メイリオ" pitchFamily="50" charset="-128"/>
              </a:rPr>
              <a:t>や</a:t>
            </a:r>
            <a:r>
              <a:rPr lang="ja-JP" altLang="en-US" sz="900" dirty="0" smtClean="0">
                <a:solidFill>
                  <a:srgbClr val="FF0000"/>
                </a:solidFill>
                <a:latin typeface="メイリオ" pitchFamily="50" charset="-128"/>
                <a:ea typeface="メイリオ" pitchFamily="50" charset="-128"/>
              </a:rPr>
              <a:t>糖尿病、高血圧、肝臓病、腎臓病、リウマチ</a:t>
            </a:r>
            <a:r>
              <a:rPr lang="ja-JP" altLang="en-US" sz="900" dirty="0" smtClean="0">
                <a:latin typeface="メイリオ" pitchFamily="50" charset="-128"/>
                <a:ea typeface="メイリオ" pitchFamily="50" charset="-128"/>
              </a:rPr>
              <a:t>、その他の難病などの難しい病気にも効果があるといわれています。</a:t>
            </a:r>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p:txBody>
      </p:sp>
      <p:sp>
        <p:nvSpPr>
          <p:cNvPr id="53" name="テキスト ボックス 52"/>
          <p:cNvSpPr txBox="1"/>
          <p:nvPr/>
        </p:nvSpPr>
        <p:spPr>
          <a:xfrm>
            <a:off x="467410" y="2477430"/>
            <a:ext cx="1641899" cy="312393"/>
          </a:xfrm>
          <a:prstGeom prst="rect">
            <a:avLst/>
          </a:prstGeom>
          <a:noFill/>
        </p:spPr>
        <p:txBody>
          <a:bodyPr wrap="square" rtlCol="0">
            <a:spAutoFit/>
          </a:bodyPr>
          <a:lstStyle/>
          <a:p>
            <a:pPr>
              <a:lnSpc>
                <a:spcPct val="130000"/>
              </a:lnSpc>
            </a:pPr>
            <a:r>
              <a:rPr lang="ja-JP" altLang="en-US" sz="1100" dirty="0" smtClean="0">
                <a:latin typeface="メイリオ" pitchFamily="50" charset="-128"/>
                <a:ea typeface="メイリオ" pitchFamily="50" charset="-128"/>
                <a:cs typeface="メイリオ" pitchFamily="50" charset="-128"/>
              </a:rPr>
              <a:t>灸</a:t>
            </a:r>
            <a:r>
              <a:rPr kumimoji="1" lang="ja-JP" altLang="en-US" sz="1100" dirty="0" smtClean="0">
                <a:latin typeface="メイリオ" pitchFamily="50" charset="-128"/>
                <a:ea typeface="メイリオ" pitchFamily="50" charset="-128"/>
                <a:cs typeface="メイリオ" pitchFamily="50" charset="-128"/>
              </a:rPr>
              <a:t>治療の種類</a:t>
            </a:r>
            <a:endParaRPr kumimoji="1" lang="ja-JP" altLang="en-US" sz="1100" dirty="0">
              <a:latin typeface="メイリオ" pitchFamily="50" charset="-128"/>
              <a:ea typeface="メイリオ" pitchFamily="50" charset="-128"/>
              <a:cs typeface="メイリオ" pitchFamily="50" charset="-128"/>
            </a:endParaRPr>
          </a:p>
        </p:txBody>
      </p:sp>
      <p:sp>
        <p:nvSpPr>
          <p:cNvPr id="54" name="テキスト ボックス 53"/>
          <p:cNvSpPr txBox="1"/>
          <p:nvPr/>
        </p:nvSpPr>
        <p:spPr>
          <a:xfrm>
            <a:off x="452483" y="5554595"/>
            <a:ext cx="1304240" cy="276999"/>
          </a:xfrm>
          <a:prstGeom prst="rect">
            <a:avLst/>
          </a:prstGeom>
          <a:noFill/>
        </p:spPr>
        <p:txBody>
          <a:bodyPr wrap="square" rtlCol="0">
            <a:spAutoFit/>
          </a:bodyPr>
          <a:lstStyle/>
          <a:p>
            <a:r>
              <a:rPr lang="ja-JP" altLang="en-US" sz="1200" b="1" dirty="0" smtClean="0">
                <a:latin typeface="メイリオ" pitchFamily="50" charset="-128"/>
                <a:ea typeface="メイリオ" pitchFamily="50" charset="-128"/>
              </a:rPr>
              <a:t>くるみ灸</a:t>
            </a:r>
            <a:endParaRPr lang="ja-JP" altLang="en-US" sz="1200" b="1" dirty="0">
              <a:latin typeface="メイリオ" pitchFamily="50" charset="-128"/>
              <a:ea typeface="メイリオ" pitchFamily="50" charset="-128"/>
            </a:endParaRPr>
          </a:p>
        </p:txBody>
      </p:sp>
      <p:sp>
        <p:nvSpPr>
          <p:cNvPr id="55" name="テキスト ボックス 54"/>
          <p:cNvSpPr txBox="1"/>
          <p:nvPr/>
        </p:nvSpPr>
        <p:spPr>
          <a:xfrm>
            <a:off x="425226" y="5866989"/>
            <a:ext cx="3998268" cy="1661953"/>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モグサの燃える熱で、菊の花の有効成分が蒸気とともに出てきて目を包み込み、大変心地よく感じられます。</a:t>
            </a:r>
            <a:endParaRPr lang="en-US" altLang="ja-JP" sz="900" dirty="0" smtClean="0">
              <a:latin typeface="メイリオ" pitchFamily="50" charset="-128"/>
              <a:ea typeface="メイリオ" pitchFamily="50" charset="-128"/>
            </a:endParaRPr>
          </a:p>
          <a:p>
            <a:endParaRPr lang="ja-JP" altLang="en-US" sz="900" dirty="0" smtClean="0">
              <a:latin typeface="メイリオ" pitchFamily="50" charset="-128"/>
              <a:ea typeface="メイリオ" pitchFamily="50" charset="-128"/>
            </a:endParaRPr>
          </a:p>
          <a:p>
            <a:r>
              <a:rPr lang="ja-JP" altLang="en-US" sz="900" dirty="0" smtClean="0">
                <a:solidFill>
                  <a:srgbClr val="FF0000"/>
                </a:solidFill>
                <a:latin typeface="メイリオ" pitchFamily="50" charset="-128"/>
                <a:ea typeface="メイリオ" pitchFamily="50" charset="-128"/>
              </a:rPr>
              <a:t>目のクマや眼精疲労</a:t>
            </a:r>
            <a:r>
              <a:rPr lang="ja-JP" altLang="en-US" sz="900" dirty="0" smtClean="0">
                <a:latin typeface="メイリオ" pitchFamily="50" charset="-128"/>
                <a:ea typeface="メイリオ" pitchFamily="50" charset="-128"/>
              </a:rPr>
              <a:t>に効果をもたらす他、くるみの殻の中の薄い皮は、漢方薬で</a:t>
            </a:r>
            <a:r>
              <a:rPr lang="ja-JP" altLang="en-US" sz="900" dirty="0" smtClean="0">
                <a:solidFill>
                  <a:srgbClr val="FF0000"/>
                </a:solidFill>
                <a:latin typeface="メイリオ" pitchFamily="50" charset="-128"/>
                <a:ea typeface="メイリオ" pitchFamily="50" charset="-128"/>
              </a:rPr>
              <a:t>利尿、白髪、皮膚病</a:t>
            </a:r>
            <a:r>
              <a:rPr lang="ja-JP" altLang="en-US" sz="900" dirty="0" smtClean="0">
                <a:latin typeface="メイリオ" pitchFamily="50" charset="-128"/>
                <a:ea typeface="メイリオ" pitchFamily="50" charset="-128"/>
              </a:rPr>
              <a:t>の薬であり、</a:t>
            </a:r>
            <a:r>
              <a:rPr lang="ja-JP" altLang="en-US" sz="900" dirty="0" smtClean="0">
                <a:solidFill>
                  <a:srgbClr val="FF0000"/>
                </a:solidFill>
                <a:latin typeface="メイリオ" pitchFamily="50" charset="-128"/>
                <a:ea typeface="メイリオ" pitchFamily="50" charset="-128"/>
              </a:rPr>
              <a:t>脳にいい</a:t>
            </a:r>
            <a:r>
              <a:rPr lang="ja-JP" altLang="en-US" sz="900" dirty="0" smtClean="0">
                <a:latin typeface="メイリオ" pitchFamily="50" charset="-128"/>
                <a:ea typeface="メイリオ" pitchFamily="50" charset="-128"/>
              </a:rPr>
              <a:t>ことがわかっています。</a:t>
            </a:r>
          </a:p>
          <a:p>
            <a:endParaRPr lang="en-US" altLang="ja-JP" sz="9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p:txBody>
      </p:sp>
      <p:sp>
        <p:nvSpPr>
          <p:cNvPr id="59" name="テキスト ボックス 58"/>
          <p:cNvSpPr txBox="1"/>
          <p:nvPr/>
        </p:nvSpPr>
        <p:spPr>
          <a:xfrm>
            <a:off x="567208" y="9802610"/>
            <a:ext cx="1641899" cy="299697"/>
          </a:xfrm>
          <a:prstGeom prst="rect">
            <a:avLst/>
          </a:prstGeom>
          <a:noFill/>
        </p:spPr>
        <p:txBody>
          <a:bodyPr wrap="square" rtlCol="0">
            <a:spAutoFit/>
          </a:bodyPr>
          <a:lstStyle/>
          <a:p>
            <a:pPr>
              <a:lnSpc>
                <a:spcPct val="130000"/>
              </a:lnSpc>
            </a:pPr>
            <a:r>
              <a:rPr lang="ja-JP" altLang="en-US" sz="1100" dirty="0" smtClean="0">
                <a:latin typeface="メイリオ" pitchFamily="50" charset="-128"/>
                <a:ea typeface="メイリオ" pitchFamily="50" charset="-128"/>
                <a:cs typeface="メイリオ" pitchFamily="50" charset="-128"/>
              </a:rPr>
              <a:t>灸</a:t>
            </a:r>
            <a:r>
              <a:rPr kumimoji="1" lang="ja-JP" altLang="en-US" sz="1100" dirty="0" smtClean="0">
                <a:latin typeface="メイリオ" pitchFamily="50" charset="-128"/>
                <a:ea typeface="メイリオ" pitchFamily="50" charset="-128"/>
                <a:cs typeface="メイリオ" pitchFamily="50" charset="-128"/>
              </a:rPr>
              <a:t>治療について</a:t>
            </a:r>
            <a:endParaRPr kumimoji="1" lang="ja-JP" altLang="en-US" sz="1100" dirty="0">
              <a:latin typeface="メイリオ" pitchFamily="50" charset="-128"/>
              <a:ea typeface="メイリオ" pitchFamily="50" charset="-128"/>
              <a:cs typeface="メイリオ" pitchFamily="50" charset="-128"/>
            </a:endParaRPr>
          </a:p>
        </p:txBody>
      </p:sp>
      <p:cxnSp>
        <p:nvCxnSpPr>
          <p:cNvPr id="60" name="直線コネクタ 59"/>
          <p:cNvCxnSpPr/>
          <p:nvPr/>
        </p:nvCxnSpPr>
        <p:spPr>
          <a:xfrm>
            <a:off x="567209" y="10102307"/>
            <a:ext cx="6115680" cy="0"/>
          </a:xfrm>
          <a:prstGeom prst="line">
            <a:avLst/>
          </a:prstGeom>
          <a:ln w="952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グループ化 67"/>
          <p:cNvGrpSpPr/>
          <p:nvPr/>
        </p:nvGrpSpPr>
        <p:grpSpPr>
          <a:xfrm>
            <a:off x="-523785" y="2288769"/>
            <a:ext cx="442533" cy="392410"/>
            <a:chOff x="9481914" y="1572360"/>
            <a:chExt cx="442533" cy="392410"/>
          </a:xfrm>
        </p:grpSpPr>
        <p:sp>
          <p:nvSpPr>
            <p:cNvPr id="77" name="正方形/長方形 76"/>
            <p:cNvSpPr/>
            <p:nvPr/>
          </p:nvSpPr>
          <p:spPr>
            <a:xfrm>
              <a:off x="9481914" y="1676738"/>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8" name="テキスト ボックス 77"/>
            <p:cNvSpPr txBox="1"/>
            <p:nvPr/>
          </p:nvSpPr>
          <p:spPr>
            <a:xfrm>
              <a:off x="9543437"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h3</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grpSp>
        <p:nvGrpSpPr>
          <p:cNvPr id="10" name="グループ化 67"/>
          <p:cNvGrpSpPr/>
          <p:nvPr/>
        </p:nvGrpSpPr>
        <p:grpSpPr>
          <a:xfrm>
            <a:off x="-537683" y="9078142"/>
            <a:ext cx="442533" cy="392410"/>
            <a:chOff x="9481914" y="1572360"/>
            <a:chExt cx="442533" cy="392410"/>
          </a:xfrm>
        </p:grpSpPr>
        <p:sp>
          <p:nvSpPr>
            <p:cNvPr id="80" name="正方形/長方形 79"/>
            <p:cNvSpPr/>
            <p:nvPr/>
          </p:nvSpPr>
          <p:spPr>
            <a:xfrm>
              <a:off x="9481914" y="1676738"/>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81" name="テキスト ボックス 80"/>
            <p:cNvSpPr txBox="1"/>
            <p:nvPr/>
          </p:nvSpPr>
          <p:spPr>
            <a:xfrm>
              <a:off x="9543437"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h3</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sp>
        <p:nvSpPr>
          <p:cNvPr id="52" name="テキスト ボックス 51"/>
          <p:cNvSpPr txBox="1"/>
          <p:nvPr/>
        </p:nvSpPr>
        <p:spPr>
          <a:xfrm>
            <a:off x="469342" y="7528942"/>
            <a:ext cx="1502273" cy="276999"/>
          </a:xfrm>
          <a:prstGeom prst="rect">
            <a:avLst/>
          </a:prstGeom>
          <a:noFill/>
        </p:spPr>
        <p:txBody>
          <a:bodyPr wrap="square" rtlCol="0">
            <a:spAutoFit/>
          </a:bodyPr>
          <a:lstStyle/>
          <a:p>
            <a:r>
              <a:rPr lang="ja-JP" altLang="en-US" sz="1200" b="1" dirty="0" smtClean="0">
                <a:latin typeface="メイリオ" pitchFamily="50" charset="-128"/>
                <a:ea typeface="メイリオ" pitchFamily="50" charset="-128"/>
              </a:rPr>
              <a:t>深谷灸</a:t>
            </a:r>
          </a:p>
        </p:txBody>
      </p:sp>
      <p:sp>
        <p:nvSpPr>
          <p:cNvPr id="76" name="テキスト ボックス 75"/>
          <p:cNvSpPr txBox="1"/>
          <p:nvPr/>
        </p:nvSpPr>
        <p:spPr>
          <a:xfrm>
            <a:off x="511526" y="7872134"/>
            <a:ext cx="3713804" cy="1908174"/>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昭和の名灸師といわれた深谷伊三郎の臨床体験で築かれた治療法です。</a:t>
            </a:r>
          </a:p>
          <a:p>
            <a:r>
              <a:rPr lang="ja-JP" altLang="en-US" sz="900" dirty="0" smtClean="0">
                <a:latin typeface="メイリオ" pitchFamily="50" charset="-128"/>
                <a:ea typeface="メイリオ" pitchFamily="50" charset="-128"/>
              </a:rPr>
              <a:t>灸が</a:t>
            </a:r>
            <a:r>
              <a:rPr lang="en-US" altLang="ja-JP" sz="900" dirty="0" smtClean="0">
                <a:latin typeface="メイリオ" pitchFamily="50" charset="-128"/>
                <a:ea typeface="メイリオ" pitchFamily="50" charset="-128"/>
              </a:rPr>
              <a:t>8</a:t>
            </a:r>
            <a:r>
              <a:rPr lang="ja-JP" altLang="en-US" sz="900" dirty="0" smtClean="0">
                <a:latin typeface="メイリオ" pitchFamily="50" charset="-128"/>
                <a:ea typeface="メイリオ" pitchFamily="50" charset="-128"/>
              </a:rPr>
              <a:t>割程燃えたところで竹筒を使って施灸部を覆うという、一般の施灸法では見られない独自のスタイルです。</a:t>
            </a:r>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r>
              <a:rPr lang="ja-JP" altLang="en-US" sz="900" dirty="0" smtClean="0">
                <a:solidFill>
                  <a:srgbClr val="FF0000"/>
                </a:solidFill>
                <a:latin typeface="メイリオ" pitchFamily="50" charset="-128"/>
                <a:ea typeface="メイリオ" pitchFamily="50" charset="-128"/>
              </a:rPr>
              <a:t>全身の疲れ</a:t>
            </a:r>
            <a:r>
              <a:rPr lang="ja-JP" altLang="en-US" sz="900" dirty="0" smtClean="0">
                <a:latin typeface="メイリオ" pitchFamily="50" charset="-128"/>
                <a:ea typeface="メイリオ" pitchFamily="50" charset="-128"/>
              </a:rPr>
              <a:t>や</a:t>
            </a:r>
            <a:r>
              <a:rPr lang="ja-JP" altLang="en-US" sz="900" dirty="0" smtClean="0">
                <a:solidFill>
                  <a:srgbClr val="FF0000"/>
                </a:solidFill>
                <a:latin typeface="メイリオ" pitchFamily="50" charset="-128"/>
                <a:ea typeface="メイリオ" pitchFamily="50" charset="-128"/>
              </a:rPr>
              <a:t>痛み</a:t>
            </a:r>
            <a:r>
              <a:rPr lang="ja-JP" altLang="en-US" sz="900" dirty="0" smtClean="0">
                <a:latin typeface="メイリオ" pitchFamily="50" charset="-128"/>
                <a:ea typeface="メイリオ" pitchFamily="50" charset="-128"/>
              </a:rPr>
              <a:t>に効果的です。</a:t>
            </a: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p:txBody>
      </p:sp>
      <p:sp>
        <p:nvSpPr>
          <p:cNvPr id="86" name="テキスト ボックス 85"/>
          <p:cNvSpPr txBox="1"/>
          <p:nvPr/>
        </p:nvSpPr>
        <p:spPr>
          <a:xfrm>
            <a:off x="567209" y="10195020"/>
            <a:ext cx="6115680" cy="646290"/>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患部に効果がある経穴（つぼ）に●●分程お灸を置き、温熱刺激を与えていきます。温熱効果といっても、決して熱いのを我慢するのではなく、日光浴をしているような心地よい気分になります。</a:t>
            </a:r>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r>
              <a:rPr lang="ja-JP" altLang="en-US" sz="900" dirty="0" smtClean="0">
                <a:latin typeface="メイリオ" pitchFamily="50" charset="-128"/>
                <a:ea typeface="メイリオ" pitchFamily="50" charset="-128"/>
              </a:rPr>
              <a:t>当院では皮膚を直接焼くようなお灸はいたしません。主に台座のあるものを使用していますのでご安心ください。</a:t>
            </a:r>
            <a:endParaRPr lang="en-US" altLang="ja-JP" sz="800" dirty="0" smtClean="0">
              <a:latin typeface="メイリオ" pitchFamily="50" charset="-128"/>
              <a:ea typeface="メイリオ" pitchFamily="50" charset="-128"/>
            </a:endParaRPr>
          </a:p>
        </p:txBody>
      </p:sp>
      <p:pic>
        <p:nvPicPr>
          <p:cNvPr id="32" name="図 31" descr="ookurayama-gc.com+ (2).jpg"/>
          <p:cNvPicPr>
            <a:picLocks noChangeAspect="1"/>
          </p:cNvPicPr>
          <p:nvPr/>
        </p:nvPicPr>
        <p:blipFill>
          <a:blip r:embed="rId2" cstate="print"/>
          <a:srcRect b="95704"/>
          <a:stretch>
            <a:fillRect/>
          </a:stretch>
        </p:blipFill>
        <p:spPr>
          <a:xfrm>
            <a:off x="-2078" y="0"/>
            <a:ext cx="9602788" cy="720080"/>
          </a:xfrm>
          <a:prstGeom prst="rect">
            <a:avLst/>
          </a:prstGeom>
        </p:spPr>
      </p:pic>
      <p:pic>
        <p:nvPicPr>
          <p:cNvPr id="33" name="図 32" descr="ookurayama-gc.com+ (2).jpg"/>
          <p:cNvPicPr>
            <a:picLocks noChangeAspect="1"/>
          </p:cNvPicPr>
          <p:nvPr/>
        </p:nvPicPr>
        <p:blipFill>
          <a:blip r:embed="rId2" cstate="print"/>
          <a:srcRect t="19712" b="77221"/>
          <a:stretch>
            <a:fillRect/>
          </a:stretch>
        </p:blipFill>
        <p:spPr>
          <a:xfrm>
            <a:off x="7447" y="859723"/>
            <a:ext cx="9602788" cy="514199"/>
          </a:xfrm>
          <a:prstGeom prst="rect">
            <a:avLst/>
          </a:prstGeom>
        </p:spPr>
      </p:pic>
      <p:pic>
        <p:nvPicPr>
          <p:cNvPr id="34" name="図 33" descr="ookurayama-gc.com+ (2).jpg"/>
          <p:cNvPicPr>
            <a:picLocks noChangeAspect="1"/>
          </p:cNvPicPr>
          <p:nvPr/>
        </p:nvPicPr>
        <p:blipFill>
          <a:blip r:embed="rId2" cstate="print"/>
          <a:srcRect l="63522" t="23253" r="7983" b="34547"/>
          <a:stretch>
            <a:fillRect/>
          </a:stretch>
        </p:blipFill>
        <p:spPr>
          <a:xfrm>
            <a:off x="6828383" y="1735401"/>
            <a:ext cx="2736304" cy="7075032"/>
          </a:xfrm>
          <a:prstGeom prst="rect">
            <a:avLst/>
          </a:prstGeom>
        </p:spPr>
      </p:pic>
      <p:pic>
        <p:nvPicPr>
          <p:cNvPr id="35" name="図 34" descr="ookurayama-gc.com+ (2).jpg"/>
          <p:cNvPicPr>
            <a:picLocks noChangeAspect="1"/>
          </p:cNvPicPr>
          <p:nvPr/>
        </p:nvPicPr>
        <p:blipFill>
          <a:blip r:embed="rId2" cstate="print"/>
          <a:srcRect l="-9554" t="78241" r="-1425" b="2845"/>
          <a:stretch>
            <a:fillRect/>
          </a:stretch>
        </p:blipFill>
        <p:spPr>
          <a:xfrm>
            <a:off x="-905098" y="11705406"/>
            <a:ext cx="10657184" cy="3170776"/>
          </a:xfrm>
          <a:prstGeom prst="rect">
            <a:avLst/>
          </a:prstGeom>
        </p:spPr>
      </p:pic>
      <p:pic>
        <p:nvPicPr>
          <p:cNvPr id="3077" name="Picture 5" descr="\\FILESRV01\share\01営業部\【顧客情報】\大倉山五葉治療院\新規\下層\灸\image (1).jpg"/>
          <p:cNvPicPr>
            <a:picLocks noChangeAspect="1" noChangeArrowheads="1"/>
          </p:cNvPicPr>
          <p:nvPr/>
        </p:nvPicPr>
        <p:blipFill>
          <a:blip r:embed="rId3" cstate="print"/>
          <a:srcRect/>
          <a:stretch>
            <a:fillRect/>
          </a:stretch>
        </p:blipFill>
        <p:spPr bwMode="auto">
          <a:xfrm>
            <a:off x="4512918" y="7481028"/>
            <a:ext cx="2126769" cy="1597114"/>
          </a:xfrm>
          <a:prstGeom prst="rect">
            <a:avLst/>
          </a:prstGeom>
          <a:noFill/>
        </p:spPr>
      </p:pic>
      <p:pic>
        <p:nvPicPr>
          <p:cNvPr id="3078" name="Picture 6" descr="\\FILESRV01\share\01営業部\【顧客情報】\大倉山五葉治療院\新規\下層\灸\image (2).jpg"/>
          <p:cNvPicPr>
            <a:picLocks noChangeAspect="1" noChangeArrowheads="1"/>
          </p:cNvPicPr>
          <p:nvPr/>
        </p:nvPicPr>
        <p:blipFill>
          <a:blip r:embed="rId4" cstate="print"/>
          <a:srcRect t="18471" b="14465"/>
          <a:stretch>
            <a:fillRect/>
          </a:stretch>
        </p:blipFill>
        <p:spPr bwMode="auto">
          <a:xfrm>
            <a:off x="4503393" y="2916142"/>
            <a:ext cx="1979613" cy="2002881"/>
          </a:xfrm>
          <a:prstGeom prst="rect">
            <a:avLst/>
          </a:prstGeom>
          <a:noFill/>
        </p:spPr>
      </p:pic>
      <p:pic>
        <p:nvPicPr>
          <p:cNvPr id="3079" name="Picture 7" descr="\\FILESRV01\share\01営業部\【顧客情報】\大倉山五葉治療院\新規\下層\灸\image.jpg"/>
          <p:cNvPicPr>
            <a:picLocks noChangeAspect="1" noChangeArrowheads="1"/>
          </p:cNvPicPr>
          <p:nvPr/>
        </p:nvPicPr>
        <p:blipFill>
          <a:blip r:embed="rId5" cstate="print"/>
          <a:srcRect/>
          <a:stretch>
            <a:fillRect/>
          </a:stretch>
        </p:blipFill>
        <p:spPr bwMode="auto">
          <a:xfrm>
            <a:off x="4512918" y="5251429"/>
            <a:ext cx="1979613" cy="1714402"/>
          </a:xfrm>
          <a:prstGeom prst="rect">
            <a:avLst/>
          </a:prstGeom>
          <a:noFill/>
        </p:spPr>
      </p:pic>
    </p:spTree>
    <p:extLst>
      <p:ext uri="{BB962C8B-B14F-4D97-AF65-F5344CB8AC3E}">
        <p14:creationId xmlns:p14="http://schemas.microsoft.com/office/powerpoint/2010/main" xmlns="" val="3158034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テキスト ボックス 5"/>
          <p:cNvSpPr txBox="1"/>
          <p:nvPr/>
        </p:nvSpPr>
        <p:spPr>
          <a:xfrm>
            <a:off x="7897738" y="5491787"/>
            <a:ext cx="723275" cy="307777"/>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rPr>
              <a:t>サイド</a:t>
            </a:r>
            <a:endParaRPr kumimoji="1" lang="ja-JP" altLang="en-US" sz="1400" dirty="0">
              <a:latin typeface="メイリオ" panose="020B0604030504040204" pitchFamily="50" charset="-128"/>
              <a:ea typeface="メイリオ" panose="020B0604030504040204" pitchFamily="50" charset="-128"/>
            </a:endParaRPr>
          </a:p>
        </p:txBody>
      </p:sp>
      <p:sp>
        <p:nvSpPr>
          <p:cNvPr id="9" name="正方形/長方形 8"/>
          <p:cNvSpPr/>
          <p:nvPr/>
        </p:nvSpPr>
        <p:spPr>
          <a:xfrm>
            <a:off x="336898" y="1735401"/>
            <a:ext cx="5976663" cy="28803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smtClean="0">
                <a:solidFill>
                  <a:sysClr val="windowText" lastClr="000000"/>
                </a:solidFill>
                <a:latin typeface="+mj-ea"/>
                <a:ea typeface="+mj-ea"/>
              </a:rPr>
              <a:t>指圧</a:t>
            </a:r>
            <a:endParaRPr lang="en-US" altLang="ja-JP" sz="1200" b="1" dirty="0" smtClean="0">
              <a:solidFill>
                <a:sysClr val="windowText" lastClr="000000"/>
              </a:solidFill>
              <a:latin typeface="+mj-ea"/>
              <a:ea typeface="+mj-ea"/>
            </a:endParaRPr>
          </a:p>
        </p:txBody>
      </p:sp>
      <p:grpSp>
        <p:nvGrpSpPr>
          <p:cNvPr id="2" name="グループ化 11"/>
          <p:cNvGrpSpPr/>
          <p:nvPr/>
        </p:nvGrpSpPr>
        <p:grpSpPr>
          <a:xfrm>
            <a:off x="-523006" y="1602448"/>
            <a:ext cx="442533" cy="392410"/>
            <a:chOff x="9481914" y="1572360"/>
            <a:chExt cx="442533" cy="392410"/>
          </a:xfrm>
        </p:grpSpPr>
        <p:sp>
          <p:nvSpPr>
            <p:cNvPr id="11" name="正方形/長方形 10"/>
            <p:cNvSpPr/>
            <p:nvPr/>
          </p:nvSpPr>
          <p:spPr>
            <a:xfrm>
              <a:off x="9481914" y="1676738"/>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4" name="テキスト ボックス 13"/>
            <p:cNvSpPr txBox="1"/>
            <p:nvPr/>
          </p:nvSpPr>
          <p:spPr>
            <a:xfrm>
              <a:off x="9543437"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h2</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sp>
        <p:nvSpPr>
          <p:cNvPr id="47" name="テキスト ボックス 46"/>
          <p:cNvSpPr txBox="1"/>
          <p:nvPr/>
        </p:nvSpPr>
        <p:spPr>
          <a:xfrm>
            <a:off x="375401" y="6694726"/>
            <a:ext cx="1641899" cy="299697"/>
          </a:xfrm>
          <a:prstGeom prst="rect">
            <a:avLst/>
          </a:prstGeom>
          <a:noFill/>
        </p:spPr>
        <p:txBody>
          <a:bodyPr wrap="square" rtlCol="0">
            <a:spAutoFit/>
          </a:bodyPr>
          <a:lstStyle/>
          <a:p>
            <a:pPr>
              <a:lnSpc>
                <a:spcPct val="130000"/>
              </a:lnSpc>
            </a:pPr>
            <a:r>
              <a:rPr kumimoji="1" lang="ja-JP" altLang="en-US" sz="1100" dirty="0" smtClean="0">
                <a:latin typeface="メイリオ" pitchFamily="50" charset="-128"/>
                <a:ea typeface="メイリオ" pitchFamily="50" charset="-128"/>
                <a:cs typeface="メイリオ" pitchFamily="50" charset="-128"/>
              </a:rPr>
              <a:t>指圧</a:t>
            </a:r>
            <a:r>
              <a:rPr lang="ja-JP" altLang="en-US" sz="1100" dirty="0" smtClean="0">
                <a:latin typeface="メイリオ" pitchFamily="50" charset="-128"/>
                <a:ea typeface="メイリオ" pitchFamily="50" charset="-128"/>
                <a:cs typeface="メイリオ" pitchFamily="50" charset="-128"/>
              </a:rPr>
              <a:t>について</a:t>
            </a:r>
            <a:endParaRPr kumimoji="1" lang="ja-JP" altLang="en-US" sz="1100" dirty="0">
              <a:latin typeface="メイリオ" pitchFamily="50" charset="-128"/>
              <a:ea typeface="メイリオ" pitchFamily="50" charset="-128"/>
              <a:cs typeface="メイリオ" pitchFamily="50" charset="-128"/>
            </a:endParaRPr>
          </a:p>
        </p:txBody>
      </p:sp>
      <p:cxnSp>
        <p:nvCxnSpPr>
          <p:cNvPr id="50" name="直線コネクタ 49"/>
          <p:cNvCxnSpPr/>
          <p:nvPr/>
        </p:nvCxnSpPr>
        <p:spPr>
          <a:xfrm>
            <a:off x="375402" y="6994423"/>
            <a:ext cx="6115680" cy="0"/>
          </a:xfrm>
          <a:prstGeom prst="line">
            <a:avLst/>
          </a:prstGeom>
          <a:ln w="952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375401" y="7148480"/>
            <a:ext cx="6115679" cy="1661953"/>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指圧とは、その名の通り指や手のひらで身体を押圧することにより症状を改善していく日本発祥の手技療法です。身体の表面から圧を加えることにより、筋肉や神経を与えて、体のコリや歪み、自律神経の乱れなどを治療していきます。</a:t>
            </a:r>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r>
              <a:rPr lang="ja-JP" altLang="en-US" sz="900" dirty="0" smtClean="0">
                <a:latin typeface="メイリオ" pitchFamily="50" charset="-128"/>
                <a:ea typeface="メイリオ" pitchFamily="50" charset="-128"/>
              </a:rPr>
              <a:t>また、免疫力や自然治癒力を高めることができ、病気予防や健康な身体づくりにつながります。</a:t>
            </a:r>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p:txBody>
      </p:sp>
      <p:grpSp>
        <p:nvGrpSpPr>
          <p:cNvPr id="7" name="グループ化 67"/>
          <p:cNvGrpSpPr/>
          <p:nvPr/>
        </p:nvGrpSpPr>
        <p:grpSpPr>
          <a:xfrm>
            <a:off x="-523785" y="2288769"/>
            <a:ext cx="442533" cy="392410"/>
            <a:chOff x="9481914" y="1572360"/>
            <a:chExt cx="442533" cy="392410"/>
          </a:xfrm>
        </p:grpSpPr>
        <p:sp>
          <p:nvSpPr>
            <p:cNvPr id="77" name="正方形/長方形 76"/>
            <p:cNvSpPr/>
            <p:nvPr/>
          </p:nvSpPr>
          <p:spPr>
            <a:xfrm>
              <a:off x="9481914" y="1676738"/>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8" name="テキスト ボックス 77"/>
            <p:cNvSpPr txBox="1"/>
            <p:nvPr/>
          </p:nvSpPr>
          <p:spPr>
            <a:xfrm>
              <a:off x="9543437"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h3</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grpSp>
        <p:nvGrpSpPr>
          <p:cNvPr id="10" name="グループ化 67"/>
          <p:cNvGrpSpPr/>
          <p:nvPr/>
        </p:nvGrpSpPr>
        <p:grpSpPr>
          <a:xfrm>
            <a:off x="-537683" y="6602013"/>
            <a:ext cx="442533" cy="392410"/>
            <a:chOff x="9481914" y="1572360"/>
            <a:chExt cx="442533" cy="392410"/>
          </a:xfrm>
        </p:grpSpPr>
        <p:sp>
          <p:nvSpPr>
            <p:cNvPr id="80" name="正方形/長方形 79"/>
            <p:cNvSpPr/>
            <p:nvPr/>
          </p:nvSpPr>
          <p:spPr>
            <a:xfrm>
              <a:off x="9481914" y="1676738"/>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81" name="テキスト ボックス 80"/>
            <p:cNvSpPr txBox="1"/>
            <p:nvPr/>
          </p:nvSpPr>
          <p:spPr>
            <a:xfrm>
              <a:off x="9543437"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h3</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pic>
        <p:nvPicPr>
          <p:cNvPr id="43" name="図 42" descr="ookurayama-gc.com+ (2).jpg"/>
          <p:cNvPicPr>
            <a:picLocks noChangeAspect="1"/>
          </p:cNvPicPr>
          <p:nvPr/>
        </p:nvPicPr>
        <p:blipFill>
          <a:blip r:embed="rId2" cstate="print"/>
          <a:srcRect b="95704"/>
          <a:stretch>
            <a:fillRect/>
          </a:stretch>
        </p:blipFill>
        <p:spPr>
          <a:xfrm>
            <a:off x="-2078" y="0"/>
            <a:ext cx="9602788" cy="720080"/>
          </a:xfrm>
          <a:prstGeom prst="rect">
            <a:avLst/>
          </a:prstGeom>
        </p:spPr>
      </p:pic>
      <p:pic>
        <p:nvPicPr>
          <p:cNvPr id="44" name="図 43" descr="ookurayama-gc.com+ (2).jpg"/>
          <p:cNvPicPr>
            <a:picLocks noChangeAspect="1"/>
          </p:cNvPicPr>
          <p:nvPr/>
        </p:nvPicPr>
        <p:blipFill>
          <a:blip r:embed="rId2" cstate="print"/>
          <a:srcRect t="19712" b="77221"/>
          <a:stretch>
            <a:fillRect/>
          </a:stretch>
        </p:blipFill>
        <p:spPr>
          <a:xfrm>
            <a:off x="7447" y="859723"/>
            <a:ext cx="9602788" cy="514199"/>
          </a:xfrm>
          <a:prstGeom prst="rect">
            <a:avLst/>
          </a:prstGeom>
        </p:spPr>
      </p:pic>
      <p:pic>
        <p:nvPicPr>
          <p:cNvPr id="45" name="図 44" descr="ookurayama-gc.com+ (2).jpg"/>
          <p:cNvPicPr>
            <a:picLocks noChangeAspect="1"/>
          </p:cNvPicPr>
          <p:nvPr/>
        </p:nvPicPr>
        <p:blipFill>
          <a:blip r:embed="rId2" cstate="print"/>
          <a:srcRect l="63522" t="23253" r="7983" b="34547"/>
          <a:stretch>
            <a:fillRect/>
          </a:stretch>
        </p:blipFill>
        <p:spPr>
          <a:xfrm>
            <a:off x="6828383" y="1735401"/>
            <a:ext cx="2736304" cy="7075032"/>
          </a:xfrm>
          <a:prstGeom prst="rect">
            <a:avLst/>
          </a:prstGeom>
        </p:spPr>
      </p:pic>
      <p:pic>
        <p:nvPicPr>
          <p:cNvPr id="46" name="図 45" descr="ookurayama-gc.com+ (2).jpg"/>
          <p:cNvPicPr>
            <a:picLocks noChangeAspect="1"/>
          </p:cNvPicPr>
          <p:nvPr/>
        </p:nvPicPr>
        <p:blipFill>
          <a:blip r:embed="rId2" cstate="print"/>
          <a:srcRect l="-9554" t="78241" r="-1425" b="2845"/>
          <a:stretch>
            <a:fillRect/>
          </a:stretch>
        </p:blipFill>
        <p:spPr>
          <a:xfrm>
            <a:off x="-890877" y="8537054"/>
            <a:ext cx="10657184" cy="3170776"/>
          </a:xfrm>
          <a:prstGeom prst="rect">
            <a:avLst/>
          </a:prstGeom>
        </p:spPr>
      </p:pic>
      <p:grpSp>
        <p:nvGrpSpPr>
          <p:cNvPr id="60" name="グループ化 59"/>
          <p:cNvGrpSpPr/>
          <p:nvPr/>
        </p:nvGrpSpPr>
        <p:grpSpPr>
          <a:xfrm>
            <a:off x="448972" y="2325030"/>
            <a:ext cx="6134118" cy="4123792"/>
            <a:chOff x="448972" y="2325030"/>
            <a:chExt cx="6134118" cy="4123792"/>
          </a:xfrm>
        </p:grpSpPr>
        <p:cxnSp>
          <p:nvCxnSpPr>
            <p:cNvPr id="49" name="直線コネクタ 48"/>
            <p:cNvCxnSpPr/>
            <p:nvPr/>
          </p:nvCxnSpPr>
          <p:spPr>
            <a:xfrm>
              <a:off x="467410" y="2624727"/>
              <a:ext cx="6115680" cy="0"/>
            </a:xfrm>
            <a:prstGeom prst="line">
              <a:avLst/>
            </a:prstGeom>
            <a:ln w="952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467410" y="2325030"/>
              <a:ext cx="1641899" cy="312393"/>
            </a:xfrm>
            <a:prstGeom prst="rect">
              <a:avLst/>
            </a:prstGeom>
            <a:noFill/>
          </p:spPr>
          <p:txBody>
            <a:bodyPr wrap="square" rtlCol="0">
              <a:spAutoFit/>
            </a:bodyPr>
            <a:lstStyle/>
            <a:p>
              <a:pPr>
                <a:lnSpc>
                  <a:spcPct val="130000"/>
                </a:lnSpc>
              </a:pPr>
              <a:r>
                <a:rPr lang="ja-JP" altLang="en-US" sz="1100" dirty="0" smtClean="0">
                  <a:latin typeface="メイリオ" pitchFamily="50" charset="-128"/>
                  <a:ea typeface="メイリオ" pitchFamily="50" charset="-128"/>
                  <a:cs typeface="メイリオ" pitchFamily="50" charset="-128"/>
                </a:rPr>
                <a:t>指圧</a:t>
              </a:r>
              <a:r>
                <a:rPr kumimoji="1" lang="ja-JP" altLang="en-US" sz="1100" dirty="0" smtClean="0">
                  <a:latin typeface="メイリオ" pitchFamily="50" charset="-128"/>
                  <a:ea typeface="メイリオ" pitchFamily="50" charset="-128"/>
                  <a:cs typeface="メイリオ" pitchFamily="50" charset="-128"/>
                </a:rPr>
                <a:t>の種類</a:t>
              </a:r>
              <a:endParaRPr kumimoji="1" lang="ja-JP" altLang="en-US" sz="1100" dirty="0">
                <a:latin typeface="メイリオ" pitchFamily="50" charset="-128"/>
                <a:ea typeface="メイリオ" pitchFamily="50" charset="-128"/>
                <a:cs typeface="メイリオ" pitchFamily="50" charset="-128"/>
              </a:endParaRPr>
            </a:p>
          </p:txBody>
        </p:sp>
        <p:sp>
          <p:nvSpPr>
            <p:cNvPr id="54" name="テキスト ボックス 53"/>
            <p:cNvSpPr txBox="1"/>
            <p:nvPr/>
          </p:nvSpPr>
          <p:spPr>
            <a:xfrm>
              <a:off x="516612" y="2920430"/>
              <a:ext cx="1304240" cy="276999"/>
            </a:xfrm>
            <a:prstGeom prst="rect">
              <a:avLst/>
            </a:prstGeom>
            <a:noFill/>
          </p:spPr>
          <p:txBody>
            <a:bodyPr wrap="square" rtlCol="0">
              <a:spAutoFit/>
            </a:bodyPr>
            <a:lstStyle/>
            <a:p>
              <a:r>
                <a:rPr lang="ja-JP" altLang="en-US" sz="1200" b="1" dirty="0" smtClean="0">
                  <a:solidFill>
                    <a:srgbClr val="FF0000"/>
                  </a:solidFill>
                  <a:latin typeface="メイリオ" pitchFamily="50" charset="-128"/>
                  <a:ea typeface="メイリオ" pitchFamily="50" charset="-128"/>
                </a:rPr>
                <a:t>通常圧</a:t>
              </a:r>
              <a:endParaRPr lang="ja-JP" altLang="en-US" sz="1200" b="1" dirty="0">
                <a:solidFill>
                  <a:srgbClr val="FF0000"/>
                </a:solidFill>
                <a:latin typeface="メイリオ" pitchFamily="50" charset="-128"/>
                <a:ea typeface="メイリオ" pitchFamily="50" charset="-128"/>
              </a:endParaRPr>
            </a:p>
          </p:txBody>
        </p:sp>
        <p:sp>
          <p:nvSpPr>
            <p:cNvPr id="55" name="テキスト ボックス 54"/>
            <p:cNvSpPr txBox="1"/>
            <p:nvPr/>
          </p:nvSpPr>
          <p:spPr>
            <a:xfrm>
              <a:off x="476229" y="3197429"/>
              <a:ext cx="2596973" cy="369291"/>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ツボを親指の腹の部分で</a:t>
              </a:r>
              <a:r>
                <a:rPr lang="en-US" altLang="ja-JP" sz="900" dirty="0" smtClean="0">
                  <a:latin typeface="メイリオ" pitchFamily="50" charset="-128"/>
                  <a:ea typeface="メイリオ" pitchFamily="50" charset="-128"/>
                </a:rPr>
                <a:t>3</a:t>
              </a:r>
              <a:r>
                <a:rPr lang="ja-JP" altLang="en-US" sz="900" dirty="0" smtClean="0">
                  <a:latin typeface="メイリオ" pitchFamily="50" charset="-128"/>
                  <a:ea typeface="メイリオ" pitchFamily="50" charset="-128"/>
                </a:rPr>
                <a:t>秒ほどの間隔で押していく、一般的な指圧法です。</a:t>
              </a:r>
              <a:endParaRPr lang="en-US" altLang="ja-JP" sz="900" dirty="0" smtClean="0">
                <a:latin typeface="メイリオ" pitchFamily="50" charset="-128"/>
                <a:ea typeface="メイリオ" pitchFamily="50" charset="-128"/>
              </a:endParaRPr>
            </a:p>
          </p:txBody>
        </p:sp>
        <p:sp>
          <p:nvSpPr>
            <p:cNvPr id="79" name="テキスト ボックス 78"/>
            <p:cNvSpPr txBox="1"/>
            <p:nvPr/>
          </p:nvSpPr>
          <p:spPr>
            <a:xfrm>
              <a:off x="3460499" y="2847908"/>
              <a:ext cx="1304240" cy="276999"/>
            </a:xfrm>
            <a:prstGeom prst="rect">
              <a:avLst/>
            </a:prstGeom>
            <a:noFill/>
          </p:spPr>
          <p:txBody>
            <a:bodyPr wrap="square" rtlCol="0">
              <a:spAutoFit/>
            </a:bodyPr>
            <a:lstStyle/>
            <a:p>
              <a:r>
                <a:rPr lang="ja-JP" altLang="en-US" sz="1200" b="1" dirty="0" smtClean="0">
                  <a:solidFill>
                    <a:srgbClr val="FF0000"/>
                  </a:solidFill>
                  <a:latin typeface="メイリオ" pitchFamily="50" charset="-128"/>
                  <a:ea typeface="メイリオ" pitchFamily="50" charset="-128"/>
                </a:rPr>
                <a:t>感圧</a:t>
              </a:r>
              <a:endParaRPr lang="ja-JP" altLang="en-US" sz="1200" b="1" dirty="0">
                <a:solidFill>
                  <a:srgbClr val="FF0000"/>
                </a:solidFill>
                <a:latin typeface="メイリオ" pitchFamily="50" charset="-128"/>
                <a:ea typeface="メイリオ" pitchFamily="50" charset="-128"/>
              </a:endParaRPr>
            </a:p>
          </p:txBody>
        </p:sp>
        <p:sp>
          <p:nvSpPr>
            <p:cNvPr id="82" name="テキスト ボックス 81"/>
            <p:cNvSpPr txBox="1"/>
            <p:nvPr/>
          </p:nvSpPr>
          <p:spPr>
            <a:xfrm>
              <a:off x="3433242" y="3160302"/>
              <a:ext cx="2520280" cy="1200288"/>
            </a:xfrm>
            <a:prstGeom prst="rect">
              <a:avLst/>
            </a:prstGeom>
            <a:noFill/>
          </p:spPr>
          <p:txBody>
            <a:bodyPr wrap="square" lIns="91401" tIns="45700" rIns="91401" bIns="45700" rtlCol="0">
              <a:spAutoFit/>
            </a:bodyPr>
            <a:lstStyle/>
            <a:p>
              <a:r>
                <a:rPr lang="en-US" altLang="ja-JP" sz="900" dirty="0" smtClean="0">
                  <a:latin typeface="メイリオ" pitchFamily="50" charset="-128"/>
                  <a:ea typeface="メイリオ" pitchFamily="50" charset="-128"/>
                </a:rPr>
                <a:t>5</a:t>
              </a:r>
              <a:r>
                <a:rPr lang="ja-JP" altLang="en-US" sz="900" dirty="0" smtClean="0">
                  <a:latin typeface="メイリオ" pitchFamily="50" charset="-128"/>
                  <a:ea typeface="メイリオ" pitchFamily="50" charset="-128"/>
                </a:rPr>
                <a:t>秒ほどの間隔でツボを押して離して繰り返していく指圧法です。</a:t>
              </a:r>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p:txBody>
        </p:sp>
        <p:sp>
          <p:nvSpPr>
            <p:cNvPr id="93" name="テキスト ボックス 92"/>
            <p:cNvSpPr txBox="1"/>
            <p:nvPr/>
          </p:nvSpPr>
          <p:spPr>
            <a:xfrm>
              <a:off x="476229" y="4000550"/>
              <a:ext cx="886935" cy="276999"/>
            </a:xfrm>
            <a:prstGeom prst="rect">
              <a:avLst/>
            </a:prstGeom>
            <a:noFill/>
          </p:spPr>
          <p:txBody>
            <a:bodyPr wrap="square" rtlCol="0">
              <a:spAutoFit/>
            </a:bodyPr>
            <a:lstStyle/>
            <a:p>
              <a:r>
                <a:rPr lang="ja-JP" altLang="en-US" sz="1200" b="1" dirty="0" smtClean="0">
                  <a:solidFill>
                    <a:srgbClr val="FF0000"/>
                  </a:solidFill>
                  <a:latin typeface="メイリオ" pitchFamily="50" charset="-128"/>
                  <a:ea typeface="メイリオ" pitchFamily="50" charset="-128"/>
                </a:rPr>
                <a:t>流動圧</a:t>
              </a:r>
              <a:endParaRPr lang="ja-JP" altLang="en-US" sz="1200" b="1" dirty="0">
                <a:solidFill>
                  <a:srgbClr val="FF0000"/>
                </a:solidFill>
                <a:latin typeface="メイリオ" pitchFamily="50" charset="-128"/>
                <a:ea typeface="メイリオ" pitchFamily="50" charset="-128"/>
              </a:endParaRPr>
            </a:p>
          </p:txBody>
        </p:sp>
        <p:sp>
          <p:nvSpPr>
            <p:cNvPr id="94" name="テキスト ボックス 93"/>
            <p:cNvSpPr txBox="1"/>
            <p:nvPr/>
          </p:nvSpPr>
          <p:spPr>
            <a:xfrm>
              <a:off x="448972" y="4312944"/>
              <a:ext cx="2624230" cy="1200288"/>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両手の親指の腹部分を使ってリズムよく指圧していきます。肩甲骨や肩などのコリを解消する時に用います。</a:t>
              </a:r>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p:txBody>
        </p:sp>
        <p:sp>
          <p:nvSpPr>
            <p:cNvPr id="96" name="テキスト ボックス 95"/>
            <p:cNvSpPr txBox="1"/>
            <p:nvPr/>
          </p:nvSpPr>
          <p:spPr>
            <a:xfrm>
              <a:off x="3411063" y="4000550"/>
              <a:ext cx="1304240" cy="276999"/>
            </a:xfrm>
            <a:prstGeom prst="rect">
              <a:avLst/>
            </a:prstGeom>
            <a:noFill/>
          </p:spPr>
          <p:txBody>
            <a:bodyPr wrap="square" rtlCol="0">
              <a:spAutoFit/>
            </a:bodyPr>
            <a:lstStyle/>
            <a:p>
              <a:r>
                <a:rPr lang="ja-JP" altLang="en-US" sz="1200" b="1" dirty="0" smtClean="0">
                  <a:solidFill>
                    <a:srgbClr val="FF0000"/>
                  </a:solidFill>
                  <a:latin typeface="メイリオ" pitchFamily="50" charset="-128"/>
                  <a:ea typeface="メイリオ" pitchFamily="50" charset="-128"/>
                </a:rPr>
                <a:t>吸引圧</a:t>
              </a:r>
              <a:endParaRPr lang="ja-JP" altLang="en-US" sz="1200" b="1" dirty="0">
                <a:solidFill>
                  <a:srgbClr val="FF0000"/>
                </a:solidFill>
                <a:latin typeface="メイリオ" pitchFamily="50" charset="-128"/>
                <a:ea typeface="メイリオ" pitchFamily="50" charset="-128"/>
              </a:endParaRPr>
            </a:p>
          </p:txBody>
        </p:sp>
        <p:sp>
          <p:nvSpPr>
            <p:cNvPr id="97" name="テキスト ボックス 96"/>
            <p:cNvSpPr txBox="1"/>
            <p:nvPr/>
          </p:nvSpPr>
          <p:spPr>
            <a:xfrm>
              <a:off x="3460498" y="4312944"/>
              <a:ext cx="2587063" cy="1061789"/>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手のひらと指の付け根を使用して、波を打つように指圧します。腹部などに使用し、消化器官の改善を行います。</a:t>
              </a:r>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p:txBody>
        </p:sp>
        <p:sp>
          <p:nvSpPr>
            <p:cNvPr id="100" name="テキスト ボックス 99"/>
            <p:cNvSpPr txBox="1"/>
            <p:nvPr/>
          </p:nvSpPr>
          <p:spPr>
            <a:xfrm>
              <a:off x="543869" y="5213139"/>
              <a:ext cx="864074" cy="276999"/>
            </a:xfrm>
            <a:prstGeom prst="rect">
              <a:avLst/>
            </a:prstGeom>
            <a:noFill/>
          </p:spPr>
          <p:txBody>
            <a:bodyPr wrap="square" rtlCol="0">
              <a:spAutoFit/>
            </a:bodyPr>
            <a:lstStyle/>
            <a:p>
              <a:r>
                <a:rPr lang="ja-JP" altLang="en-US" sz="1200" b="1" dirty="0" smtClean="0">
                  <a:solidFill>
                    <a:srgbClr val="FF0000"/>
                  </a:solidFill>
                  <a:latin typeface="メイリオ" pitchFamily="50" charset="-128"/>
                  <a:ea typeface="メイリオ" pitchFamily="50" charset="-128"/>
                </a:rPr>
                <a:t>集中圧</a:t>
              </a:r>
              <a:endParaRPr lang="ja-JP" altLang="en-US" sz="1200" b="1" dirty="0">
                <a:solidFill>
                  <a:srgbClr val="FF0000"/>
                </a:solidFill>
                <a:latin typeface="メイリオ" pitchFamily="50" charset="-128"/>
                <a:ea typeface="メイリオ" pitchFamily="50" charset="-128"/>
              </a:endParaRPr>
            </a:p>
          </p:txBody>
        </p:sp>
        <p:sp>
          <p:nvSpPr>
            <p:cNvPr id="101" name="テキスト ボックス 100"/>
            <p:cNvSpPr txBox="1"/>
            <p:nvPr/>
          </p:nvSpPr>
          <p:spPr>
            <a:xfrm>
              <a:off x="516612" y="5525533"/>
              <a:ext cx="2556590" cy="923289"/>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集中的に</a:t>
              </a:r>
              <a:r>
                <a:rPr lang="en-US" altLang="ja-JP" sz="900" dirty="0" smtClean="0">
                  <a:latin typeface="メイリオ" pitchFamily="50" charset="-128"/>
                  <a:ea typeface="メイリオ" pitchFamily="50" charset="-128"/>
                </a:rPr>
                <a:t>1</a:t>
              </a:r>
              <a:r>
                <a:rPr lang="ja-JP" altLang="en-US" sz="900" dirty="0" smtClean="0">
                  <a:latin typeface="メイリオ" pitchFamily="50" charset="-128"/>
                  <a:ea typeface="メイリオ" pitchFamily="50" charset="-128"/>
                </a:rPr>
                <a:t>箇所を指圧していきます。酷いコリなどがある場合に、指を重ねて、力強く押していきます。</a:t>
              </a:r>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p:txBody>
        </p:sp>
        <p:sp>
          <p:nvSpPr>
            <p:cNvPr id="103" name="テキスト ボックス 102"/>
            <p:cNvSpPr txBox="1"/>
            <p:nvPr/>
          </p:nvSpPr>
          <p:spPr>
            <a:xfrm>
              <a:off x="3487756" y="5202106"/>
              <a:ext cx="842590" cy="276999"/>
            </a:xfrm>
            <a:prstGeom prst="rect">
              <a:avLst/>
            </a:prstGeom>
            <a:noFill/>
          </p:spPr>
          <p:txBody>
            <a:bodyPr wrap="square" rtlCol="0">
              <a:spAutoFit/>
            </a:bodyPr>
            <a:lstStyle/>
            <a:p>
              <a:r>
                <a:rPr lang="ja-JP" altLang="en-US" sz="1200" b="1" dirty="0" smtClean="0">
                  <a:solidFill>
                    <a:srgbClr val="FF0000"/>
                  </a:solidFill>
                  <a:latin typeface="メイリオ" pitchFamily="50" charset="-128"/>
                  <a:ea typeface="メイリオ" pitchFamily="50" charset="-128"/>
                </a:rPr>
                <a:t>持続圧</a:t>
              </a:r>
              <a:endParaRPr lang="ja-JP" altLang="en-US" sz="1200" b="1" dirty="0">
                <a:solidFill>
                  <a:srgbClr val="FF0000"/>
                </a:solidFill>
                <a:latin typeface="メイリオ" pitchFamily="50" charset="-128"/>
                <a:ea typeface="メイリオ" pitchFamily="50" charset="-128"/>
              </a:endParaRPr>
            </a:p>
          </p:txBody>
        </p:sp>
        <p:sp>
          <p:nvSpPr>
            <p:cNvPr id="104" name="テキスト ボックス 103"/>
            <p:cNvSpPr txBox="1"/>
            <p:nvPr/>
          </p:nvSpPr>
          <p:spPr>
            <a:xfrm>
              <a:off x="3460499" y="5514500"/>
              <a:ext cx="2493023" cy="646290"/>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手の平でゆっくりと</a:t>
              </a:r>
              <a:r>
                <a:rPr lang="en-US" altLang="ja-JP" sz="900" dirty="0" smtClean="0">
                  <a:latin typeface="メイリオ" pitchFamily="50" charset="-128"/>
                  <a:ea typeface="メイリオ" pitchFamily="50" charset="-128"/>
                </a:rPr>
                <a:t>10</a:t>
              </a:r>
              <a:r>
                <a:rPr lang="ja-JP" altLang="en-US" sz="900" dirty="0" smtClean="0">
                  <a:latin typeface="メイリオ" pitchFamily="50" charset="-128"/>
                  <a:ea typeface="メイリオ" pitchFamily="50" charset="-128"/>
                </a:rPr>
                <a:t>秒程押していきます。目の周りなどを指圧する際に良く使われます。</a:t>
              </a:r>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p:txBody>
        </p:sp>
        <p:sp>
          <p:nvSpPr>
            <p:cNvPr id="48" name="正方形/長方形 47"/>
            <p:cNvSpPr/>
            <p:nvPr/>
          </p:nvSpPr>
          <p:spPr>
            <a:xfrm>
              <a:off x="458882" y="2795479"/>
              <a:ext cx="2614320" cy="989047"/>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ysClr val="windowText" lastClr="000000"/>
                </a:solidFill>
                <a:latin typeface="+mj-ea"/>
                <a:ea typeface="+mj-ea"/>
              </a:endParaRPr>
            </a:p>
          </p:txBody>
        </p:sp>
        <p:sp>
          <p:nvSpPr>
            <p:cNvPr id="51" name="正方形/長方形 50"/>
            <p:cNvSpPr/>
            <p:nvPr/>
          </p:nvSpPr>
          <p:spPr>
            <a:xfrm>
              <a:off x="3433242" y="2795479"/>
              <a:ext cx="2614320" cy="989047"/>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ysClr val="windowText" lastClr="000000"/>
                </a:solidFill>
                <a:latin typeface="+mj-ea"/>
                <a:ea typeface="+mj-ea"/>
              </a:endParaRPr>
            </a:p>
          </p:txBody>
        </p:sp>
        <p:sp>
          <p:nvSpPr>
            <p:cNvPr id="52" name="正方形/長方形 51"/>
            <p:cNvSpPr/>
            <p:nvPr/>
          </p:nvSpPr>
          <p:spPr>
            <a:xfrm>
              <a:off x="458882" y="3936926"/>
              <a:ext cx="2614320" cy="989047"/>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ysClr val="windowText" lastClr="000000"/>
                </a:solidFill>
                <a:latin typeface="+mj-ea"/>
                <a:ea typeface="+mj-ea"/>
              </a:endParaRPr>
            </a:p>
          </p:txBody>
        </p:sp>
        <p:sp>
          <p:nvSpPr>
            <p:cNvPr id="56" name="正方形/長方形 55"/>
            <p:cNvSpPr/>
            <p:nvPr/>
          </p:nvSpPr>
          <p:spPr>
            <a:xfrm>
              <a:off x="3433242" y="3936926"/>
              <a:ext cx="2614320" cy="989047"/>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ysClr val="windowText" lastClr="000000"/>
                </a:solidFill>
                <a:latin typeface="+mj-ea"/>
                <a:ea typeface="+mj-ea"/>
              </a:endParaRPr>
            </a:p>
          </p:txBody>
        </p:sp>
        <p:sp>
          <p:nvSpPr>
            <p:cNvPr id="58" name="正方形/長方形 57"/>
            <p:cNvSpPr/>
            <p:nvPr/>
          </p:nvSpPr>
          <p:spPr>
            <a:xfrm>
              <a:off x="458882" y="5137794"/>
              <a:ext cx="2614320" cy="989047"/>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ysClr val="windowText" lastClr="000000"/>
                </a:solidFill>
                <a:latin typeface="+mj-ea"/>
                <a:ea typeface="+mj-ea"/>
              </a:endParaRPr>
            </a:p>
          </p:txBody>
        </p:sp>
        <p:sp>
          <p:nvSpPr>
            <p:cNvPr id="59" name="正方形/長方形 58"/>
            <p:cNvSpPr/>
            <p:nvPr/>
          </p:nvSpPr>
          <p:spPr>
            <a:xfrm>
              <a:off x="3433242" y="5137794"/>
              <a:ext cx="2614320" cy="989047"/>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ysClr val="windowText" lastClr="000000"/>
                </a:solidFill>
                <a:latin typeface="+mj-ea"/>
                <a:ea typeface="+mj-ea"/>
              </a:endParaRPr>
            </a:p>
          </p:txBody>
        </p:sp>
      </p:grpSp>
    </p:spTree>
    <p:extLst>
      <p:ext uri="{BB962C8B-B14F-4D97-AF65-F5344CB8AC3E}">
        <p14:creationId xmlns:p14="http://schemas.microsoft.com/office/powerpoint/2010/main" xmlns="" val="3158034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テキスト ボックス 5"/>
          <p:cNvSpPr txBox="1"/>
          <p:nvPr/>
        </p:nvSpPr>
        <p:spPr>
          <a:xfrm>
            <a:off x="7897738" y="5491787"/>
            <a:ext cx="723275" cy="307777"/>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rPr>
              <a:t>サイド</a:t>
            </a:r>
            <a:endParaRPr kumimoji="1" lang="ja-JP" altLang="en-US" sz="1400" dirty="0">
              <a:latin typeface="メイリオ" panose="020B0604030504040204" pitchFamily="50" charset="-128"/>
              <a:ea typeface="メイリオ" panose="020B0604030504040204" pitchFamily="50" charset="-128"/>
            </a:endParaRPr>
          </a:p>
        </p:txBody>
      </p:sp>
      <p:sp>
        <p:nvSpPr>
          <p:cNvPr id="9" name="正方形/長方形 8"/>
          <p:cNvSpPr/>
          <p:nvPr/>
        </p:nvSpPr>
        <p:spPr>
          <a:xfrm>
            <a:off x="336898" y="1735401"/>
            <a:ext cx="5976663" cy="28803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smtClean="0">
                <a:solidFill>
                  <a:sysClr val="windowText" lastClr="000000"/>
                </a:solidFill>
                <a:latin typeface="+mj-ea"/>
                <a:ea typeface="+mj-ea"/>
              </a:rPr>
              <a:t>あん摩</a:t>
            </a:r>
            <a:endParaRPr lang="en-US" altLang="ja-JP" sz="1200" b="1" dirty="0" smtClean="0">
              <a:solidFill>
                <a:sysClr val="windowText" lastClr="000000"/>
              </a:solidFill>
              <a:latin typeface="+mj-ea"/>
              <a:ea typeface="+mj-ea"/>
            </a:endParaRPr>
          </a:p>
        </p:txBody>
      </p:sp>
      <p:grpSp>
        <p:nvGrpSpPr>
          <p:cNvPr id="2" name="グループ化 11"/>
          <p:cNvGrpSpPr/>
          <p:nvPr/>
        </p:nvGrpSpPr>
        <p:grpSpPr>
          <a:xfrm>
            <a:off x="-599206" y="1631023"/>
            <a:ext cx="442533" cy="392410"/>
            <a:chOff x="9481914" y="1572360"/>
            <a:chExt cx="442533" cy="392410"/>
          </a:xfrm>
        </p:grpSpPr>
        <p:sp>
          <p:nvSpPr>
            <p:cNvPr id="11" name="正方形/長方形 10"/>
            <p:cNvSpPr/>
            <p:nvPr/>
          </p:nvSpPr>
          <p:spPr>
            <a:xfrm>
              <a:off x="9481914" y="1676738"/>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4" name="テキスト ボックス 13"/>
            <p:cNvSpPr txBox="1"/>
            <p:nvPr/>
          </p:nvSpPr>
          <p:spPr>
            <a:xfrm>
              <a:off x="9543437"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h2</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cxnSp>
        <p:nvCxnSpPr>
          <p:cNvPr id="49" name="直線コネクタ 48"/>
          <p:cNvCxnSpPr/>
          <p:nvPr/>
        </p:nvCxnSpPr>
        <p:spPr>
          <a:xfrm>
            <a:off x="467410" y="2624727"/>
            <a:ext cx="6115680" cy="0"/>
          </a:xfrm>
          <a:prstGeom prst="line">
            <a:avLst/>
          </a:prstGeom>
          <a:ln w="952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402784" y="7731593"/>
            <a:ext cx="1641899" cy="299697"/>
          </a:xfrm>
          <a:prstGeom prst="rect">
            <a:avLst/>
          </a:prstGeom>
          <a:noFill/>
        </p:spPr>
        <p:txBody>
          <a:bodyPr wrap="square" rtlCol="0">
            <a:spAutoFit/>
          </a:bodyPr>
          <a:lstStyle/>
          <a:p>
            <a:pPr>
              <a:lnSpc>
                <a:spcPct val="130000"/>
              </a:lnSpc>
            </a:pPr>
            <a:r>
              <a:rPr lang="ja-JP" altLang="en-US" sz="1100" dirty="0" smtClean="0">
                <a:latin typeface="メイリオ" pitchFamily="50" charset="-128"/>
                <a:ea typeface="メイリオ" pitchFamily="50" charset="-128"/>
                <a:cs typeface="メイリオ" pitchFamily="50" charset="-128"/>
              </a:rPr>
              <a:t>あん摩について</a:t>
            </a:r>
            <a:endParaRPr kumimoji="1" lang="ja-JP" altLang="en-US" sz="1100" dirty="0">
              <a:latin typeface="メイリオ" pitchFamily="50" charset="-128"/>
              <a:ea typeface="メイリオ" pitchFamily="50" charset="-128"/>
              <a:cs typeface="メイリオ" pitchFamily="50" charset="-128"/>
            </a:endParaRPr>
          </a:p>
        </p:txBody>
      </p:sp>
      <p:cxnSp>
        <p:nvCxnSpPr>
          <p:cNvPr id="50" name="直線コネクタ 49"/>
          <p:cNvCxnSpPr/>
          <p:nvPr/>
        </p:nvCxnSpPr>
        <p:spPr>
          <a:xfrm>
            <a:off x="402785" y="7960990"/>
            <a:ext cx="6115680" cy="0"/>
          </a:xfrm>
          <a:prstGeom prst="line">
            <a:avLst/>
          </a:prstGeom>
          <a:ln w="952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467410" y="2325030"/>
            <a:ext cx="1641899" cy="312393"/>
          </a:xfrm>
          <a:prstGeom prst="rect">
            <a:avLst/>
          </a:prstGeom>
          <a:noFill/>
        </p:spPr>
        <p:txBody>
          <a:bodyPr wrap="square" rtlCol="0">
            <a:spAutoFit/>
          </a:bodyPr>
          <a:lstStyle/>
          <a:p>
            <a:pPr>
              <a:lnSpc>
                <a:spcPct val="130000"/>
              </a:lnSpc>
            </a:pPr>
            <a:r>
              <a:rPr lang="ja-JP" altLang="en-US" sz="1100" dirty="0" smtClean="0">
                <a:latin typeface="メイリオ" pitchFamily="50" charset="-128"/>
                <a:ea typeface="メイリオ" pitchFamily="50" charset="-128"/>
                <a:cs typeface="メイリオ" pitchFamily="50" charset="-128"/>
              </a:rPr>
              <a:t>あん摩</a:t>
            </a:r>
            <a:r>
              <a:rPr kumimoji="1" lang="ja-JP" altLang="en-US" sz="1100" dirty="0" smtClean="0">
                <a:latin typeface="メイリオ" pitchFamily="50" charset="-128"/>
                <a:ea typeface="メイリオ" pitchFamily="50" charset="-128"/>
                <a:cs typeface="メイリオ" pitchFamily="50" charset="-128"/>
              </a:rPr>
              <a:t>の種類</a:t>
            </a:r>
            <a:endParaRPr kumimoji="1" lang="ja-JP" altLang="en-US" sz="1100" dirty="0">
              <a:latin typeface="メイリオ" pitchFamily="50" charset="-128"/>
              <a:ea typeface="メイリオ" pitchFamily="50" charset="-128"/>
              <a:cs typeface="メイリオ" pitchFamily="50" charset="-128"/>
            </a:endParaRPr>
          </a:p>
        </p:txBody>
      </p:sp>
      <p:sp>
        <p:nvSpPr>
          <p:cNvPr id="57" name="テキスト ボックス 56"/>
          <p:cNvSpPr txBox="1"/>
          <p:nvPr/>
        </p:nvSpPr>
        <p:spPr>
          <a:xfrm>
            <a:off x="368026" y="8149312"/>
            <a:ext cx="6179013" cy="1538842"/>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あん摩は、指や手のひらで、心臓から末端に向かって揉み叩いていき症状を改善していく中国発症の手技療法です。</a:t>
            </a:r>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r>
              <a:rPr lang="ja-JP" altLang="en-US" sz="900" dirty="0" smtClean="0">
                <a:latin typeface="メイリオ" pitchFamily="50" charset="-128"/>
                <a:ea typeface="メイリオ" pitchFamily="50" charset="-128"/>
              </a:rPr>
              <a:t>主として筋肉のコリを取り除いたり、新陳代謝を盛んにします。近年では、体のむくみを取って体をスッキリさせるなど美容の面で用いられることも多くなりました。</a:t>
            </a:r>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r>
              <a:rPr lang="ja-JP" altLang="en-US" sz="900" dirty="0" smtClean="0">
                <a:latin typeface="メイリオ" pitchFamily="50" charset="-128"/>
                <a:ea typeface="メイリオ" pitchFamily="50" charset="-128"/>
              </a:rPr>
              <a:t>お腹に行うことにより消化吸収の促進で便秘解消などの効果もあります。</a:t>
            </a:r>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p:txBody>
      </p:sp>
      <p:grpSp>
        <p:nvGrpSpPr>
          <p:cNvPr id="7" name="グループ化 67"/>
          <p:cNvGrpSpPr/>
          <p:nvPr/>
        </p:nvGrpSpPr>
        <p:grpSpPr>
          <a:xfrm>
            <a:off x="-523785" y="2288769"/>
            <a:ext cx="442533" cy="392410"/>
            <a:chOff x="9481914" y="1572360"/>
            <a:chExt cx="442533" cy="392410"/>
          </a:xfrm>
        </p:grpSpPr>
        <p:sp>
          <p:nvSpPr>
            <p:cNvPr id="77" name="正方形/長方形 76"/>
            <p:cNvSpPr/>
            <p:nvPr/>
          </p:nvSpPr>
          <p:spPr>
            <a:xfrm>
              <a:off x="9481914" y="1676738"/>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8" name="テキスト ボックス 77"/>
            <p:cNvSpPr txBox="1"/>
            <p:nvPr/>
          </p:nvSpPr>
          <p:spPr>
            <a:xfrm>
              <a:off x="9543437"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h3</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grpSp>
        <p:nvGrpSpPr>
          <p:cNvPr id="10" name="グループ化 67"/>
          <p:cNvGrpSpPr/>
          <p:nvPr/>
        </p:nvGrpSpPr>
        <p:grpSpPr>
          <a:xfrm>
            <a:off x="-665642" y="7661293"/>
            <a:ext cx="442533" cy="392410"/>
            <a:chOff x="9481914" y="1572360"/>
            <a:chExt cx="442533" cy="392410"/>
          </a:xfrm>
        </p:grpSpPr>
        <p:sp>
          <p:nvSpPr>
            <p:cNvPr id="80" name="正方形/長方形 79"/>
            <p:cNvSpPr/>
            <p:nvPr/>
          </p:nvSpPr>
          <p:spPr>
            <a:xfrm>
              <a:off x="9481914" y="1676738"/>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81" name="テキスト ボックス 80"/>
            <p:cNvSpPr txBox="1"/>
            <p:nvPr/>
          </p:nvSpPr>
          <p:spPr>
            <a:xfrm>
              <a:off x="9543437"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h3</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sp>
        <p:nvSpPr>
          <p:cNvPr id="55" name="テキスト ボックス 54"/>
          <p:cNvSpPr txBox="1"/>
          <p:nvPr/>
        </p:nvSpPr>
        <p:spPr>
          <a:xfrm>
            <a:off x="477862" y="2952989"/>
            <a:ext cx="1304240" cy="276999"/>
          </a:xfrm>
          <a:prstGeom prst="rect">
            <a:avLst/>
          </a:prstGeom>
          <a:noFill/>
        </p:spPr>
        <p:txBody>
          <a:bodyPr wrap="square" rtlCol="0">
            <a:spAutoFit/>
          </a:bodyPr>
          <a:lstStyle/>
          <a:p>
            <a:r>
              <a:rPr lang="ja-JP" altLang="en-US" sz="1200" b="1" dirty="0" smtClean="0">
                <a:solidFill>
                  <a:srgbClr val="FF0000"/>
                </a:solidFill>
                <a:latin typeface="メイリオ" pitchFamily="50" charset="-128"/>
                <a:ea typeface="メイリオ" pitchFamily="50" charset="-128"/>
              </a:rPr>
              <a:t>軽擦法</a:t>
            </a:r>
            <a:endParaRPr lang="ja-JP" altLang="en-US" sz="1200" b="1" dirty="0">
              <a:solidFill>
                <a:srgbClr val="FF0000"/>
              </a:solidFill>
              <a:latin typeface="メイリオ" pitchFamily="50" charset="-128"/>
              <a:ea typeface="メイリオ" pitchFamily="50" charset="-128"/>
            </a:endParaRPr>
          </a:p>
        </p:txBody>
      </p:sp>
      <p:sp>
        <p:nvSpPr>
          <p:cNvPr id="79" name="テキスト ボックス 78"/>
          <p:cNvSpPr txBox="1"/>
          <p:nvPr/>
        </p:nvSpPr>
        <p:spPr>
          <a:xfrm>
            <a:off x="530890" y="3229988"/>
            <a:ext cx="2614320" cy="338514"/>
          </a:xfrm>
          <a:prstGeom prst="rect">
            <a:avLst/>
          </a:prstGeom>
          <a:noFill/>
        </p:spPr>
        <p:txBody>
          <a:bodyPr wrap="square" lIns="91401" tIns="45700" rIns="91401" bIns="45700" rtlCol="0">
            <a:spAutoFit/>
          </a:bodyPr>
          <a:lstStyle/>
          <a:p>
            <a:r>
              <a:rPr lang="ja-JP" altLang="en-US" sz="800" dirty="0" smtClean="0">
                <a:latin typeface="メイリオ" pitchFamily="50" charset="-128"/>
                <a:ea typeface="メイリオ" pitchFamily="50" charset="-128"/>
              </a:rPr>
              <a:t>手のひらを患部に密着させ、適度の力を加えながら、撫で、さする方法です。</a:t>
            </a:r>
            <a:endParaRPr lang="en-US" altLang="ja-JP" sz="800" dirty="0" smtClean="0">
              <a:latin typeface="メイリオ" pitchFamily="50" charset="-128"/>
              <a:ea typeface="メイリオ" pitchFamily="50" charset="-128"/>
            </a:endParaRPr>
          </a:p>
        </p:txBody>
      </p:sp>
      <p:sp>
        <p:nvSpPr>
          <p:cNvPr id="82" name="テキスト ボックス 81"/>
          <p:cNvSpPr txBox="1"/>
          <p:nvPr/>
        </p:nvSpPr>
        <p:spPr>
          <a:xfrm>
            <a:off x="3378002" y="2933978"/>
            <a:ext cx="861686" cy="276999"/>
          </a:xfrm>
          <a:prstGeom prst="rect">
            <a:avLst/>
          </a:prstGeom>
          <a:noFill/>
        </p:spPr>
        <p:txBody>
          <a:bodyPr wrap="square" rtlCol="0">
            <a:spAutoFit/>
          </a:bodyPr>
          <a:lstStyle/>
          <a:p>
            <a:r>
              <a:rPr lang="ja-JP" altLang="en-US" sz="1200" b="1" dirty="0" smtClean="0">
                <a:solidFill>
                  <a:srgbClr val="FF0000"/>
                </a:solidFill>
                <a:latin typeface="メイリオ" pitchFamily="50" charset="-128"/>
                <a:ea typeface="メイリオ" pitchFamily="50" charset="-128"/>
              </a:rPr>
              <a:t>揉捏法</a:t>
            </a:r>
            <a:endParaRPr lang="ja-JP" altLang="en-US" sz="1200" b="1" dirty="0">
              <a:solidFill>
                <a:srgbClr val="FF0000"/>
              </a:solidFill>
              <a:latin typeface="メイリオ" pitchFamily="50" charset="-128"/>
              <a:ea typeface="メイリオ" pitchFamily="50" charset="-128"/>
            </a:endParaRPr>
          </a:p>
        </p:txBody>
      </p:sp>
      <p:sp>
        <p:nvSpPr>
          <p:cNvPr id="83" name="テキスト ボックス 82"/>
          <p:cNvSpPr txBox="1"/>
          <p:nvPr/>
        </p:nvSpPr>
        <p:spPr>
          <a:xfrm>
            <a:off x="3350745" y="3246372"/>
            <a:ext cx="2641577" cy="1200288"/>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指で筋肉などを押したり、こねたり、つまんだりして揉みほぐす方法です。</a:t>
            </a:r>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p:txBody>
      </p:sp>
      <p:sp>
        <p:nvSpPr>
          <p:cNvPr id="86" name="テキスト ボックス 85"/>
          <p:cNvSpPr txBox="1"/>
          <p:nvPr/>
        </p:nvSpPr>
        <p:spPr>
          <a:xfrm>
            <a:off x="483153" y="4205027"/>
            <a:ext cx="1304240" cy="276999"/>
          </a:xfrm>
          <a:prstGeom prst="rect">
            <a:avLst/>
          </a:prstGeom>
          <a:noFill/>
        </p:spPr>
        <p:txBody>
          <a:bodyPr wrap="square" rtlCol="0">
            <a:spAutoFit/>
          </a:bodyPr>
          <a:lstStyle/>
          <a:p>
            <a:r>
              <a:rPr lang="ja-JP" altLang="en-US" sz="1200" b="1" dirty="0" smtClean="0">
                <a:solidFill>
                  <a:srgbClr val="FF0000"/>
                </a:solidFill>
                <a:latin typeface="メイリオ" pitchFamily="50" charset="-128"/>
                <a:ea typeface="メイリオ" pitchFamily="50" charset="-128"/>
              </a:rPr>
              <a:t>叩打法</a:t>
            </a:r>
            <a:endParaRPr lang="ja-JP" altLang="en-US" sz="1200" b="1" dirty="0">
              <a:solidFill>
                <a:srgbClr val="FF0000"/>
              </a:solidFill>
              <a:latin typeface="メイリオ" pitchFamily="50" charset="-128"/>
              <a:ea typeface="メイリオ" pitchFamily="50" charset="-128"/>
            </a:endParaRPr>
          </a:p>
        </p:txBody>
      </p:sp>
      <p:sp>
        <p:nvSpPr>
          <p:cNvPr id="87" name="テキスト ボックス 86"/>
          <p:cNvSpPr txBox="1"/>
          <p:nvPr/>
        </p:nvSpPr>
        <p:spPr>
          <a:xfrm>
            <a:off x="510410" y="4517421"/>
            <a:ext cx="3858936" cy="923289"/>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患部を指で打ち、叩いていく方法です。</a:t>
            </a:r>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p:txBody>
      </p:sp>
      <p:sp>
        <p:nvSpPr>
          <p:cNvPr id="89" name="テキスト ボックス 88"/>
          <p:cNvSpPr txBox="1"/>
          <p:nvPr/>
        </p:nvSpPr>
        <p:spPr>
          <a:xfrm>
            <a:off x="3405259" y="4193994"/>
            <a:ext cx="1304240" cy="276999"/>
          </a:xfrm>
          <a:prstGeom prst="rect">
            <a:avLst/>
          </a:prstGeom>
          <a:noFill/>
        </p:spPr>
        <p:txBody>
          <a:bodyPr wrap="square" rtlCol="0">
            <a:spAutoFit/>
          </a:bodyPr>
          <a:lstStyle/>
          <a:p>
            <a:r>
              <a:rPr lang="ja-JP" altLang="en-US" sz="1200" b="1" dirty="0" smtClean="0">
                <a:solidFill>
                  <a:srgbClr val="FF0000"/>
                </a:solidFill>
                <a:latin typeface="メイリオ" pitchFamily="50" charset="-128"/>
                <a:ea typeface="メイリオ" pitchFamily="50" charset="-128"/>
              </a:rPr>
              <a:t>圧迫法</a:t>
            </a:r>
            <a:endParaRPr lang="ja-JP" altLang="en-US" sz="1200" b="1" dirty="0">
              <a:solidFill>
                <a:srgbClr val="FF0000"/>
              </a:solidFill>
              <a:latin typeface="メイリオ" pitchFamily="50" charset="-128"/>
              <a:ea typeface="メイリオ" pitchFamily="50" charset="-128"/>
            </a:endParaRPr>
          </a:p>
        </p:txBody>
      </p:sp>
      <p:sp>
        <p:nvSpPr>
          <p:cNvPr id="90" name="テキスト ボックス 89"/>
          <p:cNvSpPr txBox="1"/>
          <p:nvPr/>
        </p:nvSpPr>
        <p:spPr>
          <a:xfrm>
            <a:off x="3378002" y="4506388"/>
            <a:ext cx="3858936" cy="646290"/>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指を使って患部を圧迫する方法です。</a:t>
            </a:r>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p:txBody>
      </p:sp>
      <p:sp>
        <p:nvSpPr>
          <p:cNvPr id="92" name="テキスト ボックス 91"/>
          <p:cNvSpPr txBox="1"/>
          <p:nvPr/>
        </p:nvSpPr>
        <p:spPr>
          <a:xfrm>
            <a:off x="524819" y="5344333"/>
            <a:ext cx="864074" cy="276999"/>
          </a:xfrm>
          <a:prstGeom prst="rect">
            <a:avLst/>
          </a:prstGeom>
          <a:noFill/>
        </p:spPr>
        <p:txBody>
          <a:bodyPr wrap="square" rtlCol="0">
            <a:spAutoFit/>
          </a:bodyPr>
          <a:lstStyle/>
          <a:p>
            <a:r>
              <a:rPr lang="ja-JP" altLang="en-US" sz="1200" b="1" dirty="0" smtClean="0">
                <a:solidFill>
                  <a:srgbClr val="FF0000"/>
                </a:solidFill>
                <a:latin typeface="メイリオ" pitchFamily="50" charset="-128"/>
                <a:ea typeface="メイリオ" pitchFamily="50" charset="-128"/>
              </a:rPr>
              <a:t>振せん法</a:t>
            </a:r>
            <a:endParaRPr lang="ja-JP" altLang="en-US" sz="1200" b="1" dirty="0">
              <a:solidFill>
                <a:srgbClr val="FF0000"/>
              </a:solidFill>
              <a:latin typeface="メイリオ" pitchFamily="50" charset="-128"/>
              <a:ea typeface="メイリオ" pitchFamily="50" charset="-128"/>
            </a:endParaRPr>
          </a:p>
        </p:txBody>
      </p:sp>
      <p:sp>
        <p:nvSpPr>
          <p:cNvPr id="93" name="テキスト ボックス 92"/>
          <p:cNvSpPr txBox="1"/>
          <p:nvPr/>
        </p:nvSpPr>
        <p:spPr>
          <a:xfrm>
            <a:off x="497562" y="5656727"/>
            <a:ext cx="2556590" cy="507791"/>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手を震わせて、振動によって刺激を与える方法です。</a:t>
            </a:r>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p:txBody>
      </p:sp>
      <p:sp>
        <p:nvSpPr>
          <p:cNvPr id="95" name="テキスト ボックス 94"/>
          <p:cNvSpPr txBox="1"/>
          <p:nvPr/>
        </p:nvSpPr>
        <p:spPr>
          <a:xfrm>
            <a:off x="3487882" y="5302210"/>
            <a:ext cx="1304240" cy="276999"/>
          </a:xfrm>
          <a:prstGeom prst="rect">
            <a:avLst/>
          </a:prstGeom>
          <a:noFill/>
        </p:spPr>
        <p:txBody>
          <a:bodyPr wrap="square" rtlCol="0">
            <a:spAutoFit/>
          </a:bodyPr>
          <a:lstStyle/>
          <a:p>
            <a:r>
              <a:rPr lang="ja-JP" altLang="en-US" sz="1200" b="1" dirty="0" smtClean="0">
                <a:solidFill>
                  <a:srgbClr val="FF0000"/>
                </a:solidFill>
                <a:latin typeface="メイリオ" pitchFamily="50" charset="-128"/>
                <a:ea typeface="メイリオ" pitchFamily="50" charset="-128"/>
              </a:rPr>
              <a:t>運動法</a:t>
            </a:r>
            <a:endParaRPr lang="ja-JP" altLang="en-US" sz="1200" b="1" dirty="0">
              <a:solidFill>
                <a:srgbClr val="FF0000"/>
              </a:solidFill>
              <a:latin typeface="メイリオ" pitchFamily="50" charset="-128"/>
              <a:ea typeface="メイリオ" pitchFamily="50" charset="-128"/>
            </a:endParaRPr>
          </a:p>
        </p:txBody>
      </p:sp>
      <p:sp>
        <p:nvSpPr>
          <p:cNvPr id="96" name="テキスト ボックス 95"/>
          <p:cNvSpPr txBox="1"/>
          <p:nvPr/>
        </p:nvSpPr>
        <p:spPr>
          <a:xfrm>
            <a:off x="3460625" y="5614604"/>
            <a:ext cx="3858936" cy="369291"/>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関節を緩ませて、動かしていく方法。</a:t>
            </a:r>
            <a:endParaRPr lang="en-US" altLang="ja-JP" sz="900" dirty="0" smtClean="0">
              <a:latin typeface="メイリオ" pitchFamily="50" charset="-128"/>
              <a:ea typeface="メイリオ" pitchFamily="50" charset="-128"/>
            </a:endParaRPr>
          </a:p>
          <a:p>
            <a:endParaRPr lang="en-US" altLang="ja-JP" sz="900" dirty="0" smtClean="0">
              <a:latin typeface="メイリオ" pitchFamily="50" charset="-128"/>
              <a:ea typeface="メイリオ" pitchFamily="50" charset="-128"/>
            </a:endParaRPr>
          </a:p>
        </p:txBody>
      </p:sp>
      <p:sp>
        <p:nvSpPr>
          <p:cNvPr id="6145" name="Rectangle 1"/>
          <p:cNvSpPr>
            <a:spLocks noChangeArrowheads="1"/>
          </p:cNvSpPr>
          <p:nvPr/>
        </p:nvSpPr>
        <p:spPr bwMode="auto">
          <a:xfrm>
            <a:off x="0" y="0"/>
            <a:ext cx="9602788" cy="457200"/>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sz="800" b="1" i="0" u="none" strike="noStrike" cap="none" normalizeH="0" baseline="0" smtClean="0">
                <a:ln>
                  <a:noFill/>
                </a:ln>
                <a:solidFill>
                  <a:srgbClr val="999900"/>
                </a:solidFill>
                <a:effectLst/>
                <a:latin typeface="ＭＳ Ｐゴシック" pitchFamily="50" charset="-128"/>
                <a:ea typeface="ＭＳ Ｐゴシック" pitchFamily="50" charset="-128"/>
                <a:cs typeface="ＭＳ Ｐゴシック" pitchFamily="50" charset="-128"/>
              </a:rPr>
              <a:t>あん摩の手技一覧表</a:t>
            </a:r>
          </a:p>
          <a:p>
            <a:pPr marL="0" marR="0" lvl="0" indent="0" algn="l" defTabSz="914400" rtl="0" eaLnBrk="0" fontAlgn="base" latinLnBrk="0" hangingPunct="0">
              <a:lnSpc>
                <a:spcPct val="100000"/>
              </a:lnSpc>
              <a:spcBef>
                <a:spcPct val="0"/>
              </a:spcBef>
              <a:spcAft>
                <a:spcPct val="0"/>
              </a:spcAft>
              <a:buClrTx/>
              <a:buSzTx/>
              <a:buFontTx/>
              <a:buNone/>
              <a:tabLst/>
            </a:pPr>
            <a:r>
              <a:rPr kumimoji="1" lang="ja-JP" sz="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rPr>
              <a:t/>
            </a:r>
            <a:br>
              <a:rPr kumimoji="1" lang="ja-JP" sz="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rPr>
            </a:br>
            <a:endParaRPr kumimoji="1" 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00" name="テキスト ボックス 99"/>
          <p:cNvSpPr txBox="1"/>
          <p:nvPr/>
        </p:nvSpPr>
        <p:spPr>
          <a:xfrm>
            <a:off x="558147" y="6568476"/>
            <a:ext cx="1304240" cy="276999"/>
          </a:xfrm>
          <a:prstGeom prst="rect">
            <a:avLst/>
          </a:prstGeom>
          <a:noFill/>
        </p:spPr>
        <p:txBody>
          <a:bodyPr wrap="square" rtlCol="0">
            <a:spAutoFit/>
          </a:bodyPr>
          <a:lstStyle/>
          <a:p>
            <a:r>
              <a:rPr lang="ja-JP" altLang="en-US" sz="1200" b="1" dirty="0" smtClean="0">
                <a:solidFill>
                  <a:srgbClr val="FF0000"/>
                </a:solidFill>
                <a:latin typeface="メイリオ" pitchFamily="50" charset="-128"/>
                <a:ea typeface="メイリオ" pitchFamily="50" charset="-128"/>
              </a:rPr>
              <a:t>曲手法</a:t>
            </a:r>
            <a:endParaRPr lang="ja-JP" altLang="en-US" sz="1200" b="1" dirty="0">
              <a:solidFill>
                <a:srgbClr val="FF0000"/>
              </a:solidFill>
              <a:latin typeface="メイリオ" pitchFamily="50" charset="-128"/>
              <a:ea typeface="メイリオ" pitchFamily="50" charset="-128"/>
            </a:endParaRPr>
          </a:p>
        </p:txBody>
      </p:sp>
      <p:sp>
        <p:nvSpPr>
          <p:cNvPr id="101" name="テキスト ボックス 100"/>
          <p:cNvSpPr txBox="1"/>
          <p:nvPr/>
        </p:nvSpPr>
        <p:spPr>
          <a:xfrm>
            <a:off x="530890" y="6880870"/>
            <a:ext cx="3858936" cy="230792"/>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叩打方の変形版で、あん摩独特の手技です。</a:t>
            </a:r>
            <a:endParaRPr lang="en-US" altLang="ja-JP" sz="900" dirty="0" smtClean="0">
              <a:latin typeface="メイリオ" pitchFamily="50" charset="-128"/>
              <a:ea typeface="メイリオ" pitchFamily="50" charset="-128"/>
            </a:endParaRPr>
          </a:p>
        </p:txBody>
      </p:sp>
      <p:pic>
        <p:nvPicPr>
          <p:cNvPr id="46" name="図 45" descr="ookurayama-gc.com+ (2).jpg"/>
          <p:cNvPicPr>
            <a:picLocks noChangeAspect="1"/>
          </p:cNvPicPr>
          <p:nvPr/>
        </p:nvPicPr>
        <p:blipFill>
          <a:blip r:embed="rId2" cstate="print"/>
          <a:srcRect b="95704"/>
          <a:stretch>
            <a:fillRect/>
          </a:stretch>
        </p:blipFill>
        <p:spPr>
          <a:xfrm>
            <a:off x="-2078" y="0"/>
            <a:ext cx="9602788" cy="720080"/>
          </a:xfrm>
          <a:prstGeom prst="rect">
            <a:avLst/>
          </a:prstGeom>
        </p:spPr>
      </p:pic>
      <p:pic>
        <p:nvPicPr>
          <p:cNvPr id="48" name="図 47" descr="ookurayama-gc.com+ (2).jpg"/>
          <p:cNvPicPr>
            <a:picLocks noChangeAspect="1"/>
          </p:cNvPicPr>
          <p:nvPr/>
        </p:nvPicPr>
        <p:blipFill>
          <a:blip r:embed="rId2" cstate="print"/>
          <a:srcRect t="19712" b="77221"/>
          <a:stretch>
            <a:fillRect/>
          </a:stretch>
        </p:blipFill>
        <p:spPr>
          <a:xfrm>
            <a:off x="7447" y="859723"/>
            <a:ext cx="9602788" cy="514199"/>
          </a:xfrm>
          <a:prstGeom prst="rect">
            <a:avLst/>
          </a:prstGeom>
        </p:spPr>
      </p:pic>
      <p:pic>
        <p:nvPicPr>
          <p:cNvPr id="51" name="図 50" descr="ookurayama-gc.com+ (2).jpg"/>
          <p:cNvPicPr>
            <a:picLocks noChangeAspect="1"/>
          </p:cNvPicPr>
          <p:nvPr/>
        </p:nvPicPr>
        <p:blipFill>
          <a:blip r:embed="rId2" cstate="print"/>
          <a:srcRect l="63522" t="23253" r="7983" b="34547"/>
          <a:stretch>
            <a:fillRect/>
          </a:stretch>
        </p:blipFill>
        <p:spPr>
          <a:xfrm>
            <a:off x="6828383" y="1735401"/>
            <a:ext cx="2736304" cy="7075032"/>
          </a:xfrm>
          <a:prstGeom prst="rect">
            <a:avLst/>
          </a:prstGeom>
        </p:spPr>
      </p:pic>
      <p:pic>
        <p:nvPicPr>
          <p:cNvPr id="52" name="図 51" descr="ookurayama-gc.com+ (2).jpg"/>
          <p:cNvPicPr>
            <a:picLocks noChangeAspect="1"/>
          </p:cNvPicPr>
          <p:nvPr/>
        </p:nvPicPr>
        <p:blipFill>
          <a:blip r:embed="rId2" cstate="print"/>
          <a:srcRect l="-9554" t="78241" r="-1425" b="2845"/>
          <a:stretch>
            <a:fillRect/>
          </a:stretch>
        </p:blipFill>
        <p:spPr>
          <a:xfrm>
            <a:off x="-910338" y="9257134"/>
            <a:ext cx="10657184" cy="3170776"/>
          </a:xfrm>
          <a:prstGeom prst="rect">
            <a:avLst/>
          </a:prstGeom>
        </p:spPr>
      </p:pic>
      <p:sp>
        <p:nvSpPr>
          <p:cNvPr id="56" name="正方形/長方形 55"/>
          <p:cNvSpPr/>
          <p:nvPr/>
        </p:nvSpPr>
        <p:spPr>
          <a:xfrm>
            <a:off x="458882" y="2795479"/>
            <a:ext cx="2614320" cy="989047"/>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ysClr val="windowText" lastClr="000000"/>
              </a:solidFill>
              <a:latin typeface="+mj-ea"/>
              <a:ea typeface="+mj-ea"/>
            </a:endParaRPr>
          </a:p>
        </p:txBody>
      </p:sp>
      <p:sp>
        <p:nvSpPr>
          <p:cNvPr id="58" name="正方形/長方形 57"/>
          <p:cNvSpPr/>
          <p:nvPr/>
        </p:nvSpPr>
        <p:spPr>
          <a:xfrm>
            <a:off x="3378002" y="2795479"/>
            <a:ext cx="2614320" cy="989047"/>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ysClr val="windowText" lastClr="000000"/>
              </a:solidFill>
              <a:latin typeface="+mj-ea"/>
              <a:ea typeface="+mj-ea"/>
            </a:endParaRPr>
          </a:p>
        </p:txBody>
      </p:sp>
      <p:sp>
        <p:nvSpPr>
          <p:cNvPr id="59" name="正方形/長方形 58"/>
          <p:cNvSpPr/>
          <p:nvPr/>
        </p:nvSpPr>
        <p:spPr>
          <a:xfrm>
            <a:off x="458882" y="4014679"/>
            <a:ext cx="2614320" cy="989047"/>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ysClr val="windowText" lastClr="000000"/>
              </a:solidFill>
              <a:latin typeface="+mj-ea"/>
              <a:ea typeface="+mj-ea"/>
            </a:endParaRPr>
          </a:p>
        </p:txBody>
      </p:sp>
      <p:sp>
        <p:nvSpPr>
          <p:cNvPr id="60" name="正方形/長方形 59"/>
          <p:cNvSpPr/>
          <p:nvPr/>
        </p:nvSpPr>
        <p:spPr>
          <a:xfrm>
            <a:off x="3378002" y="4014679"/>
            <a:ext cx="2614320" cy="989047"/>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ysClr val="windowText" lastClr="000000"/>
              </a:solidFill>
              <a:latin typeface="+mj-ea"/>
              <a:ea typeface="+mj-ea"/>
            </a:endParaRPr>
          </a:p>
        </p:txBody>
      </p:sp>
      <p:sp>
        <p:nvSpPr>
          <p:cNvPr id="61" name="正方形/長方形 60"/>
          <p:cNvSpPr/>
          <p:nvPr/>
        </p:nvSpPr>
        <p:spPr>
          <a:xfrm>
            <a:off x="476935" y="5162203"/>
            <a:ext cx="2614320" cy="989047"/>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ysClr val="windowText" lastClr="000000"/>
              </a:solidFill>
              <a:latin typeface="+mj-ea"/>
              <a:ea typeface="+mj-ea"/>
            </a:endParaRPr>
          </a:p>
        </p:txBody>
      </p:sp>
      <p:sp>
        <p:nvSpPr>
          <p:cNvPr id="62" name="正方形/長方形 61"/>
          <p:cNvSpPr/>
          <p:nvPr/>
        </p:nvSpPr>
        <p:spPr>
          <a:xfrm>
            <a:off x="3405259" y="5152678"/>
            <a:ext cx="2614320" cy="989047"/>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ysClr val="windowText" lastClr="000000"/>
              </a:solidFill>
              <a:latin typeface="+mj-ea"/>
              <a:ea typeface="+mj-ea"/>
            </a:endParaRPr>
          </a:p>
        </p:txBody>
      </p:sp>
      <p:sp>
        <p:nvSpPr>
          <p:cNvPr id="63" name="正方形/長方形 62"/>
          <p:cNvSpPr/>
          <p:nvPr/>
        </p:nvSpPr>
        <p:spPr>
          <a:xfrm>
            <a:off x="467410" y="6304806"/>
            <a:ext cx="2614320" cy="989047"/>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ysClr val="windowText" lastClr="000000"/>
              </a:solidFill>
              <a:latin typeface="+mj-ea"/>
              <a:ea typeface="+mj-ea"/>
            </a:endParaRPr>
          </a:p>
        </p:txBody>
      </p:sp>
    </p:spTree>
    <p:extLst>
      <p:ext uri="{BB962C8B-B14F-4D97-AF65-F5344CB8AC3E}">
        <p14:creationId xmlns:p14="http://schemas.microsoft.com/office/powerpoint/2010/main" xmlns="" val="3158034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正方形/長方形 4"/>
          <p:cNvSpPr/>
          <p:nvPr/>
        </p:nvSpPr>
        <p:spPr>
          <a:xfrm>
            <a:off x="7036024" y="1735401"/>
            <a:ext cx="2376264" cy="54335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kumimoji="1" lang="ja-JP" altLang="en-US" dirty="0"/>
          </a:p>
        </p:txBody>
      </p:sp>
      <p:sp>
        <p:nvSpPr>
          <p:cNvPr id="6" name="テキスト ボックス 5"/>
          <p:cNvSpPr txBox="1"/>
          <p:nvPr/>
        </p:nvSpPr>
        <p:spPr>
          <a:xfrm>
            <a:off x="7897738" y="5491787"/>
            <a:ext cx="723275" cy="307777"/>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rPr>
              <a:t>サイド</a:t>
            </a:r>
            <a:endParaRPr kumimoji="1" lang="ja-JP" altLang="en-US" sz="1400" dirty="0">
              <a:latin typeface="メイリオ" panose="020B0604030504040204" pitchFamily="50" charset="-128"/>
              <a:ea typeface="メイリオ" panose="020B0604030504040204" pitchFamily="50" charset="-128"/>
            </a:endParaRPr>
          </a:p>
        </p:txBody>
      </p:sp>
      <p:sp>
        <p:nvSpPr>
          <p:cNvPr id="9" name="正方形/長方形 8"/>
          <p:cNvSpPr/>
          <p:nvPr/>
        </p:nvSpPr>
        <p:spPr>
          <a:xfrm>
            <a:off x="336898" y="1735401"/>
            <a:ext cx="5976663" cy="28803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smtClean="0">
                <a:solidFill>
                  <a:sysClr val="windowText" lastClr="000000"/>
                </a:solidFill>
                <a:latin typeface="+mj-ea"/>
                <a:ea typeface="+mj-ea"/>
              </a:rPr>
              <a:t>マッサージ</a:t>
            </a:r>
            <a:endParaRPr lang="en-US" altLang="ja-JP" sz="1200" b="1" dirty="0" smtClean="0">
              <a:solidFill>
                <a:sysClr val="windowText" lastClr="000000"/>
              </a:solidFill>
              <a:latin typeface="+mj-ea"/>
              <a:ea typeface="+mj-ea"/>
            </a:endParaRPr>
          </a:p>
        </p:txBody>
      </p:sp>
      <p:grpSp>
        <p:nvGrpSpPr>
          <p:cNvPr id="2" name="グループ化 11"/>
          <p:cNvGrpSpPr/>
          <p:nvPr/>
        </p:nvGrpSpPr>
        <p:grpSpPr>
          <a:xfrm>
            <a:off x="-599206" y="1631023"/>
            <a:ext cx="442533" cy="392410"/>
            <a:chOff x="9481914" y="1572360"/>
            <a:chExt cx="442533" cy="392410"/>
          </a:xfrm>
        </p:grpSpPr>
        <p:sp>
          <p:nvSpPr>
            <p:cNvPr id="11" name="正方形/長方形 10"/>
            <p:cNvSpPr/>
            <p:nvPr/>
          </p:nvSpPr>
          <p:spPr>
            <a:xfrm>
              <a:off x="9481914" y="1676738"/>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4" name="テキスト ボックス 13"/>
            <p:cNvSpPr txBox="1"/>
            <p:nvPr/>
          </p:nvSpPr>
          <p:spPr>
            <a:xfrm>
              <a:off x="9543437"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h2</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grpSp>
        <p:nvGrpSpPr>
          <p:cNvPr id="3" name="グループ化 67"/>
          <p:cNvGrpSpPr/>
          <p:nvPr/>
        </p:nvGrpSpPr>
        <p:grpSpPr>
          <a:xfrm>
            <a:off x="-523785" y="9181407"/>
            <a:ext cx="442533" cy="392410"/>
            <a:chOff x="9481914" y="1572360"/>
            <a:chExt cx="442533" cy="392410"/>
          </a:xfrm>
        </p:grpSpPr>
        <p:sp>
          <p:nvSpPr>
            <p:cNvPr id="69" name="正方形/長方形 68"/>
            <p:cNvSpPr/>
            <p:nvPr/>
          </p:nvSpPr>
          <p:spPr>
            <a:xfrm>
              <a:off x="9481914" y="1676738"/>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0" name="テキスト ボックス 69"/>
            <p:cNvSpPr txBox="1"/>
            <p:nvPr/>
          </p:nvSpPr>
          <p:spPr>
            <a:xfrm>
              <a:off x="9543437"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h3</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sp>
        <p:nvSpPr>
          <p:cNvPr id="48" name="テキスト ボックス 47"/>
          <p:cNvSpPr txBox="1"/>
          <p:nvPr/>
        </p:nvSpPr>
        <p:spPr>
          <a:xfrm>
            <a:off x="541587" y="2776414"/>
            <a:ext cx="2036507" cy="318549"/>
          </a:xfrm>
          <a:prstGeom prst="rect">
            <a:avLst/>
          </a:prstGeom>
          <a:noFill/>
        </p:spPr>
        <p:txBody>
          <a:bodyPr wrap="square" rtlCol="0">
            <a:spAutoFit/>
          </a:bodyPr>
          <a:lstStyle/>
          <a:p>
            <a:pPr>
              <a:lnSpc>
                <a:spcPct val="130000"/>
              </a:lnSpc>
            </a:pPr>
            <a:r>
              <a:rPr lang="ja-JP" altLang="en-US" sz="1200" b="1" dirty="0" smtClean="0">
                <a:latin typeface="メイリオ" pitchFamily="50" charset="-128"/>
                <a:ea typeface="メイリオ" pitchFamily="50" charset="-128"/>
              </a:rPr>
              <a:t>オイルマッサージコース</a:t>
            </a:r>
          </a:p>
        </p:txBody>
      </p:sp>
      <p:cxnSp>
        <p:nvCxnSpPr>
          <p:cNvPr id="49" name="直線コネクタ 48"/>
          <p:cNvCxnSpPr/>
          <p:nvPr/>
        </p:nvCxnSpPr>
        <p:spPr>
          <a:xfrm>
            <a:off x="467410" y="2624727"/>
            <a:ext cx="6115680" cy="0"/>
          </a:xfrm>
          <a:prstGeom prst="line">
            <a:avLst/>
          </a:prstGeom>
          <a:ln w="952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p:cNvSpPr txBox="1"/>
          <p:nvPr/>
        </p:nvSpPr>
        <p:spPr>
          <a:xfrm>
            <a:off x="530743" y="3088807"/>
            <a:ext cx="3694587" cy="2308284"/>
          </a:xfrm>
          <a:prstGeom prst="rect">
            <a:avLst/>
          </a:prstGeom>
          <a:noFill/>
        </p:spPr>
        <p:txBody>
          <a:bodyPr wrap="square" lIns="91401" tIns="45700" rIns="91401" bIns="45700" rtlCol="0">
            <a:spAutoFit/>
          </a:bodyPr>
          <a:lstStyle/>
          <a:p>
            <a:r>
              <a:rPr lang="ja-JP" altLang="en-US" sz="800" dirty="0" smtClean="0">
                <a:latin typeface="メイリオ" pitchFamily="50" charset="-128"/>
                <a:ea typeface="メイリオ" pitchFamily="50" charset="-128"/>
              </a:rPr>
              <a:t>銀座ナチュラルタイム総院長　渡辺佳子先生に指導を仰いだ、症状の改善を目的とした治療マッサージです。</a:t>
            </a:r>
            <a:r>
              <a:rPr lang="ja-JP" altLang="en-US" sz="800" dirty="0" smtClean="0">
                <a:solidFill>
                  <a:srgbClr val="FF0000"/>
                </a:solidFill>
                <a:latin typeface="メイリオ" pitchFamily="50" charset="-128"/>
                <a:ea typeface="メイリオ" pitchFamily="50" charset="-128"/>
              </a:rPr>
              <a:t>足のむくみ　肩こり、リラックス効果、ダイエット痩身効果、デトックス効果</a:t>
            </a:r>
            <a:r>
              <a:rPr lang="ja-JP" altLang="en-US" sz="800" dirty="0" smtClean="0">
                <a:latin typeface="メイリオ" pitchFamily="50" charset="-128"/>
                <a:ea typeface="メイリオ" pitchFamily="50" charset="-128"/>
              </a:rPr>
              <a:t>を期待できます。</a:t>
            </a:r>
            <a:endParaRPr lang="en-US" altLang="ja-JP" sz="800" dirty="0" smtClean="0">
              <a:latin typeface="メイリオ" pitchFamily="50" charset="-128"/>
              <a:ea typeface="メイリオ" pitchFamily="50" charset="-128"/>
            </a:endParaRPr>
          </a:p>
          <a:p>
            <a:endParaRPr lang="ja-JP" altLang="en-US" sz="800" dirty="0" smtClean="0">
              <a:latin typeface="メイリオ" pitchFamily="50" charset="-128"/>
              <a:ea typeface="メイリオ" pitchFamily="50" charset="-128"/>
            </a:endParaRPr>
          </a:p>
          <a:p>
            <a:r>
              <a:rPr lang="ja-JP" altLang="en-US" sz="800" dirty="0" smtClean="0">
                <a:latin typeface="メイリオ" pitchFamily="50" charset="-128"/>
                <a:ea typeface="メイリオ" pitchFamily="50" charset="-128"/>
              </a:rPr>
              <a:t>当治療院では、不純物や香料などの添加物を一切含まない最高級オイルのスクワラン１００％を使用しております。天然成分で粒子が細かいため、皮膚への浸透力に優れており、高い美容効果があります。</a:t>
            </a: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p:txBody>
      </p:sp>
      <p:sp>
        <p:nvSpPr>
          <p:cNvPr id="53" name="テキスト ボックス 52"/>
          <p:cNvSpPr txBox="1"/>
          <p:nvPr/>
        </p:nvSpPr>
        <p:spPr>
          <a:xfrm>
            <a:off x="467410" y="2325030"/>
            <a:ext cx="1641899" cy="312393"/>
          </a:xfrm>
          <a:prstGeom prst="rect">
            <a:avLst/>
          </a:prstGeom>
          <a:noFill/>
        </p:spPr>
        <p:txBody>
          <a:bodyPr wrap="square" rtlCol="0">
            <a:spAutoFit/>
          </a:bodyPr>
          <a:lstStyle/>
          <a:p>
            <a:pPr>
              <a:lnSpc>
                <a:spcPct val="130000"/>
              </a:lnSpc>
            </a:pPr>
            <a:r>
              <a:rPr lang="ja-JP" altLang="en-US" sz="1100" dirty="0" smtClean="0">
                <a:latin typeface="メイリオ" pitchFamily="50" charset="-128"/>
                <a:ea typeface="メイリオ" pitchFamily="50" charset="-128"/>
                <a:cs typeface="メイリオ" pitchFamily="50" charset="-128"/>
              </a:rPr>
              <a:t>マッサージ</a:t>
            </a:r>
            <a:r>
              <a:rPr kumimoji="1" lang="ja-JP" altLang="en-US" sz="1100" dirty="0" smtClean="0">
                <a:latin typeface="メイリオ" pitchFamily="50" charset="-128"/>
                <a:ea typeface="メイリオ" pitchFamily="50" charset="-128"/>
                <a:cs typeface="メイリオ" pitchFamily="50" charset="-128"/>
              </a:rPr>
              <a:t>の種類</a:t>
            </a:r>
            <a:endParaRPr kumimoji="1" lang="ja-JP" altLang="en-US" sz="1100" dirty="0">
              <a:latin typeface="メイリオ" pitchFamily="50" charset="-128"/>
              <a:ea typeface="メイリオ" pitchFamily="50" charset="-128"/>
              <a:cs typeface="メイリオ" pitchFamily="50" charset="-128"/>
            </a:endParaRPr>
          </a:p>
        </p:txBody>
      </p:sp>
      <p:grpSp>
        <p:nvGrpSpPr>
          <p:cNvPr id="7" name="グループ化 67"/>
          <p:cNvGrpSpPr/>
          <p:nvPr/>
        </p:nvGrpSpPr>
        <p:grpSpPr>
          <a:xfrm>
            <a:off x="-523785" y="2288769"/>
            <a:ext cx="442533" cy="392410"/>
            <a:chOff x="9481914" y="1572360"/>
            <a:chExt cx="442533" cy="392410"/>
          </a:xfrm>
        </p:grpSpPr>
        <p:sp>
          <p:nvSpPr>
            <p:cNvPr id="77" name="正方形/長方形 76"/>
            <p:cNvSpPr/>
            <p:nvPr/>
          </p:nvSpPr>
          <p:spPr>
            <a:xfrm>
              <a:off x="9481914" y="1676738"/>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8" name="テキスト ボックス 77"/>
            <p:cNvSpPr txBox="1"/>
            <p:nvPr/>
          </p:nvSpPr>
          <p:spPr>
            <a:xfrm>
              <a:off x="9543437"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h3</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sp>
        <p:nvSpPr>
          <p:cNvPr id="41" name="テキスト ボックス 40"/>
          <p:cNvSpPr txBox="1"/>
          <p:nvPr/>
        </p:nvSpPr>
        <p:spPr>
          <a:xfrm>
            <a:off x="495984" y="9274120"/>
            <a:ext cx="1641899" cy="299697"/>
          </a:xfrm>
          <a:prstGeom prst="rect">
            <a:avLst/>
          </a:prstGeom>
          <a:noFill/>
        </p:spPr>
        <p:txBody>
          <a:bodyPr wrap="square" rtlCol="0">
            <a:spAutoFit/>
          </a:bodyPr>
          <a:lstStyle/>
          <a:p>
            <a:pPr>
              <a:lnSpc>
                <a:spcPct val="130000"/>
              </a:lnSpc>
            </a:pPr>
            <a:r>
              <a:rPr lang="ja-JP" altLang="en-US" sz="1100" dirty="0" smtClean="0">
                <a:latin typeface="メイリオ" pitchFamily="50" charset="-128"/>
                <a:ea typeface="メイリオ" pitchFamily="50" charset="-128"/>
                <a:cs typeface="メイリオ" pitchFamily="50" charset="-128"/>
              </a:rPr>
              <a:t>マッサージについて</a:t>
            </a:r>
            <a:endParaRPr kumimoji="1" lang="ja-JP" altLang="en-US" sz="1100" dirty="0">
              <a:latin typeface="メイリオ" pitchFamily="50" charset="-128"/>
              <a:ea typeface="メイリオ" pitchFamily="50" charset="-128"/>
              <a:cs typeface="メイリオ" pitchFamily="50" charset="-128"/>
            </a:endParaRPr>
          </a:p>
        </p:txBody>
      </p:sp>
      <p:cxnSp>
        <p:nvCxnSpPr>
          <p:cNvPr id="42" name="直線コネクタ 41"/>
          <p:cNvCxnSpPr/>
          <p:nvPr/>
        </p:nvCxnSpPr>
        <p:spPr>
          <a:xfrm>
            <a:off x="495985" y="9573817"/>
            <a:ext cx="6115680" cy="0"/>
          </a:xfrm>
          <a:prstGeom prst="line">
            <a:avLst/>
          </a:prstGeom>
          <a:ln w="952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461226" y="9762139"/>
            <a:ext cx="6179013" cy="861734"/>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オイルをお肌になじませ、マッサージで血液、リンパの流れをしっかりと促します。施術部位のみをタオルから出しますので、どうぞご安心ください。症状やご希望に合わせた箇所を重点的にマッサージしていきます。</a:t>
            </a:r>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p:txBody>
      </p:sp>
      <p:sp>
        <p:nvSpPr>
          <p:cNvPr id="46" name="テキスト ボックス 45"/>
          <p:cNvSpPr txBox="1"/>
          <p:nvPr/>
        </p:nvSpPr>
        <p:spPr>
          <a:xfrm>
            <a:off x="524559" y="10531174"/>
            <a:ext cx="1641899" cy="299697"/>
          </a:xfrm>
          <a:prstGeom prst="rect">
            <a:avLst/>
          </a:prstGeom>
          <a:noFill/>
        </p:spPr>
        <p:txBody>
          <a:bodyPr wrap="square" rtlCol="0">
            <a:spAutoFit/>
          </a:bodyPr>
          <a:lstStyle/>
          <a:p>
            <a:pPr>
              <a:lnSpc>
                <a:spcPct val="130000"/>
              </a:lnSpc>
            </a:pPr>
            <a:r>
              <a:rPr lang="ja-JP" altLang="en-US" sz="1100" dirty="0" smtClean="0">
                <a:latin typeface="メイリオ" pitchFamily="50" charset="-128"/>
                <a:ea typeface="メイリオ" pitchFamily="50" charset="-128"/>
                <a:cs typeface="メイリオ" pitchFamily="50" charset="-128"/>
              </a:rPr>
              <a:t>お着替えについて</a:t>
            </a:r>
            <a:endParaRPr kumimoji="1" lang="ja-JP" altLang="en-US" sz="1100" dirty="0">
              <a:latin typeface="メイリオ" pitchFamily="50" charset="-128"/>
              <a:ea typeface="メイリオ" pitchFamily="50" charset="-128"/>
              <a:cs typeface="メイリオ" pitchFamily="50" charset="-128"/>
            </a:endParaRPr>
          </a:p>
        </p:txBody>
      </p:sp>
      <p:cxnSp>
        <p:nvCxnSpPr>
          <p:cNvPr id="47" name="直線コネクタ 46"/>
          <p:cNvCxnSpPr/>
          <p:nvPr/>
        </p:nvCxnSpPr>
        <p:spPr>
          <a:xfrm>
            <a:off x="524560" y="10830871"/>
            <a:ext cx="6115680" cy="0"/>
          </a:xfrm>
          <a:prstGeom prst="line">
            <a:avLst/>
          </a:prstGeom>
          <a:ln w="952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0" name="グループ化 67"/>
          <p:cNvGrpSpPr/>
          <p:nvPr/>
        </p:nvGrpSpPr>
        <p:grpSpPr>
          <a:xfrm>
            <a:off x="-523785" y="10438461"/>
            <a:ext cx="442533" cy="392410"/>
            <a:chOff x="9481914" y="1572360"/>
            <a:chExt cx="442533" cy="392410"/>
          </a:xfrm>
        </p:grpSpPr>
        <p:sp>
          <p:nvSpPr>
            <p:cNvPr id="55" name="正方形/長方形 54"/>
            <p:cNvSpPr/>
            <p:nvPr/>
          </p:nvSpPr>
          <p:spPr>
            <a:xfrm>
              <a:off x="9481914" y="1676738"/>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57" name="テキスト ボックス 56"/>
            <p:cNvSpPr txBox="1"/>
            <p:nvPr/>
          </p:nvSpPr>
          <p:spPr>
            <a:xfrm>
              <a:off x="9543437"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h3</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sp>
        <p:nvSpPr>
          <p:cNvPr id="58" name="テキスト ボックス 57"/>
          <p:cNvSpPr txBox="1"/>
          <p:nvPr/>
        </p:nvSpPr>
        <p:spPr>
          <a:xfrm>
            <a:off x="556476" y="11012369"/>
            <a:ext cx="5934705" cy="477013"/>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施術ではオイルを使用する為、紙ショーツとロングタオルへのお着替えを行っていただきます。</a:t>
            </a:r>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p:txBody>
      </p:sp>
      <p:pic>
        <p:nvPicPr>
          <p:cNvPr id="32" name="図 31" descr="ookurayama-gc.com+ (2).jpg"/>
          <p:cNvPicPr>
            <a:picLocks noChangeAspect="1"/>
          </p:cNvPicPr>
          <p:nvPr/>
        </p:nvPicPr>
        <p:blipFill>
          <a:blip r:embed="rId2" cstate="print"/>
          <a:srcRect b="95704"/>
          <a:stretch>
            <a:fillRect/>
          </a:stretch>
        </p:blipFill>
        <p:spPr>
          <a:xfrm>
            <a:off x="-2078" y="0"/>
            <a:ext cx="9602788" cy="720080"/>
          </a:xfrm>
          <a:prstGeom prst="rect">
            <a:avLst/>
          </a:prstGeom>
        </p:spPr>
      </p:pic>
      <p:pic>
        <p:nvPicPr>
          <p:cNvPr id="33" name="図 32" descr="ookurayama-gc.com+ (2).jpg"/>
          <p:cNvPicPr>
            <a:picLocks noChangeAspect="1"/>
          </p:cNvPicPr>
          <p:nvPr/>
        </p:nvPicPr>
        <p:blipFill>
          <a:blip r:embed="rId2" cstate="print"/>
          <a:srcRect t="19712" b="77221"/>
          <a:stretch>
            <a:fillRect/>
          </a:stretch>
        </p:blipFill>
        <p:spPr>
          <a:xfrm>
            <a:off x="7447" y="859723"/>
            <a:ext cx="9602788" cy="514199"/>
          </a:xfrm>
          <a:prstGeom prst="rect">
            <a:avLst/>
          </a:prstGeom>
        </p:spPr>
      </p:pic>
      <p:pic>
        <p:nvPicPr>
          <p:cNvPr id="34" name="図 33" descr="ookurayama-gc.com+ (2).jpg"/>
          <p:cNvPicPr>
            <a:picLocks noChangeAspect="1"/>
          </p:cNvPicPr>
          <p:nvPr/>
        </p:nvPicPr>
        <p:blipFill>
          <a:blip r:embed="rId2" cstate="print"/>
          <a:srcRect l="63522" t="23253" r="7983" b="34547"/>
          <a:stretch>
            <a:fillRect/>
          </a:stretch>
        </p:blipFill>
        <p:spPr>
          <a:xfrm>
            <a:off x="6828383" y="1735401"/>
            <a:ext cx="2736304" cy="7075032"/>
          </a:xfrm>
          <a:prstGeom prst="rect">
            <a:avLst/>
          </a:prstGeom>
        </p:spPr>
      </p:pic>
      <p:pic>
        <p:nvPicPr>
          <p:cNvPr id="35" name="図 34" descr="ookurayama-gc.com+ (2).jpg"/>
          <p:cNvPicPr>
            <a:picLocks noChangeAspect="1"/>
          </p:cNvPicPr>
          <p:nvPr/>
        </p:nvPicPr>
        <p:blipFill>
          <a:blip r:embed="rId2" cstate="print"/>
          <a:srcRect l="-9554" t="78241" r="-1425" b="2845"/>
          <a:stretch>
            <a:fillRect/>
          </a:stretch>
        </p:blipFill>
        <p:spPr>
          <a:xfrm>
            <a:off x="-907013" y="11993438"/>
            <a:ext cx="10657184" cy="3170776"/>
          </a:xfrm>
          <a:prstGeom prst="rect">
            <a:avLst/>
          </a:prstGeom>
        </p:spPr>
      </p:pic>
      <p:pic>
        <p:nvPicPr>
          <p:cNvPr id="4098" name="Picture 2" descr="\\FILESRV01\share\01営業部\【顧客情報】\大倉山五葉治療院\新規\下層\治療案内\image.jpg"/>
          <p:cNvPicPr>
            <a:picLocks noChangeAspect="1" noChangeArrowheads="1"/>
          </p:cNvPicPr>
          <p:nvPr/>
        </p:nvPicPr>
        <p:blipFill>
          <a:blip r:embed="rId3" cstate="print"/>
          <a:srcRect t="6275" b="8400"/>
          <a:stretch>
            <a:fillRect/>
          </a:stretch>
        </p:blipFill>
        <p:spPr bwMode="auto">
          <a:xfrm>
            <a:off x="4488254" y="2776414"/>
            <a:ext cx="2002927" cy="1367198"/>
          </a:xfrm>
          <a:prstGeom prst="rect">
            <a:avLst/>
          </a:prstGeom>
          <a:noFill/>
        </p:spPr>
      </p:pic>
      <p:sp>
        <p:nvSpPr>
          <p:cNvPr id="36" name="テキスト ボックス 35"/>
          <p:cNvSpPr txBox="1"/>
          <p:nvPr/>
        </p:nvSpPr>
        <p:spPr>
          <a:xfrm>
            <a:off x="659784" y="4334681"/>
            <a:ext cx="2413417" cy="332399"/>
          </a:xfrm>
          <a:prstGeom prst="rect">
            <a:avLst/>
          </a:prstGeom>
          <a:noFill/>
        </p:spPr>
        <p:txBody>
          <a:bodyPr wrap="square" rtlCol="0">
            <a:spAutoFit/>
          </a:bodyPr>
          <a:lstStyle/>
          <a:p>
            <a:pPr>
              <a:lnSpc>
                <a:spcPct val="130000"/>
              </a:lnSpc>
            </a:pPr>
            <a:r>
              <a:rPr lang="ja-JP" altLang="en-US" sz="1200" b="1" dirty="0" smtClean="0">
                <a:latin typeface="メイリオ" pitchFamily="50" charset="-128"/>
                <a:ea typeface="メイリオ" pitchFamily="50" charset="-128"/>
              </a:rPr>
              <a:t>マッサージ整体コース</a:t>
            </a:r>
          </a:p>
        </p:txBody>
      </p:sp>
      <p:sp>
        <p:nvSpPr>
          <p:cNvPr id="37" name="テキスト ボックス 36"/>
          <p:cNvSpPr txBox="1"/>
          <p:nvPr/>
        </p:nvSpPr>
        <p:spPr>
          <a:xfrm>
            <a:off x="648941" y="4647074"/>
            <a:ext cx="3608880" cy="2893059"/>
          </a:xfrm>
          <a:prstGeom prst="rect">
            <a:avLst/>
          </a:prstGeom>
          <a:noFill/>
        </p:spPr>
        <p:txBody>
          <a:bodyPr wrap="square" lIns="91401" tIns="45700" rIns="91401" bIns="45700" rtlCol="0">
            <a:spAutoFit/>
          </a:bodyPr>
          <a:lstStyle/>
          <a:p>
            <a:r>
              <a:rPr lang="ja-JP" altLang="en-US" sz="1000" dirty="0" smtClean="0">
                <a:latin typeface="メイリオ" pitchFamily="50" charset="-128"/>
                <a:ea typeface="メイリオ" pitchFamily="50" charset="-128"/>
              </a:rPr>
              <a:t>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a:t>
            </a:r>
            <a:endParaRPr lang="en-US" altLang="ja-JP" sz="1000" dirty="0" smtClean="0">
              <a:latin typeface="メイリオ" pitchFamily="50" charset="-128"/>
              <a:ea typeface="メイリオ" pitchFamily="50" charset="-128"/>
            </a:endParaRPr>
          </a:p>
          <a:p>
            <a:endParaRPr lang="en-US" altLang="ja-JP" sz="1000" dirty="0" smtClean="0">
              <a:latin typeface="メイリオ" pitchFamily="50" charset="-128"/>
              <a:ea typeface="メイリオ" pitchFamily="50" charset="-128"/>
            </a:endParaRPr>
          </a:p>
          <a:p>
            <a:endParaRPr lang="en-US" altLang="ja-JP" sz="1000" dirty="0" smtClean="0">
              <a:latin typeface="メイリオ" pitchFamily="50" charset="-128"/>
              <a:ea typeface="メイリオ" pitchFamily="50" charset="-128"/>
            </a:endParaRPr>
          </a:p>
          <a:p>
            <a:endParaRPr lang="en-US" altLang="ja-JP" sz="10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p:txBody>
      </p:sp>
      <p:sp>
        <p:nvSpPr>
          <p:cNvPr id="38" name="正方形/長方形 37"/>
          <p:cNvSpPr/>
          <p:nvPr/>
        </p:nvSpPr>
        <p:spPr>
          <a:xfrm>
            <a:off x="4310633" y="4334681"/>
            <a:ext cx="2215305" cy="139671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smtClean="0">
                <a:solidFill>
                  <a:sysClr val="windowText" lastClr="000000"/>
                </a:solidFill>
                <a:latin typeface="+mj-ea"/>
                <a:ea typeface="+mj-ea"/>
              </a:rPr>
              <a:t>画像</a:t>
            </a:r>
            <a:endParaRPr lang="en-US" altLang="ja-JP" sz="1200" b="1" dirty="0" smtClean="0">
              <a:solidFill>
                <a:sysClr val="windowText" lastClr="000000"/>
              </a:solidFill>
              <a:latin typeface="+mj-ea"/>
              <a:ea typeface="+mj-ea"/>
            </a:endParaRPr>
          </a:p>
        </p:txBody>
      </p:sp>
      <p:sp>
        <p:nvSpPr>
          <p:cNvPr id="39" name="テキスト ボックス 38"/>
          <p:cNvSpPr txBox="1"/>
          <p:nvPr/>
        </p:nvSpPr>
        <p:spPr>
          <a:xfrm>
            <a:off x="659784" y="5835658"/>
            <a:ext cx="2053377" cy="332399"/>
          </a:xfrm>
          <a:prstGeom prst="rect">
            <a:avLst/>
          </a:prstGeom>
          <a:noFill/>
        </p:spPr>
        <p:txBody>
          <a:bodyPr wrap="square" rtlCol="0">
            <a:spAutoFit/>
          </a:bodyPr>
          <a:lstStyle/>
          <a:p>
            <a:pPr>
              <a:lnSpc>
                <a:spcPct val="130000"/>
              </a:lnSpc>
            </a:pPr>
            <a:r>
              <a:rPr lang="ja-JP" altLang="en-US" sz="1200" b="1" dirty="0" smtClean="0">
                <a:latin typeface="メイリオ" pitchFamily="50" charset="-128"/>
                <a:ea typeface="メイリオ" pitchFamily="50" charset="-128"/>
              </a:rPr>
              <a:t>足</a:t>
            </a:r>
            <a:r>
              <a:rPr lang="ja-JP" altLang="en-US" sz="1200" b="1" dirty="0" err="1" smtClean="0">
                <a:latin typeface="メイリオ" pitchFamily="50" charset="-128"/>
                <a:ea typeface="メイリオ" pitchFamily="50" charset="-128"/>
              </a:rPr>
              <a:t>つぼ</a:t>
            </a:r>
            <a:r>
              <a:rPr lang="ja-JP" altLang="en-US" sz="1200" b="1" dirty="0" smtClean="0">
                <a:latin typeface="メイリオ" pitchFamily="50" charset="-128"/>
                <a:ea typeface="メイリオ" pitchFamily="50" charset="-128"/>
              </a:rPr>
              <a:t>マッサージ</a:t>
            </a:r>
          </a:p>
        </p:txBody>
      </p:sp>
      <p:sp>
        <p:nvSpPr>
          <p:cNvPr id="40" name="テキスト ボックス 39"/>
          <p:cNvSpPr txBox="1"/>
          <p:nvPr/>
        </p:nvSpPr>
        <p:spPr>
          <a:xfrm>
            <a:off x="648941" y="6148051"/>
            <a:ext cx="3608880" cy="2893059"/>
          </a:xfrm>
          <a:prstGeom prst="rect">
            <a:avLst/>
          </a:prstGeom>
          <a:noFill/>
        </p:spPr>
        <p:txBody>
          <a:bodyPr wrap="square" lIns="91401" tIns="45700" rIns="91401" bIns="45700" rtlCol="0">
            <a:spAutoFit/>
          </a:bodyPr>
          <a:lstStyle/>
          <a:p>
            <a:r>
              <a:rPr lang="ja-JP" altLang="en-US" sz="1000" dirty="0" smtClean="0">
                <a:latin typeface="メイリオ" pitchFamily="50" charset="-128"/>
                <a:ea typeface="メイリオ" pitchFamily="50" charset="-128"/>
              </a:rPr>
              <a:t>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a:t>
            </a:r>
            <a:endParaRPr lang="en-US" altLang="ja-JP" sz="1000" dirty="0" smtClean="0">
              <a:latin typeface="メイリオ" pitchFamily="50" charset="-128"/>
              <a:ea typeface="メイリオ" pitchFamily="50" charset="-128"/>
            </a:endParaRPr>
          </a:p>
          <a:p>
            <a:endParaRPr lang="en-US" altLang="ja-JP" sz="1000" dirty="0" smtClean="0">
              <a:latin typeface="メイリオ" pitchFamily="50" charset="-128"/>
              <a:ea typeface="メイリオ" pitchFamily="50" charset="-128"/>
            </a:endParaRPr>
          </a:p>
          <a:p>
            <a:endParaRPr lang="en-US" altLang="ja-JP" sz="1000" dirty="0" smtClean="0">
              <a:latin typeface="メイリオ" pitchFamily="50" charset="-128"/>
              <a:ea typeface="メイリオ" pitchFamily="50" charset="-128"/>
            </a:endParaRPr>
          </a:p>
          <a:p>
            <a:endParaRPr lang="en-US" altLang="ja-JP" sz="10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p:txBody>
      </p:sp>
      <p:sp>
        <p:nvSpPr>
          <p:cNvPr id="44" name="正方形/長方形 43"/>
          <p:cNvSpPr/>
          <p:nvPr/>
        </p:nvSpPr>
        <p:spPr>
          <a:xfrm>
            <a:off x="4310634" y="6015226"/>
            <a:ext cx="2215305" cy="139671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smtClean="0">
                <a:solidFill>
                  <a:sysClr val="windowText" lastClr="000000"/>
                </a:solidFill>
                <a:latin typeface="+mj-ea"/>
                <a:ea typeface="+mj-ea"/>
              </a:rPr>
              <a:t>画像</a:t>
            </a:r>
            <a:endParaRPr lang="en-US" altLang="ja-JP" sz="1200" b="1" dirty="0" smtClean="0">
              <a:solidFill>
                <a:sysClr val="windowText" lastClr="000000"/>
              </a:solidFill>
              <a:latin typeface="+mj-ea"/>
              <a:ea typeface="+mj-ea"/>
            </a:endParaRPr>
          </a:p>
        </p:txBody>
      </p:sp>
      <p:sp>
        <p:nvSpPr>
          <p:cNvPr id="45" name="テキスト ボックス 44"/>
          <p:cNvSpPr txBox="1"/>
          <p:nvPr/>
        </p:nvSpPr>
        <p:spPr>
          <a:xfrm>
            <a:off x="635869" y="7540133"/>
            <a:ext cx="2053377" cy="318549"/>
          </a:xfrm>
          <a:prstGeom prst="rect">
            <a:avLst/>
          </a:prstGeom>
          <a:noFill/>
        </p:spPr>
        <p:txBody>
          <a:bodyPr wrap="square" rtlCol="0">
            <a:spAutoFit/>
          </a:bodyPr>
          <a:lstStyle/>
          <a:p>
            <a:pPr>
              <a:lnSpc>
                <a:spcPct val="130000"/>
              </a:lnSpc>
            </a:pPr>
            <a:r>
              <a:rPr lang="ja-JP" altLang="en-US" sz="1200" b="1" dirty="0" smtClean="0">
                <a:latin typeface="メイリオ" pitchFamily="50" charset="-128"/>
                <a:ea typeface="メイリオ" pitchFamily="50" charset="-128"/>
              </a:rPr>
              <a:t>巻き爪ケア</a:t>
            </a:r>
          </a:p>
        </p:txBody>
      </p:sp>
      <p:sp>
        <p:nvSpPr>
          <p:cNvPr id="51" name="テキスト ボックス 50"/>
          <p:cNvSpPr txBox="1"/>
          <p:nvPr/>
        </p:nvSpPr>
        <p:spPr>
          <a:xfrm>
            <a:off x="625026" y="7852526"/>
            <a:ext cx="3608880" cy="2893059"/>
          </a:xfrm>
          <a:prstGeom prst="rect">
            <a:avLst/>
          </a:prstGeom>
          <a:noFill/>
        </p:spPr>
        <p:txBody>
          <a:bodyPr wrap="square" lIns="91401" tIns="45700" rIns="91401" bIns="45700" rtlCol="0">
            <a:spAutoFit/>
          </a:bodyPr>
          <a:lstStyle/>
          <a:p>
            <a:r>
              <a:rPr lang="ja-JP" altLang="en-US" sz="1000" dirty="0" smtClean="0">
                <a:latin typeface="メイリオ" pitchFamily="50" charset="-128"/>
                <a:ea typeface="メイリオ" pitchFamily="50" charset="-128"/>
              </a:rPr>
              <a:t>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a:t>
            </a:r>
            <a:endParaRPr lang="en-US" altLang="ja-JP" sz="1000" dirty="0" smtClean="0">
              <a:latin typeface="メイリオ" pitchFamily="50" charset="-128"/>
              <a:ea typeface="メイリオ" pitchFamily="50" charset="-128"/>
            </a:endParaRPr>
          </a:p>
          <a:p>
            <a:endParaRPr lang="en-US" altLang="ja-JP" sz="1000" dirty="0" smtClean="0">
              <a:latin typeface="メイリオ" pitchFamily="50" charset="-128"/>
              <a:ea typeface="メイリオ" pitchFamily="50" charset="-128"/>
            </a:endParaRPr>
          </a:p>
          <a:p>
            <a:endParaRPr lang="en-US" altLang="ja-JP" sz="1000" dirty="0" smtClean="0">
              <a:latin typeface="メイリオ" pitchFamily="50" charset="-128"/>
              <a:ea typeface="メイリオ" pitchFamily="50" charset="-128"/>
            </a:endParaRPr>
          </a:p>
          <a:p>
            <a:endParaRPr lang="en-US" altLang="ja-JP" sz="10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a:p>
            <a:endParaRPr lang="en-US" altLang="ja-JP" sz="800" dirty="0" smtClean="0">
              <a:latin typeface="メイリオ" pitchFamily="50" charset="-128"/>
              <a:ea typeface="メイリオ" pitchFamily="50" charset="-128"/>
            </a:endParaRPr>
          </a:p>
        </p:txBody>
      </p:sp>
      <p:sp>
        <p:nvSpPr>
          <p:cNvPr id="52" name="正方形/長方形 51"/>
          <p:cNvSpPr/>
          <p:nvPr/>
        </p:nvSpPr>
        <p:spPr>
          <a:xfrm>
            <a:off x="4286719" y="7719701"/>
            <a:ext cx="2215305" cy="139671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smtClean="0">
                <a:solidFill>
                  <a:sysClr val="windowText" lastClr="000000"/>
                </a:solidFill>
                <a:latin typeface="+mj-ea"/>
                <a:ea typeface="+mj-ea"/>
              </a:rPr>
              <a:t>画像</a:t>
            </a:r>
            <a:endParaRPr lang="en-US" altLang="ja-JP" sz="1200" b="1" dirty="0" smtClean="0">
              <a:solidFill>
                <a:sysClr val="windowText" lastClr="000000"/>
              </a:solidFill>
              <a:latin typeface="+mj-ea"/>
              <a:ea typeface="+mj-ea"/>
            </a:endParaRPr>
          </a:p>
        </p:txBody>
      </p:sp>
    </p:spTree>
    <p:extLst>
      <p:ext uri="{BB962C8B-B14F-4D97-AF65-F5344CB8AC3E}">
        <p14:creationId xmlns:p14="http://schemas.microsoft.com/office/powerpoint/2010/main" xmlns="" val="3158034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88" name="フローチャート : 代替処理 87"/>
          <p:cNvSpPr/>
          <p:nvPr/>
        </p:nvSpPr>
        <p:spPr>
          <a:xfrm>
            <a:off x="687126" y="2681179"/>
            <a:ext cx="6071963" cy="1828845"/>
          </a:xfrm>
          <a:prstGeom prst="flowChartAlternateProcess">
            <a:avLst/>
          </a:prstGeom>
          <a:solidFill>
            <a:schemeClr val="bg1">
              <a:lumMod val="85000"/>
            </a:schemeClr>
          </a:solidFill>
          <a:ln w="6350">
            <a:gradFill flip="none" rotWithShape="1">
              <a:gsLst>
                <a:gs pos="44000">
                  <a:schemeClr val="bg1">
                    <a:lumMod val="85000"/>
                    <a:alpha val="0"/>
                  </a:schemeClr>
                </a:gs>
                <a:gs pos="0">
                  <a:schemeClr val="bg1">
                    <a:lumMod val="8500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897738" y="5491787"/>
            <a:ext cx="723275" cy="307777"/>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rPr>
              <a:t>サイド</a:t>
            </a:r>
            <a:endParaRPr kumimoji="1" lang="ja-JP" altLang="en-US" sz="1400" dirty="0">
              <a:latin typeface="メイリオ" panose="020B0604030504040204" pitchFamily="50" charset="-128"/>
              <a:ea typeface="メイリオ" panose="020B0604030504040204" pitchFamily="50" charset="-128"/>
            </a:endParaRPr>
          </a:p>
        </p:txBody>
      </p:sp>
      <p:sp>
        <p:nvSpPr>
          <p:cNvPr id="9" name="正方形/長方形 8"/>
          <p:cNvSpPr/>
          <p:nvPr/>
        </p:nvSpPr>
        <p:spPr>
          <a:xfrm>
            <a:off x="336898" y="1735401"/>
            <a:ext cx="5976663" cy="28803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smtClean="0">
                <a:solidFill>
                  <a:sysClr val="windowText" lastClr="000000"/>
                </a:solidFill>
                <a:latin typeface="+mj-ea"/>
                <a:ea typeface="+mj-ea"/>
              </a:rPr>
              <a:t>料金</a:t>
            </a:r>
            <a:endParaRPr lang="en-US" altLang="ja-JP" sz="1200" b="1" dirty="0" smtClean="0">
              <a:solidFill>
                <a:sysClr val="windowText" lastClr="000000"/>
              </a:solidFill>
              <a:latin typeface="+mj-ea"/>
              <a:ea typeface="+mj-ea"/>
            </a:endParaRPr>
          </a:p>
        </p:txBody>
      </p:sp>
      <p:grpSp>
        <p:nvGrpSpPr>
          <p:cNvPr id="2" name="グループ化 11"/>
          <p:cNvGrpSpPr/>
          <p:nvPr/>
        </p:nvGrpSpPr>
        <p:grpSpPr>
          <a:xfrm>
            <a:off x="-495210" y="1621101"/>
            <a:ext cx="442533" cy="392410"/>
            <a:chOff x="9481914" y="1572360"/>
            <a:chExt cx="442533" cy="392410"/>
          </a:xfrm>
        </p:grpSpPr>
        <p:sp>
          <p:nvSpPr>
            <p:cNvPr id="11" name="正方形/長方形 10"/>
            <p:cNvSpPr/>
            <p:nvPr/>
          </p:nvSpPr>
          <p:spPr>
            <a:xfrm>
              <a:off x="9481914" y="1676738"/>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4" name="テキスト ボックス 13"/>
            <p:cNvSpPr txBox="1"/>
            <p:nvPr/>
          </p:nvSpPr>
          <p:spPr>
            <a:xfrm>
              <a:off x="9543437"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h2</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sp>
        <p:nvSpPr>
          <p:cNvPr id="48" name="テキスト ボックス 47"/>
          <p:cNvSpPr txBox="1"/>
          <p:nvPr/>
        </p:nvSpPr>
        <p:spPr>
          <a:xfrm>
            <a:off x="717709" y="3293746"/>
            <a:ext cx="6306606" cy="646331"/>
          </a:xfrm>
          <a:prstGeom prst="rect">
            <a:avLst/>
          </a:prstGeom>
          <a:noFill/>
        </p:spPr>
        <p:txBody>
          <a:bodyPr wrap="square" rtlCol="0">
            <a:spAutoFit/>
          </a:bodyPr>
          <a:lstStyle/>
          <a:p>
            <a:r>
              <a:rPr lang="ja-JP" altLang="en-US" sz="3600" b="1" dirty="0" smtClean="0">
                <a:solidFill>
                  <a:srgbClr val="FF0000"/>
                </a:solidFill>
                <a:latin typeface="メイリオ" pitchFamily="50" charset="-128"/>
                <a:ea typeface="メイリオ" pitchFamily="50" charset="-128"/>
              </a:rPr>
              <a:t>一律 </a:t>
            </a:r>
            <a:r>
              <a:rPr lang="en-US" altLang="ja-JP" sz="3600" b="1" dirty="0" smtClean="0">
                <a:solidFill>
                  <a:srgbClr val="FF0000"/>
                </a:solidFill>
                <a:latin typeface="メイリオ" pitchFamily="50" charset="-128"/>
                <a:ea typeface="メイリオ" pitchFamily="50" charset="-128"/>
              </a:rPr>
              <a:t>3,000</a:t>
            </a:r>
            <a:r>
              <a:rPr lang="ja-JP" altLang="en-US" sz="3600" b="1" dirty="0" smtClean="0">
                <a:solidFill>
                  <a:srgbClr val="FF0000"/>
                </a:solidFill>
                <a:latin typeface="メイリオ" pitchFamily="50" charset="-128"/>
                <a:ea typeface="メイリオ" pitchFamily="50" charset="-128"/>
              </a:rPr>
              <a:t>円</a:t>
            </a:r>
            <a:r>
              <a:rPr lang="ja-JP" altLang="en-US" sz="2800" b="1" dirty="0" smtClean="0">
                <a:solidFill>
                  <a:srgbClr val="FF0000"/>
                </a:solidFill>
                <a:latin typeface="メイリオ" pitchFamily="50" charset="-128"/>
                <a:ea typeface="メイリオ" pitchFamily="50" charset="-128"/>
              </a:rPr>
              <a:t>（税込）</a:t>
            </a:r>
            <a:r>
              <a:rPr lang="en-US" altLang="ja-JP" sz="2400" b="1" dirty="0" smtClean="0">
                <a:latin typeface="メイリオ" pitchFamily="50" charset="-128"/>
                <a:ea typeface="メイリオ" pitchFamily="50" charset="-128"/>
              </a:rPr>
              <a:t>1</a:t>
            </a:r>
            <a:r>
              <a:rPr lang="ja-JP" altLang="en-US" sz="2400" b="1" dirty="0" smtClean="0">
                <a:latin typeface="メイリオ" pitchFamily="50" charset="-128"/>
                <a:ea typeface="メイリオ" pitchFamily="50" charset="-128"/>
              </a:rPr>
              <a:t>回約</a:t>
            </a:r>
            <a:r>
              <a:rPr lang="en-US" altLang="ja-JP" sz="2400" b="1" dirty="0" smtClean="0">
                <a:latin typeface="メイリオ" pitchFamily="50" charset="-128"/>
                <a:ea typeface="メイリオ" pitchFamily="50" charset="-128"/>
              </a:rPr>
              <a:t>45</a:t>
            </a:r>
            <a:r>
              <a:rPr lang="ja-JP" altLang="en-US" sz="2400" b="1" dirty="0" smtClean="0">
                <a:latin typeface="メイリオ" pitchFamily="50" charset="-128"/>
                <a:ea typeface="メイリオ" pitchFamily="50" charset="-128"/>
              </a:rPr>
              <a:t>分</a:t>
            </a:r>
            <a:endParaRPr lang="en-US" altLang="ja-JP" sz="2400" b="1" dirty="0" smtClean="0">
              <a:latin typeface="メイリオ" pitchFamily="50" charset="-128"/>
              <a:ea typeface="メイリオ" pitchFamily="50" charset="-128"/>
            </a:endParaRPr>
          </a:p>
        </p:txBody>
      </p:sp>
      <p:sp>
        <p:nvSpPr>
          <p:cNvPr id="47" name="テキスト ボックス 46"/>
          <p:cNvSpPr txBox="1"/>
          <p:nvPr/>
        </p:nvSpPr>
        <p:spPr>
          <a:xfrm>
            <a:off x="6833824" y="982244"/>
            <a:ext cx="1641899" cy="299697"/>
          </a:xfrm>
          <a:prstGeom prst="rect">
            <a:avLst/>
          </a:prstGeom>
          <a:noFill/>
        </p:spPr>
        <p:txBody>
          <a:bodyPr wrap="square" rtlCol="0">
            <a:spAutoFit/>
          </a:bodyPr>
          <a:lstStyle/>
          <a:p>
            <a:pPr>
              <a:lnSpc>
                <a:spcPct val="130000"/>
              </a:lnSpc>
            </a:pPr>
            <a:r>
              <a:rPr kumimoji="1" lang="ja-JP" altLang="en-US" sz="1100" dirty="0" smtClean="0">
                <a:latin typeface="メイリオ" pitchFamily="50" charset="-128"/>
                <a:ea typeface="メイリオ" pitchFamily="50" charset="-128"/>
                <a:cs typeface="メイリオ" pitchFamily="50" charset="-128"/>
              </a:rPr>
              <a:t>どんな鍼を使うの？</a:t>
            </a:r>
            <a:endParaRPr kumimoji="1" lang="ja-JP" altLang="en-US" sz="1100" dirty="0">
              <a:latin typeface="メイリオ" pitchFamily="50" charset="-128"/>
              <a:ea typeface="メイリオ" pitchFamily="50" charset="-128"/>
              <a:cs typeface="メイリオ" pitchFamily="50" charset="-128"/>
            </a:endParaRPr>
          </a:p>
        </p:txBody>
      </p:sp>
      <p:cxnSp>
        <p:nvCxnSpPr>
          <p:cNvPr id="50" name="直線コネクタ 49"/>
          <p:cNvCxnSpPr/>
          <p:nvPr/>
        </p:nvCxnSpPr>
        <p:spPr>
          <a:xfrm>
            <a:off x="6833825" y="1281941"/>
            <a:ext cx="6115680" cy="0"/>
          </a:xfrm>
          <a:prstGeom prst="line">
            <a:avLst/>
          </a:prstGeom>
          <a:ln w="952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687126" y="2878247"/>
            <a:ext cx="2890132" cy="369332"/>
          </a:xfrm>
          <a:prstGeom prst="rect">
            <a:avLst/>
          </a:prstGeom>
          <a:noFill/>
        </p:spPr>
        <p:txBody>
          <a:bodyPr wrap="square" rtlCol="0">
            <a:spAutoFit/>
          </a:bodyPr>
          <a:lstStyle/>
          <a:p>
            <a:r>
              <a:rPr lang="ja-JP" altLang="en-US" sz="1800" b="1" dirty="0" smtClean="0">
                <a:latin typeface="メイリオ" pitchFamily="50" charset="-128"/>
                <a:ea typeface="メイリオ" pitchFamily="50" charset="-128"/>
              </a:rPr>
              <a:t>灸・鍼・指圧・あん摩</a:t>
            </a:r>
            <a:endParaRPr lang="ja-JP" altLang="en-US" sz="1800" b="1" dirty="0">
              <a:latin typeface="メイリオ" pitchFamily="50" charset="-128"/>
              <a:ea typeface="メイリオ" pitchFamily="50" charset="-128"/>
            </a:endParaRPr>
          </a:p>
        </p:txBody>
      </p:sp>
      <p:sp>
        <p:nvSpPr>
          <p:cNvPr id="55" name="テキスト ボックス 54"/>
          <p:cNvSpPr txBox="1"/>
          <p:nvPr/>
        </p:nvSpPr>
        <p:spPr>
          <a:xfrm>
            <a:off x="566208" y="4614799"/>
            <a:ext cx="6355516" cy="369291"/>
          </a:xfrm>
          <a:prstGeom prst="rect">
            <a:avLst/>
          </a:prstGeom>
          <a:noFill/>
        </p:spPr>
        <p:txBody>
          <a:bodyPr wrap="square" lIns="91401" tIns="45700" rIns="91401" bIns="45700" rtlCol="0">
            <a:spAutoFit/>
          </a:bodyPr>
          <a:lstStyle/>
          <a:p>
            <a:r>
              <a:rPr lang="ja-JP" altLang="en-US" sz="900" dirty="0" smtClean="0">
                <a:latin typeface="メイリオ" pitchFamily="50" charset="-128"/>
                <a:ea typeface="メイリオ" pitchFamily="50" charset="-128"/>
              </a:rPr>
              <a:t>整体は、継続的に行うことで充分に効果を発揮します。長期的に患者様の健康管理を行わせて頂きたいと考えておりますので、当院では患者様が通いやすいよう、お財布に優しい治療代を提供しています。</a:t>
            </a:r>
            <a:endParaRPr lang="en-US" altLang="ja-JP" sz="800" dirty="0" smtClean="0">
              <a:latin typeface="メイリオ" pitchFamily="50" charset="-128"/>
              <a:ea typeface="メイリオ" pitchFamily="50" charset="-128"/>
            </a:endParaRPr>
          </a:p>
        </p:txBody>
      </p:sp>
      <p:grpSp>
        <p:nvGrpSpPr>
          <p:cNvPr id="7" name="グループ化 67"/>
          <p:cNvGrpSpPr/>
          <p:nvPr/>
        </p:nvGrpSpPr>
        <p:grpSpPr>
          <a:xfrm>
            <a:off x="-523785" y="2288769"/>
            <a:ext cx="442533" cy="392410"/>
            <a:chOff x="9481914" y="1572360"/>
            <a:chExt cx="442533" cy="392410"/>
          </a:xfrm>
        </p:grpSpPr>
        <p:sp>
          <p:nvSpPr>
            <p:cNvPr id="77" name="正方形/長方形 76"/>
            <p:cNvSpPr/>
            <p:nvPr/>
          </p:nvSpPr>
          <p:spPr>
            <a:xfrm>
              <a:off x="9481914" y="1676738"/>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8" name="テキスト ボックス 77"/>
            <p:cNvSpPr txBox="1"/>
            <p:nvPr/>
          </p:nvSpPr>
          <p:spPr>
            <a:xfrm>
              <a:off x="9543437"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h3</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grpSp>
        <p:nvGrpSpPr>
          <p:cNvPr id="10" name="グループ化 67"/>
          <p:cNvGrpSpPr/>
          <p:nvPr/>
        </p:nvGrpSpPr>
        <p:grpSpPr>
          <a:xfrm>
            <a:off x="-537683" y="5295582"/>
            <a:ext cx="442533" cy="392410"/>
            <a:chOff x="9481914" y="1572360"/>
            <a:chExt cx="442533" cy="392410"/>
          </a:xfrm>
        </p:grpSpPr>
        <p:sp>
          <p:nvSpPr>
            <p:cNvPr id="80" name="正方形/長方形 79"/>
            <p:cNvSpPr/>
            <p:nvPr/>
          </p:nvSpPr>
          <p:spPr>
            <a:xfrm>
              <a:off x="9481914" y="1676738"/>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81" name="テキスト ボックス 80"/>
            <p:cNvSpPr txBox="1"/>
            <p:nvPr/>
          </p:nvSpPr>
          <p:spPr>
            <a:xfrm>
              <a:off x="9543437"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h3</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sp>
        <p:nvSpPr>
          <p:cNvPr id="56" name="テキスト ボックス 55"/>
          <p:cNvSpPr txBox="1"/>
          <p:nvPr/>
        </p:nvSpPr>
        <p:spPr>
          <a:xfrm>
            <a:off x="576733" y="2288769"/>
            <a:ext cx="1641899" cy="299697"/>
          </a:xfrm>
          <a:prstGeom prst="rect">
            <a:avLst/>
          </a:prstGeom>
          <a:noFill/>
        </p:spPr>
        <p:txBody>
          <a:bodyPr wrap="square" rtlCol="0">
            <a:spAutoFit/>
          </a:bodyPr>
          <a:lstStyle/>
          <a:p>
            <a:pPr>
              <a:lnSpc>
                <a:spcPct val="130000"/>
              </a:lnSpc>
            </a:pPr>
            <a:r>
              <a:rPr kumimoji="1" lang="ja-JP" altLang="en-US" sz="1100" dirty="0" smtClean="0">
                <a:latin typeface="メイリオ" pitchFamily="50" charset="-128"/>
                <a:ea typeface="メイリオ" pitchFamily="50" charset="-128"/>
                <a:cs typeface="メイリオ" pitchFamily="50" charset="-128"/>
              </a:rPr>
              <a:t>通常料金</a:t>
            </a:r>
            <a:endParaRPr kumimoji="1" lang="ja-JP" altLang="en-US" sz="1100" dirty="0">
              <a:latin typeface="メイリオ" pitchFamily="50" charset="-128"/>
              <a:ea typeface="メイリオ" pitchFamily="50" charset="-128"/>
              <a:cs typeface="メイリオ" pitchFamily="50" charset="-128"/>
            </a:endParaRPr>
          </a:p>
        </p:txBody>
      </p:sp>
      <p:cxnSp>
        <p:nvCxnSpPr>
          <p:cNvPr id="58" name="直線コネクタ 57"/>
          <p:cNvCxnSpPr/>
          <p:nvPr/>
        </p:nvCxnSpPr>
        <p:spPr>
          <a:xfrm>
            <a:off x="576734" y="2588466"/>
            <a:ext cx="6115680" cy="0"/>
          </a:xfrm>
          <a:prstGeom prst="line">
            <a:avLst/>
          </a:prstGeom>
          <a:ln w="952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テキスト ボックス 68"/>
          <p:cNvSpPr txBox="1"/>
          <p:nvPr/>
        </p:nvSpPr>
        <p:spPr>
          <a:xfrm>
            <a:off x="3917174" y="3987702"/>
            <a:ext cx="4977649" cy="276999"/>
          </a:xfrm>
          <a:prstGeom prst="rect">
            <a:avLst/>
          </a:prstGeom>
          <a:noFill/>
        </p:spPr>
        <p:txBody>
          <a:bodyPr wrap="square" rtlCol="0">
            <a:spAutoFit/>
          </a:bodyPr>
          <a:lstStyle/>
          <a:p>
            <a:r>
              <a:rPr lang="en-US" altLang="ja-JP" sz="1200" b="1" dirty="0" smtClean="0">
                <a:latin typeface="メイリオ" pitchFamily="50" charset="-128"/>
                <a:ea typeface="メイリオ" pitchFamily="50" charset="-128"/>
              </a:rPr>
              <a:t>※</a:t>
            </a:r>
            <a:r>
              <a:rPr lang="ja-JP" altLang="en-US" sz="1200" b="1" dirty="0" smtClean="0">
                <a:latin typeface="メイリオ" pitchFamily="50" charset="-128"/>
                <a:ea typeface="メイリオ" pitchFamily="50" charset="-128"/>
              </a:rPr>
              <a:t>オイルマッサージは</a:t>
            </a:r>
            <a:r>
              <a:rPr lang="en-US" altLang="ja-JP" sz="1200" b="1" dirty="0" smtClean="0">
                <a:latin typeface="メイリオ" pitchFamily="50" charset="-128"/>
                <a:ea typeface="メイリオ" pitchFamily="50" charset="-128"/>
              </a:rPr>
              <a:t>5,000</a:t>
            </a:r>
            <a:r>
              <a:rPr lang="ja-JP" altLang="en-US" sz="1200" b="1" dirty="0" smtClean="0">
                <a:latin typeface="メイリオ" pitchFamily="50" charset="-128"/>
                <a:ea typeface="メイリオ" pitchFamily="50" charset="-128"/>
              </a:rPr>
              <a:t>円（税込）</a:t>
            </a:r>
            <a:endParaRPr lang="ja-JP" altLang="en-US" sz="1200" b="1" dirty="0">
              <a:latin typeface="メイリオ" pitchFamily="50" charset="-128"/>
              <a:ea typeface="メイリオ" pitchFamily="50" charset="-128"/>
            </a:endParaRPr>
          </a:p>
        </p:txBody>
      </p:sp>
      <p:sp>
        <p:nvSpPr>
          <p:cNvPr id="70" name="テキスト ボックス 69"/>
          <p:cNvSpPr txBox="1"/>
          <p:nvPr/>
        </p:nvSpPr>
        <p:spPr>
          <a:xfrm>
            <a:off x="576734" y="5328417"/>
            <a:ext cx="1641899" cy="299697"/>
          </a:xfrm>
          <a:prstGeom prst="rect">
            <a:avLst/>
          </a:prstGeom>
          <a:noFill/>
        </p:spPr>
        <p:txBody>
          <a:bodyPr wrap="square" rtlCol="0">
            <a:spAutoFit/>
          </a:bodyPr>
          <a:lstStyle/>
          <a:p>
            <a:pPr>
              <a:lnSpc>
                <a:spcPct val="130000"/>
              </a:lnSpc>
            </a:pPr>
            <a:r>
              <a:rPr lang="ja-JP" altLang="en-US" sz="1100" dirty="0" smtClean="0">
                <a:latin typeface="メイリオ" pitchFamily="50" charset="-128"/>
                <a:ea typeface="メイリオ" pitchFamily="50" charset="-128"/>
                <a:cs typeface="メイリオ" pitchFamily="50" charset="-128"/>
              </a:rPr>
              <a:t>キャンペーン</a:t>
            </a:r>
            <a:endParaRPr kumimoji="1" lang="ja-JP" altLang="en-US" sz="1100" dirty="0">
              <a:latin typeface="メイリオ" pitchFamily="50" charset="-128"/>
              <a:ea typeface="メイリオ" pitchFamily="50" charset="-128"/>
              <a:cs typeface="メイリオ" pitchFamily="50" charset="-128"/>
            </a:endParaRPr>
          </a:p>
        </p:txBody>
      </p:sp>
      <p:cxnSp>
        <p:nvCxnSpPr>
          <p:cNvPr id="84" name="直線コネクタ 83"/>
          <p:cNvCxnSpPr/>
          <p:nvPr/>
        </p:nvCxnSpPr>
        <p:spPr>
          <a:xfrm>
            <a:off x="576735" y="5628114"/>
            <a:ext cx="6115680" cy="0"/>
          </a:xfrm>
          <a:prstGeom prst="line">
            <a:avLst/>
          </a:prstGeom>
          <a:ln w="952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5" name="テキスト ボックス 84"/>
          <p:cNvSpPr txBox="1"/>
          <p:nvPr/>
        </p:nvSpPr>
        <p:spPr>
          <a:xfrm>
            <a:off x="717708" y="5799564"/>
            <a:ext cx="5888981" cy="584775"/>
          </a:xfrm>
          <a:prstGeom prst="rect">
            <a:avLst/>
          </a:prstGeom>
          <a:noFill/>
        </p:spPr>
        <p:txBody>
          <a:bodyPr wrap="square" rtlCol="0">
            <a:spAutoFit/>
          </a:bodyPr>
          <a:lstStyle/>
          <a:p>
            <a:r>
              <a:rPr lang="ja-JP" altLang="en-US" sz="1800" b="1" dirty="0" smtClean="0">
                <a:latin typeface="メイリオ" pitchFamily="50" charset="-128"/>
                <a:ea typeface="メイリオ" pitchFamily="50" charset="-128"/>
              </a:rPr>
              <a:t>初診料</a:t>
            </a:r>
            <a:r>
              <a:rPr lang="en-US" altLang="ja-JP" sz="1800" b="1" dirty="0" smtClean="0">
                <a:latin typeface="メイリオ" pitchFamily="50" charset="-128"/>
                <a:ea typeface="メイリオ" pitchFamily="50" charset="-128"/>
              </a:rPr>
              <a:t>1,000</a:t>
            </a:r>
            <a:r>
              <a:rPr lang="ja-JP" altLang="en-US" sz="1800" b="1" dirty="0" smtClean="0">
                <a:latin typeface="メイリオ" pitchFamily="50" charset="-128"/>
                <a:ea typeface="メイリオ" pitchFamily="50" charset="-128"/>
              </a:rPr>
              <a:t>円　</a:t>
            </a:r>
            <a:r>
              <a:rPr lang="en-US" altLang="ja-JP" sz="1800" b="1" dirty="0" smtClean="0">
                <a:latin typeface="メイリオ" pitchFamily="50" charset="-128"/>
                <a:ea typeface="メイリオ" pitchFamily="50" charset="-128"/>
              </a:rPr>
              <a:t>&gt;&gt;&gt;</a:t>
            </a:r>
            <a:r>
              <a:rPr lang="ja-JP" altLang="en-US" sz="1800" b="1" dirty="0" smtClean="0">
                <a:latin typeface="メイリオ" pitchFamily="50" charset="-128"/>
                <a:ea typeface="メイリオ" pitchFamily="50" charset="-128"/>
              </a:rPr>
              <a:t>　</a:t>
            </a:r>
            <a:r>
              <a:rPr lang="ja-JP" altLang="en-US" sz="3200" b="1" dirty="0" smtClean="0">
                <a:solidFill>
                  <a:srgbClr val="FF0000"/>
                </a:solidFill>
                <a:latin typeface="メイリオ" pitchFamily="50" charset="-128"/>
                <a:ea typeface="メイリオ" pitchFamily="50" charset="-128"/>
              </a:rPr>
              <a:t>０円</a:t>
            </a:r>
            <a:endParaRPr lang="en-US" altLang="ja-JP" sz="3200" b="1" dirty="0" smtClean="0">
              <a:solidFill>
                <a:srgbClr val="FF0000"/>
              </a:solidFill>
              <a:latin typeface="メイリオ" pitchFamily="50" charset="-128"/>
              <a:ea typeface="メイリオ" pitchFamily="50" charset="-128"/>
            </a:endParaRPr>
          </a:p>
        </p:txBody>
      </p:sp>
      <p:sp>
        <p:nvSpPr>
          <p:cNvPr id="86" name="テキスト ボックス 85"/>
          <p:cNvSpPr txBox="1"/>
          <p:nvPr/>
        </p:nvSpPr>
        <p:spPr>
          <a:xfrm>
            <a:off x="717708" y="6494889"/>
            <a:ext cx="5888981" cy="584775"/>
          </a:xfrm>
          <a:prstGeom prst="rect">
            <a:avLst/>
          </a:prstGeom>
          <a:noFill/>
        </p:spPr>
        <p:txBody>
          <a:bodyPr wrap="square" rtlCol="0">
            <a:spAutoFit/>
          </a:bodyPr>
          <a:lstStyle/>
          <a:p>
            <a:r>
              <a:rPr lang="ja-JP" altLang="en-US" sz="1800" b="1" dirty="0" smtClean="0">
                <a:latin typeface="メイリオ" pitchFamily="50" charset="-128"/>
                <a:ea typeface="メイリオ" pitchFamily="50" charset="-128"/>
              </a:rPr>
              <a:t>小児はり　</a:t>
            </a:r>
            <a:r>
              <a:rPr lang="en-US" altLang="ja-JP" sz="1800" b="1" dirty="0" smtClean="0">
                <a:latin typeface="メイリオ" pitchFamily="50" charset="-128"/>
                <a:ea typeface="メイリオ" pitchFamily="50" charset="-128"/>
              </a:rPr>
              <a:t>&gt;&gt;&gt;</a:t>
            </a:r>
            <a:r>
              <a:rPr lang="ja-JP" altLang="en-US" sz="1800" b="1" dirty="0" smtClean="0">
                <a:latin typeface="メイリオ" pitchFamily="50" charset="-128"/>
                <a:ea typeface="メイリオ" pitchFamily="50" charset="-128"/>
              </a:rPr>
              <a:t>　</a:t>
            </a:r>
            <a:r>
              <a:rPr lang="en-US" altLang="ja-JP" sz="3200" b="1" dirty="0" smtClean="0">
                <a:solidFill>
                  <a:srgbClr val="FF0000"/>
                </a:solidFill>
                <a:latin typeface="メイリオ" pitchFamily="50" charset="-128"/>
                <a:ea typeface="メイリオ" pitchFamily="50" charset="-128"/>
              </a:rPr>
              <a:t>1</a:t>
            </a:r>
            <a:r>
              <a:rPr lang="ja-JP" altLang="en-US" sz="3200" b="1" dirty="0" smtClean="0">
                <a:solidFill>
                  <a:srgbClr val="FF0000"/>
                </a:solidFill>
                <a:latin typeface="メイリオ" pitchFamily="50" charset="-128"/>
                <a:ea typeface="メイリオ" pitchFamily="50" charset="-128"/>
              </a:rPr>
              <a:t>回 </a:t>
            </a:r>
            <a:r>
              <a:rPr lang="en-US" altLang="ja-JP" sz="3200" b="1" dirty="0" smtClean="0">
                <a:solidFill>
                  <a:srgbClr val="FF0000"/>
                </a:solidFill>
                <a:latin typeface="メイリオ" pitchFamily="50" charset="-128"/>
                <a:ea typeface="メイリオ" pitchFamily="50" charset="-128"/>
              </a:rPr>
              <a:t>1,500</a:t>
            </a:r>
            <a:r>
              <a:rPr lang="ja-JP" altLang="en-US" sz="3200" b="1" dirty="0" smtClean="0">
                <a:solidFill>
                  <a:srgbClr val="FF0000"/>
                </a:solidFill>
                <a:latin typeface="メイリオ" pitchFamily="50" charset="-128"/>
                <a:ea typeface="メイリオ" pitchFamily="50" charset="-128"/>
              </a:rPr>
              <a:t>円 </a:t>
            </a:r>
            <a:r>
              <a:rPr lang="ja-JP" altLang="en-US" sz="1800" b="1" dirty="0" smtClean="0">
                <a:latin typeface="メイリオ" pitchFamily="50" charset="-128"/>
                <a:ea typeface="メイリオ" pitchFamily="50" charset="-128"/>
              </a:rPr>
              <a:t>　</a:t>
            </a:r>
            <a:endParaRPr lang="ja-JP" altLang="en-US" sz="1800" b="1" dirty="0">
              <a:latin typeface="メイリオ" pitchFamily="50" charset="-128"/>
              <a:ea typeface="メイリオ" pitchFamily="50" charset="-128"/>
            </a:endParaRPr>
          </a:p>
        </p:txBody>
      </p:sp>
      <p:sp>
        <p:nvSpPr>
          <p:cNvPr id="89" name="テキスト ボックス 88"/>
          <p:cNvSpPr txBox="1"/>
          <p:nvPr/>
        </p:nvSpPr>
        <p:spPr>
          <a:xfrm>
            <a:off x="680508" y="8395399"/>
            <a:ext cx="2646878" cy="461665"/>
          </a:xfrm>
          <a:prstGeom prst="rect">
            <a:avLst/>
          </a:prstGeom>
          <a:noFill/>
        </p:spPr>
        <p:txBody>
          <a:bodyPr wrap="none" rtlCol="0">
            <a:spAutoFit/>
          </a:bodyPr>
          <a:lstStyle/>
          <a:p>
            <a:r>
              <a:rPr kumimoji="1" lang="ja-JP" altLang="en-US" sz="2400" b="1" dirty="0" smtClean="0">
                <a:latin typeface="メイリオ" panose="020B0604030504040204" pitchFamily="50" charset="-128"/>
                <a:ea typeface="メイリオ" panose="020B0604030504040204" pitchFamily="50" charset="-128"/>
              </a:rPr>
              <a:t>大倉山五葉治療院</a:t>
            </a:r>
            <a:endParaRPr kumimoji="1" lang="ja-JP" altLang="en-US" sz="2400" b="1" dirty="0">
              <a:latin typeface="メイリオ" panose="020B0604030504040204" pitchFamily="50" charset="-128"/>
              <a:ea typeface="メイリオ" panose="020B0604030504040204" pitchFamily="50" charset="-128"/>
            </a:endParaRPr>
          </a:p>
        </p:txBody>
      </p:sp>
      <p:sp>
        <p:nvSpPr>
          <p:cNvPr id="92" name="テキスト ボックス 91"/>
          <p:cNvSpPr txBox="1"/>
          <p:nvPr/>
        </p:nvSpPr>
        <p:spPr>
          <a:xfrm>
            <a:off x="3404119" y="8218784"/>
            <a:ext cx="3429706" cy="646290"/>
          </a:xfrm>
          <a:prstGeom prst="rect">
            <a:avLst/>
          </a:prstGeom>
          <a:noFill/>
        </p:spPr>
        <p:txBody>
          <a:bodyPr wrap="none" lIns="91401" tIns="45700" rIns="91401" bIns="45700" rtlCol="0">
            <a:spAutoFit/>
          </a:bodyPr>
          <a:lstStyle/>
          <a:p>
            <a:r>
              <a:rPr lang="en-US" altLang="ja-JP" sz="3600" dirty="0" smtClean="0"/>
              <a:t>Tel 045-642-4075</a:t>
            </a:r>
            <a:endParaRPr lang="ja-JP" altLang="en-US" sz="3600" dirty="0"/>
          </a:p>
        </p:txBody>
      </p:sp>
      <p:sp>
        <p:nvSpPr>
          <p:cNvPr id="93" name="テキスト ボックス 92"/>
          <p:cNvSpPr txBox="1"/>
          <p:nvPr/>
        </p:nvSpPr>
        <p:spPr>
          <a:xfrm>
            <a:off x="687125" y="7805309"/>
            <a:ext cx="1641899" cy="299697"/>
          </a:xfrm>
          <a:prstGeom prst="rect">
            <a:avLst/>
          </a:prstGeom>
          <a:noFill/>
        </p:spPr>
        <p:txBody>
          <a:bodyPr wrap="square" rtlCol="0">
            <a:spAutoFit/>
          </a:bodyPr>
          <a:lstStyle/>
          <a:p>
            <a:pPr>
              <a:lnSpc>
                <a:spcPct val="130000"/>
              </a:lnSpc>
            </a:pPr>
            <a:r>
              <a:rPr lang="ja-JP" altLang="en-US" sz="1100" dirty="0" smtClean="0">
                <a:latin typeface="メイリオ" pitchFamily="50" charset="-128"/>
                <a:ea typeface="メイリオ" pitchFamily="50" charset="-128"/>
                <a:cs typeface="メイリオ" pitchFamily="50" charset="-128"/>
              </a:rPr>
              <a:t>ご予約はこちら</a:t>
            </a:r>
            <a:endParaRPr kumimoji="1" lang="ja-JP" altLang="en-US" sz="1100" dirty="0">
              <a:latin typeface="メイリオ" pitchFamily="50" charset="-128"/>
              <a:ea typeface="メイリオ" pitchFamily="50" charset="-128"/>
              <a:cs typeface="メイリオ" pitchFamily="50" charset="-128"/>
            </a:endParaRPr>
          </a:p>
        </p:txBody>
      </p:sp>
      <p:cxnSp>
        <p:nvCxnSpPr>
          <p:cNvPr id="94" name="直線コネクタ 93"/>
          <p:cNvCxnSpPr/>
          <p:nvPr/>
        </p:nvCxnSpPr>
        <p:spPr>
          <a:xfrm>
            <a:off x="687126" y="8105006"/>
            <a:ext cx="6115680" cy="0"/>
          </a:xfrm>
          <a:prstGeom prst="line">
            <a:avLst/>
          </a:prstGeom>
          <a:ln w="952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テキスト ボックス 104"/>
          <p:cNvSpPr txBox="1"/>
          <p:nvPr/>
        </p:nvSpPr>
        <p:spPr>
          <a:xfrm>
            <a:off x="3491874" y="8857064"/>
            <a:ext cx="3200541" cy="646290"/>
          </a:xfrm>
          <a:prstGeom prst="rect">
            <a:avLst/>
          </a:prstGeom>
          <a:noFill/>
        </p:spPr>
        <p:txBody>
          <a:bodyPr wrap="none" lIns="91401" tIns="45700" rIns="91401" bIns="45700" rtlCol="0">
            <a:spAutoFit/>
          </a:bodyPr>
          <a:lstStyle/>
          <a:p>
            <a:r>
              <a:rPr lang="ja-JP" altLang="en-US" sz="1800" dirty="0" smtClean="0"/>
              <a:t>携帯 </a:t>
            </a:r>
            <a:r>
              <a:rPr lang="en-US" altLang="ja-JP" sz="1800" dirty="0" smtClean="0"/>
              <a:t>090-8809-1182</a:t>
            </a:r>
          </a:p>
          <a:p>
            <a:r>
              <a:rPr lang="en-US" altLang="ja-JP" sz="1800" dirty="0" smtClean="0"/>
              <a:t>Mail hydeo2012@docomo.ne.jp</a:t>
            </a:r>
            <a:endParaRPr lang="ja-JP" altLang="en-US" sz="1800" dirty="0"/>
          </a:p>
        </p:txBody>
      </p:sp>
      <p:grpSp>
        <p:nvGrpSpPr>
          <p:cNvPr id="106" name="グループ化 67"/>
          <p:cNvGrpSpPr/>
          <p:nvPr/>
        </p:nvGrpSpPr>
        <p:grpSpPr>
          <a:xfrm>
            <a:off x="-537683" y="7712596"/>
            <a:ext cx="442533" cy="392410"/>
            <a:chOff x="9481914" y="1572360"/>
            <a:chExt cx="442533" cy="392410"/>
          </a:xfrm>
        </p:grpSpPr>
        <p:sp>
          <p:nvSpPr>
            <p:cNvPr id="107" name="正方形/長方形 106"/>
            <p:cNvSpPr/>
            <p:nvPr/>
          </p:nvSpPr>
          <p:spPr>
            <a:xfrm>
              <a:off x="9481914" y="1676738"/>
              <a:ext cx="442533" cy="288032"/>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8" name="テキスト ボックス 107"/>
            <p:cNvSpPr txBox="1"/>
            <p:nvPr/>
          </p:nvSpPr>
          <p:spPr>
            <a:xfrm>
              <a:off x="9543437" y="1572360"/>
              <a:ext cx="381010" cy="369997"/>
            </a:xfrm>
            <a:prstGeom prst="rect">
              <a:avLst/>
            </a:prstGeom>
            <a:noFill/>
          </p:spPr>
          <p:txBody>
            <a:bodyPr wrap="square" lIns="91401" tIns="45700" rIns="91401" bIns="45700" rtlCol="0">
              <a:spAutoFit/>
            </a:bodyPr>
            <a:lstStyle/>
            <a:p>
              <a:pPr>
                <a:lnSpc>
                  <a:spcPct val="200000"/>
                </a:lnSpc>
              </a:pPr>
              <a:r>
                <a:rPr lang="en-US" altLang="ja-JP" sz="1100" b="1" dirty="0" smtClean="0">
                  <a:solidFill>
                    <a:srgbClr val="C00000"/>
                  </a:solidFill>
                  <a:latin typeface="小塚ゴシック Pro L" pitchFamily="34" charset="-128"/>
                  <a:ea typeface="小塚ゴシック Pro L" pitchFamily="34" charset="-128"/>
                  <a:cs typeface="メイリオ" pitchFamily="50" charset="-128"/>
                </a:rPr>
                <a:t>h3</a:t>
              </a:r>
              <a:endParaRPr lang="en-US" altLang="ja-JP" sz="1100" b="1" dirty="0">
                <a:solidFill>
                  <a:srgbClr val="C00000"/>
                </a:solidFill>
                <a:latin typeface="小塚ゴシック Pro L" pitchFamily="34" charset="-128"/>
                <a:ea typeface="小塚ゴシック Pro L" pitchFamily="34" charset="-128"/>
                <a:cs typeface="メイリオ" pitchFamily="50" charset="-128"/>
              </a:endParaRPr>
            </a:p>
          </p:txBody>
        </p:sp>
      </p:grpSp>
      <p:pic>
        <p:nvPicPr>
          <p:cNvPr id="39" name="図 38" descr="ookurayama-gc.com+ (2).jpg"/>
          <p:cNvPicPr>
            <a:picLocks noChangeAspect="1"/>
          </p:cNvPicPr>
          <p:nvPr/>
        </p:nvPicPr>
        <p:blipFill>
          <a:blip r:embed="rId2" cstate="print"/>
          <a:srcRect b="95704"/>
          <a:stretch>
            <a:fillRect/>
          </a:stretch>
        </p:blipFill>
        <p:spPr>
          <a:xfrm>
            <a:off x="-2078" y="0"/>
            <a:ext cx="9602788" cy="720080"/>
          </a:xfrm>
          <a:prstGeom prst="rect">
            <a:avLst/>
          </a:prstGeom>
        </p:spPr>
      </p:pic>
      <p:pic>
        <p:nvPicPr>
          <p:cNvPr id="40" name="図 39" descr="ookurayama-gc.com+ (2).jpg"/>
          <p:cNvPicPr>
            <a:picLocks noChangeAspect="1"/>
          </p:cNvPicPr>
          <p:nvPr/>
        </p:nvPicPr>
        <p:blipFill>
          <a:blip r:embed="rId2" cstate="print"/>
          <a:srcRect t="19712" b="77221"/>
          <a:stretch>
            <a:fillRect/>
          </a:stretch>
        </p:blipFill>
        <p:spPr>
          <a:xfrm>
            <a:off x="7447" y="859723"/>
            <a:ext cx="9602788" cy="514199"/>
          </a:xfrm>
          <a:prstGeom prst="rect">
            <a:avLst/>
          </a:prstGeom>
        </p:spPr>
      </p:pic>
      <p:pic>
        <p:nvPicPr>
          <p:cNvPr id="41" name="図 40" descr="ookurayama-gc.com+ (2).jpg"/>
          <p:cNvPicPr>
            <a:picLocks noChangeAspect="1"/>
          </p:cNvPicPr>
          <p:nvPr/>
        </p:nvPicPr>
        <p:blipFill>
          <a:blip r:embed="rId2" cstate="print"/>
          <a:srcRect l="63522" t="23253" r="7983" b="34547"/>
          <a:stretch>
            <a:fillRect/>
          </a:stretch>
        </p:blipFill>
        <p:spPr>
          <a:xfrm>
            <a:off x="6828383" y="1735401"/>
            <a:ext cx="2736304" cy="7075032"/>
          </a:xfrm>
          <a:prstGeom prst="rect">
            <a:avLst/>
          </a:prstGeom>
        </p:spPr>
      </p:pic>
      <p:pic>
        <p:nvPicPr>
          <p:cNvPr id="42" name="図 41" descr="ookurayama-gc.com+ (2).jpg"/>
          <p:cNvPicPr>
            <a:picLocks noChangeAspect="1"/>
          </p:cNvPicPr>
          <p:nvPr/>
        </p:nvPicPr>
        <p:blipFill>
          <a:blip r:embed="rId2" cstate="print"/>
          <a:srcRect l="-9554" t="78241" r="-1425" b="2845"/>
          <a:stretch>
            <a:fillRect/>
          </a:stretch>
        </p:blipFill>
        <p:spPr>
          <a:xfrm>
            <a:off x="-906288" y="9977214"/>
            <a:ext cx="10657184" cy="3170776"/>
          </a:xfrm>
          <a:prstGeom prst="rect">
            <a:avLst/>
          </a:prstGeom>
        </p:spPr>
      </p:pic>
      <p:sp>
        <p:nvSpPr>
          <p:cNvPr id="43" name="角丸四角形 42"/>
          <p:cNvSpPr/>
          <p:nvPr/>
        </p:nvSpPr>
        <p:spPr>
          <a:xfrm>
            <a:off x="566208" y="2588465"/>
            <a:ext cx="6355516" cy="202633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角丸四角形 43"/>
          <p:cNvSpPr/>
          <p:nvPr/>
        </p:nvSpPr>
        <p:spPr>
          <a:xfrm>
            <a:off x="9337898" y="2075752"/>
            <a:ext cx="1440160" cy="802496"/>
          </a:xfrm>
          <a:prstGeom prst="roundRect">
            <a:avLst/>
          </a:prstGeom>
          <a:solidFill>
            <a:schemeClr val="accent2">
              <a:lumMod val="20000"/>
              <a:lumOff val="80000"/>
            </a:schemeClr>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p>
        </p:txBody>
      </p:sp>
      <p:sp>
        <p:nvSpPr>
          <p:cNvPr id="45" name="正方形/長方形 44"/>
          <p:cNvSpPr/>
          <p:nvPr/>
        </p:nvSpPr>
        <p:spPr>
          <a:xfrm>
            <a:off x="9440188" y="2361583"/>
            <a:ext cx="3303246" cy="307777"/>
          </a:xfrm>
          <a:prstGeom prst="rect">
            <a:avLst/>
          </a:prstGeom>
        </p:spPr>
        <p:txBody>
          <a:bodyPr wrap="square">
            <a:spAutoFit/>
          </a:bodyPr>
          <a:lstStyle/>
          <a:p>
            <a:r>
              <a:rPr lang="en-US" altLang="ja-JP" sz="1400" dirty="0" smtClean="0"/>
              <a:t>image</a:t>
            </a:r>
            <a:endParaRPr lang="en-US" altLang="ja-JP" sz="1400" dirty="0" smtClean="0"/>
          </a:p>
        </p:txBody>
      </p:sp>
      <p:cxnSp>
        <p:nvCxnSpPr>
          <p:cNvPr id="46" name="直線矢印コネクタ 45"/>
          <p:cNvCxnSpPr/>
          <p:nvPr/>
        </p:nvCxnSpPr>
        <p:spPr>
          <a:xfrm flipV="1">
            <a:off x="5018296" y="2195450"/>
            <a:ext cx="4992970" cy="978598"/>
          </a:xfrm>
          <a:prstGeom prst="straightConnector1">
            <a:avLst/>
          </a:prstGeom>
          <a:ln w="28575">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580342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bg1">
                <a:lumMod val="85000"/>
              </a:schemeClr>
            </a:gs>
            <a:gs pos="0">
              <a:schemeClr val="bg1">
                <a:lumMod val="85000"/>
              </a:schemeClr>
            </a:gs>
            <a:gs pos="100000">
              <a:schemeClr val="bg1">
                <a:lumMod val="85000"/>
                <a:alpha val="0"/>
              </a:schemeClr>
            </a:gs>
            <a:gs pos="46000">
              <a:schemeClr val="bg1">
                <a:lumMod val="85000"/>
                <a:alpha val="64000"/>
              </a:schemeClr>
            </a:gs>
            <a:gs pos="100000">
              <a:schemeClr val="accent1">
                <a:lumMod val="40000"/>
                <a:lumOff val="60000"/>
                <a:alpha val="0"/>
              </a:schemeClr>
            </a:gs>
          </a:gsLst>
          <a:lin ang="0" scaled="1"/>
          <a:tileRect/>
        </a:gradFill>
        <a:ln w="6350">
          <a:gradFill flip="none" rotWithShape="1">
            <a:gsLst>
              <a:gs pos="44000">
                <a:schemeClr val="bg1">
                  <a:lumMod val="85000"/>
                  <a:alpha val="0"/>
                </a:schemeClr>
              </a:gs>
              <a:gs pos="0">
                <a:schemeClr val="bg1">
                  <a:lumMod val="85000"/>
                </a:schemeClr>
              </a:gs>
            </a:gsLst>
            <a:lin ang="0" scaled="1"/>
            <a:tileRect/>
          </a:gra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lumMod val="95000"/>
              <a:lumOff val="5000"/>
            </a:schemeClr>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130000"/>
          </a:lnSpc>
          <a:defRPr kumimoji="1" sz="800" dirty="0" smtClean="0">
            <a:latin typeface="小塚ゴシック Pro L" pitchFamily="34" charset="-128"/>
            <a:ea typeface="小塚ゴシック Pro L" pitchFamily="34" charset="-128"/>
            <a:cs typeface="メイリオ" pitchFamily="50" charset="-128"/>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3977</TotalTime>
  <Words>4821</Words>
  <Application>Microsoft Office PowerPoint</Application>
  <PresentationFormat>Custom</PresentationFormat>
  <Paragraphs>722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​​テーマ</vt:lpstr>
      <vt:lpstr>Slide 1</vt:lpstr>
      <vt:lpstr>Slide 2</vt:lpstr>
      <vt:lpstr>Slide 3</vt:lpstr>
      <vt:lpstr>Slide 4</vt:lpstr>
      <vt:lpstr>Slide 5</vt:lpstr>
      <vt:lpstr>Slide 6</vt:lpstr>
      <vt:lpstr>Slide 7</vt:lpstr>
      <vt:lpstr>Slide 8</vt:lpstr>
      <vt:lpstr>Slide 9</vt:lpstr>
      <vt:lpstr>Slide 10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dc:creator>
  <cp:lastModifiedBy>Welcome</cp:lastModifiedBy>
  <cp:revision>1350</cp:revision>
  <dcterms:created xsi:type="dcterms:W3CDTF">2012-11-14T10:33:14Z</dcterms:created>
  <dcterms:modified xsi:type="dcterms:W3CDTF">2014-08-15T04:14:53Z</dcterms:modified>
</cp:coreProperties>
</file>