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4" r:id="rId2"/>
    <p:sldId id="271" r:id="rId3"/>
    <p:sldId id="266" r:id="rId4"/>
    <p:sldId id="265" r:id="rId5"/>
    <p:sldId id="269" r:id="rId6"/>
    <p:sldId id="270" r:id="rId7"/>
  </p:sldIdLst>
  <p:sldSz cx="9001125" cy="14401800"/>
  <p:notesSz cx="9926638" cy="143525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9866" autoAdjust="0"/>
    <p:restoredTop sz="80721" autoAdjust="0"/>
  </p:normalViewPr>
  <p:slideViewPr>
    <p:cSldViewPr snapToObjects="1">
      <p:cViewPr>
        <p:scale>
          <a:sx n="150" d="100"/>
          <a:sy n="150" d="100"/>
        </p:scale>
        <p:origin x="-78" y="5250"/>
      </p:cViewPr>
      <p:guideLst>
        <p:guide orient="horz" pos="1270"/>
        <p:guide pos="28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55" d="100"/>
          <a:sy n="55" d="100"/>
        </p:scale>
        <p:origin x="-2868" y="-90"/>
      </p:cViewPr>
      <p:guideLst>
        <p:guide orient="horz" pos="4521"/>
        <p:guide pos="312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日付プレースホルダー 5"/>
          <p:cNvSpPr>
            <a:spLocks noGrp="1"/>
          </p:cNvSpPr>
          <p:nvPr>
            <p:ph type="dt" sz="quarter" idx="1"/>
          </p:nvPr>
        </p:nvSpPr>
        <p:spPr>
          <a:xfrm>
            <a:off x="5622798" y="0"/>
            <a:ext cx="4301543" cy="717629"/>
          </a:xfrm>
          <a:prstGeom prst="rect">
            <a:avLst/>
          </a:prstGeom>
        </p:spPr>
        <p:txBody>
          <a:bodyPr vert="horz" lIns="138733" tIns="69366" rIns="138733" bIns="69366" rtlCol="0"/>
          <a:lstStyle>
            <a:lvl1pPr algn="r">
              <a:defRPr sz="1800"/>
            </a:lvl1pPr>
          </a:lstStyle>
          <a:p>
            <a:fld id="{6B87C194-E545-4176-927B-448D3A27F56E}" type="datetimeFigureOut">
              <a:rPr kumimoji="1" lang="ja-JP" altLang="en-US" smtClean="0"/>
              <a:pPr/>
              <a:t>2014/9/18</a:t>
            </a:fld>
            <a:endParaRPr kumimoji="1" lang="ja-JP" altLang="en-US" dirty="0"/>
          </a:p>
        </p:txBody>
      </p:sp>
    </p:spTree>
    <p:extLst>
      <p:ext uri="{BB962C8B-B14F-4D97-AF65-F5344CB8AC3E}">
        <p14:creationId xmlns:p14="http://schemas.microsoft.com/office/powerpoint/2010/main" xmlns="" val="3902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1543" cy="717629"/>
          </a:xfrm>
          <a:prstGeom prst="rect">
            <a:avLst/>
          </a:prstGeom>
        </p:spPr>
        <p:txBody>
          <a:bodyPr vert="horz" lIns="138733" tIns="69366" rIns="138733" bIns="69366" rtlCol="0"/>
          <a:lstStyle>
            <a:lvl1pPr algn="l">
              <a:defRPr sz="1800"/>
            </a:lvl1pPr>
          </a:lstStyle>
          <a:p>
            <a:endParaRPr kumimoji="1" lang="ja-JP" altLang="en-US" dirty="0"/>
          </a:p>
        </p:txBody>
      </p:sp>
      <p:sp>
        <p:nvSpPr>
          <p:cNvPr id="3" name="日付プレースホルダー 2"/>
          <p:cNvSpPr>
            <a:spLocks noGrp="1"/>
          </p:cNvSpPr>
          <p:nvPr>
            <p:ph type="dt" idx="1"/>
          </p:nvPr>
        </p:nvSpPr>
        <p:spPr>
          <a:xfrm>
            <a:off x="5622798" y="0"/>
            <a:ext cx="4301543" cy="717629"/>
          </a:xfrm>
          <a:prstGeom prst="rect">
            <a:avLst/>
          </a:prstGeom>
        </p:spPr>
        <p:txBody>
          <a:bodyPr vert="horz" lIns="138733" tIns="69366" rIns="138733" bIns="69366" rtlCol="0"/>
          <a:lstStyle>
            <a:lvl1pPr algn="r">
              <a:defRPr sz="1800"/>
            </a:lvl1pPr>
          </a:lstStyle>
          <a:p>
            <a:fld id="{B152C995-2C33-4A0B-88C3-21EAA2E22CFC}" type="datetimeFigureOut">
              <a:rPr kumimoji="1" lang="ja-JP" altLang="en-US" smtClean="0"/>
              <a:pPr/>
              <a:t>2014/9/18</a:t>
            </a:fld>
            <a:endParaRPr kumimoji="1" lang="ja-JP" altLang="en-US" dirty="0"/>
          </a:p>
        </p:txBody>
      </p:sp>
      <p:sp>
        <p:nvSpPr>
          <p:cNvPr id="4" name="スライド イメージ プレースホルダー 3"/>
          <p:cNvSpPr>
            <a:spLocks noGrp="1" noRot="1" noChangeAspect="1"/>
          </p:cNvSpPr>
          <p:nvPr>
            <p:ph type="sldImg" idx="2"/>
          </p:nvPr>
        </p:nvSpPr>
        <p:spPr>
          <a:xfrm>
            <a:off x="3284538" y="1076325"/>
            <a:ext cx="3360737" cy="5381625"/>
          </a:xfrm>
          <a:prstGeom prst="rect">
            <a:avLst/>
          </a:prstGeom>
          <a:noFill/>
          <a:ln w="12700">
            <a:solidFill>
              <a:prstClr val="black"/>
            </a:solidFill>
          </a:ln>
        </p:spPr>
        <p:txBody>
          <a:bodyPr vert="horz" lIns="138733" tIns="69366" rIns="138733" bIns="69366" rtlCol="0" anchor="ctr"/>
          <a:lstStyle/>
          <a:p>
            <a:endParaRPr lang="ja-JP" altLang="en-US" dirty="0"/>
          </a:p>
        </p:txBody>
      </p:sp>
      <p:sp>
        <p:nvSpPr>
          <p:cNvPr id="5" name="ノート プレースホルダー 4"/>
          <p:cNvSpPr>
            <a:spLocks noGrp="1"/>
          </p:cNvSpPr>
          <p:nvPr>
            <p:ph type="body" sz="quarter" idx="3"/>
          </p:nvPr>
        </p:nvSpPr>
        <p:spPr>
          <a:xfrm>
            <a:off x="992664" y="6817479"/>
            <a:ext cx="7941310" cy="6458665"/>
          </a:xfrm>
          <a:prstGeom prst="rect">
            <a:avLst/>
          </a:prstGeom>
        </p:spPr>
        <p:txBody>
          <a:bodyPr vert="horz" lIns="138733" tIns="69366" rIns="138733" bIns="6936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13632468"/>
            <a:ext cx="4301543" cy="717629"/>
          </a:xfrm>
          <a:prstGeom prst="rect">
            <a:avLst/>
          </a:prstGeom>
        </p:spPr>
        <p:txBody>
          <a:bodyPr vert="horz" lIns="138733" tIns="69366" rIns="138733" bIns="69366" rtlCol="0" anchor="b"/>
          <a:lstStyle>
            <a:lvl1pPr algn="l">
              <a:defRPr sz="1800"/>
            </a:lvl1pPr>
          </a:lstStyle>
          <a:p>
            <a:endParaRPr kumimoji="1" lang="ja-JP" altLang="en-US" dirty="0"/>
          </a:p>
        </p:txBody>
      </p:sp>
      <p:sp>
        <p:nvSpPr>
          <p:cNvPr id="7" name="スライド番号プレースホルダー 6"/>
          <p:cNvSpPr>
            <a:spLocks noGrp="1"/>
          </p:cNvSpPr>
          <p:nvPr>
            <p:ph type="sldNum" sz="quarter" idx="5"/>
          </p:nvPr>
        </p:nvSpPr>
        <p:spPr>
          <a:xfrm>
            <a:off x="5622798" y="13632468"/>
            <a:ext cx="4301543" cy="717629"/>
          </a:xfrm>
          <a:prstGeom prst="rect">
            <a:avLst/>
          </a:prstGeom>
        </p:spPr>
        <p:txBody>
          <a:bodyPr vert="horz" lIns="138733" tIns="69366" rIns="138733" bIns="69366" rtlCol="0" anchor="b"/>
          <a:lstStyle>
            <a:lvl1pPr algn="r">
              <a:defRPr sz="1800"/>
            </a:lvl1pPr>
          </a:lstStyle>
          <a:p>
            <a:fld id="{FF381A67-4A87-4D63-8690-DE77DE9F3743}" type="slidenum">
              <a:rPr kumimoji="1" lang="ja-JP" altLang="en-US" smtClean="0"/>
              <a:pPr/>
              <a:t>‹#›</a:t>
            </a:fld>
            <a:endParaRPr kumimoji="1" lang="ja-JP" altLang="en-US" dirty="0"/>
          </a:p>
        </p:txBody>
      </p:sp>
    </p:spTree>
    <p:extLst>
      <p:ext uri="{BB962C8B-B14F-4D97-AF65-F5344CB8AC3E}">
        <p14:creationId xmlns:p14="http://schemas.microsoft.com/office/powerpoint/2010/main" xmlns="" val="17480815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84538" y="1076325"/>
            <a:ext cx="3360737" cy="538162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09DB65-4F4D-488F-99B7-D7CEE0E90BB5}" type="slidenum">
              <a:rPr kumimoji="1" lang="ja-JP" altLang="en-US" smtClean="0"/>
              <a:pPr/>
              <a:t>1</a:t>
            </a:fld>
            <a:endParaRPr kumimoji="1" lang="ja-JP" altLang="en-US" dirty="0"/>
          </a:p>
        </p:txBody>
      </p:sp>
    </p:spTree>
    <p:extLst>
      <p:ext uri="{BB962C8B-B14F-4D97-AF65-F5344CB8AC3E}">
        <p14:creationId xmlns:p14="http://schemas.microsoft.com/office/powerpoint/2010/main" xmlns="" val="260526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84538" y="1076325"/>
            <a:ext cx="3360737" cy="538162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09DB65-4F4D-488F-99B7-D7CEE0E90BB5}" type="slidenum">
              <a:rPr kumimoji="1" lang="ja-JP" altLang="en-US" smtClean="0"/>
              <a:pPr/>
              <a:t>2</a:t>
            </a:fld>
            <a:endParaRPr kumimoji="1" lang="ja-JP" altLang="en-US" dirty="0"/>
          </a:p>
        </p:txBody>
      </p:sp>
    </p:spTree>
    <p:extLst>
      <p:ext uri="{BB962C8B-B14F-4D97-AF65-F5344CB8AC3E}">
        <p14:creationId xmlns:p14="http://schemas.microsoft.com/office/powerpoint/2010/main" xmlns="" val="260526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84538" y="1076325"/>
            <a:ext cx="3360737" cy="538162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09DB65-4F4D-488F-99B7-D7CEE0E90BB5}" type="slidenum">
              <a:rPr kumimoji="1" lang="ja-JP" altLang="en-US" smtClean="0"/>
              <a:pPr/>
              <a:t>3</a:t>
            </a:fld>
            <a:endParaRPr kumimoji="1" lang="ja-JP" altLang="en-US" dirty="0"/>
          </a:p>
        </p:txBody>
      </p:sp>
    </p:spTree>
    <p:extLst>
      <p:ext uri="{BB962C8B-B14F-4D97-AF65-F5344CB8AC3E}">
        <p14:creationId xmlns:p14="http://schemas.microsoft.com/office/powerpoint/2010/main" xmlns="" val="260526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84538" y="1076325"/>
            <a:ext cx="3360737" cy="538162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09DB65-4F4D-488F-99B7-D7CEE0E90BB5}" type="slidenum">
              <a:rPr kumimoji="1" lang="ja-JP" altLang="en-US" smtClean="0"/>
              <a:pPr/>
              <a:t>4</a:t>
            </a:fld>
            <a:endParaRPr kumimoji="1" lang="ja-JP" altLang="en-US" dirty="0"/>
          </a:p>
        </p:txBody>
      </p:sp>
    </p:spTree>
    <p:extLst>
      <p:ext uri="{BB962C8B-B14F-4D97-AF65-F5344CB8AC3E}">
        <p14:creationId xmlns:p14="http://schemas.microsoft.com/office/powerpoint/2010/main" xmlns="" val="260526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84538" y="1076325"/>
            <a:ext cx="3360737" cy="538162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09DB65-4F4D-488F-99B7-D7CEE0E90BB5}" type="slidenum">
              <a:rPr kumimoji="1" lang="ja-JP" altLang="en-US" smtClean="0"/>
              <a:pPr/>
              <a:t>5</a:t>
            </a:fld>
            <a:endParaRPr kumimoji="1" lang="ja-JP" altLang="en-US" dirty="0"/>
          </a:p>
        </p:txBody>
      </p:sp>
    </p:spTree>
    <p:extLst>
      <p:ext uri="{BB962C8B-B14F-4D97-AF65-F5344CB8AC3E}">
        <p14:creationId xmlns:p14="http://schemas.microsoft.com/office/powerpoint/2010/main" xmlns="" val="260526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84538" y="1076325"/>
            <a:ext cx="3360737" cy="538162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09DB65-4F4D-488F-99B7-D7CEE0E90BB5}" type="slidenum">
              <a:rPr kumimoji="1" lang="ja-JP" altLang="en-US" smtClean="0"/>
              <a:pPr/>
              <a:t>6</a:t>
            </a:fld>
            <a:endParaRPr kumimoji="1" lang="ja-JP" altLang="en-US" dirty="0"/>
          </a:p>
        </p:txBody>
      </p:sp>
    </p:spTree>
    <p:extLst>
      <p:ext uri="{BB962C8B-B14F-4D97-AF65-F5344CB8AC3E}">
        <p14:creationId xmlns:p14="http://schemas.microsoft.com/office/powerpoint/2010/main" xmlns="" val="260526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B0ABA1-5807-4C80-BC7F-5D45D6078977}" type="datetimeFigureOut">
              <a:rPr kumimoji="1" lang="ja-JP" altLang="en-US" smtClean="0"/>
              <a:pPr/>
              <a:t>2014/9/18</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9891FE9-66DA-4D59-B3F7-CF670A6B61D0}" type="slidenum">
              <a:rPr kumimoji="1" lang="ja-JP" altLang="en-US" smtClean="0"/>
              <a:pPr/>
              <a:t>‹#›</a:t>
            </a:fld>
            <a:endParaRPr kumimoji="1" lang="ja-JP" altLang="en-US" dirty="0"/>
          </a:p>
        </p:txBody>
      </p:sp>
    </p:spTree>
    <p:extLst>
      <p:ext uri="{BB962C8B-B14F-4D97-AF65-F5344CB8AC3E}">
        <p14:creationId xmlns:p14="http://schemas.microsoft.com/office/powerpoint/2010/main" xmlns="" val="16039643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0059" y="3360421"/>
            <a:ext cx="8101012" cy="950452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0058" y="13348339"/>
            <a:ext cx="2100263" cy="766763"/>
          </a:xfrm>
          <a:prstGeom prst="rect">
            <a:avLst/>
          </a:prstGeom>
        </p:spPr>
        <p:txBody>
          <a:bodyPr vert="horz" lIns="91440" tIns="45720" rIns="91440" bIns="45720" rtlCol="0" anchor="ctr"/>
          <a:lstStyle>
            <a:lvl1pPr algn="l">
              <a:defRPr sz="1200">
                <a:solidFill>
                  <a:schemeClr val="tx1">
                    <a:tint val="75000"/>
                  </a:schemeClr>
                </a:solidFill>
              </a:defRPr>
            </a:lvl1pPr>
          </a:lstStyle>
          <a:p>
            <a:fld id="{3DB0ABA1-5807-4C80-BC7F-5D45D6078977}" type="datetimeFigureOut">
              <a:rPr kumimoji="1" lang="ja-JP" altLang="en-US" smtClean="0"/>
              <a:pPr/>
              <a:t>2014/9/18</a:t>
            </a:fld>
            <a:endParaRPr kumimoji="1" lang="ja-JP" altLang="en-US" dirty="0"/>
          </a:p>
        </p:txBody>
      </p:sp>
      <p:sp>
        <p:nvSpPr>
          <p:cNvPr id="5" name="フッター プレースホルダー 4"/>
          <p:cNvSpPr>
            <a:spLocks noGrp="1"/>
          </p:cNvSpPr>
          <p:nvPr>
            <p:ph type="ftr" sz="quarter" idx="3"/>
          </p:nvPr>
        </p:nvSpPr>
        <p:spPr>
          <a:xfrm>
            <a:off x="3075387" y="13348339"/>
            <a:ext cx="2850356" cy="7667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0808" y="13348339"/>
            <a:ext cx="2100263" cy="766763"/>
          </a:xfrm>
          <a:prstGeom prst="rect">
            <a:avLst/>
          </a:prstGeom>
        </p:spPr>
        <p:txBody>
          <a:bodyPr vert="horz" lIns="91440" tIns="45720" rIns="91440" bIns="45720" rtlCol="0" anchor="ctr"/>
          <a:lstStyle>
            <a:lvl1pPr algn="r">
              <a:defRPr sz="1200">
                <a:solidFill>
                  <a:schemeClr val="tx1">
                    <a:tint val="75000"/>
                  </a:schemeClr>
                </a:solidFill>
              </a:defRPr>
            </a:lvl1pPr>
          </a:lstStyle>
          <a:p>
            <a:fld id="{49891FE9-66DA-4D59-B3F7-CF670A6B61D0}" type="slidenum">
              <a:rPr kumimoji="1" lang="ja-JP" altLang="en-US" smtClean="0"/>
              <a:pPr/>
              <a:t>‹#›</a:t>
            </a:fld>
            <a:endParaRPr kumimoji="1" lang="ja-JP" altLang="en-US" dirty="0"/>
          </a:p>
        </p:txBody>
      </p:sp>
    </p:spTree>
    <p:extLst>
      <p:ext uri="{BB962C8B-B14F-4D97-AF65-F5344CB8AC3E}">
        <p14:creationId xmlns:p14="http://schemas.microsoft.com/office/powerpoint/2010/main" xmlns="" val="1279601781"/>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hyperlink" Target="http://www.shinozaki-dental.com/esthetics/index.html" TargetMode="Externa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www.shinozaki-dental.com/esthetics/03.html" TargetMode="External"/><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hyperlink" Target="http://www.shinozaki-dental.com/esthetics/02.html" TargetMode="Externa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テキスト ボックス 47"/>
          <p:cNvSpPr txBox="1"/>
          <p:nvPr/>
        </p:nvSpPr>
        <p:spPr>
          <a:xfrm>
            <a:off x="1440223" y="450150"/>
            <a:ext cx="6120680" cy="523220"/>
          </a:xfrm>
          <a:prstGeom prst="rect">
            <a:avLst/>
          </a:prstGeom>
          <a:noFill/>
        </p:spPr>
        <p:txBody>
          <a:bodyPr wrap="square" rtlCol="0">
            <a:spAutoFit/>
          </a:bodyPr>
          <a:lstStyle/>
          <a:p>
            <a:pPr algn="ctr"/>
            <a:r>
              <a:rPr kumimoji="1" lang="ja-JP" altLang="en-US" sz="2800" b="1" smtClean="0">
                <a:solidFill>
                  <a:schemeClr val="tx1">
                    <a:lumMod val="75000"/>
                    <a:lumOff val="25000"/>
                  </a:schemeClr>
                </a:solidFill>
              </a:rPr>
              <a:t>流</a:t>
            </a:r>
            <a:r>
              <a:rPr kumimoji="1" lang="ja-JP" altLang="en-US" sz="2800" b="1" dirty="0" smtClean="0">
                <a:solidFill>
                  <a:schemeClr val="tx1">
                    <a:lumMod val="75000"/>
                    <a:lumOff val="25000"/>
                  </a:schemeClr>
                </a:solidFill>
              </a:rPr>
              <a:t>用時全体的に対応してほしい修正</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50412" y="2737567"/>
            <a:ext cx="5565334" cy="4311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9" name="正方形/長方形 48"/>
          <p:cNvSpPr/>
          <p:nvPr/>
        </p:nvSpPr>
        <p:spPr>
          <a:xfrm>
            <a:off x="4455557" y="3457647"/>
            <a:ext cx="4005445" cy="3195355"/>
          </a:xfrm>
          <a:prstGeom prst="rect">
            <a:avLst/>
          </a:prstGeom>
          <a:solidFill>
            <a:srgbClr val="FF0000">
              <a:alpha val="40000"/>
            </a:srgbClr>
          </a:solidFill>
          <a:ln w="3175">
            <a:noFill/>
          </a:ln>
        </p:spPr>
        <p:txBody>
          <a:bodyPr wrap="square" rtlCol="0" anchor="t">
            <a:noAutofit/>
          </a:bodyPr>
          <a:lstStyle/>
          <a:p>
            <a:pPr algn="ctr">
              <a:lnSpc>
                <a:spcPct val="150000"/>
              </a:lnSpc>
            </a:pPr>
            <a:endParaRPr kumimoji="1" lang="ja-JP" altLang="en-US" sz="600" dirty="0" smtClean="0"/>
          </a:p>
        </p:txBody>
      </p:sp>
      <p:sp>
        <p:nvSpPr>
          <p:cNvPr id="50" name="正方形/長方形 49"/>
          <p:cNvSpPr/>
          <p:nvPr/>
        </p:nvSpPr>
        <p:spPr>
          <a:xfrm>
            <a:off x="315097" y="2737567"/>
            <a:ext cx="2475275" cy="577133"/>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smtClean="0"/>
              <a:t>Contents </a:t>
            </a:r>
            <a:r>
              <a:rPr lang="en-US" altLang="ja-JP" sz="600" dirty="0" err="1" smtClean="0"/>
              <a:t>tại</a:t>
            </a:r>
            <a:r>
              <a:rPr lang="en-US" altLang="ja-JP" sz="600" dirty="0" smtClean="0"/>
              <a:t> div </a:t>
            </a:r>
            <a:r>
              <a:rPr lang="en-US" altLang="ja-JP" sz="600" dirty="0" err="1" smtClean="0"/>
              <a:t>đang</a:t>
            </a:r>
            <a:r>
              <a:rPr lang="en-US" altLang="ja-JP" sz="600" dirty="0" smtClean="0"/>
              <a:t> </a:t>
            </a:r>
            <a:r>
              <a:rPr lang="en-US" altLang="ja-JP" sz="600" dirty="0" err="1" smtClean="0"/>
              <a:t>gán</a:t>
            </a:r>
            <a:r>
              <a:rPr lang="en-US" altLang="ja-JP" sz="600" dirty="0" smtClean="0"/>
              <a:t> </a:t>
            </a:r>
            <a:r>
              <a:rPr lang="en-US" altLang="ja-JP" sz="600" dirty="0" err="1" smtClean="0"/>
              <a:t>thuộc</a:t>
            </a:r>
            <a:r>
              <a:rPr lang="en-US" altLang="ja-JP" sz="600" dirty="0" smtClean="0"/>
              <a:t> </a:t>
            </a:r>
            <a:r>
              <a:rPr lang="en-US" altLang="ja-JP" sz="600" dirty="0" err="1" smtClean="0"/>
              <a:t>tính</a:t>
            </a:r>
            <a:r>
              <a:rPr lang="en-US" altLang="ja-JP" sz="600" dirty="0" smtClean="0"/>
              <a:t> title</a:t>
            </a:r>
            <a:r>
              <a:rPr lang="en-US" altLang="ja-JP" sz="600" dirty="0" smtClean="0"/>
              <a:t>=“”.  </a:t>
            </a:r>
            <a:r>
              <a:rPr lang="en-US" altLang="ja-JP" sz="600" dirty="0" err="1" smtClean="0"/>
              <a:t>Không</a:t>
            </a:r>
            <a:r>
              <a:rPr lang="en-US" altLang="ja-JP" sz="600" dirty="0" smtClean="0"/>
              <a:t> </a:t>
            </a:r>
            <a:r>
              <a:rPr lang="en-US" altLang="ja-JP" sz="600" dirty="0" err="1" smtClean="0"/>
              <a:t>cần</a:t>
            </a:r>
            <a:r>
              <a:rPr lang="en-US" altLang="ja-JP" sz="600" dirty="0" smtClean="0"/>
              <a:t> </a:t>
            </a:r>
            <a:r>
              <a:rPr lang="en-US" altLang="ja-JP" sz="600" dirty="0" err="1" smtClean="0"/>
              <a:t>thiết</a:t>
            </a:r>
            <a:r>
              <a:rPr lang="en-US" altLang="ja-JP" sz="600" dirty="0" smtClean="0"/>
              <a:t> </a:t>
            </a:r>
            <a:r>
              <a:rPr lang="en-US" altLang="ja-JP" sz="600" dirty="0" err="1" smtClean="0"/>
              <a:t>thì</a:t>
            </a:r>
            <a:r>
              <a:rPr lang="en-US" altLang="ja-JP" sz="600" dirty="0" smtClean="0"/>
              <a:t> </a:t>
            </a:r>
            <a:r>
              <a:rPr lang="en-US" altLang="ja-JP" sz="600" dirty="0" err="1" smtClean="0"/>
              <a:t>hãy</a:t>
            </a:r>
            <a:r>
              <a:rPr lang="en-US" altLang="ja-JP" sz="600" dirty="0" smtClean="0"/>
              <a:t> </a:t>
            </a:r>
            <a:r>
              <a:rPr lang="en-US" altLang="ja-JP" sz="600" dirty="0" err="1" smtClean="0"/>
              <a:t>xóa</a:t>
            </a:r>
            <a:r>
              <a:rPr lang="en-US" altLang="ja-JP" sz="600" dirty="0" smtClean="0"/>
              <a:t> </a:t>
            </a:r>
            <a:r>
              <a:rPr lang="en-US" altLang="ja-JP" sz="600" dirty="0" smtClean="0"/>
              <a:t>title</a:t>
            </a:r>
            <a:r>
              <a:rPr lang="en-US" altLang="ja-JP" sz="600" dirty="0" smtClean="0"/>
              <a:t>=“” </a:t>
            </a:r>
            <a:r>
              <a:rPr lang="en-US" altLang="ja-JP" sz="600" dirty="0" err="1" smtClean="0"/>
              <a:t>thuộc</a:t>
            </a:r>
            <a:r>
              <a:rPr lang="en-US" altLang="ja-JP" sz="600" dirty="0" smtClean="0"/>
              <a:t>  </a:t>
            </a:r>
            <a:r>
              <a:rPr lang="en-US" altLang="ja-JP" sz="600" dirty="0" err="1" smtClean="0"/>
              <a:t>tính</a:t>
            </a:r>
            <a:r>
              <a:rPr lang="en-US" altLang="ja-JP" sz="600" dirty="0" smtClean="0"/>
              <a:t> </a:t>
            </a:r>
            <a:r>
              <a:rPr lang="en-US" altLang="ja-JP" sz="600" dirty="0" err="1" smtClean="0"/>
              <a:t>đi</a:t>
            </a:r>
            <a:endParaRPr lang="en-US" altLang="ja-JP" sz="600" dirty="0" smtClean="0"/>
          </a:p>
          <a:p>
            <a:pPr>
              <a:lnSpc>
                <a:spcPct val="150000"/>
              </a:lnSpc>
            </a:pPr>
            <a:r>
              <a:rPr lang="ja-JP" altLang="en-US" sz="600" smtClean="0"/>
              <a:t>コ</a:t>
            </a:r>
            <a:r>
              <a:rPr lang="ja-JP" altLang="en-US" sz="600" dirty="0" smtClean="0"/>
              <a:t>ンテンツ包括</a:t>
            </a:r>
            <a:r>
              <a:rPr lang="en-US" altLang="ja-JP" sz="600" dirty="0" smtClean="0"/>
              <a:t>div</a:t>
            </a:r>
            <a:r>
              <a:rPr lang="ja-JP" altLang="en-US" sz="600" dirty="0" smtClean="0"/>
              <a:t>に</a:t>
            </a:r>
            <a:r>
              <a:rPr lang="en-US" altLang="ja-JP" sz="600" dirty="0" smtClean="0"/>
              <a:t>title=“”</a:t>
            </a:r>
            <a:r>
              <a:rPr lang="ja-JP" altLang="en-US" sz="600" dirty="0" smtClean="0"/>
              <a:t>属性がついている。その他も精査し、不要は</a:t>
            </a:r>
            <a:r>
              <a:rPr lang="en-US" altLang="ja-JP" sz="600" dirty="0" smtClean="0"/>
              <a:t>title=“”</a:t>
            </a:r>
            <a:r>
              <a:rPr lang="ja-JP" altLang="en-US" sz="600" dirty="0" smtClean="0"/>
              <a:t>属性は除去</a:t>
            </a:r>
            <a:endParaRPr kumimoji="1" lang="ja-JP" altLang="en-US" sz="600" dirty="0" smtClean="0"/>
          </a:p>
        </p:txBody>
      </p:sp>
      <p:cxnSp>
        <p:nvCxnSpPr>
          <p:cNvPr id="52" name="カギ線コネクタ 51"/>
          <p:cNvCxnSpPr>
            <a:stCxn id="50" idx="3"/>
          </p:cNvCxnSpPr>
          <p:nvPr/>
        </p:nvCxnSpPr>
        <p:spPr>
          <a:xfrm>
            <a:off x="2790372" y="3026134"/>
            <a:ext cx="1665185" cy="1286608"/>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 name="正方形/長方形 91"/>
          <p:cNvSpPr/>
          <p:nvPr/>
        </p:nvSpPr>
        <p:spPr>
          <a:xfrm>
            <a:off x="305731" y="3515496"/>
            <a:ext cx="2475275" cy="572221"/>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err="1" smtClean="0"/>
              <a:t>Vì</a:t>
            </a:r>
            <a:r>
              <a:rPr lang="en-US" altLang="ja-JP" sz="600" dirty="0" smtClean="0"/>
              <a:t>  </a:t>
            </a:r>
            <a:r>
              <a:rPr lang="en-US" altLang="ja-JP" sz="600" dirty="0" err="1" smtClean="0"/>
              <a:t>tất</a:t>
            </a:r>
            <a:r>
              <a:rPr lang="en-US" altLang="ja-JP" sz="600" dirty="0" smtClean="0"/>
              <a:t> </a:t>
            </a:r>
            <a:r>
              <a:rPr lang="en-US" altLang="ja-JP" sz="600" dirty="0" err="1" smtClean="0"/>
              <a:t>cả</a:t>
            </a:r>
            <a:r>
              <a:rPr lang="en-US" altLang="ja-JP" sz="600" dirty="0" smtClean="0"/>
              <a:t> title </a:t>
            </a:r>
            <a:r>
              <a:rPr lang="en-US" altLang="ja-JP" sz="600" dirty="0" err="1" smtClean="0"/>
              <a:t>đều</a:t>
            </a:r>
            <a:r>
              <a:rPr lang="en-US" altLang="ja-JP" sz="600" dirty="0" smtClean="0"/>
              <a:t> </a:t>
            </a:r>
            <a:r>
              <a:rPr lang="en-US" altLang="ja-JP" sz="600" dirty="0" err="1" smtClean="0"/>
              <a:t>giống</a:t>
            </a:r>
            <a:r>
              <a:rPr lang="en-US" altLang="ja-JP" sz="600" dirty="0" smtClean="0"/>
              <a:t> </a:t>
            </a:r>
            <a:r>
              <a:rPr lang="en-US" altLang="ja-JP" sz="600" dirty="0" err="1" smtClean="0"/>
              <a:t>nhau</a:t>
            </a:r>
            <a:r>
              <a:rPr lang="en-US" altLang="ja-JP" sz="600" dirty="0" smtClean="0"/>
              <a:t> </a:t>
            </a:r>
            <a:r>
              <a:rPr lang="en-US" altLang="ja-JP" sz="600" dirty="0" err="1" smtClean="0"/>
              <a:t>nên</a:t>
            </a:r>
            <a:r>
              <a:rPr lang="en-US" altLang="ja-JP" sz="600" dirty="0" smtClean="0"/>
              <a:t> </a:t>
            </a:r>
            <a:r>
              <a:rPr lang="en-US" altLang="ja-JP" sz="600" dirty="0" err="1" smtClean="0"/>
              <a:t>hãy</a:t>
            </a:r>
            <a:r>
              <a:rPr lang="en-US" altLang="ja-JP" sz="600" dirty="0" smtClean="0"/>
              <a:t> </a:t>
            </a:r>
            <a:r>
              <a:rPr lang="en-US" altLang="ja-JP" sz="600" dirty="0" err="1" smtClean="0"/>
              <a:t>chọn</a:t>
            </a:r>
            <a:r>
              <a:rPr lang="en-US" altLang="ja-JP" sz="600" dirty="0" smtClean="0"/>
              <a:t> </a:t>
            </a:r>
            <a:r>
              <a:rPr lang="en-US" altLang="ja-JP" sz="600" dirty="0" err="1" smtClean="0"/>
              <a:t>là</a:t>
            </a:r>
            <a:r>
              <a:rPr lang="en-US" altLang="ja-JP" sz="600" dirty="0" smtClean="0"/>
              <a:t> H2/ </a:t>
            </a:r>
            <a:r>
              <a:rPr lang="en-US" altLang="ja-JP" sz="600" dirty="0" err="1" smtClean="0"/>
              <a:t>tên</a:t>
            </a:r>
            <a:r>
              <a:rPr lang="en-US" altLang="ja-JP" sz="600" dirty="0" smtClean="0"/>
              <a:t> site </a:t>
            </a:r>
          </a:p>
          <a:p>
            <a:pPr>
              <a:lnSpc>
                <a:spcPct val="150000"/>
              </a:lnSpc>
            </a:pPr>
            <a:r>
              <a:rPr lang="ja-JP" altLang="en-US" sz="600" smtClean="0"/>
              <a:t>タ</a:t>
            </a:r>
            <a:r>
              <a:rPr lang="ja-JP" altLang="en-US" sz="600" dirty="0"/>
              <a:t>イトル</a:t>
            </a:r>
            <a:r>
              <a:rPr lang="ja-JP" altLang="en-US" sz="600" dirty="0" smtClean="0"/>
              <a:t>がすべて同じなので</a:t>
            </a:r>
            <a:endParaRPr lang="en-US" altLang="ja-JP" sz="600" dirty="0" smtClean="0"/>
          </a:p>
          <a:p>
            <a:pPr>
              <a:lnSpc>
                <a:spcPct val="150000"/>
              </a:lnSpc>
            </a:pPr>
            <a:r>
              <a:rPr lang="en-US" altLang="ja-JP" sz="600" dirty="0" smtClean="0"/>
              <a:t>H2</a:t>
            </a:r>
            <a:r>
              <a:rPr lang="ja-JP" altLang="en-US" sz="600" dirty="0"/>
              <a:t> </a:t>
            </a:r>
            <a:r>
              <a:rPr lang="en-US" altLang="ja-JP" sz="600" dirty="0" smtClean="0"/>
              <a:t>| </a:t>
            </a:r>
            <a:r>
              <a:rPr kumimoji="1" lang="ja-JP" altLang="en-US" sz="600" dirty="0" smtClean="0"/>
              <a:t>サイト名</a:t>
            </a:r>
            <a:endParaRPr kumimoji="1" lang="en-US" altLang="ja-JP" sz="600" dirty="0" smtClean="0"/>
          </a:p>
          <a:p>
            <a:pPr>
              <a:lnSpc>
                <a:spcPct val="150000"/>
              </a:lnSpc>
            </a:pPr>
            <a:r>
              <a:rPr lang="ja-JP" altLang="en-US" sz="600" dirty="0" smtClean="0"/>
              <a:t>の構成にしてください。</a:t>
            </a:r>
            <a:endParaRPr kumimoji="1" lang="ja-JP" altLang="en-US" sz="600" dirty="0" smtClean="0"/>
          </a:p>
        </p:txBody>
      </p:sp>
      <p:sp>
        <p:nvSpPr>
          <p:cNvPr id="93" name="正方形/長方形 92"/>
          <p:cNvSpPr/>
          <p:nvPr/>
        </p:nvSpPr>
        <p:spPr>
          <a:xfrm>
            <a:off x="305731" y="4353070"/>
            <a:ext cx="2475275" cy="409430"/>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err="1" smtClean="0"/>
              <a:t>Vì</a:t>
            </a:r>
            <a:r>
              <a:rPr kumimoji="1" lang="en-US" altLang="ja-JP" sz="600" dirty="0" smtClean="0"/>
              <a:t> </a:t>
            </a:r>
            <a:r>
              <a:rPr kumimoji="1" lang="en-US" altLang="ja-JP" sz="600" dirty="0" err="1" smtClean="0"/>
              <a:t>tổng</a:t>
            </a:r>
            <a:r>
              <a:rPr kumimoji="1" lang="en-US" altLang="ja-JP" sz="600" dirty="0" smtClean="0"/>
              <a:t> </a:t>
            </a:r>
            <a:r>
              <a:rPr kumimoji="1" lang="en-US" altLang="ja-JP" sz="600" dirty="0" err="1" smtClean="0"/>
              <a:t>thể</a:t>
            </a:r>
            <a:r>
              <a:rPr kumimoji="1" lang="en-US" altLang="ja-JP" sz="600" dirty="0" smtClean="0"/>
              <a:t> </a:t>
            </a:r>
            <a:r>
              <a:rPr kumimoji="1" lang="en-US" altLang="ja-JP" sz="600" dirty="0" err="1" smtClean="0"/>
              <a:t>giữa</a:t>
            </a:r>
            <a:r>
              <a:rPr kumimoji="1" lang="en-US" altLang="ja-JP" sz="600" dirty="0" smtClean="0"/>
              <a:t> </a:t>
            </a:r>
            <a:r>
              <a:rPr kumimoji="1" lang="en-US" altLang="ja-JP" sz="600" dirty="0" err="1" smtClean="0"/>
              <a:t>các</a:t>
            </a:r>
            <a:r>
              <a:rPr kumimoji="1" lang="en-US" altLang="ja-JP" sz="600" dirty="0" smtClean="0"/>
              <a:t> </a:t>
            </a:r>
            <a:r>
              <a:rPr kumimoji="1" lang="en-US" altLang="ja-JP" sz="600" dirty="0" err="1" smtClean="0"/>
              <a:t>dòng</a:t>
            </a:r>
            <a:r>
              <a:rPr kumimoji="1" lang="en-US" altLang="ja-JP" sz="600" dirty="0" smtClean="0"/>
              <a:t> </a:t>
            </a:r>
            <a:r>
              <a:rPr kumimoji="1" lang="en-US" altLang="ja-JP" sz="600" dirty="0" err="1" smtClean="0"/>
              <a:t>quá</a:t>
            </a:r>
            <a:r>
              <a:rPr kumimoji="1" lang="en-US" altLang="ja-JP" sz="600" dirty="0" smtClean="0"/>
              <a:t> </a:t>
            </a:r>
            <a:r>
              <a:rPr kumimoji="1" lang="en-US" altLang="ja-JP" sz="600" dirty="0" err="1" smtClean="0"/>
              <a:t>rộng</a:t>
            </a:r>
            <a:r>
              <a:rPr kumimoji="1" lang="en-US" altLang="ja-JP" sz="600" dirty="0" smtClean="0"/>
              <a:t> </a:t>
            </a:r>
            <a:r>
              <a:rPr kumimoji="1" lang="en-US" altLang="ja-JP" sz="600" dirty="0" err="1" smtClean="0"/>
              <a:t>nên</a:t>
            </a:r>
            <a:r>
              <a:rPr kumimoji="1" lang="en-US" altLang="ja-JP" sz="600" dirty="0" smtClean="0"/>
              <a:t> p </a:t>
            </a:r>
            <a:r>
              <a:rPr kumimoji="1" lang="en-US" altLang="ja-JP" sz="600" dirty="0" err="1" smtClean="0"/>
              <a:t>hãy</a:t>
            </a:r>
            <a:r>
              <a:rPr kumimoji="1" lang="en-US" altLang="ja-JP" sz="600" dirty="0" smtClean="0"/>
              <a:t> </a:t>
            </a:r>
            <a:r>
              <a:rPr kumimoji="1" lang="en-US" altLang="ja-JP" sz="600" dirty="0" err="1" smtClean="0"/>
              <a:t>thống</a:t>
            </a:r>
            <a:r>
              <a:rPr kumimoji="1" lang="en-US" altLang="ja-JP" sz="600" dirty="0" smtClean="0"/>
              <a:t> </a:t>
            </a:r>
            <a:r>
              <a:rPr kumimoji="1" lang="en-US" altLang="ja-JP" sz="600" dirty="0" err="1" smtClean="0"/>
              <a:t>nhất</a:t>
            </a:r>
            <a:r>
              <a:rPr kumimoji="1" lang="en-US" altLang="ja-JP" sz="600" dirty="0" smtClean="0"/>
              <a:t> </a:t>
            </a:r>
            <a:r>
              <a:rPr kumimoji="1" lang="en-US" altLang="ja-JP" sz="600" dirty="0" err="1" smtClean="0"/>
              <a:t>là</a:t>
            </a:r>
            <a:r>
              <a:rPr kumimoji="1" lang="en-US" altLang="ja-JP" sz="600" dirty="0" smtClean="0"/>
              <a:t> 1.7</a:t>
            </a:r>
          </a:p>
          <a:p>
            <a:pPr>
              <a:lnSpc>
                <a:spcPct val="150000"/>
              </a:lnSpc>
            </a:pPr>
            <a:r>
              <a:rPr kumimoji="1" lang="ja-JP" altLang="en-US" sz="600" smtClean="0"/>
              <a:t>全</a:t>
            </a:r>
            <a:r>
              <a:rPr kumimoji="1" lang="ja-JP" altLang="en-US" sz="600" dirty="0" smtClean="0"/>
              <a:t>体的に行間つまりすぎなので</a:t>
            </a:r>
            <a:r>
              <a:rPr kumimoji="1" lang="en-US" altLang="ja-JP" sz="600" dirty="0" smtClean="0"/>
              <a:t>p</a:t>
            </a:r>
            <a:r>
              <a:rPr kumimoji="1" lang="ja-JP" altLang="en-US" sz="600" dirty="0" smtClean="0"/>
              <a:t>系は</a:t>
            </a:r>
            <a:r>
              <a:rPr kumimoji="1" lang="en-US" altLang="ja-JP" sz="600" dirty="0" smtClean="0"/>
              <a:t>1.7</a:t>
            </a:r>
            <a:r>
              <a:rPr kumimoji="1" lang="ja-JP" altLang="en-US" sz="600" dirty="0" smtClean="0"/>
              <a:t>で統一。</a:t>
            </a: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43999" y="7328077"/>
            <a:ext cx="5486400" cy="176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94" name="カギ線コネクタ 93"/>
          <p:cNvCxnSpPr>
            <a:stCxn id="93" idx="3"/>
            <a:endCxn id="1030" idx="1"/>
          </p:cNvCxnSpPr>
          <p:nvPr/>
        </p:nvCxnSpPr>
        <p:spPr>
          <a:xfrm>
            <a:off x="2781006" y="4557785"/>
            <a:ext cx="362993" cy="3651355"/>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520342" y="1590171"/>
            <a:ext cx="3870430" cy="733929"/>
          </a:xfrm>
          <a:prstGeom prst="rect">
            <a:avLst/>
          </a:prstGeom>
          <a:solidFill>
            <a:schemeClr val="accent2">
              <a:lumMod val="20000"/>
              <a:lumOff val="80000"/>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smtClean="0"/>
              <a:t>markup </a:t>
            </a:r>
            <a:r>
              <a:rPr kumimoji="1" lang="en-US" altLang="ja-JP" sz="600" dirty="0" err="1" smtClean="0"/>
              <a:t>toàn</a:t>
            </a:r>
            <a:r>
              <a:rPr kumimoji="1" lang="en-US" altLang="ja-JP" sz="600" dirty="0" smtClean="0"/>
              <a:t> </a:t>
            </a:r>
            <a:r>
              <a:rPr kumimoji="1" lang="en-US" altLang="ja-JP" sz="600" dirty="0" err="1" smtClean="0"/>
              <a:t>bộ</a:t>
            </a:r>
            <a:r>
              <a:rPr kumimoji="1" lang="en-US" altLang="ja-JP" sz="600" dirty="0" smtClean="0"/>
              <a:t> </a:t>
            </a:r>
            <a:r>
              <a:rPr kumimoji="1" lang="en-US" altLang="ja-JP" sz="600" dirty="0" err="1" smtClean="0"/>
              <a:t>vì</a:t>
            </a:r>
            <a:r>
              <a:rPr kumimoji="1" lang="en-US" altLang="ja-JP" sz="600" dirty="0" smtClean="0"/>
              <a:t> </a:t>
            </a:r>
            <a:r>
              <a:rPr kumimoji="1" lang="en-US" altLang="ja-JP" sz="600" dirty="0" err="1" smtClean="0"/>
              <a:t>đã</a:t>
            </a:r>
            <a:r>
              <a:rPr kumimoji="1" lang="en-US" altLang="ja-JP" sz="600" dirty="0" smtClean="0"/>
              <a:t> </a:t>
            </a:r>
            <a:r>
              <a:rPr kumimoji="1" lang="en-US" altLang="ja-JP" sz="600" dirty="0" err="1" smtClean="0"/>
              <a:t>cũ</a:t>
            </a:r>
            <a:r>
              <a:rPr kumimoji="1" lang="en-US" altLang="ja-JP" sz="600" dirty="0" smtClean="0"/>
              <a:t> </a:t>
            </a:r>
            <a:r>
              <a:rPr kumimoji="1" lang="en-US" altLang="ja-JP" sz="600" dirty="0" err="1" smtClean="0"/>
              <a:t>rồi</a:t>
            </a:r>
            <a:r>
              <a:rPr kumimoji="1" lang="en-US" altLang="ja-JP" sz="600" dirty="0" smtClean="0"/>
              <a:t>, </a:t>
            </a:r>
            <a:r>
              <a:rPr kumimoji="1" lang="en-US" altLang="ja-JP" sz="600" dirty="0" err="1" smtClean="0"/>
              <a:t>nên</a:t>
            </a:r>
            <a:r>
              <a:rPr kumimoji="1" lang="en-US" altLang="ja-JP" sz="600" dirty="0" smtClean="0"/>
              <a:t> </a:t>
            </a:r>
            <a:r>
              <a:rPr kumimoji="1" lang="en-US" altLang="ja-JP" sz="600" dirty="0" err="1" smtClean="0"/>
              <a:t>hãy</a:t>
            </a:r>
            <a:r>
              <a:rPr kumimoji="1" lang="en-US" altLang="ja-JP" sz="600" dirty="0" smtClean="0"/>
              <a:t> </a:t>
            </a:r>
            <a:r>
              <a:rPr kumimoji="1" lang="en-US" altLang="ja-JP" sz="600" dirty="0" err="1" smtClean="0"/>
              <a:t>cơ</a:t>
            </a:r>
            <a:r>
              <a:rPr kumimoji="1" lang="en-US" altLang="ja-JP" sz="600" dirty="0" smtClean="0"/>
              <a:t> </a:t>
            </a:r>
            <a:r>
              <a:rPr kumimoji="1" lang="en-US" altLang="ja-JP" sz="600" dirty="0" err="1" smtClean="0"/>
              <a:t>cấu</a:t>
            </a:r>
            <a:r>
              <a:rPr kumimoji="1" lang="en-US" altLang="ja-JP" sz="600" dirty="0" smtClean="0"/>
              <a:t> </a:t>
            </a:r>
            <a:r>
              <a:rPr kumimoji="1" lang="en-US" altLang="ja-JP" sz="600" dirty="0" err="1" smtClean="0"/>
              <a:t>lại</a:t>
            </a:r>
            <a:r>
              <a:rPr kumimoji="1" lang="en-US" altLang="ja-JP" sz="600" dirty="0" smtClean="0"/>
              <a:t> 1 </a:t>
            </a:r>
            <a:r>
              <a:rPr kumimoji="1" lang="en-US" altLang="ja-JP" sz="600" dirty="0" err="1" smtClean="0"/>
              <a:t>cách</a:t>
            </a:r>
            <a:r>
              <a:rPr kumimoji="1" lang="en-US" altLang="ja-JP" sz="600" dirty="0" smtClean="0"/>
              <a:t> </a:t>
            </a:r>
            <a:r>
              <a:rPr kumimoji="1" lang="en-US" altLang="ja-JP" sz="600" dirty="0" err="1" smtClean="0"/>
              <a:t>căn</a:t>
            </a:r>
            <a:r>
              <a:rPr kumimoji="1" lang="en-US" altLang="ja-JP" sz="600" dirty="0" smtClean="0"/>
              <a:t> </a:t>
            </a:r>
            <a:r>
              <a:rPr kumimoji="1" lang="en-US" altLang="ja-JP" sz="600" dirty="0" err="1" smtClean="0"/>
              <a:t>bản</a:t>
            </a:r>
            <a:r>
              <a:rPr kumimoji="1" lang="en-US" altLang="ja-JP" sz="600" dirty="0" smtClean="0"/>
              <a:t> </a:t>
            </a:r>
            <a:r>
              <a:rPr kumimoji="1" lang="en-US" altLang="ja-JP" sz="600" dirty="0" err="1" smtClean="0"/>
              <a:t>bằng</a:t>
            </a:r>
            <a:r>
              <a:rPr kumimoji="1" lang="en-US" altLang="ja-JP" sz="600" dirty="0" smtClean="0"/>
              <a:t> HTML5.mặc </a:t>
            </a:r>
            <a:r>
              <a:rPr kumimoji="1" lang="en-US" altLang="ja-JP" sz="600" dirty="0" err="1" smtClean="0"/>
              <a:t>dù</a:t>
            </a:r>
            <a:r>
              <a:rPr kumimoji="1" lang="en-US" altLang="ja-JP" sz="600" dirty="0" smtClean="0"/>
              <a:t> </a:t>
            </a:r>
            <a:r>
              <a:rPr kumimoji="1" lang="en-US" altLang="ja-JP" sz="600" dirty="0" err="1" smtClean="0"/>
              <a:t>là</a:t>
            </a:r>
            <a:r>
              <a:rPr kumimoji="1" lang="en-US" altLang="ja-JP" sz="600" dirty="0" smtClean="0"/>
              <a:t> </a:t>
            </a:r>
            <a:r>
              <a:rPr kumimoji="1" lang="en-US" altLang="ja-JP" sz="600" dirty="0" err="1" smtClean="0"/>
              <a:t>các</a:t>
            </a:r>
            <a:r>
              <a:rPr kumimoji="1" lang="en-US" altLang="ja-JP" sz="600" dirty="0" smtClean="0"/>
              <a:t> page </a:t>
            </a:r>
            <a:r>
              <a:rPr kumimoji="1" lang="en-US" altLang="ja-JP" sz="600" dirty="0" err="1" smtClean="0"/>
              <a:t>áp</a:t>
            </a:r>
            <a:r>
              <a:rPr kumimoji="1" lang="en-US" altLang="ja-JP" sz="600" dirty="0" smtClean="0"/>
              <a:t> </a:t>
            </a:r>
            <a:r>
              <a:rPr kumimoji="1" lang="en-US" altLang="ja-JP" sz="600" dirty="0" err="1" smtClean="0"/>
              <a:t>dụng</a:t>
            </a:r>
            <a:r>
              <a:rPr kumimoji="1" lang="en-US" altLang="ja-JP" sz="600" dirty="0" smtClean="0"/>
              <a:t> </a:t>
            </a:r>
            <a:r>
              <a:rPr kumimoji="1" lang="en-US" altLang="ja-JP" sz="600" dirty="0" err="1" smtClean="0"/>
              <a:t>lại</a:t>
            </a:r>
            <a:r>
              <a:rPr kumimoji="1" lang="en-US" altLang="ja-JP" sz="600" dirty="0" smtClean="0"/>
              <a:t> </a:t>
            </a:r>
            <a:r>
              <a:rPr kumimoji="1" lang="en-US" altLang="ja-JP" sz="600" dirty="0" err="1" smtClean="0"/>
              <a:t>nhưn</a:t>
            </a:r>
            <a:r>
              <a:rPr lang="en-US" altLang="ja-JP" sz="600" dirty="0" err="1" smtClean="0"/>
              <a:t>g</a:t>
            </a:r>
            <a:r>
              <a:rPr lang="en-US" altLang="ja-JP" sz="600" dirty="0" smtClean="0"/>
              <a:t> </a:t>
            </a:r>
            <a:r>
              <a:rPr lang="en-US" altLang="ja-JP" sz="600" dirty="0" err="1" smtClean="0"/>
              <a:t>nếu</a:t>
            </a:r>
            <a:r>
              <a:rPr lang="en-US" altLang="ja-JP" sz="600" dirty="0" smtClean="0"/>
              <a:t> </a:t>
            </a:r>
            <a:r>
              <a:rPr lang="en-US" altLang="ja-JP" sz="600" dirty="0" err="1" smtClean="0"/>
              <a:t>là</a:t>
            </a:r>
            <a:r>
              <a:rPr lang="en-US" altLang="ja-JP" sz="600" dirty="0" smtClean="0"/>
              <a:t> </a:t>
            </a:r>
            <a:r>
              <a:rPr lang="en-US" altLang="ja-JP" sz="600" dirty="0" err="1" smtClean="0"/>
              <a:t>các</a:t>
            </a:r>
            <a:r>
              <a:rPr lang="en-US" altLang="ja-JP" sz="600" dirty="0" smtClean="0"/>
              <a:t> </a:t>
            </a:r>
            <a:r>
              <a:rPr kumimoji="1" lang="en-US" altLang="ja-JP" sz="600" dirty="0" err="1" smtClean="0"/>
              <a:t>thuộc</a:t>
            </a:r>
            <a:r>
              <a:rPr kumimoji="1" lang="en-US" altLang="ja-JP" sz="600" dirty="0" smtClean="0"/>
              <a:t> </a:t>
            </a:r>
            <a:r>
              <a:rPr kumimoji="1" lang="en-US" altLang="ja-JP" sz="600" dirty="0" err="1" smtClean="0"/>
              <a:t>tính</a:t>
            </a:r>
            <a:r>
              <a:rPr kumimoji="1" lang="en-US" altLang="ja-JP" sz="600" dirty="0" smtClean="0"/>
              <a:t> title </a:t>
            </a:r>
            <a:r>
              <a:rPr kumimoji="1" lang="en-US" altLang="ja-JP" sz="600" dirty="0" err="1" smtClean="0"/>
              <a:t>không</a:t>
            </a:r>
            <a:r>
              <a:rPr kumimoji="1" lang="en-US" altLang="ja-JP" sz="600" dirty="0" smtClean="0"/>
              <a:t> </a:t>
            </a:r>
            <a:r>
              <a:rPr kumimoji="1" lang="en-US" altLang="ja-JP" sz="600" dirty="0" err="1" smtClean="0"/>
              <a:t>cần</a:t>
            </a:r>
            <a:r>
              <a:rPr kumimoji="1" lang="en-US" altLang="ja-JP" sz="600" dirty="0" smtClean="0"/>
              <a:t> </a:t>
            </a:r>
            <a:r>
              <a:rPr kumimoji="1" lang="en-US" altLang="ja-JP" sz="600" dirty="0" err="1" smtClean="0"/>
              <a:t>thiết</a:t>
            </a:r>
            <a:r>
              <a:rPr kumimoji="1" lang="en-US" altLang="ja-JP" sz="600" dirty="0" smtClean="0"/>
              <a:t> </a:t>
            </a:r>
            <a:r>
              <a:rPr kumimoji="1" lang="en-US" altLang="ja-JP" sz="600" dirty="0" err="1" smtClean="0"/>
              <a:t>thì</a:t>
            </a:r>
            <a:r>
              <a:rPr kumimoji="1" lang="en-US" altLang="ja-JP" sz="600" dirty="0" smtClean="0"/>
              <a:t> </a:t>
            </a:r>
            <a:r>
              <a:rPr kumimoji="1" lang="en-US" altLang="ja-JP" sz="600" dirty="0" err="1" smtClean="0"/>
              <a:t>đừng</a:t>
            </a:r>
            <a:r>
              <a:rPr kumimoji="1" lang="en-US" altLang="ja-JP" sz="600" dirty="0" smtClean="0"/>
              <a:t>  </a:t>
            </a:r>
            <a:r>
              <a:rPr kumimoji="1" lang="en-US" altLang="ja-JP" sz="600" dirty="0" err="1" smtClean="0"/>
              <a:t>dùng</a:t>
            </a:r>
            <a:r>
              <a:rPr kumimoji="1" lang="en-US" altLang="ja-JP" sz="600" dirty="0" smtClean="0"/>
              <a:t> </a:t>
            </a:r>
            <a:r>
              <a:rPr kumimoji="1" lang="en-US" altLang="ja-JP" sz="600" dirty="0" err="1" smtClean="0"/>
              <a:t>lại</a:t>
            </a:r>
            <a:r>
              <a:rPr kumimoji="1" lang="en-US" altLang="ja-JP" sz="600" dirty="0" smtClean="0"/>
              <a:t> </a:t>
            </a:r>
            <a:r>
              <a:rPr kumimoji="1" lang="en-US" altLang="ja-JP" sz="600" dirty="0" err="1" smtClean="0"/>
              <a:t>tất</a:t>
            </a:r>
            <a:r>
              <a:rPr kumimoji="1" lang="en-US" altLang="ja-JP" sz="600" dirty="0" smtClean="0"/>
              <a:t> </a:t>
            </a:r>
            <a:r>
              <a:rPr kumimoji="1" lang="en-US" altLang="ja-JP" sz="600" dirty="0" err="1" smtClean="0"/>
              <a:t>cả</a:t>
            </a:r>
            <a:r>
              <a:rPr kumimoji="1" lang="en-US" altLang="ja-JP" sz="600" dirty="0" smtClean="0"/>
              <a:t> </a:t>
            </a:r>
            <a:r>
              <a:rPr kumimoji="1" lang="en-US" altLang="ja-JP" sz="600" dirty="0" err="1" smtClean="0"/>
              <a:t>các</a:t>
            </a:r>
            <a:r>
              <a:rPr kumimoji="1" lang="en-US" altLang="ja-JP" sz="600" dirty="0" smtClean="0"/>
              <a:t> source </a:t>
            </a:r>
            <a:r>
              <a:rPr kumimoji="1" lang="en-US" altLang="ja-JP" sz="600" dirty="0" err="1" smtClean="0"/>
              <a:t>đó</a:t>
            </a:r>
            <a:r>
              <a:rPr kumimoji="1" lang="en-US" altLang="ja-JP" sz="600" dirty="0" smtClean="0"/>
              <a:t> . </a:t>
            </a:r>
            <a:r>
              <a:rPr kumimoji="1" lang="en-US" altLang="ja-JP" sz="600" dirty="0" err="1" smtClean="0"/>
              <a:t>Áp</a:t>
            </a:r>
            <a:r>
              <a:rPr kumimoji="1" lang="en-US" altLang="ja-JP" sz="600" dirty="0" smtClean="0"/>
              <a:t> </a:t>
            </a:r>
            <a:r>
              <a:rPr kumimoji="1" lang="en-US" altLang="ja-JP" sz="600" dirty="0" err="1" smtClean="0"/>
              <a:t>dụng</a:t>
            </a:r>
            <a:r>
              <a:rPr kumimoji="1" lang="en-US" altLang="ja-JP" sz="600" dirty="0" smtClean="0"/>
              <a:t> </a:t>
            </a:r>
            <a:r>
              <a:rPr kumimoji="1" lang="en-US" altLang="ja-JP" sz="600" dirty="0" err="1" smtClean="0"/>
              <a:t>lại</a:t>
            </a:r>
            <a:r>
              <a:rPr kumimoji="1" lang="en-US" altLang="ja-JP" sz="600" dirty="0" smtClean="0"/>
              <a:t> design </a:t>
            </a:r>
            <a:r>
              <a:rPr kumimoji="1" lang="en-US" altLang="ja-JP" sz="600" dirty="0" err="1" smtClean="0"/>
              <a:t>tiêu</a:t>
            </a:r>
            <a:r>
              <a:rPr kumimoji="1" lang="en-US" altLang="ja-JP" sz="600" dirty="0" smtClean="0"/>
              <a:t> </a:t>
            </a:r>
            <a:r>
              <a:rPr kumimoji="1" lang="en-US" altLang="ja-JP" sz="600" dirty="0" err="1" smtClean="0"/>
              <a:t>đề</a:t>
            </a:r>
            <a:r>
              <a:rPr kumimoji="1" lang="en-US" altLang="ja-JP" sz="600" dirty="0" smtClean="0"/>
              <a:t> </a:t>
            </a:r>
            <a:r>
              <a:rPr kumimoji="1" lang="en-US" altLang="ja-JP" sz="600" dirty="0" err="1" smtClean="0"/>
              <a:t>thì</a:t>
            </a:r>
            <a:r>
              <a:rPr kumimoji="1" lang="en-US" altLang="ja-JP" sz="600" dirty="0" smtClean="0"/>
              <a:t> ok</a:t>
            </a:r>
          </a:p>
          <a:p>
            <a:pPr>
              <a:lnSpc>
                <a:spcPct val="150000"/>
              </a:lnSpc>
            </a:pPr>
            <a:r>
              <a:rPr kumimoji="1" lang="ja-JP" altLang="en-US" sz="600" smtClean="0"/>
              <a:t>全</a:t>
            </a:r>
            <a:r>
              <a:rPr kumimoji="1" lang="ja-JP" altLang="en-US" sz="600" dirty="0" smtClean="0"/>
              <a:t>体的にマークアップが古いため、ＨＴＭＬ</a:t>
            </a:r>
            <a:r>
              <a:rPr kumimoji="1" lang="en-US" altLang="ja-JP" sz="600" dirty="0" smtClean="0"/>
              <a:t>5</a:t>
            </a:r>
            <a:r>
              <a:rPr kumimoji="1" lang="ja-JP" altLang="en-US" sz="600" dirty="0" smtClean="0"/>
              <a:t>で根本的に組みなおしてください。</a:t>
            </a:r>
            <a:endParaRPr kumimoji="1" lang="en-US" altLang="ja-JP" sz="600" dirty="0" smtClean="0"/>
          </a:p>
          <a:p>
            <a:pPr>
              <a:lnSpc>
                <a:spcPct val="150000"/>
              </a:lnSpc>
            </a:pPr>
            <a:r>
              <a:rPr lang="ja-JP" altLang="en-US" sz="600" dirty="0"/>
              <a:t>不要</a:t>
            </a:r>
            <a:r>
              <a:rPr lang="ja-JP" altLang="en-US" sz="600" dirty="0" smtClean="0"/>
              <a:t>な</a:t>
            </a:r>
            <a:r>
              <a:rPr lang="en-US" altLang="ja-JP" sz="600" dirty="0" smtClean="0"/>
              <a:t>title</a:t>
            </a:r>
            <a:r>
              <a:rPr lang="ja-JP" altLang="en-US" sz="600" dirty="0" smtClean="0"/>
              <a:t>属性なども散見されるため、流用</a:t>
            </a:r>
            <a:r>
              <a:rPr lang="ja-JP" altLang="en-US" sz="600" dirty="0"/>
              <a:t>ページ</a:t>
            </a:r>
            <a:r>
              <a:rPr lang="ja-JP" altLang="en-US" sz="600" dirty="0" smtClean="0"/>
              <a:t>でも</a:t>
            </a:r>
            <a:r>
              <a:rPr lang="ja-JP" altLang="en-US" sz="600" dirty="0"/>
              <a:t>ただ単</a:t>
            </a:r>
            <a:r>
              <a:rPr lang="ja-JP" altLang="en-US" sz="600" dirty="0" smtClean="0"/>
              <a:t>に丸ごとソースを持ってこないようお願いします。</a:t>
            </a:r>
            <a:endParaRPr lang="en-US" altLang="ja-JP" sz="600" dirty="0" smtClean="0"/>
          </a:p>
          <a:p>
            <a:pPr>
              <a:lnSpc>
                <a:spcPct val="150000"/>
              </a:lnSpc>
            </a:pPr>
            <a:r>
              <a:rPr lang="ja-JP" altLang="en-US" sz="600" dirty="0"/>
              <a:t>見出し</a:t>
            </a:r>
            <a:r>
              <a:rPr lang="ja-JP" altLang="en-US" sz="600" dirty="0" smtClean="0"/>
              <a:t>の</a:t>
            </a:r>
            <a:r>
              <a:rPr lang="ja-JP" altLang="en-US" sz="600" dirty="0"/>
              <a:t>デザイン</a:t>
            </a:r>
            <a:r>
              <a:rPr lang="ja-JP" altLang="en-US" sz="600" dirty="0" smtClean="0"/>
              <a:t>は流用</a:t>
            </a:r>
            <a:r>
              <a:rPr lang="ja-JP" altLang="en-US" sz="600" dirty="0"/>
              <a:t>でよい</a:t>
            </a:r>
            <a:r>
              <a:rPr lang="ja-JP" altLang="en-US" sz="600" dirty="0" smtClean="0"/>
              <a:t>です。</a:t>
            </a:r>
            <a:endParaRPr lang="en-US" altLang="ja-JP" sz="600" dirty="0" smtClean="0"/>
          </a:p>
        </p:txBody>
      </p:sp>
      <p:sp>
        <p:nvSpPr>
          <p:cNvPr id="13" name="テキスト ボックス 12"/>
          <p:cNvSpPr txBox="1"/>
          <p:nvPr/>
        </p:nvSpPr>
        <p:spPr>
          <a:xfrm>
            <a:off x="1440223" y="965665"/>
            <a:ext cx="6120680" cy="276999"/>
          </a:xfrm>
          <a:prstGeom prst="rect">
            <a:avLst/>
          </a:prstGeom>
          <a:noFill/>
        </p:spPr>
        <p:txBody>
          <a:bodyPr wrap="square" rtlCol="0">
            <a:spAutoFit/>
          </a:bodyPr>
          <a:lstStyle/>
          <a:p>
            <a:pPr algn="ctr"/>
            <a:r>
              <a:rPr kumimoji="1" lang="ja-JP" altLang="en-US" sz="1200" dirty="0" smtClean="0">
                <a:solidFill>
                  <a:schemeClr val="tx1">
                    <a:lumMod val="75000"/>
                    <a:lumOff val="25000"/>
                  </a:schemeClr>
                </a:solidFill>
              </a:rPr>
              <a:t>指示書のサイトマップに従って流用してください。</a:t>
            </a:r>
          </a:p>
        </p:txBody>
      </p:sp>
    </p:spTree>
    <p:extLst>
      <p:ext uri="{BB962C8B-B14F-4D97-AF65-F5344CB8AC3E}">
        <p14:creationId xmlns:p14="http://schemas.microsoft.com/office/powerpoint/2010/main" xmlns="" val="58055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テキスト ボックス 47"/>
          <p:cNvSpPr txBox="1"/>
          <p:nvPr/>
        </p:nvSpPr>
        <p:spPr>
          <a:xfrm>
            <a:off x="1280250" y="1052115"/>
            <a:ext cx="6120680"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Header/</a:t>
            </a:r>
            <a:r>
              <a:rPr kumimoji="1" lang="ja-JP" altLang="en-US" sz="2000" b="1" smtClean="0">
                <a:solidFill>
                  <a:schemeClr val="tx1">
                    <a:lumMod val="75000"/>
                    <a:lumOff val="25000"/>
                  </a:schemeClr>
                </a:solidFill>
              </a:rPr>
              <a:t>ヘ</a:t>
            </a:r>
            <a:r>
              <a:rPr kumimoji="1" lang="ja-JP" altLang="en-US" sz="2000" b="1" dirty="0" smtClean="0">
                <a:solidFill>
                  <a:schemeClr val="tx1">
                    <a:lumMod val="75000"/>
                    <a:lumOff val="25000"/>
                  </a:schemeClr>
                </a:solidFill>
              </a:rPr>
              <a:t>ッダ</a:t>
            </a:r>
          </a:p>
        </p:txBody>
      </p:sp>
      <p:pic>
        <p:nvPicPr>
          <p:cNvPr id="1026" name="Picture 2" descr="C:\Users\ninomiya\Google ドライブ\works\shinosaki\1_新規\外注\shinozaki-dental.com+++.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3240" y="1452225"/>
            <a:ext cx="6854645" cy="1149735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正方形/長方形 1"/>
          <p:cNvSpPr/>
          <p:nvPr/>
        </p:nvSpPr>
        <p:spPr>
          <a:xfrm>
            <a:off x="1440223" y="1452225"/>
            <a:ext cx="6120680" cy="1068155"/>
          </a:xfrm>
          <a:prstGeom prst="rect">
            <a:avLst/>
          </a:prstGeom>
          <a:solidFill>
            <a:srgbClr val="FF0000">
              <a:alpha val="28000"/>
            </a:srgbClr>
          </a:solidFill>
          <a:ln w="3175">
            <a:noFill/>
          </a:ln>
        </p:spPr>
        <p:txBody>
          <a:bodyPr wrap="square" rtlCol="0" anchor="t">
            <a:noAutofit/>
          </a:bodyPr>
          <a:lstStyle/>
          <a:p>
            <a:pPr algn="ctr">
              <a:lnSpc>
                <a:spcPct val="150000"/>
              </a:lnSpc>
            </a:pPr>
            <a:endParaRPr kumimoji="1" lang="ja-JP" altLang="en-US" sz="600" dirty="0" smtClean="0"/>
          </a:p>
        </p:txBody>
      </p:sp>
      <p:sp>
        <p:nvSpPr>
          <p:cNvPr id="15" name="正方形/長方形 14"/>
          <p:cNvSpPr/>
          <p:nvPr/>
        </p:nvSpPr>
        <p:spPr>
          <a:xfrm>
            <a:off x="5670692" y="4950650"/>
            <a:ext cx="1890211" cy="5940660"/>
          </a:xfrm>
          <a:prstGeom prst="rect">
            <a:avLst/>
          </a:prstGeom>
          <a:solidFill>
            <a:srgbClr val="FF0000">
              <a:alpha val="28000"/>
            </a:srgbClr>
          </a:solidFill>
          <a:ln w="3175">
            <a:noFill/>
          </a:ln>
        </p:spPr>
        <p:txBody>
          <a:bodyPr wrap="square" rtlCol="0" anchor="t">
            <a:noAutofit/>
          </a:bodyPr>
          <a:lstStyle/>
          <a:p>
            <a:pPr algn="ctr">
              <a:lnSpc>
                <a:spcPct val="150000"/>
              </a:lnSpc>
            </a:pPr>
            <a:endParaRPr kumimoji="1" lang="ja-JP" altLang="en-US" sz="600" dirty="0" smtClean="0"/>
          </a:p>
        </p:txBody>
      </p:sp>
      <p:sp>
        <p:nvSpPr>
          <p:cNvPr id="3" name="正方形/長方形 2"/>
          <p:cNvSpPr/>
          <p:nvPr/>
        </p:nvSpPr>
        <p:spPr>
          <a:xfrm>
            <a:off x="7380882" y="7016234"/>
            <a:ext cx="1274708" cy="369332"/>
          </a:xfrm>
          <a:prstGeom prst="rect">
            <a:avLst/>
          </a:prstGeom>
        </p:spPr>
        <p:txBody>
          <a:bodyPr wrap="none">
            <a:spAutoFit/>
          </a:bodyPr>
          <a:lstStyle/>
          <a:p>
            <a:r>
              <a:rPr lang="en-US" altLang="ja-JP" b="1" dirty="0" smtClean="0">
                <a:solidFill>
                  <a:schemeClr val="tx1">
                    <a:lumMod val="75000"/>
                    <a:lumOff val="25000"/>
                  </a:schemeClr>
                </a:solidFill>
              </a:rPr>
              <a:t>Side/</a:t>
            </a:r>
            <a:r>
              <a:rPr lang="ja-JP" altLang="en-US" b="1" smtClean="0">
                <a:solidFill>
                  <a:schemeClr val="tx1">
                    <a:lumMod val="75000"/>
                    <a:lumOff val="25000"/>
                  </a:schemeClr>
                </a:solidFill>
              </a:rPr>
              <a:t>サ</a:t>
            </a:r>
            <a:r>
              <a:rPr lang="ja-JP" altLang="en-US" b="1" dirty="0">
                <a:solidFill>
                  <a:schemeClr val="tx1">
                    <a:lumMod val="75000"/>
                    <a:lumOff val="25000"/>
                  </a:schemeClr>
                </a:solidFill>
              </a:rPr>
              <a:t>イド</a:t>
            </a:r>
            <a:endParaRPr lang="ja-JP" altLang="en-US" dirty="0"/>
          </a:p>
        </p:txBody>
      </p:sp>
      <p:sp>
        <p:nvSpPr>
          <p:cNvPr id="4" name="正方形/長方形 3"/>
          <p:cNvSpPr/>
          <p:nvPr/>
        </p:nvSpPr>
        <p:spPr>
          <a:xfrm>
            <a:off x="7560903" y="11836415"/>
            <a:ext cx="1442190" cy="369332"/>
          </a:xfrm>
          <a:prstGeom prst="rect">
            <a:avLst/>
          </a:prstGeom>
        </p:spPr>
        <p:txBody>
          <a:bodyPr wrap="none">
            <a:spAutoFit/>
          </a:bodyPr>
          <a:lstStyle/>
          <a:p>
            <a:pPr algn="ctr"/>
            <a:r>
              <a:rPr lang="en-US" altLang="ja-JP" b="1" dirty="0" smtClean="0">
                <a:solidFill>
                  <a:schemeClr val="tx1">
                    <a:lumMod val="75000"/>
                    <a:lumOff val="25000"/>
                  </a:schemeClr>
                </a:solidFill>
              </a:rPr>
              <a:t>Footer/</a:t>
            </a:r>
            <a:r>
              <a:rPr lang="ja-JP" altLang="en-US" b="1" smtClean="0">
                <a:solidFill>
                  <a:schemeClr val="tx1">
                    <a:lumMod val="75000"/>
                    <a:lumOff val="25000"/>
                  </a:schemeClr>
                </a:solidFill>
              </a:rPr>
              <a:t>フ</a:t>
            </a:r>
            <a:r>
              <a:rPr lang="ja-JP" altLang="en-US" b="1" dirty="0">
                <a:solidFill>
                  <a:schemeClr val="tx1">
                    <a:lumMod val="75000"/>
                    <a:lumOff val="25000"/>
                  </a:schemeClr>
                </a:solidFill>
              </a:rPr>
              <a:t>ッタ</a:t>
            </a:r>
          </a:p>
        </p:txBody>
      </p:sp>
      <p:sp>
        <p:nvSpPr>
          <p:cNvPr id="18" name="正方形/長方形 17"/>
          <p:cNvSpPr/>
          <p:nvPr/>
        </p:nvSpPr>
        <p:spPr>
          <a:xfrm>
            <a:off x="855157" y="12205746"/>
            <a:ext cx="7297090" cy="925823"/>
          </a:xfrm>
          <a:prstGeom prst="rect">
            <a:avLst/>
          </a:prstGeom>
          <a:solidFill>
            <a:srgbClr val="FF0000">
              <a:alpha val="28000"/>
            </a:srgbClr>
          </a:solidFill>
          <a:ln w="3175">
            <a:noFill/>
          </a:ln>
        </p:spPr>
        <p:txBody>
          <a:bodyPr wrap="square" rtlCol="0" anchor="t">
            <a:noAutofit/>
          </a:bodyPr>
          <a:lstStyle/>
          <a:p>
            <a:pPr algn="ctr">
              <a:lnSpc>
                <a:spcPct val="150000"/>
              </a:lnSpc>
            </a:pPr>
            <a:endParaRPr kumimoji="1" lang="ja-JP" altLang="en-US" sz="600" dirty="0" smtClean="0"/>
          </a:p>
        </p:txBody>
      </p:sp>
    </p:spTree>
    <p:extLst>
      <p:ext uri="{BB962C8B-B14F-4D97-AF65-F5344CB8AC3E}">
        <p14:creationId xmlns:p14="http://schemas.microsoft.com/office/powerpoint/2010/main" xmlns="" val="1631672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690472" y="41620"/>
            <a:ext cx="4230470" cy="276999"/>
          </a:xfrm>
          <a:prstGeom prst="rect">
            <a:avLst/>
          </a:prstGeom>
        </p:spPr>
        <p:txBody>
          <a:bodyPr wrap="square">
            <a:spAutoFit/>
          </a:bodyPr>
          <a:lstStyle/>
          <a:p>
            <a:r>
              <a:rPr lang="en-US" altLang="ja-JP" sz="1200" dirty="0"/>
              <a:t>http://www.shinozaki-dental.com/clinic/index.html</a:t>
            </a:r>
            <a:endParaRPr lang="ja-JP" altLang="en-US" sz="1200" dirty="0"/>
          </a:p>
        </p:txBody>
      </p:sp>
      <p:cxnSp>
        <p:nvCxnSpPr>
          <p:cNvPr id="5" name="直線コネクタ 4"/>
          <p:cNvCxnSpPr/>
          <p:nvPr/>
        </p:nvCxnSpPr>
        <p:spPr>
          <a:xfrm>
            <a:off x="3510452" y="0"/>
            <a:ext cx="0" cy="1440180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4943707" y="5969174"/>
            <a:ext cx="3870430" cy="6480720"/>
          </a:xfrm>
          <a:prstGeom prst="rect">
            <a:avLst/>
          </a:prstGeom>
          <a:solidFill>
            <a:schemeClr val="bg1"/>
          </a:solidFill>
          <a:ln w="3175">
            <a:noFill/>
          </a:ln>
        </p:spPr>
        <p:txBody>
          <a:bodyPr wrap="square" rtlCol="0" anchor="t">
            <a:noAutofit/>
          </a:bodyPr>
          <a:lstStyle/>
          <a:p>
            <a:pPr algn="ctr">
              <a:lnSpc>
                <a:spcPct val="150000"/>
              </a:lnSpc>
            </a:pPr>
            <a:endParaRPr kumimoji="1" lang="ja-JP" altLang="en-US" sz="600" dirty="0" smtClean="0"/>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90472" y="318619"/>
            <a:ext cx="5258430" cy="290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正方形/長方形 11"/>
          <p:cNvSpPr/>
          <p:nvPr/>
        </p:nvSpPr>
        <p:spPr>
          <a:xfrm>
            <a:off x="180082" y="180120"/>
            <a:ext cx="2655295" cy="4635515"/>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err="1" smtClean="0"/>
              <a:t>Vì</a:t>
            </a:r>
            <a:r>
              <a:rPr kumimoji="1" lang="en-US" altLang="ja-JP" sz="600" dirty="0" smtClean="0"/>
              <a:t> JS </a:t>
            </a:r>
            <a:r>
              <a:rPr kumimoji="1" lang="en-US" altLang="ja-JP" sz="600" dirty="0" err="1" smtClean="0"/>
              <a:t>không</a:t>
            </a:r>
            <a:r>
              <a:rPr kumimoji="1" lang="en-US" altLang="ja-JP" sz="600" dirty="0" smtClean="0"/>
              <a:t> </a:t>
            </a:r>
            <a:r>
              <a:rPr kumimoji="1" lang="en-US" altLang="ja-JP" sz="600" dirty="0" err="1" smtClean="0"/>
              <a:t>cần</a:t>
            </a:r>
            <a:r>
              <a:rPr kumimoji="1" lang="en-US" altLang="ja-JP" sz="600" dirty="0" smtClean="0"/>
              <a:t> </a:t>
            </a:r>
            <a:r>
              <a:rPr kumimoji="1" lang="en-US" altLang="ja-JP" sz="600" dirty="0" err="1" smtClean="0"/>
              <a:t>thiết</a:t>
            </a:r>
            <a:r>
              <a:rPr kumimoji="1" lang="en-US" altLang="ja-JP" sz="600" dirty="0" smtClean="0"/>
              <a:t>, </a:t>
            </a:r>
            <a:r>
              <a:rPr kumimoji="1" lang="en-US" altLang="ja-JP" sz="600" dirty="0" err="1" smtClean="0"/>
              <a:t>sau</a:t>
            </a:r>
            <a:r>
              <a:rPr kumimoji="1" lang="en-US" altLang="ja-JP" sz="600" dirty="0" smtClean="0"/>
              <a:t> </a:t>
            </a:r>
            <a:r>
              <a:rPr kumimoji="1" lang="en-US" altLang="ja-JP" sz="600" dirty="0" err="1" smtClean="0"/>
              <a:t>khi</a:t>
            </a:r>
            <a:r>
              <a:rPr kumimoji="1" lang="en-US" altLang="ja-JP" sz="600" dirty="0" smtClean="0"/>
              <a:t> </a:t>
            </a:r>
            <a:r>
              <a:rPr kumimoji="1" lang="en-US" altLang="ja-JP" sz="600" dirty="0" err="1" smtClean="0"/>
              <a:t>xem</a:t>
            </a:r>
            <a:r>
              <a:rPr kumimoji="1" lang="en-US" altLang="ja-JP" sz="600" dirty="0" smtClean="0"/>
              <a:t> </a:t>
            </a:r>
            <a:r>
              <a:rPr kumimoji="1" lang="en-US" altLang="ja-JP" sz="600" dirty="0" err="1" smtClean="0"/>
              <a:t>xét</a:t>
            </a:r>
            <a:r>
              <a:rPr kumimoji="1" lang="en-US" altLang="ja-JP" sz="600" dirty="0" smtClean="0"/>
              <a:t> responsive </a:t>
            </a:r>
            <a:r>
              <a:rPr kumimoji="1" lang="en-US" altLang="ja-JP" sz="600" dirty="0" err="1" smtClean="0"/>
              <a:t>hãy</a:t>
            </a:r>
            <a:r>
              <a:rPr kumimoji="1" lang="en-US" altLang="ja-JP" sz="600" dirty="0" smtClean="0"/>
              <a:t> </a:t>
            </a:r>
            <a:r>
              <a:rPr kumimoji="1" lang="en-US" altLang="ja-JP" sz="600" dirty="0" err="1" smtClean="0"/>
              <a:t>bố</a:t>
            </a:r>
            <a:r>
              <a:rPr kumimoji="1" lang="en-US" altLang="ja-JP" sz="600" dirty="0" smtClean="0"/>
              <a:t> </a:t>
            </a:r>
            <a:r>
              <a:rPr kumimoji="1" lang="en-US" altLang="ja-JP" sz="600" dirty="0" err="1" smtClean="0"/>
              <a:t>trí</a:t>
            </a:r>
            <a:r>
              <a:rPr kumimoji="1" lang="en-US" altLang="ja-JP" sz="600" dirty="0" smtClean="0"/>
              <a:t> image </a:t>
            </a:r>
            <a:r>
              <a:rPr kumimoji="1" lang="en-US" altLang="ja-JP" sz="600" dirty="0" err="1" smtClean="0"/>
              <a:t>giống</a:t>
            </a:r>
            <a:r>
              <a:rPr kumimoji="1" lang="en-US" altLang="ja-JP" sz="600" dirty="0" smtClean="0"/>
              <a:t> </a:t>
            </a:r>
            <a:r>
              <a:rPr kumimoji="1" lang="en-US" altLang="ja-JP" sz="600" dirty="0" err="1" smtClean="0"/>
              <a:t>như</a:t>
            </a:r>
            <a:r>
              <a:rPr kumimoji="1" lang="en-US" altLang="ja-JP" sz="600" dirty="0" smtClean="0"/>
              <a:t> layout </a:t>
            </a:r>
            <a:r>
              <a:rPr kumimoji="1" lang="en-US" altLang="ja-JP" sz="600" dirty="0" err="1" smtClean="0"/>
              <a:t>bên</a:t>
            </a:r>
            <a:r>
              <a:rPr kumimoji="1" lang="en-US" altLang="ja-JP" sz="600" dirty="0" smtClean="0"/>
              <a:t> </a:t>
            </a:r>
            <a:r>
              <a:rPr kumimoji="1" lang="en-US" altLang="ja-JP" sz="600" dirty="0" err="1" smtClean="0"/>
              <a:t>dưới</a:t>
            </a:r>
            <a:r>
              <a:rPr kumimoji="1" lang="en-US" altLang="ja-JP" sz="600" dirty="0" smtClean="0"/>
              <a:t> </a:t>
            </a:r>
          </a:p>
          <a:p>
            <a:pPr>
              <a:lnSpc>
                <a:spcPct val="150000"/>
              </a:lnSpc>
            </a:pPr>
            <a:r>
              <a:rPr kumimoji="1" lang="en-US" altLang="ja-JP" sz="600" dirty="0" smtClean="0"/>
              <a:t>JS</a:t>
            </a:r>
            <a:r>
              <a:rPr kumimoji="1" lang="ja-JP" altLang="en-US" sz="600" dirty="0" smtClean="0"/>
              <a:t>不要なので、レスポンシブを考慮して下記レイアウトで画像を配置してください。</a:t>
            </a:r>
            <a:endParaRPr kumimoji="1" lang="en-US" altLang="ja-JP" sz="600" dirty="0" smtClean="0"/>
          </a:p>
          <a:p>
            <a:pPr>
              <a:lnSpc>
                <a:spcPct val="150000"/>
              </a:lnSpc>
            </a:pPr>
            <a:endParaRPr lang="en-US" altLang="ja-JP" sz="600" dirty="0"/>
          </a:p>
          <a:p>
            <a:pPr>
              <a:lnSpc>
                <a:spcPct val="150000"/>
              </a:lnSpc>
            </a:pPr>
            <a:endParaRPr kumimoji="1" lang="en-US" altLang="ja-JP" sz="600" dirty="0" smtClean="0"/>
          </a:p>
          <a:p>
            <a:pPr>
              <a:lnSpc>
                <a:spcPct val="150000"/>
              </a:lnSpc>
            </a:pPr>
            <a:endParaRPr lang="en-US" altLang="ja-JP" sz="600" dirty="0"/>
          </a:p>
          <a:p>
            <a:pPr>
              <a:lnSpc>
                <a:spcPct val="150000"/>
              </a:lnSpc>
            </a:pPr>
            <a:endParaRPr kumimoji="1" lang="en-US" altLang="ja-JP" sz="600" dirty="0" smtClean="0"/>
          </a:p>
          <a:p>
            <a:pPr>
              <a:lnSpc>
                <a:spcPct val="150000"/>
              </a:lnSpc>
            </a:pPr>
            <a:endParaRPr lang="en-US" altLang="ja-JP" sz="600" dirty="0"/>
          </a:p>
          <a:p>
            <a:pPr>
              <a:lnSpc>
                <a:spcPct val="150000"/>
              </a:lnSpc>
            </a:pPr>
            <a:endParaRPr kumimoji="1" lang="en-US" altLang="ja-JP" sz="600" dirty="0" smtClean="0"/>
          </a:p>
          <a:p>
            <a:pPr>
              <a:lnSpc>
                <a:spcPct val="150000"/>
              </a:lnSpc>
            </a:pPr>
            <a:endParaRPr lang="en-US" altLang="ja-JP" sz="600" dirty="0"/>
          </a:p>
          <a:p>
            <a:pPr>
              <a:lnSpc>
                <a:spcPct val="150000"/>
              </a:lnSpc>
            </a:pPr>
            <a:endParaRPr kumimoji="1" lang="en-US" altLang="ja-JP" sz="600" dirty="0" smtClean="0"/>
          </a:p>
          <a:p>
            <a:pPr>
              <a:lnSpc>
                <a:spcPct val="150000"/>
              </a:lnSpc>
            </a:pPr>
            <a:endParaRPr lang="en-US" altLang="ja-JP" sz="600" dirty="0"/>
          </a:p>
          <a:p>
            <a:pPr>
              <a:lnSpc>
                <a:spcPct val="150000"/>
              </a:lnSpc>
            </a:pPr>
            <a:endParaRPr kumimoji="1" lang="en-US" altLang="ja-JP" sz="600" dirty="0" smtClean="0"/>
          </a:p>
          <a:p>
            <a:pPr>
              <a:lnSpc>
                <a:spcPct val="150000"/>
              </a:lnSpc>
            </a:pPr>
            <a:endParaRPr lang="en-US" altLang="ja-JP" sz="600" dirty="0"/>
          </a:p>
          <a:p>
            <a:pPr>
              <a:lnSpc>
                <a:spcPct val="150000"/>
              </a:lnSpc>
            </a:pPr>
            <a:endParaRPr kumimoji="1" lang="en-US" altLang="ja-JP" sz="600" dirty="0" smtClean="0"/>
          </a:p>
          <a:p>
            <a:pPr>
              <a:lnSpc>
                <a:spcPct val="150000"/>
              </a:lnSpc>
            </a:pPr>
            <a:endParaRPr lang="en-US" altLang="ja-JP" sz="600" dirty="0"/>
          </a:p>
          <a:p>
            <a:pPr>
              <a:lnSpc>
                <a:spcPct val="150000"/>
              </a:lnSpc>
            </a:pPr>
            <a:r>
              <a:rPr lang="en-US" altLang="ja-JP" sz="600" dirty="0" smtClean="0"/>
              <a:t>SP </a:t>
            </a:r>
            <a:r>
              <a:rPr lang="en-US" altLang="ja-JP" sz="600" dirty="0" err="1" smtClean="0"/>
              <a:t>thành</a:t>
            </a:r>
            <a:r>
              <a:rPr lang="en-US" altLang="ja-JP" sz="600" dirty="0" smtClean="0"/>
              <a:t> 2 </a:t>
            </a:r>
            <a:r>
              <a:rPr lang="en-US" altLang="ja-JP" sz="600" dirty="0" err="1" smtClean="0"/>
              <a:t>cột</a:t>
            </a:r>
            <a:r>
              <a:rPr lang="en-US" altLang="ja-JP" sz="600" dirty="0" smtClean="0"/>
              <a:t> </a:t>
            </a:r>
          </a:p>
          <a:p>
            <a:pPr>
              <a:lnSpc>
                <a:spcPct val="150000"/>
              </a:lnSpc>
            </a:pPr>
            <a:r>
              <a:rPr lang="en-US" altLang="ja-JP" sz="600" dirty="0" smtClean="0"/>
              <a:t>SP</a:t>
            </a:r>
            <a:r>
              <a:rPr lang="ja-JP" altLang="en-US" sz="600" dirty="0" smtClean="0"/>
              <a:t>時は</a:t>
            </a:r>
            <a:r>
              <a:rPr lang="en-US" altLang="ja-JP" sz="600" dirty="0" smtClean="0"/>
              <a:t>2</a:t>
            </a:r>
            <a:r>
              <a:rPr lang="ja-JP" altLang="en-US" sz="600" dirty="0" smtClean="0"/>
              <a:t>列になります。</a:t>
            </a:r>
            <a:endParaRPr lang="ja-JP" altLang="en-US" sz="600" dirty="0"/>
          </a:p>
        </p:txBody>
      </p:sp>
      <p:cxnSp>
        <p:nvCxnSpPr>
          <p:cNvPr id="15" name="カギ線コネクタ 14"/>
          <p:cNvCxnSpPr>
            <a:stCxn id="12" idx="3"/>
          </p:cNvCxnSpPr>
          <p:nvPr/>
        </p:nvCxnSpPr>
        <p:spPr>
          <a:xfrm flipV="1">
            <a:off x="2835377" y="1770986"/>
            <a:ext cx="2835315" cy="726892"/>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7" name="グループ化 36"/>
          <p:cNvGrpSpPr/>
          <p:nvPr/>
        </p:nvGrpSpPr>
        <p:grpSpPr>
          <a:xfrm>
            <a:off x="345361" y="718830"/>
            <a:ext cx="644811" cy="627173"/>
            <a:chOff x="774499" y="5535715"/>
            <a:chExt cx="1350150" cy="1350150"/>
          </a:xfrm>
        </p:grpSpPr>
        <p:sp>
          <p:nvSpPr>
            <p:cNvPr id="38" name="正方形/長方形 37"/>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39" name="直線コネクタ 38"/>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1185323" y="718830"/>
            <a:ext cx="644811" cy="627173"/>
            <a:chOff x="774499" y="5535715"/>
            <a:chExt cx="1350150" cy="1350150"/>
          </a:xfrm>
        </p:grpSpPr>
        <p:sp>
          <p:nvSpPr>
            <p:cNvPr id="53" name="正方形/長方形 52"/>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54" name="直線コネクタ 53"/>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56" name="グループ化 55"/>
          <p:cNvGrpSpPr/>
          <p:nvPr/>
        </p:nvGrpSpPr>
        <p:grpSpPr>
          <a:xfrm>
            <a:off x="1980282" y="718830"/>
            <a:ext cx="644811" cy="627173"/>
            <a:chOff x="774499" y="5535715"/>
            <a:chExt cx="1350150" cy="1350150"/>
          </a:xfrm>
        </p:grpSpPr>
        <p:sp>
          <p:nvSpPr>
            <p:cNvPr id="57" name="正方形/長方形 56"/>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58" name="直線コネクタ 57"/>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グループ化 59"/>
          <p:cNvGrpSpPr/>
          <p:nvPr/>
        </p:nvGrpSpPr>
        <p:grpSpPr>
          <a:xfrm>
            <a:off x="345361" y="1457399"/>
            <a:ext cx="644811" cy="627173"/>
            <a:chOff x="774499" y="5535715"/>
            <a:chExt cx="1350150" cy="1350150"/>
          </a:xfrm>
        </p:grpSpPr>
        <p:sp>
          <p:nvSpPr>
            <p:cNvPr id="61" name="正方形/長方形 60"/>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62" name="直線コネクタ 61"/>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4" name="グループ化 63"/>
          <p:cNvGrpSpPr/>
          <p:nvPr/>
        </p:nvGrpSpPr>
        <p:grpSpPr>
          <a:xfrm>
            <a:off x="1185323" y="1457399"/>
            <a:ext cx="644811" cy="627173"/>
            <a:chOff x="774499" y="5535715"/>
            <a:chExt cx="1350150" cy="1350150"/>
          </a:xfrm>
        </p:grpSpPr>
        <p:sp>
          <p:nvSpPr>
            <p:cNvPr id="65" name="正方形/長方形 64"/>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66" name="直線コネクタ 65"/>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8" name="グループ化 67"/>
          <p:cNvGrpSpPr/>
          <p:nvPr/>
        </p:nvGrpSpPr>
        <p:grpSpPr>
          <a:xfrm>
            <a:off x="1980282" y="1457399"/>
            <a:ext cx="644811" cy="627173"/>
            <a:chOff x="774499" y="5535715"/>
            <a:chExt cx="1350150" cy="1350150"/>
          </a:xfrm>
        </p:grpSpPr>
        <p:sp>
          <p:nvSpPr>
            <p:cNvPr id="69" name="正方形/長方形 68"/>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70" name="直線コネクタ 69"/>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グループ化 71"/>
          <p:cNvGrpSpPr/>
          <p:nvPr/>
        </p:nvGrpSpPr>
        <p:grpSpPr>
          <a:xfrm>
            <a:off x="808191" y="2596178"/>
            <a:ext cx="644811" cy="627173"/>
            <a:chOff x="774499" y="5535715"/>
            <a:chExt cx="1350150" cy="1350150"/>
          </a:xfrm>
        </p:grpSpPr>
        <p:sp>
          <p:nvSpPr>
            <p:cNvPr id="73" name="正方形/長方形 72"/>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74" name="直線コネクタ 73"/>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a:off x="1648153" y="2596178"/>
            <a:ext cx="644811" cy="627173"/>
            <a:chOff x="774499" y="5535715"/>
            <a:chExt cx="1350150" cy="1350150"/>
          </a:xfrm>
        </p:grpSpPr>
        <p:sp>
          <p:nvSpPr>
            <p:cNvPr id="77" name="正方形/長方形 76"/>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78" name="直線コネクタ 77"/>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グループ化 79"/>
          <p:cNvGrpSpPr/>
          <p:nvPr/>
        </p:nvGrpSpPr>
        <p:grpSpPr>
          <a:xfrm>
            <a:off x="808191" y="3334747"/>
            <a:ext cx="644811" cy="627173"/>
            <a:chOff x="774499" y="5535715"/>
            <a:chExt cx="1350150" cy="1350150"/>
          </a:xfrm>
        </p:grpSpPr>
        <p:sp>
          <p:nvSpPr>
            <p:cNvPr id="81" name="正方形/長方形 80"/>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82" name="直線コネクタ 81"/>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a:off x="1648153" y="3334747"/>
            <a:ext cx="644811" cy="627173"/>
            <a:chOff x="774499" y="5535715"/>
            <a:chExt cx="1350150" cy="1350150"/>
          </a:xfrm>
        </p:grpSpPr>
        <p:sp>
          <p:nvSpPr>
            <p:cNvPr id="85" name="正方形/長方形 84"/>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86" name="直線コネクタ 85"/>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8" name="グループ化 87"/>
          <p:cNvGrpSpPr/>
          <p:nvPr/>
        </p:nvGrpSpPr>
        <p:grpSpPr>
          <a:xfrm>
            <a:off x="808191" y="4050550"/>
            <a:ext cx="644811" cy="627173"/>
            <a:chOff x="774499" y="5535715"/>
            <a:chExt cx="1350150" cy="1350150"/>
          </a:xfrm>
        </p:grpSpPr>
        <p:sp>
          <p:nvSpPr>
            <p:cNvPr id="89" name="正方形/長方形 88"/>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90" name="直線コネクタ 89"/>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91"/>
          <p:cNvGrpSpPr/>
          <p:nvPr/>
        </p:nvGrpSpPr>
        <p:grpSpPr>
          <a:xfrm>
            <a:off x="1648153" y="4050550"/>
            <a:ext cx="644811" cy="627173"/>
            <a:chOff x="774499" y="5535715"/>
            <a:chExt cx="1350150" cy="1350150"/>
          </a:xfrm>
        </p:grpSpPr>
        <p:sp>
          <p:nvSpPr>
            <p:cNvPr id="93" name="正方形/長方形 92"/>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94" name="直線コネクタ 93"/>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96" name="Picture 2" descr="C:\Users\ninomiya\Downloads\大田区 西馬込 歯科 篠崎歯科 インプラント 歯周病の専門医症例.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90472" y="4581586"/>
            <a:ext cx="5180905" cy="6180417"/>
          </a:xfrm>
          <a:prstGeom prst="rect">
            <a:avLst/>
          </a:prstGeom>
          <a:noFill/>
          <a:extLst>
            <a:ext uri="{909E8E84-426E-40DD-AFC4-6F175D3DCCD1}">
              <a14:hiddenFill xmlns:a14="http://schemas.microsoft.com/office/drawing/2010/main" xmlns="">
                <a:solidFill>
                  <a:srgbClr val="FFFFFF"/>
                </a:solidFill>
              </a14:hiddenFill>
            </a:ext>
          </a:extLst>
        </p:spPr>
      </p:pic>
      <p:sp>
        <p:nvSpPr>
          <p:cNvPr id="97" name="正方形/長方形 96"/>
          <p:cNvSpPr/>
          <p:nvPr/>
        </p:nvSpPr>
        <p:spPr>
          <a:xfrm>
            <a:off x="3690472" y="4286125"/>
            <a:ext cx="4230470" cy="276999"/>
          </a:xfrm>
          <a:prstGeom prst="rect">
            <a:avLst/>
          </a:prstGeom>
        </p:spPr>
        <p:txBody>
          <a:bodyPr wrap="square">
            <a:spAutoFit/>
          </a:bodyPr>
          <a:lstStyle/>
          <a:p>
            <a:r>
              <a:rPr lang="en-US" altLang="ja-JP" sz="1200" dirty="0"/>
              <a:t>http://www.shinozaki-dental.com/symptom/index.html</a:t>
            </a:r>
            <a:endParaRPr lang="ja-JP" altLang="en-US" sz="1200" dirty="0"/>
          </a:p>
        </p:txBody>
      </p:sp>
      <p:sp>
        <p:nvSpPr>
          <p:cNvPr id="98" name="正方形/長方形 97"/>
          <p:cNvSpPr/>
          <p:nvPr/>
        </p:nvSpPr>
        <p:spPr>
          <a:xfrm>
            <a:off x="180082" y="6281081"/>
            <a:ext cx="2655295" cy="855095"/>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err="1" smtClean="0"/>
              <a:t>Các</a:t>
            </a:r>
            <a:r>
              <a:rPr lang="en-US" altLang="ja-JP" sz="600" dirty="0" smtClean="0"/>
              <a:t> item </a:t>
            </a:r>
            <a:r>
              <a:rPr lang="en-US" altLang="ja-JP" sz="600" dirty="0" err="1" smtClean="0"/>
              <a:t>hiện</a:t>
            </a:r>
            <a:r>
              <a:rPr lang="en-US" altLang="ja-JP" sz="600" dirty="0" smtClean="0"/>
              <a:t> </a:t>
            </a:r>
            <a:r>
              <a:rPr lang="en-US" altLang="ja-JP" sz="600" dirty="0" err="1" smtClean="0"/>
              <a:t>đang</a:t>
            </a:r>
            <a:r>
              <a:rPr lang="en-US" altLang="ja-JP" sz="600" dirty="0" smtClean="0"/>
              <a:t>  </a:t>
            </a:r>
            <a:r>
              <a:rPr lang="en-US" altLang="ja-JP" sz="600" dirty="0" err="1" smtClean="0"/>
              <a:t>là</a:t>
            </a:r>
            <a:r>
              <a:rPr lang="en-US" altLang="ja-JP" sz="600" dirty="0" smtClean="0"/>
              <a:t> page </a:t>
            </a:r>
            <a:r>
              <a:rPr lang="en-US" altLang="ja-JP" sz="600" dirty="0" err="1" smtClean="0"/>
              <a:t>khác</a:t>
            </a:r>
            <a:r>
              <a:rPr lang="en-US" altLang="ja-JP" sz="600" dirty="0" smtClean="0"/>
              <a:t>, </a:t>
            </a:r>
            <a:r>
              <a:rPr lang="en-US" altLang="ja-JP" sz="600" dirty="0" err="1" smtClean="0"/>
              <a:t>tổng</a:t>
            </a:r>
            <a:r>
              <a:rPr lang="en-US" altLang="ja-JP" sz="600" dirty="0" smtClean="0"/>
              <a:t> </a:t>
            </a:r>
            <a:r>
              <a:rPr lang="en-US" altLang="ja-JP" sz="600" dirty="0" err="1" smtClean="0"/>
              <a:t>hợp</a:t>
            </a:r>
            <a:r>
              <a:rPr lang="en-US" altLang="ja-JP" sz="600" dirty="0" smtClean="0"/>
              <a:t> </a:t>
            </a:r>
            <a:r>
              <a:rPr lang="en-US" altLang="ja-JP" sz="600" dirty="0" err="1" smtClean="0"/>
              <a:t>lại</a:t>
            </a:r>
            <a:r>
              <a:rPr lang="en-US" altLang="ja-JP" sz="600" dirty="0" smtClean="0"/>
              <a:t> </a:t>
            </a:r>
            <a:r>
              <a:rPr lang="en-US" altLang="ja-JP" sz="600" dirty="0" err="1" smtClean="0"/>
              <a:t>thành</a:t>
            </a:r>
            <a:r>
              <a:rPr lang="en-US" altLang="ja-JP" sz="600" dirty="0" smtClean="0"/>
              <a:t> 1 page </a:t>
            </a:r>
          </a:p>
          <a:p>
            <a:pPr>
              <a:lnSpc>
                <a:spcPct val="150000"/>
              </a:lnSpc>
            </a:pPr>
            <a:r>
              <a:rPr lang="en-US" altLang="ja-JP" sz="600" dirty="0" err="1" smtClean="0"/>
              <a:t>Khi</a:t>
            </a:r>
            <a:r>
              <a:rPr lang="en-US" altLang="ja-JP" sz="600" dirty="0" smtClean="0"/>
              <a:t> click button menu</a:t>
            </a:r>
            <a:r>
              <a:rPr lang="ja-JP" altLang="en-US" sz="600" smtClean="0"/>
              <a:t>お</a:t>
            </a:r>
            <a:r>
              <a:rPr lang="ja-JP" altLang="en-US" sz="600" smtClean="0"/>
              <a:t>悩</a:t>
            </a:r>
            <a:r>
              <a:rPr lang="ja-JP" altLang="en-US" sz="600" smtClean="0"/>
              <a:t>み </a:t>
            </a:r>
            <a:r>
              <a:rPr lang="en-US" altLang="ja-JP" sz="600" dirty="0" smtClean="0"/>
              <a:t>link </a:t>
            </a:r>
            <a:r>
              <a:rPr lang="en-US" altLang="ja-JP" sz="600" dirty="0" err="1" smtClean="0"/>
              <a:t>đến</a:t>
            </a:r>
            <a:r>
              <a:rPr lang="en-US" altLang="ja-JP" sz="600" dirty="0" smtClean="0"/>
              <a:t> </a:t>
            </a:r>
            <a:r>
              <a:rPr lang="en-US" altLang="ja-JP" sz="600" dirty="0" err="1" smtClean="0"/>
              <a:t>trang</a:t>
            </a:r>
            <a:r>
              <a:rPr lang="en-US" altLang="ja-JP" sz="600" dirty="0" smtClean="0"/>
              <a:t> </a:t>
            </a:r>
            <a:r>
              <a:rPr lang="en-US" altLang="ja-JP" sz="600" dirty="0" err="1" smtClean="0"/>
              <a:t>tương</a:t>
            </a:r>
            <a:r>
              <a:rPr lang="en-US" altLang="ja-JP" sz="600" dirty="0" smtClean="0"/>
              <a:t> </a:t>
            </a:r>
            <a:r>
              <a:rPr lang="en-US" altLang="ja-JP" sz="600" dirty="0" err="1" smtClean="0"/>
              <a:t>ứng</a:t>
            </a:r>
            <a:r>
              <a:rPr lang="en-US" altLang="ja-JP" sz="600" dirty="0" smtClean="0"/>
              <a:t> </a:t>
            </a:r>
          </a:p>
          <a:p>
            <a:pPr>
              <a:lnSpc>
                <a:spcPct val="150000"/>
              </a:lnSpc>
            </a:pPr>
            <a:endParaRPr lang="en-US" altLang="ja-JP" sz="600" dirty="0" smtClean="0"/>
          </a:p>
          <a:p>
            <a:pPr>
              <a:lnSpc>
                <a:spcPct val="150000"/>
              </a:lnSpc>
            </a:pPr>
            <a:r>
              <a:rPr kumimoji="1" lang="ja-JP" altLang="en-US" sz="600" smtClean="0"/>
              <a:t>現</a:t>
            </a:r>
            <a:r>
              <a:rPr kumimoji="1" lang="ja-JP" altLang="en-US" sz="600" dirty="0" smtClean="0"/>
              <a:t>状各項目が別ページになっていますが、１ページに統合します。</a:t>
            </a:r>
            <a:endParaRPr kumimoji="1" lang="en-US" altLang="ja-JP" sz="600" dirty="0" smtClean="0"/>
          </a:p>
          <a:p>
            <a:pPr>
              <a:lnSpc>
                <a:spcPct val="150000"/>
              </a:lnSpc>
            </a:pPr>
            <a:r>
              <a:rPr kumimoji="1" lang="ja-JP" altLang="en-US" sz="600" b="1" smtClean="0"/>
              <a:t>連</a:t>
            </a:r>
            <a:r>
              <a:rPr kumimoji="1" lang="ja-JP" altLang="en-US" sz="600" b="1" dirty="0" smtClean="0"/>
              <a:t>結イメージ</a:t>
            </a:r>
            <a:endParaRPr lang="en-US" altLang="ja-JP" sz="600" b="1" dirty="0"/>
          </a:p>
          <a:p>
            <a:pPr>
              <a:lnSpc>
                <a:spcPct val="150000"/>
              </a:lnSpc>
            </a:pPr>
            <a:r>
              <a:rPr lang="ja-JP" altLang="en-US" sz="600" dirty="0" smtClean="0"/>
              <a:t>お悩みメニューのボタンをクリックすると対象箇所にアンカーリンク</a:t>
            </a:r>
            <a:endParaRPr lang="en-US" altLang="ja-JP" sz="600" dirty="0" smtClean="0"/>
          </a:p>
          <a:p>
            <a:pPr>
              <a:lnSpc>
                <a:spcPct val="150000"/>
              </a:lnSpc>
            </a:pPr>
            <a:r>
              <a:rPr kumimoji="1" lang="ja-JP" altLang="en-US" sz="600" dirty="0"/>
              <a:t>それぞれ</a:t>
            </a:r>
            <a:r>
              <a:rPr kumimoji="1" lang="ja-JP" altLang="en-US" sz="600" dirty="0" smtClean="0"/>
              <a:t>の相談内容の間に</a:t>
            </a:r>
            <a:r>
              <a:rPr kumimoji="1" lang="en-US" altLang="ja-JP" sz="600" dirty="0" smtClean="0"/>
              <a:t>page top</a:t>
            </a:r>
            <a:r>
              <a:rPr kumimoji="1" lang="ja-JP" altLang="en-US" sz="600" dirty="0" smtClean="0"/>
              <a:t>のリンクを設置</a:t>
            </a:r>
          </a:p>
        </p:txBody>
      </p:sp>
      <p:cxnSp>
        <p:nvCxnSpPr>
          <p:cNvPr id="99" name="カギ線コネクタ 98"/>
          <p:cNvCxnSpPr>
            <a:stCxn id="98" idx="3"/>
            <a:endCxn id="100" idx="1"/>
          </p:cNvCxnSpPr>
          <p:nvPr/>
        </p:nvCxnSpPr>
        <p:spPr>
          <a:xfrm>
            <a:off x="2835377" y="6708629"/>
            <a:ext cx="2340259" cy="2611271"/>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0"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75636" y="8430070"/>
            <a:ext cx="3478669" cy="17796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1"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198139" y="10687225"/>
            <a:ext cx="3172203" cy="296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7928402" y="10213679"/>
            <a:ext cx="9429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7928402" y="13713040"/>
            <a:ext cx="9429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03937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ninomiya\Downloads\大田区 西馬込 歯科 篠崎歯科 インプラント 歯周病の専門医.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7191" r="27223"/>
          <a:stretch/>
        </p:blipFill>
        <p:spPr bwMode="auto">
          <a:xfrm>
            <a:off x="3690472" y="574356"/>
            <a:ext cx="5130570" cy="985909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正方形/長方形 2"/>
          <p:cNvSpPr/>
          <p:nvPr/>
        </p:nvSpPr>
        <p:spPr>
          <a:xfrm>
            <a:off x="3690472" y="41620"/>
            <a:ext cx="4230470" cy="276999"/>
          </a:xfrm>
          <a:prstGeom prst="rect">
            <a:avLst/>
          </a:prstGeom>
        </p:spPr>
        <p:txBody>
          <a:bodyPr wrap="square">
            <a:spAutoFit/>
          </a:bodyPr>
          <a:lstStyle/>
          <a:p>
            <a:r>
              <a:rPr lang="en-US" altLang="ja-JP" sz="1200" dirty="0"/>
              <a:t>http://www.shinozaki-dental.com/staff/index.html</a:t>
            </a:r>
            <a:endParaRPr lang="ja-JP" altLang="en-US" sz="1200" dirty="0"/>
          </a:p>
        </p:txBody>
      </p:sp>
      <p:cxnSp>
        <p:nvCxnSpPr>
          <p:cNvPr id="5" name="直線コネクタ 4"/>
          <p:cNvCxnSpPr/>
          <p:nvPr/>
        </p:nvCxnSpPr>
        <p:spPr>
          <a:xfrm>
            <a:off x="3510452" y="0"/>
            <a:ext cx="0" cy="1440180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80082" y="180120"/>
            <a:ext cx="2655295" cy="276999"/>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gn="ctr">
              <a:lnSpc>
                <a:spcPct val="150000"/>
              </a:lnSpc>
            </a:pPr>
            <a:r>
              <a:rPr kumimoji="1" lang="en-US" altLang="ja-JP" sz="600" dirty="0" err="1" smtClean="0"/>
              <a:t>Xóa</a:t>
            </a:r>
            <a:r>
              <a:rPr kumimoji="1" lang="en-US" altLang="ja-JP" sz="600" dirty="0" smtClean="0"/>
              <a:t> image </a:t>
            </a:r>
          </a:p>
          <a:p>
            <a:pPr algn="ctr">
              <a:lnSpc>
                <a:spcPct val="150000"/>
              </a:lnSpc>
            </a:pPr>
            <a:r>
              <a:rPr kumimoji="1" lang="ja-JP" altLang="en-US" sz="600" smtClean="0"/>
              <a:t>こ</a:t>
            </a:r>
            <a:r>
              <a:rPr kumimoji="1" lang="ja-JP" altLang="en-US" sz="600" dirty="0" smtClean="0"/>
              <a:t>の画像トリ</a:t>
            </a:r>
          </a:p>
        </p:txBody>
      </p:sp>
      <p:cxnSp>
        <p:nvCxnSpPr>
          <p:cNvPr id="15" name="カギ線コネクタ 14"/>
          <p:cNvCxnSpPr>
            <a:stCxn id="12" idx="3"/>
          </p:cNvCxnSpPr>
          <p:nvPr/>
        </p:nvCxnSpPr>
        <p:spPr>
          <a:xfrm>
            <a:off x="2835377" y="318620"/>
            <a:ext cx="3555395" cy="1886725"/>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80082" y="5226170"/>
            <a:ext cx="2655295" cy="405126"/>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err="1" smtClean="0"/>
              <a:t>Đem</a:t>
            </a:r>
            <a:r>
              <a:rPr lang="ja-JP" altLang="en-US" sz="600" smtClean="0"/>
              <a:t>経</a:t>
            </a:r>
            <a:r>
              <a:rPr lang="ja-JP" altLang="en-US" sz="600" smtClean="0"/>
              <a:t>歴 </a:t>
            </a:r>
            <a:r>
              <a:rPr lang="en-US" altLang="ja-JP" sz="600" dirty="0" err="1" smtClean="0"/>
              <a:t>ra</a:t>
            </a:r>
            <a:r>
              <a:rPr lang="en-US" altLang="ja-JP" sz="600" dirty="0" smtClean="0"/>
              <a:t> </a:t>
            </a:r>
            <a:r>
              <a:rPr lang="en-US" altLang="ja-JP" sz="600" dirty="0" err="1" smtClean="0"/>
              <a:t>sau</a:t>
            </a:r>
            <a:r>
              <a:rPr lang="en-US" altLang="ja-JP" sz="600" dirty="0" smtClean="0"/>
              <a:t> </a:t>
            </a:r>
            <a:r>
              <a:rPr lang="en-US" altLang="ja-JP" sz="600" dirty="0" err="1" smtClean="0"/>
              <a:t>của</a:t>
            </a:r>
            <a:r>
              <a:rPr lang="en-US" altLang="ja-JP" sz="600" dirty="0" smtClean="0"/>
              <a:t> </a:t>
            </a:r>
            <a:r>
              <a:rPr lang="en-US" altLang="ja-JP" sz="600" dirty="0" err="1" smtClean="0"/>
              <a:t>chỗ</a:t>
            </a:r>
            <a:r>
              <a:rPr lang="ja-JP" altLang="en-US" sz="600" smtClean="0"/>
              <a:t>紹</a:t>
            </a:r>
            <a:r>
              <a:rPr lang="ja-JP" altLang="en-US" sz="600" smtClean="0"/>
              <a:t>介</a:t>
            </a:r>
            <a:r>
              <a:rPr lang="en-US" altLang="ja-JP" sz="600" dirty="0" smtClean="0"/>
              <a:t>. </a:t>
            </a:r>
            <a:r>
              <a:rPr lang="en-US" altLang="ja-JP" sz="600" dirty="0" err="1" smtClean="0"/>
              <a:t>Phần</a:t>
            </a:r>
            <a:r>
              <a:rPr lang="en-US" altLang="ja-JP" sz="600" dirty="0" smtClean="0"/>
              <a:t> </a:t>
            </a:r>
            <a:r>
              <a:rPr lang="ja-JP" altLang="en-US" sz="600" smtClean="0"/>
              <a:t>「詳しくはこちらをご覧くださ</a:t>
            </a:r>
            <a:r>
              <a:rPr lang="ja-JP" altLang="en-US" sz="600" smtClean="0"/>
              <a:t>い</a:t>
            </a:r>
            <a:r>
              <a:rPr lang="ja-JP" altLang="en-US" sz="600" smtClean="0"/>
              <a:t>。」 </a:t>
            </a:r>
            <a:r>
              <a:rPr lang="en-US" altLang="ja-JP" sz="600" dirty="0" err="1" smtClean="0"/>
              <a:t>thì</a:t>
            </a:r>
            <a:r>
              <a:rPr lang="en-US" altLang="ja-JP" sz="600" dirty="0" smtClean="0"/>
              <a:t> </a:t>
            </a:r>
            <a:r>
              <a:rPr lang="en-US" altLang="ja-JP" sz="600" dirty="0" err="1" smtClean="0"/>
              <a:t>hãy</a:t>
            </a:r>
            <a:r>
              <a:rPr lang="en-US" altLang="ja-JP" sz="600" dirty="0" smtClean="0"/>
              <a:t> </a:t>
            </a:r>
            <a:r>
              <a:rPr lang="en-US" altLang="ja-JP" sz="600" dirty="0" err="1" smtClean="0"/>
              <a:t>xóa</a:t>
            </a:r>
            <a:r>
              <a:rPr lang="en-US" altLang="ja-JP" sz="600" dirty="0" smtClean="0"/>
              <a:t> </a:t>
            </a:r>
            <a:r>
              <a:rPr lang="en-US" altLang="ja-JP" sz="600" dirty="0" err="1" smtClean="0"/>
              <a:t>đi</a:t>
            </a:r>
            <a:endParaRPr lang="en-US" altLang="ja-JP" sz="600" dirty="0" smtClean="0"/>
          </a:p>
          <a:p>
            <a:pPr>
              <a:lnSpc>
                <a:spcPct val="150000"/>
              </a:lnSpc>
            </a:pPr>
            <a:r>
              <a:rPr lang="ja-JP" altLang="en-US" sz="600" smtClean="0"/>
              <a:t>経</a:t>
            </a:r>
            <a:r>
              <a:rPr lang="ja-JP" altLang="en-US" sz="600" dirty="0" smtClean="0"/>
              <a:t>歴を紹介文の後にもってくる。また、紹介分の「詳しくはこちらをご覧ください。」は削除</a:t>
            </a:r>
            <a:endParaRPr lang="en-US" altLang="ja-JP" sz="600" dirty="0"/>
          </a:p>
        </p:txBody>
      </p:sp>
      <p:sp>
        <p:nvSpPr>
          <p:cNvPr id="9" name="正方形/長方形 8"/>
          <p:cNvSpPr/>
          <p:nvPr/>
        </p:nvSpPr>
        <p:spPr>
          <a:xfrm>
            <a:off x="180082" y="1323824"/>
            <a:ext cx="2655295" cy="1421582"/>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err="1" smtClean="0"/>
              <a:t>Đường</a:t>
            </a:r>
            <a:r>
              <a:rPr lang="en-US" altLang="ja-JP" sz="600" dirty="0" smtClean="0"/>
              <a:t> </a:t>
            </a:r>
            <a:r>
              <a:rPr lang="en-US" altLang="ja-JP" sz="600" dirty="0" err="1" smtClean="0"/>
              <a:t>viền</a:t>
            </a:r>
            <a:r>
              <a:rPr lang="en-US" altLang="ja-JP" sz="600" dirty="0" smtClean="0"/>
              <a:t> </a:t>
            </a:r>
            <a:r>
              <a:rPr lang="en-US" altLang="ja-JP" sz="600" dirty="0" err="1" smtClean="0"/>
              <a:t>chấm</a:t>
            </a:r>
            <a:r>
              <a:rPr lang="en-US" altLang="ja-JP" sz="600" dirty="0" smtClean="0"/>
              <a:t> </a:t>
            </a:r>
            <a:r>
              <a:rPr lang="en-US" altLang="ja-JP" sz="600" dirty="0" err="1" smtClean="0"/>
              <a:t>này</a:t>
            </a:r>
            <a:r>
              <a:rPr lang="en-US" altLang="ja-JP" sz="600" dirty="0" smtClean="0"/>
              <a:t> </a:t>
            </a:r>
            <a:r>
              <a:rPr lang="en-US" altLang="ja-JP" sz="600" dirty="0" err="1" smtClean="0"/>
              <a:t>không</a:t>
            </a:r>
            <a:r>
              <a:rPr lang="en-US" altLang="ja-JP" sz="600" dirty="0" smtClean="0"/>
              <a:t> </a:t>
            </a:r>
            <a:r>
              <a:rPr lang="en-US" altLang="ja-JP" sz="600" dirty="0" err="1" smtClean="0"/>
              <a:t>cần</a:t>
            </a:r>
            <a:r>
              <a:rPr lang="en-US" altLang="ja-JP" sz="600" dirty="0" smtClean="0"/>
              <a:t> </a:t>
            </a:r>
            <a:r>
              <a:rPr lang="en-US" altLang="ja-JP" sz="600" dirty="0" err="1" smtClean="0"/>
              <a:t>thiết</a:t>
            </a:r>
            <a:r>
              <a:rPr lang="en-US" altLang="ja-JP" sz="600" dirty="0" smtClean="0"/>
              <a:t> </a:t>
            </a:r>
          </a:p>
          <a:p>
            <a:pPr>
              <a:lnSpc>
                <a:spcPct val="150000"/>
              </a:lnSpc>
            </a:pPr>
            <a:r>
              <a:rPr lang="en-US" altLang="ja-JP" sz="600" dirty="0" err="1" smtClean="0"/>
              <a:t>Đem</a:t>
            </a:r>
            <a:r>
              <a:rPr lang="en-US" altLang="ja-JP" sz="600" dirty="0" smtClean="0"/>
              <a:t> </a:t>
            </a:r>
            <a:r>
              <a:rPr lang="en-US" altLang="ja-JP" sz="600" dirty="0" err="1" smtClean="0"/>
              <a:t>cái</a:t>
            </a:r>
            <a:r>
              <a:rPr lang="en-US" altLang="ja-JP" sz="600" dirty="0" smtClean="0"/>
              <a:t> image </a:t>
            </a:r>
            <a:r>
              <a:rPr lang="en-US" altLang="ja-JP" sz="600" dirty="0" err="1" smtClean="0"/>
              <a:t>dưới</a:t>
            </a:r>
            <a:r>
              <a:rPr lang="en-US" altLang="ja-JP" sz="600" dirty="0" smtClean="0"/>
              <a:t> </a:t>
            </a:r>
            <a:r>
              <a:rPr lang="en-US" altLang="ja-JP" sz="600" dirty="0" err="1" smtClean="0"/>
              <a:t>đến</a:t>
            </a:r>
            <a:r>
              <a:rPr lang="en-US" altLang="ja-JP" sz="600" dirty="0" smtClean="0"/>
              <a:t> </a:t>
            </a:r>
            <a:r>
              <a:rPr lang="en-US" altLang="ja-JP" sz="600" dirty="0" err="1" smtClean="0"/>
              <a:t>bên</a:t>
            </a:r>
            <a:r>
              <a:rPr lang="en-US" altLang="ja-JP" sz="600" dirty="0" smtClean="0"/>
              <a:t> </a:t>
            </a:r>
            <a:r>
              <a:rPr lang="en-US" altLang="ja-JP" sz="600" dirty="0" err="1" smtClean="0"/>
              <a:t>trái</a:t>
            </a:r>
            <a:r>
              <a:rPr lang="en-US" altLang="ja-JP" sz="600" dirty="0" smtClean="0"/>
              <a:t> </a:t>
            </a:r>
            <a:r>
              <a:rPr lang="en-US" altLang="ja-JP" sz="600" dirty="0" err="1" smtClean="0"/>
              <a:t>của</a:t>
            </a:r>
            <a:r>
              <a:rPr lang="en-US" altLang="ja-JP" sz="600" dirty="0" smtClean="0"/>
              <a:t> </a:t>
            </a:r>
            <a:r>
              <a:rPr lang="ja-JP" altLang="en-US" sz="600" smtClean="0"/>
              <a:t>「当院では～」</a:t>
            </a:r>
            <a:endParaRPr lang="en-US" altLang="ja-JP" sz="600" dirty="0" smtClean="0"/>
          </a:p>
          <a:p>
            <a:pPr>
              <a:lnSpc>
                <a:spcPct val="150000"/>
              </a:lnSpc>
            </a:pPr>
            <a:r>
              <a:rPr lang="ja-JP" altLang="en-US" sz="600" smtClean="0"/>
              <a:t>点</a:t>
            </a:r>
            <a:r>
              <a:rPr lang="ja-JP" altLang="en-US" sz="600" dirty="0" smtClean="0"/>
              <a:t>線いらないです。</a:t>
            </a:r>
            <a:endParaRPr lang="en-US" altLang="ja-JP" sz="600" dirty="0" smtClean="0"/>
          </a:p>
          <a:p>
            <a:pPr>
              <a:lnSpc>
                <a:spcPct val="150000"/>
              </a:lnSpc>
            </a:pPr>
            <a:r>
              <a:rPr lang="ja-JP" altLang="en-US" sz="600" dirty="0"/>
              <a:t>下</a:t>
            </a:r>
            <a:r>
              <a:rPr lang="ja-JP" altLang="en-US" sz="600" dirty="0" smtClean="0"/>
              <a:t>の</a:t>
            </a:r>
            <a:r>
              <a:rPr lang="ja-JP" altLang="en-US" sz="600" dirty="0"/>
              <a:t>画像</a:t>
            </a:r>
            <a:r>
              <a:rPr lang="ja-JP" altLang="en-US" sz="600" dirty="0" smtClean="0"/>
              <a:t>を上の「当院では～」の左にもってきてください。</a:t>
            </a:r>
            <a:endParaRPr lang="en-US" altLang="ja-JP" sz="600" dirty="0" smtClean="0"/>
          </a:p>
          <a:p>
            <a:pPr>
              <a:lnSpc>
                <a:spcPct val="150000"/>
              </a:lnSpc>
            </a:pPr>
            <a:r>
              <a:rPr lang="ja-JP" altLang="en-US" sz="600" dirty="0"/>
              <a:t>下記イメージ</a:t>
            </a:r>
            <a:endParaRPr lang="en-US" altLang="ja-JP" sz="600" dirty="0"/>
          </a:p>
        </p:txBody>
      </p:sp>
      <p:cxnSp>
        <p:nvCxnSpPr>
          <p:cNvPr id="10" name="カギ線コネクタ 9"/>
          <p:cNvCxnSpPr/>
          <p:nvPr/>
        </p:nvCxnSpPr>
        <p:spPr>
          <a:xfrm>
            <a:off x="2835377" y="1526387"/>
            <a:ext cx="2115235" cy="2107846"/>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 name="カギ線コネクタ 3"/>
          <p:cNvCxnSpPr>
            <a:stCxn id="60" idx="3"/>
          </p:cNvCxnSpPr>
          <p:nvPr/>
        </p:nvCxnSpPr>
        <p:spPr>
          <a:xfrm>
            <a:off x="2835377" y="5428733"/>
            <a:ext cx="2970330" cy="1052087"/>
          </a:xfrm>
          <a:prstGeom prst="bentConnector3">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15097" y="1891758"/>
            <a:ext cx="644811" cy="627173"/>
            <a:chOff x="774499" y="5535715"/>
            <a:chExt cx="1350150" cy="1350150"/>
          </a:xfrm>
        </p:grpSpPr>
        <p:sp>
          <p:nvSpPr>
            <p:cNvPr id="16" name="正方形/長方形 15"/>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17" name="直線コネクタ 16"/>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 name="正方形/長方形 18"/>
          <p:cNvSpPr/>
          <p:nvPr/>
        </p:nvSpPr>
        <p:spPr>
          <a:xfrm>
            <a:off x="1035178" y="1891758"/>
            <a:ext cx="1710190" cy="405126"/>
          </a:xfrm>
          <a:prstGeom prst="rect">
            <a:avLst/>
          </a:prstGeom>
          <a:solidFill>
            <a:schemeClr val="bg1">
              <a:alpha val="77000"/>
            </a:schemeClr>
          </a:solidFill>
          <a:ln w="3175">
            <a:noFill/>
          </a:ln>
        </p:spPr>
        <p:txBody>
          <a:bodyPr wrap="square" rtlCol="0" anchor="t">
            <a:noAutofit/>
          </a:bodyPr>
          <a:lstStyle/>
          <a:p>
            <a:pPr>
              <a:lnSpc>
                <a:spcPct val="150000"/>
              </a:lnSpc>
            </a:pPr>
            <a:r>
              <a:rPr lang="ja-JP" altLang="en-US" sz="600" dirty="0" smtClean="0"/>
              <a:t>当院では最新の・・・</a:t>
            </a:r>
            <a:endParaRPr lang="en-US" altLang="ja-JP" sz="600" dirty="0"/>
          </a:p>
        </p:txBody>
      </p:sp>
    </p:spTree>
    <p:extLst>
      <p:ext uri="{BB962C8B-B14F-4D97-AF65-F5344CB8AC3E}">
        <p14:creationId xmlns:p14="http://schemas.microsoft.com/office/powerpoint/2010/main" xmlns="" val="2406179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180082" y="7809501"/>
            <a:ext cx="3060340" cy="1713530"/>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smtClean="0"/>
              <a:t>Box </a:t>
            </a:r>
            <a:r>
              <a:rPr lang="en-US" altLang="ja-JP" sz="600" dirty="0" err="1" smtClean="0"/>
              <a:t>làm</a:t>
            </a:r>
            <a:r>
              <a:rPr lang="en-US" altLang="ja-JP" sz="600" dirty="0" smtClean="0"/>
              <a:t> </a:t>
            </a:r>
            <a:r>
              <a:rPr lang="en-US" altLang="ja-JP" sz="600" dirty="0" err="1" smtClean="0"/>
              <a:t>giống</a:t>
            </a:r>
            <a:r>
              <a:rPr lang="en-US" altLang="ja-JP" sz="600" dirty="0" smtClean="0"/>
              <a:t> design </a:t>
            </a:r>
            <a:r>
              <a:rPr lang="en-US" altLang="ja-JP" sz="600" dirty="0" err="1" smtClean="0"/>
              <a:t>và</a:t>
            </a:r>
            <a:r>
              <a:rPr lang="en-US" altLang="ja-JP" sz="600" dirty="0" smtClean="0"/>
              <a:t> layout </a:t>
            </a:r>
            <a:r>
              <a:rPr lang="en-US" altLang="ja-JP" sz="600" dirty="0" err="1" smtClean="0"/>
              <a:t>bên</a:t>
            </a:r>
            <a:r>
              <a:rPr lang="en-US" altLang="ja-JP" sz="600" dirty="0" smtClean="0"/>
              <a:t> </a:t>
            </a:r>
            <a:r>
              <a:rPr lang="en-US" altLang="ja-JP" sz="600" dirty="0" err="1" smtClean="0"/>
              <a:t>dưới</a:t>
            </a:r>
            <a:r>
              <a:rPr lang="en-US" altLang="ja-JP" sz="600" dirty="0" smtClean="0"/>
              <a:t> , </a:t>
            </a:r>
            <a:r>
              <a:rPr lang="en-US" altLang="ja-JP" sz="600" dirty="0" err="1" smtClean="0"/>
              <a:t>màu</a:t>
            </a:r>
            <a:r>
              <a:rPr lang="en-US" altLang="ja-JP" sz="600" dirty="0" smtClean="0"/>
              <a:t> </a:t>
            </a:r>
            <a:r>
              <a:rPr lang="en-US" altLang="ja-JP" sz="600" dirty="0" err="1" smtClean="0"/>
              <a:t>sawnsc</a:t>
            </a:r>
            <a:r>
              <a:rPr lang="en-US" altLang="ja-JP" sz="600" dirty="0" smtClean="0"/>
              <a:t> </a:t>
            </a:r>
            <a:r>
              <a:rPr lang="en-US" altLang="ja-JP" sz="600" dirty="0" err="1" smtClean="0"/>
              <a:t>thì</a:t>
            </a:r>
            <a:r>
              <a:rPr lang="en-US" altLang="ja-JP" sz="600" dirty="0" smtClean="0"/>
              <a:t> </a:t>
            </a:r>
            <a:r>
              <a:rPr lang="en-US" altLang="ja-JP" sz="600" dirty="0" err="1" smtClean="0"/>
              <a:t>làm</a:t>
            </a:r>
            <a:r>
              <a:rPr lang="en-US" altLang="ja-JP" sz="600" dirty="0" smtClean="0"/>
              <a:t> </a:t>
            </a:r>
            <a:r>
              <a:rPr lang="en-US" altLang="ja-JP" sz="600" dirty="0" err="1" smtClean="0"/>
              <a:t>sao</a:t>
            </a:r>
            <a:r>
              <a:rPr lang="en-US" altLang="ja-JP" sz="600" dirty="0" smtClean="0"/>
              <a:t> </a:t>
            </a:r>
            <a:r>
              <a:rPr lang="en-US" altLang="ja-JP" sz="600" dirty="0" err="1" smtClean="0"/>
              <a:t>cho</a:t>
            </a:r>
            <a:r>
              <a:rPr lang="en-US" altLang="ja-JP" sz="600" dirty="0" smtClean="0"/>
              <a:t> </a:t>
            </a:r>
            <a:r>
              <a:rPr lang="en-US" altLang="ja-JP" sz="600" dirty="0" err="1" smtClean="0"/>
              <a:t>hài</a:t>
            </a:r>
            <a:r>
              <a:rPr lang="en-US" altLang="ja-JP" sz="600" dirty="0" smtClean="0"/>
              <a:t> </a:t>
            </a:r>
            <a:r>
              <a:rPr lang="en-US" altLang="ja-JP" sz="600" dirty="0" err="1" smtClean="0"/>
              <a:t>hòa</a:t>
            </a:r>
            <a:r>
              <a:rPr lang="en-US" altLang="ja-JP" sz="600" dirty="0" smtClean="0"/>
              <a:t> </a:t>
            </a:r>
            <a:r>
              <a:rPr lang="en-US" altLang="ja-JP" sz="600" dirty="0" err="1" smtClean="0"/>
              <a:t>và</a:t>
            </a:r>
            <a:r>
              <a:rPr lang="en-US" altLang="ja-JP" sz="600" dirty="0" smtClean="0"/>
              <a:t> </a:t>
            </a:r>
            <a:r>
              <a:rPr lang="en-US" altLang="ja-JP" sz="600" dirty="0" err="1" smtClean="0"/>
              <a:t>bắt</a:t>
            </a:r>
            <a:r>
              <a:rPr lang="en-US" altLang="ja-JP" sz="600" dirty="0" smtClean="0"/>
              <a:t> </a:t>
            </a:r>
            <a:r>
              <a:rPr lang="en-US" altLang="ja-JP" sz="600" dirty="0" err="1" smtClean="0"/>
              <a:t>mắt</a:t>
            </a:r>
            <a:r>
              <a:rPr lang="en-US" altLang="ja-JP" sz="600" dirty="0" smtClean="0"/>
              <a:t> </a:t>
            </a:r>
          </a:p>
          <a:p>
            <a:pPr>
              <a:lnSpc>
                <a:spcPct val="150000"/>
              </a:lnSpc>
            </a:pPr>
            <a:r>
              <a:rPr kumimoji="1" lang="ja-JP" altLang="en-US" sz="600" smtClean="0"/>
              <a:t>下</a:t>
            </a:r>
            <a:r>
              <a:rPr kumimoji="1" lang="ja-JP" altLang="en-US" sz="600" dirty="0" smtClean="0"/>
              <a:t>記レイアウト、デザインのようにボックスかつ違和感ない配色で目立たせて下さい。</a:t>
            </a:r>
            <a:endParaRPr kumimoji="1" lang="en-US" altLang="ja-JP" sz="600" dirty="0" smtClean="0"/>
          </a:p>
          <a:p>
            <a:pPr>
              <a:lnSpc>
                <a:spcPct val="150000"/>
              </a:lnSpc>
            </a:pPr>
            <a:r>
              <a:rPr lang="ja-JP" altLang="en-US" sz="600" dirty="0"/>
              <a:t>赤字</a:t>
            </a:r>
            <a:r>
              <a:rPr lang="ja-JP" altLang="en-US" sz="600" dirty="0" smtClean="0"/>
              <a:t>は</a:t>
            </a:r>
            <a:r>
              <a:rPr lang="ja-JP" altLang="en-US" sz="600" dirty="0"/>
              <a:t>やめてください。</a:t>
            </a:r>
            <a:endParaRPr kumimoji="1" lang="ja-JP" altLang="en-US" sz="600" dirty="0" smtClean="0"/>
          </a:p>
        </p:txBody>
      </p:sp>
      <p:sp>
        <p:nvSpPr>
          <p:cNvPr id="50" name="正方形/長方形 49"/>
          <p:cNvSpPr/>
          <p:nvPr/>
        </p:nvSpPr>
        <p:spPr>
          <a:xfrm>
            <a:off x="246794" y="8242376"/>
            <a:ext cx="2858614" cy="1094273"/>
          </a:xfrm>
          <a:prstGeom prst="rect">
            <a:avLst/>
          </a:prstGeom>
          <a:solidFill>
            <a:schemeClr val="bg2">
              <a:lumMod val="90000"/>
              <a:alpha val="77000"/>
            </a:schemeClr>
          </a:solidFill>
          <a:ln w="3175">
            <a:solidFill>
              <a:schemeClr val="tx1">
                <a:lumMod val="50000"/>
                <a:lumOff val="50000"/>
              </a:schemeClr>
            </a:solidFill>
          </a:ln>
          <a:effectLst>
            <a:outerShdw blurRad="50800" dist="38100" dir="2700000" algn="tl" rotWithShape="0">
              <a:prstClr val="black">
                <a:alpha val="40000"/>
              </a:prstClr>
            </a:outerShdw>
          </a:effectLst>
        </p:spPr>
        <p:txBody>
          <a:bodyPr wrap="square" rtlCol="0" anchor="t">
            <a:noAutofit/>
          </a:bodyPr>
          <a:lstStyle/>
          <a:p>
            <a:pPr>
              <a:lnSpc>
                <a:spcPct val="150000"/>
              </a:lnSpc>
            </a:pPr>
            <a:endParaRPr kumimoji="1" lang="ja-JP" altLang="en-US" sz="600" dirty="0" smtClean="0"/>
          </a:p>
        </p:txBody>
      </p:sp>
      <p:sp>
        <p:nvSpPr>
          <p:cNvPr id="3" name="正方形/長方形 2"/>
          <p:cNvSpPr/>
          <p:nvPr/>
        </p:nvSpPr>
        <p:spPr>
          <a:xfrm>
            <a:off x="3690472" y="41620"/>
            <a:ext cx="4230470" cy="276999"/>
          </a:xfrm>
          <a:prstGeom prst="rect">
            <a:avLst/>
          </a:prstGeom>
        </p:spPr>
        <p:txBody>
          <a:bodyPr wrap="square">
            <a:spAutoFit/>
          </a:bodyPr>
          <a:lstStyle/>
          <a:p>
            <a:r>
              <a:rPr lang="en-US" altLang="ja-JP" sz="1200" dirty="0"/>
              <a:t>http://www.shinozaki-dental.com/periodontitis/03.html</a:t>
            </a:r>
            <a:endParaRPr lang="ja-JP" altLang="en-US" sz="1200" dirty="0"/>
          </a:p>
        </p:txBody>
      </p:sp>
      <p:sp>
        <p:nvSpPr>
          <p:cNvPr id="12" name="正方形/長方形 11"/>
          <p:cNvSpPr/>
          <p:nvPr/>
        </p:nvSpPr>
        <p:spPr>
          <a:xfrm>
            <a:off x="180082" y="180120"/>
            <a:ext cx="3060340" cy="276999"/>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smtClean="0"/>
              <a:t>OL</a:t>
            </a:r>
            <a:r>
              <a:rPr lang="ja-JP" altLang="en-US" sz="600" dirty="0"/>
              <a:t>（</a:t>
            </a:r>
            <a:r>
              <a:rPr lang="ja-JP" altLang="en-US" sz="600" dirty="0" smtClean="0"/>
              <a:t>デバイスフォント）に。</a:t>
            </a:r>
            <a:endParaRPr kumimoji="1" lang="ja-JP" altLang="en-US" sz="6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07307" y="468777"/>
            <a:ext cx="4336702" cy="2304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カギ線コネクタ 3"/>
          <p:cNvCxnSpPr>
            <a:stCxn id="12" idx="3"/>
            <a:endCxn id="4098" idx="1"/>
          </p:cNvCxnSpPr>
          <p:nvPr/>
        </p:nvCxnSpPr>
        <p:spPr>
          <a:xfrm>
            <a:off x="3240422" y="318620"/>
            <a:ext cx="666885" cy="1302317"/>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3694989" y="3060440"/>
            <a:ext cx="4498975" cy="261610"/>
          </a:xfrm>
          <a:prstGeom prst="rect">
            <a:avLst/>
          </a:prstGeom>
        </p:spPr>
        <p:txBody>
          <a:bodyPr>
            <a:spAutoFit/>
          </a:bodyPr>
          <a:lstStyle/>
          <a:p>
            <a:r>
              <a:rPr lang="en-US" altLang="ja-JP" sz="1100" dirty="0"/>
              <a:t>http://www.shinozaki-dental.com/periodontitis/06.html</a:t>
            </a:r>
            <a:endParaRPr lang="ja-JP" altLang="en-US" sz="1100"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13614" y="3343035"/>
            <a:ext cx="4343858" cy="1846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 name="カギ線コネクタ 7"/>
          <p:cNvCxnSpPr>
            <a:stCxn id="12" idx="3"/>
            <a:endCxn id="4099" idx="1"/>
          </p:cNvCxnSpPr>
          <p:nvPr/>
        </p:nvCxnSpPr>
        <p:spPr>
          <a:xfrm>
            <a:off x="3240422" y="318620"/>
            <a:ext cx="673192" cy="3947574"/>
          </a:xfrm>
          <a:prstGeom prst="bentConnector3">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758497" y="5490710"/>
            <a:ext cx="4498975" cy="261610"/>
          </a:xfrm>
          <a:prstGeom prst="rect">
            <a:avLst/>
          </a:prstGeom>
        </p:spPr>
        <p:txBody>
          <a:bodyPr>
            <a:spAutoFit/>
          </a:bodyPr>
          <a:lstStyle/>
          <a:p>
            <a:r>
              <a:rPr lang="en-US" altLang="ja-JP" sz="1100" dirty="0"/>
              <a:t>http://www.shinozaki-dental.com/periodontitis/07.html</a:t>
            </a:r>
            <a:endParaRPr lang="ja-JP" altLang="en-US" sz="1100" dirty="0"/>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758497" y="5805745"/>
            <a:ext cx="4837641" cy="20037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正方形/長方形 36"/>
          <p:cNvSpPr/>
          <p:nvPr/>
        </p:nvSpPr>
        <p:spPr>
          <a:xfrm>
            <a:off x="180082" y="6390810"/>
            <a:ext cx="3060340" cy="276999"/>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smtClean="0"/>
              <a:t>Alt </a:t>
            </a:r>
            <a:r>
              <a:rPr kumimoji="1" lang="en-US" altLang="ja-JP" sz="600" dirty="0" err="1" smtClean="0"/>
              <a:t>thì</a:t>
            </a:r>
            <a:r>
              <a:rPr kumimoji="1" lang="en-US" altLang="ja-JP" sz="600" dirty="0" smtClean="0"/>
              <a:t>  </a:t>
            </a:r>
            <a:r>
              <a:rPr kumimoji="1" lang="en-US" altLang="ja-JP" sz="600" dirty="0" err="1" smtClean="0"/>
              <a:t>ghi</a:t>
            </a:r>
            <a:r>
              <a:rPr kumimoji="1" lang="en-US" altLang="ja-JP" sz="600" dirty="0" smtClean="0"/>
              <a:t> </a:t>
            </a:r>
            <a:r>
              <a:rPr kumimoji="1" lang="en-US" altLang="ja-JP" sz="600" dirty="0" err="1" smtClean="0"/>
              <a:t>đúng</a:t>
            </a:r>
            <a:r>
              <a:rPr kumimoji="1" lang="en-US" altLang="ja-JP" sz="600" dirty="0" smtClean="0"/>
              <a:t> </a:t>
            </a:r>
            <a:r>
              <a:rPr kumimoji="1" lang="en-US" altLang="ja-JP" sz="600" dirty="0" err="1" smtClean="0"/>
              <a:t>như</a:t>
            </a:r>
            <a:r>
              <a:rPr kumimoji="1" lang="en-US" altLang="ja-JP" sz="600" dirty="0" smtClean="0"/>
              <a:t> text </a:t>
            </a:r>
            <a:r>
              <a:rPr kumimoji="1" lang="en-US" altLang="ja-JP" sz="600" dirty="0" err="1" smtClean="0"/>
              <a:t>của</a:t>
            </a:r>
            <a:r>
              <a:rPr kumimoji="1" lang="en-US" altLang="ja-JP" sz="600" dirty="0" smtClean="0"/>
              <a:t> image </a:t>
            </a:r>
          </a:p>
          <a:p>
            <a:pPr>
              <a:lnSpc>
                <a:spcPct val="150000"/>
              </a:lnSpc>
            </a:pPr>
            <a:r>
              <a:rPr kumimoji="1" lang="en-US" altLang="ja-JP" sz="600" dirty="0" smtClean="0"/>
              <a:t>Alt</a:t>
            </a:r>
            <a:r>
              <a:rPr kumimoji="1" lang="ja-JP" altLang="en-US" sz="600" dirty="0" smtClean="0"/>
              <a:t>を画像のテキスト通りに</a:t>
            </a:r>
          </a:p>
        </p:txBody>
      </p:sp>
      <p:cxnSp>
        <p:nvCxnSpPr>
          <p:cNvPr id="20" name="カギ線コネクタ 19"/>
          <p:cNvCxnSpPr>
            <a:stCxn id="37" idx="3"/>
            <a:endCxn id="4100" idx="1"/>
          </p:cNvCxnSpPr>
          <p:nvPr/>
        </p:nvCxnSpPr>
        <p:spPr>
          <a:xfrm>
            <a:off x="3240422" y="6529310"/>
            <a:ext cx="518075" cy="278313"/>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101"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643997" y="8055995"/>
            <a:ext cx="4952141" cy="14670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3" name="グループ化 42"/>
          <p:cNvGrpSpPr/>
          <p:nvPr/>
        </p:nvGrpSpPr>
        <p:grpSpPr>
          <a:xfrm>
            <a:off x="315097" y="8409525"/>
            <a:ext cx="765085" cy="744156"/>
            <a:chOff x="774499" y="5535715"/>
            <a:chExt cx="1350150" cy="1350150"/>
          </a:xfrm>
        </p:grpSpPr>
        <p:sp>
          <p:nvSpPr>
            <p:cNvPr id="44" name="正方形/長方形 43"/>
            <p:cNvSpPr/>
            <p:nvPr/>
          </p:nvSpPr>
          <p:spPr>
            <a:xfrm>
              <a:off x="774499" y="5535715"/>
              <a:ext cx="1350150" cy="1350150"/>
            </a:xfrm>
            <a:prstGeom prst="rect">
              <a:avLst/>
            </a:prstGeom>
            <a:solidFill>
              <a:schemeClr val="bg1">
                <a:alpha val="60000"/>
              </a:schemeClr>
            </a:solidFill>
            <a:ln w="3175">
              <a:solidFill>
                <a:schemeClr val="tx1">
                  <a:lumMod val="75000"/>
                  <a:lumOff val="25000"/>
                  <a:alpha val="6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800" dirty="0" smtClean="0"/>
            </a:p>
          </p:txBody>
        </p:sp>
        <p:cxnSp>
          <p:nvCxnSpPr>
            <p:cNvPr id="45" name="直線コネクタ 44"/>
            <p:cNvCxnSpPr/>
            <p:nvPr/>
          </p:nvCxnSpPr>
          <p:spPr>
            <a:xfrm>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774499" y="5535715"/>
              <a:ext cx="1350150" cy="135015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正方形/長方形 25"/>
          <p:cNvSpPr/>
          <p:nvPr/>
        </p:nvSpPr>
        <p:spPr>
          <a:xfrm>
            <a:off x="1057044" y="8409436"/>
            <a:ext cx="2048364" cy="830997"/>
          </a:xfrm>
          <a:prstGeom prst="rect">
            <a:avLst/>
          </a:prstGeom>
        </p:spPr>
        <p:txBody>
          <a:bodyPr wrap="square">
            <a:spAutoFit/>
          </a:bodyPr>
          <a:lstStyle/>
          <a:p>
            <a:pPr>
              <a:lnSpc>
                <a:spcPct val="150000"/>
              </a:lnSpc>
            </a:pPr>
            <a:r>
              <a:rPr lang="ja-JP" altLang="en-US" sz="800" dirty="0"/>
              <a:t>自己流で磨いていては歯垢</a:t>
            </a:r>
            <a:r>
              <a:rPr lang="en-US" altLang="ja-JP" sz="800" dirty="0"/>
              <a:t>(</a:t>
            </a:r>
            <a:r>
              <a:rPr lang="ja-JP" altLang="en-US" sz="800" dirty="0"/>
              <a:t>細菌</a:t>
            </a:r>
            <a:r>
              <a:rPr lang="en-US" altLang="ja-JP" sz="800" dirty="0"/>
              <a:t>)</a:t>
            </a:r>
            <a:r>
              <a:rPr lang="ja-JP" altLang="en-US" sz="800" dirty="0"/>
              <a:t>は落とせません。</a:t>
            </a:r>
            <a:br>
              <a:rPr lang="ja-JP" altLang="en-US" sz="800" dirty="0"/>
            </a:br>
            <a:r>
              <a:rPr lang="ja-JP" altLang="en-US" sz="800" dirty="0"/>
              <a:t>必ず専門科</a:t>
            </a:r>
            <a:r>
              <a:rPr lang="en-US" altLang="ja-JP" sz="800" dirty="0"/>
              <a:t>(</a:t>
            </a:r>
            <a:r>
              <a:rPr lang="ja-JP" altLang="en-US" sz="800" dirty="0"/>
              <a:t>歯科医師、歯科衛生士</a:t>
            </a:r>
            <a:r>
              <a:rPr lang="en-US" altLang="ja-JP" sz="800" dirty="0"/>
              <a:t>)</a:t>
            </a:r>
            <a:r>
              <a:rPr lang="ja-JP" altLang="en-US" sz="800" dirty="0"/>
              <a:t>によるブラッシング指導を受けるべきです。</a:t>
            </a:r>
          </a:p>
        </p:txBody>
      </p:sp>
      <p:cxnSp>
        <p:nvCxnSpPr>
          <p:cNvPr id="22" name="カギ線コネクタ 21"/>
          <p:cNvCxnSpPr>
            <a:stCxn id="42" idx="3"/>
          </p:cNvCxnSpPr>
          <p:nvPr/>
        </p:nvCxnSpPr>
        <p:spPr>
          <a:xfrm flipV="1">
            <a:off x="3240422" y="8409436"/>
            <a:ext cx="403575" cy="256830"/>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3240422" y="9721180"/>
            <a:ext cx="5355716" cy="276999"/>
          </a:xfrm>
          <a:prstGeom prst="rect">
            <a:avLst/>
          </a:prstGeom>
        </p:spPr>
        <p:txBody>
          <a:bodyPr wrap="square">
            <a:spAutoFit/>
          </a:bodyPr>
          <a:lstStyle/>
          <a:p>
            <a:r>
              <a:rPr lang="en-US" altLang="ja-JP" sz="1200" dirty="0"/>
              <a:t>http://www.shinozaki-dental.com/anesthesia/index.html#Cont01</a:t>
            </a:r>
            <a:endParaRPr lang="ja-JP" altLang="en-US" sz="1200"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240422" y="10171230"/>
            <a:ext cx="4737453" cy="1939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 name="正方形/長方形 39"/>
          <p:cNvSpPr/>
          <p:nvPr/>
        </p:nvSpPr>
        <p:spPr>
          <a:xfrm>
            <a:off x="180082" y="10396255"/>
            <a:ext cx="2790310" cy="276999"/>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smtClean="0"/>
              <a:t>Menu </a:t>
            </a:r>
            <a:r>
              <a:rPr kumimoji="1" lang="en-US" altLang="ja-JP" sz="600" dirty="0" err="1" smtClean="0"/>
              <a:t>trong</a:t>
            </a:r>
            <a:r>
              <a:rPr kumimoji="1" lang="en-US" altLang="ja-JP" sz="600" dirty="0" smtClean="0"/>
              <a:t> page </a:t>
            </a:r>
            <a:r>
              <a:rPr kumimoji="1" lang="en-US" altLang="ja-JP" sz="600" dirty="0" err="1" smtClean="0"/>
              <a:t>thì</a:t>
            </a:r>
            <a:r>
              <a:rPr kumimoji="1" lang="en-US" altLang="ja-JP" sz="600" dirty="0" smtClean="0"/>
              <a:t> </a:t>
            </a:r>
            <a:r>
              <a:rPr kumimoji="1" lang="en-US" altLang="ja-JP" sz="600" dirty="0" err="1" smtClean="0"/>
              <a:t>ko</a:t>
            </a:r>
            <a:r>
              <a:rPr kumimoji="1" lang="en-US" altLang="ja-JP" sz="600" dirty="0" smtClean="0"/>
              <a:t> </a:t>
            </a:r>
            <a:r>
              <a:rPr kumimoji="1" lang="en-US" altLang="ja-JP" sz="600" dirty="0" err="1" smtClean="0"/>
              <a:t>cần</a:t>
            </a:r>
            <a:r>
              <a:rPr kumimoji="1" lang="en-US" altLang="ja-JP" sz="600" dirty="0" smtClean="0"/>
              <a:t> </a:t>
            </a:r>
            <a:r>
              <a:rPr kumimoji="1" lang="en-US" altLang="ja-JP" sz="600" dirty="0" err="1" smtClean="0"/>
              <a:t>thiết</a:t>
            </a:r>
            <a:endParaRPr kumimoji="1" lang="en-US" altLang="ja-JP" sz="600" dirty="0" smtClean="0"/>
          </a:p>
          <a:p>
            <a:pPr>
              <a:lnSpc>
                <a:spcPct val="150000"/>
              </a:lnSpc>
            </a:pPr>
            <a:r>
              <a:rPr kumimoji="1" lang="ja-JP" altLang="en-US" sz="600" smtClean="0"/>
              <a:t>ペ</a:t>
            </a:r>
            <a:r>
              <a:rPr kumimoji="1" lang="ja-JP" altLang="en-US" sz="600" dirty="0" smtClean="0"/>
              <a:t>ージ内メニュー不要</a:t>
            </a:r>
          </a:p>
        </p:txBody>
      </p:sp>
      <p:cxnSp>
        <p:nvCxnSpPr>
          <p:cNvPr id="29" name="直線コネクタ 28"/>
          <p:cNvCxnSpPr>
            <a:stCxn id="40" idx="3"/>
          </p:cNvCxnSpPr>
          <p:nvPr/>
        </p:nvCxnSpPr>
        <p:spPr>
          <a:xfrm>
            <a:off x="2970392" y="10534755"/>
            <a:ext cx="270030" cy="138499"/>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a:stCxn id="37" idx="3"/>
          </p:cNvCxnSpPr>
          <p:nvPr/>
        </p:nvCxnSpPr>
        <p:spPr>
          <a:xfrm flipV="1">
            <a:off x="3240422" y="6120781"/>
            <a:ext cx="518075" cy="408529"/>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3719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3690472" y="41620"/>
            <a:ext cx="4230470" cy="646331"/>
          </a:xfrm>
          <a:prstGeom prst="rect">
            <a:avLst/>
          </a:prstGeom>
        </p:spPr>
        <p:txBody>
          <a:bodyPr wrap="square">
            <a:spAutoFit/>
          </a:bodyPr>
          <a:lstStyle/>
          <a:p>
            <a:r>
              <a:rPr lang="en-US" altLang="ja-JP" sz="1200" dirty="0">
                <a:hlinkClick r:id="rId3"/>
              </a:rPr>
              <a:t>http://</a:t>
            </a:r>
            <a:r>
              <a:rPr lang="en-US" altLang="ja-JP" sz="1200" dirty="0" smtClean="0">
                <a:hlinkClick r:id="rId3"/>
              </a:rPr>
              <a:t>www.shinozaki-dental.com/esthetics/index.html</a:t>
            </a:r>
            <a:endParaRPr lang="en-US" altLang="ja-JP" sz="1200" dirty="0" smtClean="0"/>
          </a:p>
          <a:p>
            <a:r>
              <a:rPr lang="en-US" altLang="ja-JP" sz="1200" dirty="0">
                <a:hlinkClick r:id="rId4"/>
              </a:rPr>
              <a:t>http://</a:t>
            </a:r>
            <a:r>
              <a:rPr lang="en-US" altLang="ja-JP" sz="1200" dirty="0" smtClean="0">
                <a:hlinkClick r:id="rId4"/>
              </a:rPr>
              <a:t>www.shinozaki-dental.com/esthetics/02.html</a:t>
            </a:r>
            <a:endParaRPr lang="en-US" altLang="ja-JP" sz="1200" dirty="0" smtClean="0"/>
          </a:p>
          <a:p>
            <a:r>
              <a:rPr lang="en-US" altLang="ja-JP" sz="1200" dirty="0"/>
              <a:t>http://www.shinozaki-dental.com/esthetics/03.html#White01</a:t>
            </a:r>
            <a:endParaRPr lang="ja-JP" altLang="en-US" sz="1200"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690472" y="711674"/>
            <a:ext cx="263842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正方形/長方形 1"/>
          <p:cNvSpPr/>
          <p:nvPr/>
        </p:nvSpPr>
        <p:spPr>
          <a:xfrm>
            <a:off x="135077" y="364785"/>
            <a:ext cx="2925325" cy="842382"/>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ja-JP" altLang="en-US" sz="600" dirty="0" smtClean="0"/>
              <a:t>ホワイトコートのリンクだけアンカーがついているので、</a:t>
            </a:r>
            <a:endParaRPr kumimoji="1" lang="en-US" altLang="ja-JP" sz="600" dirty="0" smtClean="0"/>
          </a:p>
          <a:p>
            <a:pPr>
              <a:lnSpc>
                <a:spcPct val="150000"/>
              </a:lnSpc>
            </a:pPr>
            <a:r>
              <a:rPr lang="en-US" altLang="ja-JP" sz="800" dirty="0">
                <a:hlinkClick r:id="rId6"/>
              </a:rPr>
              <a:t>http://</a:t>
            </a:r>
            <a:r>
              <a:rPr lang="en-US" altLang="ja-JP" sz="800" dirty="0" smtClean="0">
                <a:hlinkClick r:id="rId6"/>
              </a:rPr>
              <a:t>www.shinozaki-dental.com/esthetics/03.html</a:t>
            </a:r>
            <a:endParaRPr lang="en-US" altLang="ja-JP" sz="800" dirty="0" smtClean="0"/>
          </a:p>
          <a:p>
            <a:pPr>
              <a:lnSpc>
                <a:spcPct val="150000"/>
              </a:lnSpc>
            </a:pPr>
            <a:r>
              <a:rPr kumimoji="1" lang="ja-JP" altLang="en-US" sz="800" dirty="0" smtClean="0"/>
              <a:t>に対するリンクに変える</a:t>
            </a:r>
            <a:endParaRPr kumimoji="1" lang="en-US" altLang="ja-JP" sz="800" dirty="0" smtClean="0"/>
          </a:p>
          <a:p>
            <a:pPr>
              <a:lnSpc>
                <a:spcPct val="150000"/>
              </a:lnSpc>
            </a:pPr>
            <a:r>
              <a:rPr lang="ja-JP" altLang="en-US" sz="800" dirty="0"/>
              <a:t>ホワイトコート</a:t>
            </a:r>
            <a:r>
              <a:rPr lang="ja-JP" altLang="en-US" sz="800" dirty="0" smtClean="0"/>
              <a:t>の手順、ホワイトコート</a:t>
            </a:r>
            <a:r>
              <a:rPr lang="en-US" altLang="ja-JP" sz="800" dirty="0" smtClean="0"/>
              <a:t>Q&amp;A</a:t>
            </a:r>
            <a:r>
              <a:rPr lang="ja-JP" altLang="en-US" sz="800" dirty="0" smtClean="0"/>
              <a:t>はトリ</a:t>
            </a:r>
            <a:endParaRPr kumimoji="1" lang="ja-JP" altLang="en-US" sz="600" dirty="0" smtClean="0"/>
          </a:p>
        </p:txBody>
      </p:sp>
      <p:cxnSp>
        <p:nvCxnSpPr>
          <p:cNvPr id="7" name="カギ線コネクタ 6"/>
          <p:cNvCxnSpPr>
            <a:stCxn id="2" idx="3"/>
            <a:endCxn id="2050" idx="1"/>
          </p:cNvCxnSpPr>
          <p:nvPr/>
        </p:nvCxnSpPr>
        <p:spPr>
          <a:xfrm>
            <a:off x="3060402" y="785976"/>
            <a:ext cx="630070" cy="701986"/>
          </a:xfrm>
          <a:prstGeom prst="bentConnector3">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3690472" y="2642190"/>
            <a:ext cx="3825425" cy="261610"/>
          </a:xfrm>
          <a:prstGeom prst="rect">
            <a:avLst/>
          </a:prstGeom>
        </p:spPr>
        <p:txBody>
          <a:bodyPr wrap="square">
            <a:spAutoFit/>
          </a:bodyPr>
          <a:lstStyle/>
          <a:p>
            <a:r>
              <a:rPr lang="en-US" altLang="ja-JP" sz="1100" dirty="0"/>
              <a:t>http://www.shinozaki-dental.com/whitening/index.html</a:t>
            </a:r>
            <a:endParaRPr lang="ja-JP" altLang="en-US" sz="1100" dirty="0"/>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600462" y="3105445"/>
            <a:ext cx="2562225" cy="159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正方形/長方形 35"/>
          <p:cNvSpPr/>
          <p:nvPr/>
        </p:nvSpPr>
        <p:spPr>
          <a:xfrm>
            <a:off x="135077" y="3510490"/>
            <a:ext cx="2925325" cy="267333"/>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ja-JP" altLang="en-US" sz="600" dirty="0" smtClean="0"/>
              <a:t>ページ内リンク一式トリ</a:t>
            </a:r>
          </a:p>
        </p:txBody>
      </p:sp>
      <p:cxnSp>
        <p:nvCxnSpPr>
          <p:cNvPr id="38" name="カギ線コネクタ 37"/>
          <p:cNvCxnSpPr>
            <a:stCxn id="36" idx="3"/>
            <a:endCxn id="2051" idx="1"/>
          </p:cNvCxnSpPr>
          <p:nvPr/>
        </p:nvCxnSpPr>
        <p:spPr>
          <a:xfrm>
            <a:off x="3060402" y="3644157"/>
            <a:ext cx="540060" cy="256626"/>
          </a:xfrm>
          <a:prstGeom prst="bentConnector3">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3690472" y="4950650"/>
            <a:ext cx="3825425" cy="261610"/>
          </a:xfrm>
          <a:prstGeom prst="rect">
            <a:avLst/>
          </a:prstGeom>
        </p:spPr>
        <p:txBody>
          <a:bodyPr wrap="square">
            <a:spAutoFit/>
          </a:bodyPr>
          <a:lstStyle/>
          <a:p>
            <a:r>
              <a:rPr lang="en-US" altLang="ja-JP" sz="1100" dirty="0"/>
              <a:t>http://www.shinozaki-dental.com/regenerative/index.html</a:t>
            </a:r>
            <a:endParaRPr lang="ja-JP" altLang="en-US" sz="1100" dirty="0"/>
          </a:p>
        </p:txBody>
      </p:sp>
      <p:pic>
        <p:nvPicPr>
          <p:cNvPr id="2052" name="Picture 4"/>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3690472" y="5355695"/>
            <a:ext cx="2962275"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9" name="正方形/長方形 48"/>
          <p:cNvSpPr/>
          <p:nvPr/>
        </p:nvSpPr>
        <p:spPr>
          <a:xfrm>
            <a:off x="135077" y="5346378"/>
            <a:ext cx="2925325" cy="390293"/>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err="1" smtClean="0"/>
              <a:t>Xóa</a:t>
            </a:r>
            <a:r>
              <a:rPr kumimoji="1" lang="en-US" altLang="ja-JP" sz="600" dirty="0" smtClean="0"/>
              <a:t> link </a:t>
            </a:r>
            <a:r>
              <a:rPr kumimoji="1" lang="en-US" altLang="ja-JP" sz="600" dirty="0" err="1" smtClean="0"/>
              <a:t>trong</a:t>
            </a:r>
            <a:r>
              <a:rPr kumimoji="1" lang="en-US" altLang="ja-JP" sz="600" dirty="0" smtClean="0"/>
              <a:t> page </a:t>
            </a:r>
          </a:p>
          <a:p>
            <a:pPr>
              <a:lnSpc>
                <a:spcPct val="150000"/>
              </a:lnSpc>
            </a:pPr>
            <a:r>
              <a:rPr kumimoji="1" lang="ja-JP" altLang="en-US" sz="600" smtClean="0"/>
              <a:t>ペ</a:t>
            </a:r>
            <a:r>
              <a:rPr kumimoji="1" lang="ja-JP" altLang="en-US" sz="600" dirty="0" smtClean="0"/>
              <a:t>ージ内リンク一式トリ</a:t>
            </a:r>
          </a:p>
        </p:txBody>
      </p:sp>
      <p:cxnSp>
        <p:nvCxnSpPr>
          <p:cNvPr id="51" name="カギ線コネクタ 50"/>
          <p:cNvCxnSpPr>
            <a:stCxn id="49" idx="3"/>
          </p:cNvCxnSpPr>
          <p:nvPr/>
        </p:nvCxnSpPr>
        <p:spPr>
          <a:xfrm>
            <a:off x="3060402" y="5541525"/>
            <a:ext cx="540060" cy="195146"/>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706775" y="6885865"/>
            <a:ext cx="5163967" cy="53450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正方形/長方形 14"/>
          <p:cNvSpPr/>
          <p:nvPr/>
        </p:nvSpPr>
        <p:spPr>
          <a:xfrm>
            <a:off x="3690472" y="6702360"/>
            <a:ext cx="4230470" cy="276999"/>
          </a:xfrm>
          <a:prstGeom prst="rect">
            <a:avLst/>
          </a:prstGeom>
        </p:spPr>
        <p:txBody>
          <a:bodyPr wrap="square">
            <a:spAutoFit/>
          </a:bodyPr>
          <a:lstStyle/>
          <a:p>
            <a:r>
              <a:rPr lang="en-US" altLang="ja-JP" sz="1200" dirty="0"/>
              <a:t>http://www.shinozaki-dental.com/general/index.html</a:t>
            </a:r>
            <a:endParaRPr lang="ja-JP" altLang="en-US" sz="1200" dirty="0"/>
          </a:p>
        </p:txBody>
      </p:sp>
      <p:sp>
        <p:nvSpPr>
          <p:cNvPr id="16" name="正方形/長方形 15"/>
          <p:cNvSpPr/>
          <p:nvPr/>
        </p:nvSpPr>
        <p:spPr>
          <a:xfrm>
            <a:off x="180082" y="6840860"/>
            <a:ext cx="3060340" cy="276999"/>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err="1" smtClean="0"/>
              <a:t>Xóa</a:t>
            </a:r>
            <a:endParaRPr kumimoji="1" lang="en-US" altLang="ja-JP" sz="600" dirty="0" smtClean="0"/>
          </a:p>
          <a:p>
            <a:pPr>
              <a:lnSpc>
                <a:spcPct val="150000"/>
              </a:lnSpc>
            </a:pPr>
            <a:r>
              <a:rPr kumimoji="1" lang="ja-JP" altLang="en-US" sz="600" smtClean="0"/>
              <a:t>ト</a:t>
            </a:r>
            <a:r>
              <a:rPr kumimoji="1" lang="ja-JP" altLang="en-US" sz="600" dirty="0" smtClean="0"/>
              <a:t>リ</a:t>
            </a:r>
          </a:p>
        </p:txBody>
      </p:sp>
      <p:cxnSp>
        <p:nvCxnSpPr>
          <p:cNvPr id="17" name="カギ線コネクタ 16"/>
          <p:cNvCxnSpPr>
            <a:stCxn id="16" idx="3"/>
          </p:cNvCxnSpPr>
          <p:nvPr/>
        </p:nvCxnSpPr>
        <p:spPr>
          <a:xfrm>
            <a:off x="3240422" y="6979360"/>
            <a:ext cx="4680520" cy="1841720"/>
          </a:xfrm>
          <a:prstGeom prst="bentConnector3">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180082" y="7380919"/>
            <a:ext cx="3060340" cy="4635515"/>
          </a:xfrm>
          <a:prstGeom prst="rect">
            <a:avLst/>
          </a:prstGeom>
          <a:solidFill>
            <a:schemeClr val="bg1">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err="1" smtClean="0"/>
              <a:t>Chọn</a:t>
            </a:r>
            <a:r>
              <a:rPr kumimoji="1" lang="en-US" altLang="ja-JP" sz="600" dirty="0" smtClean="0"/>
              <a:t> flow chart </a:t>
            </a:r>
            <a:r>
              <a:rPr kumimoji="1" lang="en-US" altLang="ja-JP" sz="600" dirty="0" err="1" smtClean="0"/>
              <a:t>như</a:t>
            </a:r>
            <a:r>
              <a:rPr kumimoji="1" lang="en-US" altLang="ja-JP" sz="600" dirty="0" smtClean="0"/>
              <a:t> layout </a:t>
            </a:r>
            <a:r>
              <a:rPr kumimoji="1" lang="en-US" altLang="ja-JP" sz="600" dirty="0" err="1" smtClean="0"/>
              <a:t>bên</a:t>
            </a:r>
            <a:r>
              <a:rPr kumimoji="1" lang="en-US" altLang="ja-JP" sz="600" dirty="0" smtClean="0"/>
              <a:t> </a:t>
            </a:r>
            <a:r>
              <a:rPr kumimoji="1" lang="en-US" altLang="ja-JP" sz="600" dirty="0" err="1" smtClean="0"/>
              <a:t>dưới</a:t>
            </a:r>
            <a:r>
              <a:rPr kumimoji="1" lang="en-US" altLang="ja-JP" sz="600" dirty="0" smtClean="0"/>
              <a:t> </a:t>
            </a:r>
          </a:p>
          <a:p>
            <a:pPr>
              <a:lnSpc>
                <a:spcPct val="150000"/>
              </a:lnSpc>
            </a:pPr>
            <a:r>
              <a:rPr kumimoji="1" lang="ja-JP" altLang="en-US" sz="600" smtClean="0"/>
              <a:t>フ</a:t>
            </a:r>
            <a:r>
              <a:rPr kumimoji="1" lang="ja-JP" altLang="en-US" sz="600" dirty="0" smtClean="0"/>
              <a:t>ローチャートを下記レイアウトに</a:t>
            </a:r>
          </a:p>
        </p:txBody>
      </p:sp>
      <p:cxnSp>
        <p:nvCxnSpPr>
          <p:cNvPr id="19" name="カギ線コネクタ 18"/>
          <p:cNvCxnSpPr>
            <a:stCxn id="18" idx="3"/>
          </p:cNvCxnSpPr>
          <p:nvPr/>
        </p:nvCxnSpPr>
        <p:spPr>
          <a:xfrm flipV="1">
            <a:off x="3240422" y="9046107"/>
            <a:ext cx="1620180" cy="652570"/>
          </a:xfrm>
          <a:prstGeom prst="bentConnector3">
            <a:avLst>
              <a:gd name="adj1" fmla="val 50000"/>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315097" y="7658741"/>
            <a:ext cx="2610290" cy="207749"/>
          </a:xfrm>
          <a:prstGeom prst="rect">
            <a:avLst/>
          </a:prstGeom>
          <a:solidFill>
            <a:schemeClr val="bg1">
              <a:lumMod val="95000"/>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smtClean="0"/>
              <a:t>1</a:t>
            </a:r>
            <a:r>
              <a:rPr kumimoji="1" lang="ja-JP" altLang="en-US" sz="600" dirty="0" smtClean="0"/>
              <a:t>　初診</a:t>
            </a:r>
          </a:p>
        </p:txBody>
      </p:sp>
      <p:pic>
        <p:nvPicPr>
          <p:cNvPr id="21" name="Picture 3"/>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405107" y="7929072"/>
            <a:ext cx="2118386" cy="413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正方形/長方形 21"/>
          <p:cNvSpPr/>
          <p:nvPr/>
        </p:nvSpPr>
        <p:spPr>
          <a:xfrm>
            <a:off x="315097" y="8782618"/>
            <a:ext cx="2610290" cy="207749"/>
          </a:xfrm>
          <a:prstGeom prst="rect">
            <a:avLst/>
          </a:prstGeom>
          <a:solidFill>
            <a:schemeClr val="bg1">
              <a:lumMod val="95000"/>
              <a:alpha val="77000"/>
            </a:schemeClr>
          </a:solidFill>
          <a:ln w="3175">
            <a:solidFill>
              <a:schemeClr val="tx1">
                <a:lumMod val="50000"/>
                <a:lumOff val="50000"/>
              </a:schemeClr>
            </a:solidFill>
          </a:ln>
        </p:spPr>
        <p:txBody>
          <a:bodyPr wrap="square" rtlCol="0" anchor="t">
            <a:noAutofit/>
          </a:bodyPr>
          <a:lstStyle/>
          <a:p>
            <a:pPr>
              <a:lnSpc>
                <a:spcPct val="150000"/>
              </a:lnSpc>
            </a:pPr>
            <a:r>
              <a:rPr kumimoji="1" lang="en-US" altLang="ja-JP" sz="600" dirty="0" smtClean="0"/>
              <a:t>2</a:t>
            </a:r>
            <a:r>
              <a:rPr kumimoji="1" lang="ja-JP" altLang="en-US" sz="600" dirty="0" smtClean="0"/>
              <a:t>　</a:t>
            </a:r>
            <a:r>
              <a:rPr lang="ja-JP" altLang="en-US" sz="600" dirty="0" smtClean="0"/>
              <a:t>カウンセリング</a:t>
            </a:r>
            <a:endParaRPr kumimoji="1" lang="ja-JP" altLang="en-US" sz="600" dirty="0" smtClean="0"/>
          </a:p>
        </p:txBody>
      </p:sp>
      <p:pic>
        <p:nvPicPr>
          <p:cNvPr id="23" name="Picture 4"/>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383089" y="9046105"/>
            <a:ext cx="2654326" cy="4228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4" name="正方形/長方形 23"/>
          <p:cNvSpPr/>
          <p:nvPr/>
        </p:nvSpPr>
        <p:spPr>
          <a:xfrm>
            <a:off x="315097" y="9960160"/>
            <a:ext cx="2610290" cy="207749"/>
          </a:xfrm>
          <a:prstGeom prst="rect">
            <a:avLst/>
          </a:prstGeom>
          <a:solidFill>
            <a:schemeClr val="bg1">
              <a:lumMod val="95000"/>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smtClean="0"/>
              <a:t>3</a:t>
            </a:r>
            <a:r>
              <a:rPr lang="ja-JP" altLang="en-US" sz="600" dirty="0" smtClean="0"/>
              <a:t>　検査</a:t>
            </a:r>
            <a:endParaRPr kumimoji="1" lang="ja-JP" altLang="en-US" sz="600" dirty="0" smtClean="0"/>
          </a:p>
        </p:txBody>
      </p:sp>
      <p:pic>
        <p:nvPicPr>
          <p:cNvPr id="25" name="Picture 5"/>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335231" y="10244837"/>
            <a:ext cx="2570021" cy="252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6"/>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1349436" y="8343071"/>
            <a:ext cx="229728" cy="205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1349436" y="9547122"/>
            <a:ext cx="229728" cy="205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正方形/長方形 28"/>
          <p:cNvSpPr/>
          <p:nvPr/>
        </p:nvSpPr>
        <p:spPr>
          <a:xfrm>
            <a:off x="315097" y="10846305"/>
            <a:ext cx="2610290" cy="207749"/>
          </a:xfrm>
          <a:prstGeom prst="rect">
            <a:avLst/>
          </a:prstGeom>
          <a:solidFill>
            <a:schemeClr val="bg1">
              <a:lumMod val="95000"/>
              <a:alpha val="77000"/>
            </a:schemeClr>
          </a:solidFill>
          <a:ln w="3175">
            <a:solidFill>
              <a:schemeClr val="tx1">
                <a:lumMod val="50000"/>
                <a:lumOff val="50000"/>
              </a:schemeClr>
            </a:solidFill>
          </a:ln>
        </p:spPr>
        <p:txBody>
          <a:bodyPr wrap="square" rtlCol="0" anchor="t">
            <a:noAutofit/>
          </a:bodyPr>
          <a:lstStyle/>
          <a:p>
            <a:pPr>
              <a:lnSpc>
                <a:spcPct val="150000"/>
              </a:lnSpc>
            </a:pPr>
            <a:r>
              <a:rPr lang="en-US" altLang="ja-JP" sz="600" dirty="0" smtClean="0"/>
              <a:t>4</a:t>
            </a:r>
            <a:r>
              <a:rPr lang="ja-JP" altLang="en-US" sz="600" dirty="0" smtClean="0"/>
              <a:t>　治療開始</a:t>
            </a:r>
            <a:endParaRPr kumimoji="1" lang="ja-JP" altLang="en-US" sz="600" dirty="0" smtClean="0"/>
          </a:p>
        </p:txBody>
      </p:sp>
      <p:pic>
        <p:nvPicPr>
          <p:cNvPr id="30" name="Picture 6"/>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1349436" y="10497538"/>
            <a:ext cx="229728" cy="205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 name="テキスト ボックス 30"/>
          <p:cNvSpPr txBox="1"/>
          <p:nvPr/>
        </p:nvSpPr>
        <p:spPr>
          <a:xfrm>
            <a:off x="335231" y="11161340"/>
            <a:ext cx="2590156" cy="415498"/>
          </a:xfrm>
          <a:prstGeom prst="rect">
            <a:avLst/>
          </a:prstGeom>
          <a:noFill/>
        </p:spPr>
        <p:txBody>
          <a:bodyPr wrap="square" rtlCol="0">
            <a:spAutoFit/>
          </a:bodyPr>
          <a:lstStyle/>
          <a:p>
            <a:pPr>
              <a:lnSpc>
                <a:spcPct val="150000"/>
              </a:lnSpc>
            </a:pPr>
            <a:r>
              <a:rPr kumimoji="1" lang="ja-JP" altLang="en-US" sz="700" dirty="0" smtClean="0">
                <a:solidFill>
                  <a:schemeClr val="tx1">
                    <a:lumMod val="75000"/>
                    <a:lumOff val="25000"/>
                  </a:schemeClr>
                </a:solidFill>
              </a:rPr>
              <a:t>提案させて頂いた内容を</a:t>
            </a:r>
            <a:r>
              <a:rPr lang="ja-JP" altLang="en-US" sz="700" dirty="0" smtClean="0">
                <a:solidFill>
                  <a:schemeClr val="tx1">
                    <a:lumMod val="75000"/>
                    <a:lumOff val="25000"/>
                  </a:schemeClr>
                </a:solidFill>
              </a:rPr>
              <a:t>ご理解頂いた後、実際に治療を開始します。</a:t>
            </a:r>
            <a:endParaRPr kumimoji="1" lang="ja-JP" altLang="en-US" sz="700" dirty="0" smtClean="0">
              <a:solidFill>
                <a:schemeClr val="tx1">
                  <a:lumMod val="75000"/>
                  <a:lumOff val="25000"/>
                </a:schemeClr>
              </a:solidFill>
            </a:endParaRPr>
          </a:p>
        </p:txBody>
      </p:sp>
      <p:sp>
        <p:nvSpPr>
          <p:cNvPr id="32" name="テキスト ボックス 31"/>
          <p:cNvSpPr txBox="1"/>
          <p:nvPr/>
        </p:nvSpPr>
        <p:spPr>
          <a:xfrm>
            <a:off x="335231" y="11575927"/>
            <a:ext cx="2590156" cy="253916"/>
          </a:xfrm>
          <a:prstGeom prst="rect">
            <a:avLst/>
          </a:prstGeom>
          <a:noFill/>
        </p:spPr>
        <p:txBody>
          <a:bodyPr wrap="square" rtlCol="0">
            <a:spAutoFit/>
          </a:bodyPr>
          <a:lstStyle/>
          <a:p>
            <a:pPr>
              <a:lnSpc>
                <a:spcPct val="150000"/>
              </a:lnSpc>
            </a:pPr>
            <a:r>
              <a:rPr kumimoji="1" lang="ja-JP" altLang="en-US" sz="700" dirty="0" smtClean="0">
                <a:solidFill>
                  <a:srgbClr val="FF0000"/>
                </a:solidFill>
              </a:rPr>
              <a:t>↑テキスト</a:t>
            </a:r>
            <a:r>
              <a:rPr kumimoji="1" lang="ja-JP" altLang="en-US" sz="700" smtClean="0">
                <a:solidFill>
                  <a:srgbClr val="FF0000"/>
                </a:solidFill>
              </a:rPr>
              <a:t>追</a:t>
            </a:r>
            <a:r>
              <a:rPr kumimoji="1" lang="ja-JP" altLang="en-US" sz="700" smtClean="0">
                <a:solidFill>
                  <a:srgbClr val="FF0000"/>
                </a:solidFill>
              </a:rPr>
              <a:t>加</a:t>
            </a:r>
            <a:r>
              <a:rPr kumimoji="1" lang="en-US" altLang="ja-JP" sz="700" dirty="0" err="1" smtClean="0">
                <a:solidFill>
                  <a:srgbClr val="FF0000"/>
                </a:solidFill>
              </a:rPr>
              <a:t>thêm</a:t>
            </a:r>
            <a:r>
              <a:rPr kumimoji="1" lang="en-US" altLang="ja-JP" sz="700" smtClean="0">
                <a:solidFill>
                  <a:srgbClr val="FF0000"/>
                </a:solidFill>
              </a:rPr>
              <a:t> text</a:t>
            </a:r>
            <a:endParaRPr kumimoji="1" lang="ja-JP" altLang="en-US" sz="700" dirty="0" smtClean="0">
              <a:solidFill>
                <a:srgbClr val="FF0000"/>
              </a:solidFill>
            </a:endParaRPr>
          </a:p>
        </p:txBody>
      </p:sp>
    </p:spTree>
    <p:extLst>
      <p:ext uri="{BB962C8B-B14F-4D97-AF65-F5344CB8AC3E}">
        <p14:creationId xmlns:p14="http://schemas.microsoft.com/office/powerpoint/2010/main" xmlns="" val="1811752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77000"/>
          </a:schemeClr>
        </a:solidFill>
        <a:ln w="3175">
          <a:solidFill>
            <a:schemeClr val="tx1">
              <a:lumMod val="50000"/>
              <a:lumOff val="50000"/>
            </a:schemeClr>
          </a:solidFill>
        </a:ln>
      </a:spPr>
      <a:bodyPr wrap="square" rtlCol="0" anchor="t">
        <a:noAutofit/>
      </a:bodyPr>
      <a:lstStyle>
        <a:defPPr>
          <a:lnSpc>
            <a:spcPct val="150000"/>
          </a:lnSpc>
          <a:defRPr kumimoji="1" sz="600" dirty="0" smtClean="0"/>
        </a:defPPr>
      </a:lstStyle>
    </a:spDef>
    <a:lnDef>
      <a:spPr>
        <a:ln w="3175">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000" dirty="0"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1038</Words>
  <Application>Microsoft Office PowerPoint</Application>
  <PresentationFormat>Custom</PresentationFormat>
  <Paragraphs>96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​​テーマ</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ninomiya</dc:creator>
  <cp:lastModifiedBy>Welcome</cp:lastModifiedBy>
  <cp:revision>255</cp:revision>
  <cp:lastPrinted>2014-09-05T01:56:55Z</cp:lastPrinted>
  <dcterms:created xsi:type="dcterms:W3CDTF">2014-06-25T05:37:27Z</dcterms:created>
  <dcterms:modified xsi:type="dcterms:W3CDTF">2014-09-18T02:52:18Z</dcterms:modified>
</cp:coreProperties>
</file>