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63" r:id="rId5"/>
    <p:sldId id="259" r:id="rId6"/>
    <p:sldId id="272" r:id="rId7"/>
    <p:sldId id="260" r:id="rId8"/>
    <p:sldId id="273" r:id="rId9"/>
    <p:sldId id="262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7477"/>
    <a:srgbClr val="5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53325" autoAdjust="0"/>
  </p:normalViewPr>
  <p:slideViewPr>
    <p:cSldViewPr snapToGrid="0">
      <p:cViewPr varScale="1">
        <p:scale>
          <a:sx n="84" d="100"/>
          <a:sy n="84" d="100"/>
        </p:scale>
        <p:origin x="9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10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D985A1-E43E-4BDB-B1E0-F62D389BBA2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7CC1D7-08CE-435D-99B9-9D5E898D24B1}">
      <dgm:prSet phldrT="[Text]"/>
      <dgm:spPr>
        <a:solidFill>
          <a:srgbClr val="357477"/>
        </a:solidFill>
      </dgm:spPr>
      <dgm:t>
        <a:bodyPr/>
        <a:lstStyle/>
        <a:p>
          <a:r>
            <a:rPr lang="en-US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Culture</a:t>
          </a:r>
          <a:endParaRPr lang="en-US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88BFB21-3BD8-42F6-91E3-181CD44B08E4}" type="parTrans" cxnId="{F1A4C521-6EC3-4ED2-8902-3109AE4EF391}">
      <dgm:prSet/>
      <dgm:spPr/>
      <dgm:t>
        <a:bodyPr/>
        <a:lstStyle/>
        <a:p>
          <a:endParaRPr lang="en-US"/>
        </a:p>
      </dgm:t>
    </dgm:pt>
    <dgm:pt modelId="{647B4D6C-1CCE-4B0C-A28E-73209A6D4ED7}" type="sibTrans" cxnId="{F1A4C521-6EC3-4ED2-8902-3109AE4EF391}">
      <dgm:prSet/>
      <dgm:spPr/>
      <dgm:t>
        <a:bodyPr/>
        <a:lstStyle/>
        <a:p>
          <a:endParaRPr lang="en-US"/>
        </a:p>
      </dgm:t>
    </dgm:pt>
    <dgm:pt modelId="{44FE02DB-7678-43EC-B9D3-5B7B066BDD2E}">
      <dgm:prSet phldrT="[Text]"/>
      <dgm:spPr/>
      <dgm:t>
        <a:bodyPr/>
        <a:lstStyle/>
        <a:p>
          <a:r>
            <a:rPr lang="en-US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Does my company have an 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evidence based culture</a:t>
          </a:r>
          <a:r>
            <a:rPr lang="en-US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?</a:t>
          </a:r>
          <a:endParaRPr lang="en-US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3BB09BF4-576C-4681-9AFB-A179A49FA184}" type="parTrans" cxnId="{3884C457-64D0-47AC-BBDE-379B30BAEE08}">
      <dgm:prSet/>
      <dgm:spPr/>
      <dgm:t>
        <a:bodyPr/>
        <a:lstStyle/>
        <a:p>
          <a:endParaRPr lang="en-US"/>
        </a:p>
      </dgm:t>
    </dgm:pt>
    <dgm:pt modelId="{94A702DF-2691-431B-9A55-896632C6B612}" type="sibTrans" cxnId="{3884C457-64D0-47AC-BBDE-379B30BAEE08}">
      <dgm:prSet/>
      <dgm:spPr/>
      <dgm:t>
        <a:bodyPr/>
        <a:lstStyle/>
        <a:p>
          <a:endParaRPr lang="en-US"/>
        </a:p>
      </dgm:t>
    </dgm:pt>
    <dgm:pt modelId="{4D01C92E-C72B-49BC-9DB1-E034369E4EA1}">
      <dgm:prSet phldrT="[Text]"/>
      <dgm:spPr>
        <a:solidFill>
          <a:srgbClr val="357477"/>
        </a:solidFill>
      </dgm:spPr>
      <dgm:t>
        <a:bodyPr/>
        <a:lstStyle/>
        <a:p>
          <a:r>
            <a:rPr lang="en-US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Value Proposition</a:t>
          </a:r>
          <a:endParaRPr lang="en-US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372F59C9-50B5-4E01-8B3F-83E084685029}" type="parTrans" cxnId="{8D9585A8-A8BF-4C08-B03F-3A44121F6D29}">
      <dgm:prSet/>
      <dgm:spPr/>
      <dgm:t>
        <a:bodyPr/>
        <a:lstStyle/>
        <a:p>
          <a:endParaRPr lang="en-US"/>
        </a:p>
      </dgm:t>
    </dgm:pt>
    <dgm:pt modelId="{93A37CAC-9258-4E6A-A717-CDACD2CA9452}" type="sibTrans" cxnId="{8D9585A8-A8BF-4C08-B03F-3A44121F6D29}">
      <dgm:prSet/>
      <dgm:spPr/>
      <dgm:t>
        <a:bodyPr/>
        <a:lstStyle/>
        <a:p>
          <a:endParaRPr lang="en-US"/>
        </a:p>
      </dgm:t>
    </dgm:pt>
    <dgm:pt modelId="{274DCE48-3607-4386-BB86-469239CBC0E4}">
      <dgm:prSet phldrT="[Text]"/>
      <dgm:spPr/>
      <dgm:t>
        <a:bodyPr/>
        <a:lstStyle/>
        <a:p>
          <a:r>
            <a:rPr lang="en-US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Is the data 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worth</a:t>
          </a:r>
          <a:r>
            <a:rPr lang="en-US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analyzing? </a:t>
          </a:r>
          <a:endParaRPr lang="en-US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B9E1D447-0125-42EB-B7B9-E1CE621E12FC}" type="parTrans" cxnId="{B642975C-5852-408A-8930-F55DDBE49CE5}">
      <dgm:prSet/>
      <dgm:spPr/>
      <dgm:t>
        <a:bodyPr/>
        <a:lstStyle/>
        <a:p>
          <a:endParaRPr lang="en-US"/>
        </a:p>
      </dgm:t>
    </dgm:pt>
    <dgm:pt modelId="{7714B27A-D11D-47D3-9D75-A12CAD56577C}" type="sibTrans" cxnId="{B642975C-5852-408A-8930-F55DDBE49CE5}">
      <dgm:prSet/>
      <dgm:spPr/>
      <dgm:t>
        <a:bodyPr/>
        <a:lstStyle/>
        <a:p>
          <a:endParaRPr lang="en-US"/>
        </a:p>
      </dgm:t>
    </dgm:pt>
    <dgm:pt modelId="{E3272317-0412-4E88-9230-161C816EBE1B}">
      <dgm:prSet/>
      <dgm:spPr>
        <a:solidFill>
          <a:srgbClr val="357477"/>
        </a:solidFill>
      </dgm:spPr>
      <dgm:t>
        <a:bodyPr/>
        <a:lstStyle/>
        <a:p>
          <a:r>
            <a:rPr lang="en-US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Technical</a:t>
          </a:r>
          <a:endParaRPr lang="en-US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5A29450-3933-4915-AD03-8B79C94A6425}" type="parTrans" cxnId="{9CB66DFA-5801-44DD-BDA0-CBBA48497E77}">
      <dgm:prSet/>
      <dgm:spPr/>
      <dgm:t>
        <a:bodyPr/>
        <a:lstStyle/>
        <a:p>
          <a:endParaRPr lang="en-US"/>
        </a:p>
      </dgm:t>
    </dgm:pt>
    <dgm:pt modelId="{E9D91350-0017-4102-ABAD-D9511EA47A05}" type="sibTrans" cxnId="{9CB66DFA-5801-44DD-BDA0-CBBA48497E77}">
      <dgm:prSet/>
      <dgm:spPr/>
      <dgm:t>
        <a:bodyPr/>
        <a:lstStyle/>
        <a:p>
          <a:endParaRPr lang="en-US"/>
        </a:p>
      </dgm:t>
    </dgm:pt>
    <dgm:pt modelId="{7C8747F9-F127-4D4D-A9E3-5B97A53E1F4D}">
      <dgm:prSet/>
      <dgm:spPr/>
      <dgm:t>
        <a:bodyPr/>
        <a:lstStyle/>
        <a:p>
          <a:r>
            <a:rPr lang="en-US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How many of 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the four Vs </a:t>
          </a:r>
          <a:r>
            <a:rPr lang="en-US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are you checking off?</a:t>
          </a:r>
          <a:endParaRPr lang="en-US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C0648192-3AF6-4C1A-92B1-A650708C6BA8}" type="parTrans" cxnId="{C5ECA8F6-465F-42BB-9E42-E7707BEEB837}">
      <dgm:prSet/>
      <dgm:spPr/>
      <dgm:t>
        <a:bodyPr/>
        <a:lstStyle/>
        <a:p>
          <a:endParaRPr lang="en-US"/>
        </a:p>
      </dgm:t>
    </dgm:pt>
    <dgm:pt modelId="{EC7091D5-85B0-43BA-B9A5-45819400506E}" type="sibTrans" cxnId="{C5ECA8F6-465F-42BB-9E42-E7707BEEB837}">
      <dgm:prSet/>
      <dgm:spPr/>
      <dgm:t>
        <a:bodyPr/>
        <a:lstStyle/>
        <a:p>
          <a:endParaRPr lang="en-US"/>
        </a:p>
      </dgm:t>
    </dgm:pt>
    <dgm:pt modelId="{2EDA45AD-444B-4E21-A804-D5F3939169C8}">
      <dgm:prSet phldrT="[Text]"/>
      <dgm:spPr/>
      <dgm:t>
        <a:bodyPr/>
        <a:lstStyle/>
        <a:p>
          <a:r>
            <a:rPr lang="en-US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Have I integrated our 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existing enterprise data</a:t>
          </a:r>
          <a:r>
            <a:rPr lang="en-US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into every day use?</a:t>
          </a:r>
          <a:endParaRPr lang="en-US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364E3F42-58C1-43AA-8119-661E0615F890}" type="parTrans" cxnId="{15F53D32-3D84-4368-B5A8-F8292F501D8B}">
      <dgm:prSet/>
      <dgm:spPr/>
      <dgm:t>
        <a:bodyPr/>
        <a:lstStyle/>
        <a:p>
          <a:endParaRPr lang="en-US"/>
        </a:p>
      </dgm:t>
    </dgm:pt>
    <dgm:pt modelId="{138588E5-CEEF-4091-A17D-81A2243C3075}" type="sibTrans" cxnId="{15F53D32-3D84-4368-B5A8-F8292F501D8B}">
      <dgm:prSet/>
      <dgm:spPr/>
      <dgm:t>
        <a:bodyPr/>
        <a:lstStyle/>
        <a:p>
          <a:endParaRPr lang="en-US"/>
        </a:p>
      </dgm:t>
    </dgm:pt>
    <dgm:pt modelId="{36782DC4-8840-4F66-A770-0DC263950CD6}">
      <dgm:prSet phldrT="[Text]"/>
      <dgm:spPr/>
      <dgm:t>
        <a:bodyPr/>
        <a:lstStyle/>
        <a:p>
          <a:r>
            <a:rPr lang="en-US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Is the accuracy / speed 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tradeoff</a:t>
          </a:r>
          <a:r>
            <a:rPr lang="en-US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worth foregoing data validation / cleansing?</a:t>
          </a:r>
          <a:endParaRPr lang="en-US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BB479707-24FC-477A-AAF2-DE61EF5FD58E}" type="parTrans" cxnId="{01BB862D-DC40-408D-9475-A4F62452BFB1}">
      <dgm:prSet/>
      <dgm:spPr/>
      <dgm:t>
        <a:bodyPr/>
        <a:lstStyle/>
        <a:p>
          <a:endParaRPr lang="en-US"/>
        </a:p>
      </dgm:t>
    </dgm:pt>
    <dgm:pt modelId="{980395B2-E047-4439-86F1-688BB87B192D}" type="sibTrans" cxnId="{01BB862D-DC40-408D-9475-A4F62452BFB1}">
      <dgm:prSet/>
      <dgm:spPr/>
      <dgm:t>
        <a:bodyPr/>
        <a:lstStyle/>
        <a:p>
          <a:endParaRPr lang="en-US"/>
        </a:p>
      </dgm:t>
    </dgm:pt>
    <dgm:pt modelId="{5B4C6389-4B4A-44EA-A432-BD4CAF59883E}">
      <dgm:prSet phldrT="[Text]"/>
      <dgm:spPr/>
      <dgm:t>
        <a:bodyPr/>
        <a:lstStyle/>
        <a:p>
          <a:r>
            <a:rPr lang="en-US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Am I okay with 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probabilities over certainties</a:t>
          </a:r>
          <a:r>
            <a:rPr lang="en-US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?</a:t>
          </a:r>
          <a:r>
            <a:rPr lang="en-US" dirty="0" smtClean="0"/>
            <a:t>		</a:t>
          </a:r>
          <a:endParaRPr lang="en-US" dirty="0"/>
        </a:p>
      </dgm:t>
    </dgm:pt>
    <dgm:pt modelId="{1F8E6176-99DC-4C1A-AFE8-D68F5640BE1C}" type="parTrans" cxnId="{349D9C50-E908-48CE-9BE3-5DC75CCD8A56}">
      <dgm:prSet/>
      <dgm:spPr/>
      <dgm:t>
        <a:bodyPr/>
        <a:lstStyle/>
        <a:p>
          <a:endParaRPr lang="en-US"/>
        </a:p>
      </dgm:t>
    </dgm:pt>
    <dgm:pt modelId="{C6B4D19C-DFBB-4411-98CA-87D9397EAD0F}" type="sibTrans" cxnId="{349D9C50-E908-48CE-9BE3-5DC75CCD8A56}">
      <dgm:prSet/>
      <dgm:spPr/>
      <dgm:t>
        <a:bodyPr/>
        <a:lstStyle/>
        <a:p>
          <a:endParaRPr lang="en-US"/>
        </a:p>
      </dgm:t>
    </dgm:pt>
    <dgm:pt modelId="{DA9355D1-6225-47EF-B383-18B2211F9DB5}">
      <dgm:prSet/>
      <dgm:spPr/>
      <dgm:t>
        <a:bodyPr/>
        <a:lstStyle/>
        <a:p>
          <a:r>
            <a:rPr lang="en-US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Do I need to be 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able to recreate </a:t>
          </a:r>
          <a:r>
            <a:rPr lang="en-US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my findings ?</a:t>
          </a:r>
        </a:p>
      </dgm:t>
    </dgm:pt>
    <dgm:pt modelId="{E585665A-C7E5-42B7-8D5B-014A6DFAEF10}" type="parTrans" cxnId="{5C95ADF3-C9B6-4A39-B429-C42FD269F0CD}">
      <dgm:prSet/>
      <dgm:spPr/>
      <dgm:t>
        <a:bodyPr/>
        <a:lstStyle/>
        <a:p>
          <a:endParaRPr lang="en-US"/>
        </a:p>
      </dgm:t>
    </dgm:pt>
    <dgm:pt modelId="{7F3B5E54-F119-47FC-9A84-183A10F2FBAB}" type="sibTrans" cxnId="{5C95ADF3-C9B6-4A39-B429-C42FD269F0CD}">
      <dgm:prSet/>
      <dgm:spPr/>
      <dgm:t>
        <a:bodyPr/>
        <a:lstStyle/>
        <a:p>
          <a:endParaRPr lang="en-US"/>
        </a:p>
      </dgm:t>
    </dgm:pt>
    <dgm:pt modelId="{ACED1A65-93F4-47A5-A80A-922E6EFC6BC6}">
      <dgm:prSet phldrT="[Text]"/>
      <dgm:spPr/>
      <dgm:t>
        <a:bodyPr/>
        <a:lstStyle/>
        <a:p>
          <a:endParaRPr lang="en-US" dirty="0"/>
        </a:p>
      </dgm:t>
    </dgm:pt>
    <dgm:pt modelId="{EA19C388-1712-485E-9BD3-F5505AEE2A8F}" type="parTrans" cxnId="{6D6A9E09-CE86-43ED-B63B-148647F67E3A}">
      <dgm:prSet/>
      <dgm:spPr/>
      <dgm:t>
        <a:bodyPr/>
        <a:lstStyle/>
        <a:p>
          <a:endParaRPr lang="en-US"/>
        </a:p>
      </dgm:t>
    </dgm:pt>
    <dgm:pt modelId="{F2CB05BF-F353-482E-843F-1BD85CE1B9A8}" type="sibTrans" cxnId="{6D6A9E09-CE86-43ED-B63B-148647F67E3A}">
      <dgm:prSet/>
      <dgm:spPr/>
      <dgm:t>
        <a:bodyPr/>
        <a:lstStyle/>
        <a:p>
          <a:endParaRPr lang="en-US"/>
        </a:p>
      </dgm:t>
    </dgm:pt>
    <dgm:pt modelId="{C7B73464-41D1-4C87-B072-7056A79D97D4}">
      <dgm:prSet phldrT="[Text]"/>
      <dgm:spPr/>
      <dgm:t>
        <a:bodyPr/>
        <a:lstStyle/>
        <a:p>
          <a:r>
            <a:rPr lang="en-US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Is 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time to decision </a:t>
          </a:r>
          <a:r>
            <a:rPr lang="en-US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a critical success factor in the analysis I need to perform?</a:t>
          </a:r>
          <a:endParaRPr lang="en-US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C80DAEE-D59C-4EBE-846C-A366B797FE9A}" type="parTrans" cxnId="{93090D49-058E-403C-89E3-C51355E86A5B}">
      <dgm:prSet/>
      <dgm:spPr/>
      <dgm:t>
        <a:bodyPr/>
        <a:lstStyle/>
        <a:p>
          <a:endParaRPr lang="en-US"/>
        </a:p>
      </dgm:t>
    </dgm:pt>
    <dgm:pt modelId="{81C89235-E739-4CBC-AFC9-D3647F0FA313}" type="sibTrans" cxnId="{93090D49-058E-403C-89E3-C51355E86A5B}">
      <dgm:prSet/>
      <dgm:spPr/>
      <dgm:t>
        <a:bodyPr/>
        <a:lstStyle/>
        <a:p>
          <a:endParaRPr lang="en-US"/>
        </a:p>
      </dgm:t>
    </dgm:pt>
    <dgm:pt modelId="{D93AD357-B804-4062-8C09-9C44B241B8B0}">
      <dgm:prSet/>
      <dgm:spPr/>
      <dgm:t>
        <a:bodyPr/>
        <a:lstStyle/>
        <a:p>
          <a:r>
            <a:rPr lang="en-US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Is my data source providing repetitive, stable data that is </a:t>
          </a:r>
          <a:r>
            <a:rPr lang="en-US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a good fit for parallelism / threading </a:t>
          </a:r>
          <a:r>
            <a:rPr lang="en-US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?</a:t>
          </a:r>
          <a:endParaRPr lang="en-US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32FE3B14-9AB5-463F-9979-7E62CE434480}" type="parTrans" cxnId="{6F0AF391-3DF9-41DE-B247-8260ADFA06F3}">
      <dgm:prSet/>
      <dgm:spPr/>
      <dgm:t>
        <a:bodyPr/>
        <a:lstStyle/>
        <a:p>
          <a:endParaRPr lang="en-US"/>
        </a:p>
      </dgm:t>
    </dgm:pt>
    <dgm:pt modelId="{5B5813F9-D3D6-469D-AE69-92D7197969C4}" type="sibTrans" cxnId="{6F0AF391-3DF9-41DE-B247-8260ADFA06F3}">
      <dgm:prSet/>
      <dgm:spPr/>
      <dgm:t>
        <a:bodyPr/>
        <a:lstStyle/>
        <a:p>
          <a:endParaRPr lang="en-US"/>
        </a:p>
      </dgm:t>
    </dgm:pt>
    <dgm:pt modelId="{4F33E6E3-A96A-4711-8F52-283CC7F2B882}" type="pres">
      <dgm:prSet presAssocID="{EAD985A1-E43E-4BDB-B1E0-F62D389BBA2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433B12-25EA-4E98-AA1C-1A2149EA8832}" type="pres">
      <dgm:prSet presAssocID="{337CC1D7-08CE-435D-99B9-9D5E898D24B1}" presName="parentText" presStyleLbl="node1" presStyleIdx="0" presStyleCnt="3" custLinFactNeighborX="91" custLinFactNeighborY="-134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1CF948-7026-4442-84F8-A4CD9B1E9C9E}" type="pres">
      <dgm:prSet presAssocID="{337CC1D7-08CE-435D-99B9-9D5E898D24B1}" presName="childText" presStyleLbl="revTx" presStyleIdx="0" presStyleCnt="3" custLinFactNeighborY="165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1DCF18-9C76-4CC5-AD8B-808D2AEA8940}" type="pres">
      <dgm:prSet presAssocID="{4D01C92E-C72B-49BC-9DB1-E034369E4EA1}" presName="parentText" presStyleLbl="node1" presStyleIdx="1" presStyleCnt="3" custLinFactNeighborX="91" custLinFactNeighborY="8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4B684A-C593-4F5A-8081-0869544E3A9E}" type="pres">
      <dgm:prSet presAssocID="{4D01C92E-C72B-49BC-9DB1-E034369E4EA1}" presName="childText" presStyleLbl="revTx" presStyleIdx="1" presStyleCnt="3" custLinFactNeighborY="-23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FC0E92-9D12-419B-BBB2-4816AA618256}" type="pres">
      <dgm:prSet presAssocID="{E3272317-0412-4E88-9230-161C816EBE1B}" presName="parentText" presStyleLbl="node1" presStyleIdx="2" presStyleCnt="3" custLinFactNeighborY="-445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064500-C50C-4B7A-85DA-897E0D0AB0F8}" type="pres">
      <dgm:prSet presAssocID="{E3272317-0412-4E88-9230-161C816EBE1B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BB862D-DC40-408D-9475-A4F62452BFB1}" srcId="{4D01C92E-C72B-49BC-9DB1-E034369E4EA1}" destId="{36782DC4-8840-4F66-A770-0DC263950CD6}" srcOrd="3" destOrd="0" parTransId="{BB479707-24FC-477A-AAF2-DE61EF5FD58E}" sibTransId="{980395B2-E047-4439-86F1-688BB87B192D}"/>
    <dgm:cxn modelId="{F1A4C521-6EC3-4ED2-8902-3109AE4EF391}" srcId="{EAD985A1-E43E-4BDB-B1E0-F62D389BBA2F}" destId="{337CC1D7-08CE-435D-99B9-9D5E898D24B1}" srcOrd="0" destOrd="0" parTransId="{588BFB21-3BD8-42F6-91E3-181CD44B08E4}" sibTransId="{647B4D6C-1CCE-4B0C-A28E-73209A6D4ED7}"/>
    <dgm:cxn modelId="{BE1F0E34-2ACA-4DFF-8044-EAEAB1273CED}" type="presOf" srcId="{ACED1A65-93F4-47A5-A80A-922E6EFC6BC6}" destId="{604B684A-C593-4F5A-8081-0869544E3A9E}" srcOrd="0" destOrd="0" presId="urn:microsoft.com/office/officeart/2005/8/layout/vList2"/>
    <dgm:cxn modelId="{CE201E7A-B13F-4864-BFC1-98A689EAD5E9}" type="presOf" srcId="{E3272317-0412-4E88-9230-161C816EBE1B}" destId="{06FC0E92-9D12-419B-BBB2-4816AA618256}" srcOrd="0" destOrd="0" presId="urn:microsoft.com/office/officeart/2005/8/layout/vList2"/>
    <dgm:cxn modelId="{DF48D6AA-9CFD-4F97-B31D-3DD51BB3E55B}" type="presOf" srcId="{EAD985A1-E43E-4BDB-B1E0-F62D389BBA2F}" destId="{4F33E6E3-A96A-4711-8F52-283CC7F2B882}" srcOrd="0" destOrd="0" presId="urn:microsoft.com/office/officeart/2005/8/layout/vList2"/>
    <dgm:cxn modelId="{E3755FAB-97F9-4A04-AB66-F43C33028070}" type="presOf" srcId="{44FE02DB-7678-43EC-B9D3-5B7B066BDD2E}" destId="{611CF948-7026-4442-84F8-A4CD9B1E9C9E}" srcOrd="0" destOrd="0" presId="urn:microsoft.com/office/officeart/2005/8/layout/vList2"/>
    <dgm:cxn modelId="{15F53D32-3D84-4368-B5A8-F8292F501D8B}" srcId="{337CC1D7-08CE-435D-99B9-9D5E898D24B1}" destId="{2EDA45AD-444B-4E21-A804-D5F3939169C8}" srcOrd="1" destOrd="0" parTransId="{364E3F42-58C1-43AA-8119-661E0615F890}" sibTransId="{138588E5-CEEF-4091-A17D-81A2243C3075}"/>
    <dgm:cxn modelId="{C5ECA8F6-465F-42BB-9E42-E7707BEEB837}" srcId="{E3272317-0412-4E88-9230-161C816EBE1B}" destId="{7C8747F9-F127-4D4D-A9E3-5B97A53E1F4D}" srcOrd="0" destOrd="0" parTransId="{C0648192-3AF6-4C1A-92B1-A650708C6BA8}" sibTransId="{EC7091D5-85B0-43BA-B9A5-45819400506E}"/>
    <dgm:cxn modelId="{A607222E-272B-4CE5-8CCE-FBD39D053E38}" type="presOf" srcId="{DA9355D1-6225-47EF-B383-18B2211F9DB5}" destId="{6F064500-C50C-4B7A-85DA-897E0D0AB0F8}" srcOrd="0" destOrd="2" presId="urn:microsoft.com/office/officeart/2005/8/layout/vList2"/>
    <dgm:cxn modelId="{C684BFF8-ED6A-4B7C-89D7-D9D3EB39094E}" type="presOf" srcId="{337CC1D7-08CE-435D-99B9-9D5E898D24B1}" destId="{7E433B12-25EA-4E98-AA1C-1A2149EA8832}" srcOrd="0" destOrd="0" presId="urn:microsoft.com/office/officeart/2005/8/layout/vList2"/>
    <dgm:cxn modelId="{6F0AF391-3DF9-41DE-B247-8260ADFA06F3}" srcId="{E3272317-0412-4E88-9230-161C816EBE1B}" destId="{D93AD357-B804-4062-8C09-9C44B241B8B0}" srcOrd="1" destOrd="0" parTransId="{32FE3B14-9AB5-463F-9979-7E62CE434480}" sibTransId="{5B5813F9-D3D6-469D-AE69-92D7197969C4}"/>
    <dgm:cxn modelId="{8D9585A8-A8BF-4C08-B03F-3A44121F6D29}" srcId="{EAD985A1-E43E-4BDB-B1E0-F62D389BBA2F}" destId="{4D01C92E-C72B-49BC-9DB1-E034369E4EA1}" srcOrd="1" destOrd="0" parTransId="{372F59C9-50B5-4E01-8B3F-83E084685029}" sibTransId="{93A37CAC-9258-4E6A-A717-CDACD2CA9452}"/>
    <dgm:cxn modelId="{5C95ADF3-C9B6-4A39-B429-C42FD269F0CD}" srcId="{E3272317-0412-4E88-9230-161C816EBE1B}" destId="{DA9355D1-6225-47EF-B383-18B2211F9DB5}" srcOrd="2" destOrd="0" parTransId="{E585665A-C7E5-42B7-8D5B-014A6DFAEF10}" sibTransId="{7F3B5E54-F119-47FC-9A84-183A10F2FBAB}"/>
    <dgm:cxn modelId="{B642975C-5852-408A-8930-F55DDBE49CE5}" srcId="{4D01C92E-C72B-49BC-9DB1-E034369E4EA1}" destId="{274DCE48-3607-4386-BB86-469239CBC0E4}" srcOrd="1" destOrd="0" parTransId="{B9E1D447-0125-42EB-B7B9-E1CE621E12FC}" sibTransId="{7714B27A-D11D-47D3-9D75-A12CAD56577C}"/>
    <dgm:cxn modelId="{6D6A9E09-CE86-43ED-B63B-148647F67E3A}" srcId="{4D01C92E-C72B-49BC-9DB1-E034369E4EA1}" destId="{ACED1A65-93F4-47A5-A80A-922E6EFC6BC6}" srcOrd="0" destOrd="0" parTransId="{EA19C388-1712-485E-9BD3-F5505AEE2A8F}" sibTransId="{F2CB05BF-F353-482E-843F-1BD85CE1B9A8}"/>
    <dgm:cxn modelId="{68DCF8D1-030B-4AB6-99E6-649C870943D2}" type="presOf" srcId="{36782DC4-8840-4F66-A770-0DC263950CD6}" destId="{604B684A-C593-4F5A-8081-0869544E3A9E}" srcOrd="0" destOrd="3" presId="urn:microsoft.com/office/officeart/2005/8/layout/vList2"/>
    <dgm:cxn modelId="{349D9C50-E908-48CE-9BE3-5DC75CCD8A56}" srcId="{4D01C92E-C72B-49BC-9DB1-E034369E4EA1}" destId="{5B4C6389-4B4A-44EA-A432-BD4CAF59883E}" srcOrd="4" destOrd="0" parTransId="{1F8E6176-99DC-4C1A-AFE8-D68F5640BE1C}" sibTransId="{C6B4D19C-DFBB-4411-98CA-87D9397EAD0F}"/>
    <dgm:cxn modelId="{1FD7D68D-AB9F-457F-BB27-6621D6268BAF}" type="presOf" srcId="{C7B73464-41D1-4C87-B072-7056A79D97D4}" destId="{604B684A-C593-4F5A-8081-0869544E3A9E}" srcOrd="0" destOrd="2" presId="urn:microsoft.com/office/officeart/2005/8/layout/vList2"/>
    <dgm:cxn modelId="{7E152D31-9EF1-4B64-B29E-640E0965B697}" type="presOf" srcId="{D93AD357-B804-4062-8C09-9C44B241B8B0}" destId="{6F064500-C50C-4B7A-85DA-897E0D0AB0F8}" srcOrd="0" destOrd="1" presId="urn:microsoft.com/office/officeart/2005/8/layout/vList2"/>
    <dgm:cxn modelId="{93090D49-058E-403C-89E3-C51355E86A5B}" srcId="{4D01C92E-C72B-49BC-9DB1-E034369E4EA1}" destId="{C7B73464-41D1-4C87-B072-7056A79D97D4}" srcOrd="2" destOrd="0" parTransId="{AC80DAEE-D59C-4EBE-846C-A366B797FE9A}" sibTransId="{81C89235-E739-4CBC-AFC9-D3647F0FA313}"/>
    <dgm:cxn modelId="{EB9AF53D-C02B-4DEA-A401-47EDC1734C83}" type="presOf" srcId="{274DCE48-3607-4386-BB86-469239CBC0E4}" destId="{604B684A-C593-4F5A-8081-0869544E3A9E}" srcOrd="0" destOrd="1" presId="urn:microsoft.com/office/officeart/2005/8/layout/vList2"/>
    <dgm:cxn modelId="{9CB66DFA-5801-44DD-BDA0-CBBA48497E77}" srcId="{EAD985A1-E43E-4BDB-B1E0-F62D389BBA2F}" destId="{E3272317-0412-4E88-9230-161C816EBE1B}" srcOrd="2" destOrd="0" parTransId="{85A29450-3933-4915-AD03-8B79C94A6425}" sibTransId="{E9D91350-0017-4102-ABAD-D9511EA47A05}"/>
    <dgm:cxn modelId="{BD8F8B2B-8ABA-4A7B-A5B7-C851DA1F3143}" type="presOf" srcId="{2EDA45AD-444B-4E21-A804-D5F3939169C8}" destId="{611CF948-7026-4442-84F8-A4CD9B1E9C9E}" srcOrd="0" destOrd="1" presId="urn:microsoft.com/office/officeart/2005/8/layout/vList2"/>
    <dgm:cxn modelId="{CD33E578-2328-41CC-A9DD-4248338904E1}" type="presOf" srcId="{5B4C6389-4B4A-44EA-A432-BD4CAF59883E}" destId="{604B684A-C593-4F5A-8081-0869544E3A9E}" srcOrd="0" destOrd="4" presId="urn:microsoft.com/office/officeart/2005/8/layout/vList2"/>
    <dgm:cxn modelId="{017042F1-721E-433C-8201-4AB8DE2AADC2}" type="presOf" srcId="{4D01C92E-C72B-49BC-9DB1-E034369E4EA1}" destId="{E61DCF18-9C76-4CC5-AD8B-808D2AEA8940}" srcOrd="0" destOrd="0" presId="urn:microsoft.com/office/officeart/2005/8/layout/vList2"/>
    <dgm:cxn modelId="{3884C457-64D0-47AC-BBDE-379B30BAEE08}" srcId="{337CC1D7-08CE-435D-99B9-9D5E898D24B1}" destId="{44FE02DB-7678-43EC-B9D3-5B7B066BDD2E}" srcOrd="0" destOrd="0" parTransId="{3BB09BF4-576C-4681-9AFB-A179A49FA184}" sibTransId="{94A702DF-2691-431B-9A55-896632C6B612}"/>
    <dgm:cxn modelId="{2B969B60-D86E-46BB-AEB8-470A68C66778}" type="presOf" srcId="{7C8747F9-F127-4D4D-A9E3-5B97A53E1F4D}" destId="{6F064500-C50C-4B7A-85DA-897E0D0AB0F8}" srcOrd="0" destOrd="0" presId="urn:microsoft.com/office/officeart/2005/8/layout/vList2"/>
    <dgm:cxn modelId="{64493BC3-0E24-41EA-B59E-E3812979B702}" type="presParOf" srcId="{4F33E6E3-A96A-4711-8F52-283CC7F2B882}" destId="{7E433B12-25EA-4E98-AA1C-1A2149EA8832}" srcOrd="0" destOrd="0" presId="urn:microsoft.com/office/officeart/2005/8/layout/vList2"/>
    <dgm:cxn modelId="{CE32CEDE-F219-4FB5-BAC3-3554A11A85B1}" type="presParOf" srcId="{4F33E6E3-A96A-4711-8F52-283CC7F2B882}" destId="{611CF948-7026-4442-84F8-A4CD9B1E9C9E}" srcOrd="1" destOrd="0" presId="urn:microsoft.com/office/officeart/2005/8/layout/vList2"/>
    <dgm:cxn modelId="{F523CEAF-0518-43F5-80F5-C0C08B304F9E}" type="presParOf" srcId="{4F33E6E3-A96A-4711-8F52-283CC7F2B882}" destId="{E61DCF18-9C76-4CC5-AD8B-808D2AEA8940}" srcOrd="2" destOrd="0" presId="urn:microsoft.com/office/officeart/2005/8/layout/vList2"/>
    <dgm:cxn modelId="{9669A8A8-B694-4334-83C8-8DD57142D48A}" type="presParOf" srcId="{4F33E6E3-A96A-4711-8F52-283CC7F2B882}" destId="{604B684A-C593-4F5A-8081-0869544E3A9E}" srcOrd="3" destOrd="0" presId="urn:microsoft.com/office/officeart/2005/8/layout/vList2"/>
    <dgm:cxn modelId="{6D1416B3-ED88-4CED-BDF4-EEF2FE6338AF}" type="presParOf" srcId="{4F33E6E3-A96A-4711-8F52-283CC7F2B882}" destId="{06FC0E92-9D12-419B-BBB2-4816AA618256}" srcOrd="4" destOrd="0" presId="urn:microsoft.com/office/officeart/2005/8/layout/vList2"/>
    <dgm:cxn modelId="{C23CFFF4-C7E9-40E3-9D43-E075EB2AFD18}" type="presParOf" srcId="{4F33E6E3-A96A-4711-8F52-283CC7F2B882}" destId="{6F064500-C50C-4B7A-85DA-897E0D0AB0F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33B12-25EA-4E98-AA1C-1A2149EA8832}">
      <dsp:nvSpPr>
        <dsp:cNvPr id="0" name=""/>
        <dsp:cNvSpPr/>
      </dsp:nvSpPr>
      <dsp:spPr>
        <a:xfrm>
          <a:off x="0" y="144858"/>
          <a:ext cx="10483850" cy="617759"/>
        </a:xfrm>
        <a:prstGeom prst="roundRect">
          <a:avLst/>
        </a:prstGeom>
        <a:solidFill>
          <a:srgbClr val="35747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Culture</a:t>
          </a:r>
          <a:endParaRPr lang="en-US" sz="24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0157" y="175015"/>
        <a:ext cx="10423536" cy="557445"/>
      </dsp:txXfrm>
    </dsp:sp>
    <dsp:sp modelId="{611CF948-7026-4442-84F8-A4CD9B1E9C9E}">
      <dsp:nvSpPr>
        <dsp:cNvPr id="0" name=""/>
        <dsp:cNvSpPr/>
      </dsp:nvSpPr>
      <dsp:spPr>
        <a:xfrm>
          <a:off x="0" y="874360"/>
          <a:ext cx="10483850" cy="707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286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Does my company have an </a:t>
          </a:r>
          <a:r>
            <a:rPr lang="en-US" sz="19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evidence based culture</a:t>
          </a:r>
          <a:r>
            <a:rPr lang="en-US" sz="19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?</a:t>
          </a:r>
          <a:endParaRPr lang="en-US" sz="19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Have I integrated our </a:t>
          </a:r>
          <a:r>
            <a:rPr lang="en-US" sz="19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existing enterprise data</a:t>
          </a:r>
          <a:r>
            <a:rPr lang="en-US" sz="19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into every day use?</a:t>
          </a:r>
          <a:endParaRPr lang="en-US" sz="19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0" y="874360"/>
        <a:ext cx="10483850" cy="707940"/>
      </dsp:txXfrm>
    </dsp:sp>
    <dsp:sp modelId="{E61DCF18-9C76-4CC5-AD8B-808D2AEA8940}">
      <dsp:nvSpPr>
        <dsp:cNvPr id="0" name=""/>
        <dsp:cNvSpPr/>
      </dsp:nvSpPr>
      <dsp:spPr>
        <a:xfrm>
          <a:off x="0" y="1636206"/>
          <a:ext cx="10483850" cy="617759"/>
        </a:xfrm>
        <a:prstGeom prst="roundRect">
          <a:avLst/>
        </a:prstGeom>
        <a:solidFill>
          <a:srgbClr val="35747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Value Proposition</a:t>
          </a:r>
          <a:endParaRPr lang="en-US" sz="24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0157" y="1666363"/>
        <a:ext cx="10423536" cy="557445"/>
      </dsp:txXfrm>
    </dsp:sp>
    <dsp:sp modelId="{604B684A-C593-4F5A-8081-0869544E3A9E}">
      <dsp:nvSpPr>
        <dsp:cNvPr id="0" name=""/>
        <dsp:cNvSpPr/>
      </dsp:nvSpPr>
      <dsp:spPr>
        <a:xfrm>
          <a:off x="0" y="1954964"/>
          <a:ext cx="10483850" cy="1738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286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Is the data </a:t>
          </a:r>
          <a:r>
            <a:rPr lang="en-US" sz="19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worth</a:t>
          </a:r>
          <a:r>
            <a:rPr lang="en-US" sz="19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analyzing? </a:t>
          </a:r>
          <a:endParaRPr lang="en-US" sz="19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Is </a:t>
          </a:r>
          <a:r>
            <a:rPr lang="en-US" sz="19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time to decision </a:t>
          </a:r>
          <a:r>
            <a:rPr lang="en-US" sz="19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a critical success factor in the analysis I need to perform?</a:t>
          </a:r>
          <a:endParaRPr lang="en-US" sz="19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Is the accuracy / speed </a:t>
          </a:r>
          <a:r>
            <a:rPr lang="en-US" sz="19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tradeoff</a:t>
          </a:r>
          <a:r>
            <a:rPr lang="en-US" sz="19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 worth foregoing data validation / cleansing?</a:t>
          </a:r>
          <a:endParaRPr lang="en-US" sz="19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Am I okay with </a:t>
          </a:r>
          <a:r>
            <a:rPr lang="en-US" sz="19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probabilities over certainties</a:t>
          </a:r>
          <a:r>
            <a:rPr lang="en-US" sz="19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?</a:t>
          </a:r>
          <a:r>
            <a:rPr lang="en-US" sz="1900" kern="1200" dirty="0" smtClean="0"/>
            <a:t>		</a:t>
          </a:r>
          <a:endParaRPr lang="en-US" sz="1900" kern="1200" dirty="0"/>
        </a:p>
      </dsp:txBody>
      <dsp:txXfrm>
        <a:off x="0" y="1954964"/>
        <a:ext cx="10483850" cy="1738800"/>
      </dsp:txXfrm>
    </dsp:sp>
    <dsp:sp modelId="{06FC0E92-9D12-419B-BBB2-4816AA618256}">
      <dsp:nvSpPr>
        <dsp:cNvPr id="0" name=""/>
        <dsp:cNvSpPr/>
      </dsp:nvSpPr>
      <dsp:spPr>
        <a:xfrm>
          <a:off x="0" y="3789012"/>
          <a:ext cx="10483850" cy="617759"/>
        </a:xfrm>
        <a:prstGeom prst="roundRect">
          <a:avLst/>
        </a:prstGeom>
        <a:solidFill>
          <a:srgbClr val="35747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Technical</a:t>
          </a:r>
          <a:endParaRPr lang="en-US" sz="24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0157" y="3819169"/>
        <a:ext cx="10423536" cy="557445"/>
      </dsp:txXfrm>
    </dsp:sp>
    <dsp:sp modelId="{6F064500-C50C-4B7A-85DA-897E0D0AB0F8}">
      <dsp:nvSpPr>
        <dsp:cNvPr id="0" name=""/>
        <dsp:cNvSpPr/>
      </dsp:nvSpPr>
      <dsp:spPr>
        <a:xfrm>
          <a:off x="0" y="4454400"/>
          <a:ext cx="10483850" cy="1068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286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How many of </a:t>
          </a:r>
          <a:r>
            <a:rPr lang="en-US" sz="19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the four Vs </a:t>
          </a:r>
          <a:r>
            <a:rPr lang="en-US" sz="19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are you checking off?</a:t>
          </a:r>
          <a:endParaRPr lang="en-US" sz="19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Is my data source providing repetitive, stable data that is </a:t>
          </a:r>
          <a:r>
            <a:rPr lang="en-US" sz="19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a good fit for parallelism / threading </a:t>
          </a:r>
          <a:r>
            <a:rPr lang="en-US" sz="19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?</a:t>
          </a:r>
          <a:endParaRPr lang="en-US" sz="19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Do I need to be </a:t>
          </a:r>
          <a:r>
            <a:rPr lang="en-US" sz="19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able to recreate </a:t>
          </a:r>
          <a:r>
            <a:rPr lang="en-US" sz="19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my findings ?</a:t>
          </a:r>
        </a:p>
      </dsp:txBody>
      <dsp:txXfrm>
        <a:off x="0" y="4454400"/>
        <a:ext cx="10483850" cy="1068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07E7C-0635-454A-87D7-D9D23B57D25D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AB9C6-1687-4699-BF32-265CF3CEC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4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like the opposite of a humblebrag,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AB9C6-1687-4699-BF32-265CF3CEC6E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19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Brad Rutter</a:t>
            </a:r>
            <a:r>
              <a:rPr lang="en-US" baseline="0" dirty="0" smtClean="0"/>
              <a:t> and Watson</a:t>
            </a:r>
          </a:p>
          <a:p>
            <a:r>
              <a:rPr lang="en-US" baseline="0" dirty="0" smtClean="0"/>
              <a:t>Amazon is going to crack down on user reviews using machine learning and some big data </a:t>
            </a:r>
          </a:p>
          <a:p>
            <a:r>
              <a:rPr lang="en-US" baseline="0" dirty="0" smtClean="0"/>
              <a:t>BGI, the world’s largest genome mapping company, cranking through an average of 50 human genomes a week, and generating 6 terabytes of data a day. A decade ago, The Human Genome project spent 4 years and $3 billion to sequence one genome. BGI predicts sequencing will drop to $200 to $300 over the next 5 years.</a:t>
            </a:r>
          </a:p>
          <a:p>
            <a:r>
              <a:rPr lang="en-US" dirty="0" smtClean="0"/>
              <a:t>More</a:t>
            </a:r>
            <a:r>
              <a:rPr lang="en-US" baseline="0" dirty="0" smtClean="0"/>
              <a:t> pictures taken last week than the entire 1970s.  (Take a picture of the group.) Just doing my part.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AB9C6-1687-4699-BF32-265CF3CEC6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13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Predictive analytics, so things like risk assessment, fraud detection, supply and demand prediction, and of course behavioral analysis, like recommendation</a:t>
            </a:r>
            <a:r>
              <a:rPr lang="en-US" baseline="0" dirty="0" smtClean="0"/>
              <a:t> engines and tailored advertising.</a:t>
            </a:r>
          </a:p>
          <a:p>
            <a:r>
              <a:rPr lang="en-US" baseline="0" dirty="0" smtClean="0"/>
              <a:t>Collecting a ton of </a:t>
            </a:r>
            <a:r>
              <a:rPr lang="en-US" baseline="0" dirty="0" err="1" smtClean="0"/>
              <a:t>Iot</a:t>
            </a:r>
            <a:r>
              <a:rPr lang="en-US" baseline="0" dirty="0" smtClean="0"/>
              <a:t> data these days, between IPv6, mobile devices, RFID tags, smart meters, PI and now SCADA,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AB9C6-1687-4699-BF32-265CF3CEC6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0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Volume – </a:t>
            </a:r>
          </a:p>
          <a:p>
            <a:r>
              <a:rPr lang="en-US" dirty="0" smtClean="0"/>
              <a:t>Reducing dimensionality is critical – scoring and quantification.</a:t>
            </a:r>
            <a:r>
              <a:rPr lang="en-US" baseline="0" dirty="0" smtClean="0"/>
              <a:t> (Sentiment analysis is a good one – take a 5 paragraph review and condense it to a -1 to 1 range.)</a:t>
            </a:r>
          </a:p>
          <a:p>
            <a:r>
              <a:rPr lang="en-US" baseline="0" dirty="0" smtClean="0"/>
              <a:t>YAGNI, what’s that? You </a:t>
            </a:r>
            <a:r>
              <a:rPr lang="en-US" baseline="0" dirty="0" err="1" smtClean="0"/>
              <a:t>Ain’t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Need It.</a:t>
            </a:r>
            <a:endParaRPr lang="en-US" dirty="0" smtClean="0"/>
          </a:p>
          <a:p>
            <a:r>
              <a:rPr lang="en-US" dirty="0" smtClean="0"/>
              <a:t>APIs</a:t>
            </a:r>
            <a:r>
              <a:rPr lang="en-US" baseline="0" dirty="0" smtClean="0"/>
              <a:t> and feeds versus files and local caching.</a:t>
            </a:r>
          </a:p>
          <a:p>
            <a:r>
              <a:rPr lang="en-US" baseline="0" dirty="0" smtClean="0"/>
              <a:t>Storage Options – Hadoop and similar Big Data technologies use distributed file systems and commodity hardware; compared to some EDW vendors, your cost savings can be tremendous.</a:t>
            </a:r>
          </a:p>
          <a:p>
            <a:r>
              <a:rPr lang="en-US" b="1" baseline="0" dirty="0" smtClean="0"/>
              <a:t>Variety</a:t>
            </a:r>
          </a:p>
          <a:p>
            <a:pPr fontAlgn="base"/>
            <a:r>
              <a:rPr lang="en-US" sz="1400" b="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 all objective numbers</a:t>
            </a:r>
          </a:p>
          <a:p>
            <a:pPr lvl="1" fontAlgn="base"/>
            <a:r>
              <a:rPr lang="en-US" sz="1400" b="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Sentiment analysis, things like sarcasm / ambiguity</a:t>
            </a:r>
          </a:p>
          <a:p>
            <a:pPr lvl="1" fontAlgn="base"/>
            <a:r>
              <a:rPr lang="en-US" sz="1400" b="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Image / video data, </a:t>
            </a:r>
            <a:r>
              <a:rPr lang="en-US" sz="1400" b="0" dirty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artifacting</a:t>
            </a:r>
            <a:r>
              <a:rPr lang="en-US" sz="1400" b="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estimating, </a:t>
            </a:r>
          </a:p>
          <a:p>
            <a:pPr lvl="1" fontAlgn="base"/>
            <a:r>
              <a:rPr lang="en-US" sz="1400" b="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Diagnosis/symptoms, recommendations, basket analysis, no clear cut causality</a:t>
            </a:r>
          </a:p>
          <a:p>
            <a:pPr lvl="1" fontAlgn="base"/>
            <a:r>
              <a:rPr lang="en-US" sz="1400" b="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Veracity</a:t>
            </a:r>
          </a:p>
          <a:p>
            <a:pPr lvl="1" fontAlgn="base"/>
            <a:r>
              <a:rPr lang="en-US" sz="1400" b="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Unstructured,</a:t>
            </a:r>
            <a:r>
              <a:rPr lang="en-US" sz="1400" b="0" baseline="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inconsistent, </a:t>
            </a:r>
            <a:endParaRPr lang="en-US" sz="1400" b="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fontAlgn="base"/>
            <a:r>
              <a:rPr lang="en-US" sz="14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Velocity</a:t>
            </a:r>
          </a:p>
          <a:p>
            <a:pPr lvl="1" fontAlgn="base"/>
            <a:r>
              <a:rPr lang="en-US" sz="1400" b="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Analysis windows, important</a:t>
            </a:r>
            <a:r>
              <a:rPr lang="en-US" sz="1400" b="0" baseline="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to consider </a:t>
            </a:r>
            <a:r>
              <a:rPr lang="en-US" sz="1400" b="0" baseline="0" dirty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recency</a:t>
            </a:r>
            <a:r>
              <a:rPr lang="en-US" sz="1400" b="0" baseline="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bias</a:t>
            </a:r>
          </a:p>
          <a:p>
            <a:pPr lvl="1" fontAlgn="base"/>
            <a:r>
              <a:rPr lang="en-US" sz="1400" b="0" baseline="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Back to our firehose analogy</a:t>
            </a:r>
          </a:p>
          <a:p>
            <a:pPr lvl="1" fontAlgn="base"/>
            <a:r>
              <a:rPr lang="en-US" sz="1400" b="0" baseline="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Veracity</a:t>
            </a:r>
          </a:p>
          <a:p>
            <a:pPr lvl="1" fontAlgn="base"/>
            <a:r>
              <a:rPr lang="en-US" sz="1400" b="0" baseline="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Reliability – are these strings of zero readings on my PI meter signs of a pipe failure, network failure, a bad reader, etc.</a:t>
            </a:r>
            <a:endParaRPr lang="en-US" sz="1400" b="0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AB9C6-1687-4699-BF32-265CF3CEC6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28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AB9C6-1687-4699-BF32-265CF3CEC6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8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not, ground the flight.</a:t>
            </a:r>
          </a:p>
          <a:p>
            <a:r>
              <a:rPr lang="en-US" dirty="0" smtClean="0"/>
              <a:t>BI</a:t>
            </a:r>
            <a:r>
              <a:rPr lang="en-US" baseline="0" dirty="0" smtClean="0"/>
              <a:t> spectrum of comfort. I once compared an enterprise data warehouse project to </a:t>
            </a:r>
            <a:r>
              <a:rPr lang="en-US" baseline="0" dirty="0" err="1" smtClean="0"/>
              <a:t>souping</a:t>
            </a:r>
            <a:r>
              <a:rPr lang="en-US" baseline="0" dirty="0" smtClean="0"/>
              <a:t> up your car, and the guy said, “What car, we’ve got a wheelchair.”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AB9C6-1687-4699-BF32-265CF3CEC6E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220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Hey that’s the name of the talk!</a:t>
            </a:r>
          </a:p>
          <a:p>
            <a:r>
              <a:rPr lang="en-US" b="1" dirty="0" smtClean="0"/>
              <a:t>Things To Do</a:t>
            </a:r>
          </a:p>
          <a:p>
            <a:pPr algn="l"/>
            <a:r>
              <a:rPr lang="en-US" dirty="0" smtClean="0"/>
              <a:t>Project Management 101, so these are the things you should do on every project, not just big data projects. Here</a:t>
            </a:r>
            <a:r>
              <a:rPr lang="en-US" baseline="0" dirty="0" smtClean="0"/>
              <a:t> especially we should be looking at projects as experiments where we manage risk through limiting scope, having frequent communication about objectives, and really trying to capture business objectives.</a:t>
            </a:r>
          </a:p>
          <a:p>
            <a:pPr algn="l"/>
            <a:endParaRPr lang="en-US" baseline="0" dirty="0" smtClean="0"/>
          </a:p>
          <a:p>
            <a:pPr algn="l"/>
            <a:r>
              <a:rPr lang="en-US" baseline="0" dirty="0" smtClean="0"/>
              <a:t>Through not around – use your existing information architecture and knowledge systems. Leverage tools that your developers know (languages, IDEs, etc.), look for places to extend your current models. If </a:t>
            </a:r>
            <a:r>
              <a:rPr lang="en-US" baseline="0" dirty="0" err="1" smtClean="0"/>
              <a:t>yo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udon’t</a:t>
            </a:r>
            <a:r>
              <a:rPr lang="en-US" baseline="0" dirty="0" smtClean="0"/>
              <a:t>, you might end up with a silo in the petabytes.</a:t>
            </a:r>
          </a:p>
          <a:p>
            <a:pPr algn="l"/>
            <a:endParaRPr lang="en-US" baseline="0" dirty="0" smtClean="0"/>
          </a:p>
          <a:p>
            <a:pPr algn="l"/>
            <a:r>
              <a:rPr lang="en-US" baseline="0" dirty="0" smtClean="0"/>
              <a:t>This relates to the next point, focus on performance goals and amount of data required to act. Is positive/negative enough? Or are we looking for outliers? What sort of discounts should we apply for variance / contradictory trends (Market says one thing, Social Media says another?)</a:t>
            </a:r>
          </a:p>
          <a:p>
            <a:pPr algn="l"/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things like statistical significance, Bayesian, fuzzy, best fit</a:t>
            </a:r>
          </a:p>
          <a:p>
            <a:pPr algn="l"/>
            <a:endParaRPr lang="en-US" dirty="0" smtClean="0"/>
          </a:p>
          <a:p>
            <a:pPr algn="l"/>
            <a:r>
              <a:rPr lang="en-US" b="1" dirty="0" smtClean="0"/>
              <a:t>Things Not To Do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absolutely no structure / pruning - Granularity / </a:t>
            </a:r>
            <a:r>
              <a:rPr lang="en-US" dirty="0" err="1" smtClean="0"/>
              <a:t>overfitting</a:t>
            </a:r>
            <a:endParaRPr lang="en-US" b="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dirtier your data, the more you want to “keep” for </a:t>
            </a:r>
            <a:r>
              <a:rPr lang="en-US" dirty="0" err="1" smtClean="0"/>
              <a:t>backtesting</a:t>
            </a:r>
            <a:r>
              <a:rPr lang="en-US" dirty="0" smtClean="0"/>
              <a:t> / modeling purposes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 just medium, but opportunity to act (leading vs. lagging indicators, correlation != causation, biases / “gut” creeping in to override)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>
                <a:effectLst/>
              </a:rPr>
              <a:t>Things to Consider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>
                <a:effectLst/>
              </a:rPr>
              <a:t>Privacy</a:t>
            </a:r>
          </a:p>
          <a:p>
            <a:r>
              <a:rPr lang="en-US" dirty="0" smtClean="0"/>
              <a:t>Netflix reverse engineering in </a:t>
            </a:r>
            <a:r>
              <a:rPr lang="en-US" dirty="0" err="1" smtClean="0"/>
              <a:t>Kaggle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>Connecticut health department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>location awareness </a:t>
            </a:r>
          </a:p>
          <a:p>
            <a:endParaRPr lang="en-US" b="0" dirty="0" smtClean="0">
              <a:effectLst/>
            </a:endParaRPr>
          </a:p>
          <a:p>
            <a:r>
              <a:rPr lang="en-US" b="1" dirty="0" smtClean="0"/>
              <a:t>Trust in outcome by SMEs</a:t>
            </a:r>
            <a:endParaRPr lang="en-US" dirty="0" smtClean="0"/>
          </a:p>
          <a:p>
            <a:endParaRPr lang="en-US" b="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>
              <a:effectLst/>
            </a:endParaRPr>
          </a:p>
          <a:p>
            <a:pPr algn="l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AB9C6-1687-4699-BF32-265CF3CEC6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80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5E49-CCE0-454D-B1B5-EAF10CF1EE98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E2D-FF8E-4E8C-922D-EAF96E1F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2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5E49-CCE0-454D-B1B5-EAF10CF1EE98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E2D-FF8E-4E8C-922D-EAF96E1F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5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5E49-CCE0-454D-B1B5-EAF10CF1EE98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E2D-FF8E-4E8C-922D-EAF96E1F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8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5E49-CCE0-454D-B1B5-EAF10CF1EE98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E2D-FF8E-4E8C-922D-EAF96E1F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6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5E49-CCE0-454D-B1B5-EAF10CF1EE98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E2D-FF8E-4E8C-922D-EAF96E1F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9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5E49-CCE0-454D-B1B5-EAF10CF1EE98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E2D-FF8E-4E8C-922D-EAF96E1F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6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5E49-CCE0-454D-B1B5-EAF10CF1EE98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E2D-FF8E-4E8C-922D-EAF96E1F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6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5E49-CCE0-454D-B1B5-EAF10CF1EE98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E2D-FF8E-4E8C-922D-EAF96E1F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4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5E49-CCE0-454D-B1B5-EAF10CF1EE98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E2D-FF8E-4E8C-922D-EAF96E1F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47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5E49-CCE0-454D-B1B5-EAF10CF1EE98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E2D-FF8E-4E8C-922D-EAF96E1F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7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5E49-CCE0-454D-B1B5-EAF10CF1EE98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E2D-FF8E-4E8C-922D-EAF96E1F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8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95E49-CCE0-454D-B1B5-EAF10CF1EE98}" type="datetimeFigureOut">
              <a:rPr lang="en-US" smtClean="0"/>
              <a:t>6/26/2015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F4E2D-FF8E-4E8C-922D-EAF96E1F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1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hbr.org/2013/12/you-may-not-need-big-data-after-al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3158" y="2875547"/>
            <a:ext cx="9785684" cy="1106906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Practical Guide to Big Data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76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735" y="365126"/>
            <a:ext cx="10753725" cy="10541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Practical Guide to Big Data</a:t>
            </a:r>
            <a:endParaRPr lang="en-US" sz="4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026385"/>
              </p:ext>
            </p:extLst>
          </p:nvPr>
        </p:nvGraphicFramePr>
        <p:xfrm>
          <a:off x="612648" y="1792224"/>
          <a:ext cx="11128248" cy="3670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9416"/>
                <a:gridCol w="3709416"/>
                <a:gridCol w="3709416"/>
              </a:tblGrid>
              <a:tr h="756565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Things</a:t>
                      </a:r>
                      <a:r>
                        <a:rPr lang="en-US" sz="3200" b="0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To Do</a:t>
                      </a:r>
                      <a:endParaRPr lang="en-US" sz="32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37160" marR="137160" marT="137160" marB="137160" anchor="ctr">
                    <a:solidFill>
                      <a:srgbClr val="3574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Things Not</a:t>
                      </a:r>
                      <a:r>
                        <a:rPr lang="en-US" sz="3200" b="0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To Do</a:t>
                      </a:r>
                      <a:endParaRPr lang="en-US" sz="32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37160" marR="137160" marT="137160" marB="137160" anchor="ctr">
                    <a:solidFill>
                      <a:srgbClr val="3574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Things To Consider</a:t>
                      </a:r>
                      <a:endParaRPr lang="en-US" sz="32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37160" marR="137160" marT="137160" marB="137160" anchor="ctr">
                    <a:solidFill>
                      <a:srgbClr val="357477"/>
                    </a:solidFill>
                  </a:tcPr>
                </a:tc>
              </a:tr>
              <a:tr h="29085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Project Management 101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Through, not around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Focus on the</a:t>
                      </a:r>
                      <a:r>
                        <a:rPr lang="en-US" sz="2400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decision</a:t>
                      </a:r>
                      <a:endParaRPr lang="en-US" sz="240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Dust off your stat books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Think of results as another input into </a:t>
                      </a:r>
                      <a:r>
                        <a:rPr lang="en-US" sz="2400" dirty="0" err="1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decisionmaking</a:t>
                      </a:r>
                      <a:endParaRPr lang="en-US" sz="240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“Let’s take it all”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Data != Insight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Ignore “opportunity to act” as a factor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Black box architecture</a:t>
                      </a:r>
                    </a:p>
                    <a:p>
                      <a:endParaRPr lang="en-US" sz="2400" b="0" dirty="0" smtClean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37160" marR="137160" marT="137160" marB="13716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Privacy concerns</a:t>
                      </a:r>
                      <a:endParaRPr lang="en-US" sz="2400" b="0" dirty="0" smtClean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Provenance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People</a:t>
                      </a:r>
                    </a:p>
                    <a:p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37160" marR="137160" marT="137160" marB="13716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11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More?</a:t>
            </a:r>
            <a:endParaRPr lang="en-US" sz="4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You May Not Need Big Data After All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”, Harvard Business Review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8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3922776"/>
          </a:xfrm>
          <a:prstGeom prst="rect">
            <a:avLst/>
          </a:prstGeom>
          <a:blipFill dpi="0" rotWithShape="1">
            <a:blip r:embed="rId3">
              <a:alphaModFix amt="3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230" y="154110"/>
            <a:ext cx="3241432" cy="132556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About Me</a:t>
            </a:r>
            <a:endParaRPr lang="en-US" sz="4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0662" y="224765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Designed first database at 8 to </a:t>
            </a:r>
          </a:p>
          <a:p>
            <a:pPr marL="0" indent="0">
              <a:buNone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record the statistics of an imaginary</a:t>
            </a:r>
          </a:p>
          <a:p>
            <a:pPr marL="0" indent="0">
              <a:buNone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baseball game he played in his backyard.</a:t>
            </a:r>
          </a:p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BI guy for 10 years, primarily in commodity trading and higher education</a:t>
            </a:r>
          </a:p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You should totally hire Infusion</a:t>
            </a:r>
          </a:p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First presentation in quite a while, so pardon the dust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400" y="706654"/>
            <a:ext cx="317034" cy="31703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847385" y="623578"/>
            <a:ext cx="1908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sz="2000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kthejoker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823" y="1115528"/>
            <a:ext cx="314611" cy="2085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847385" y="1027139"/>
            <a:ext cx="2344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khale@infusion.com</a:t>
            </a:r>
            <a:endParaRPr lang="en-US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866" y="154110"/>
            <a:ext cx="2322459" cy="4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1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  <a:endParaRPr lang="en-US" sz="4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4000" b="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Obligatory Big Data 101</a:t>
            </a:r>
          </a:p>
          <a:p>
            <a:pPr lvl="2"/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Preflight Checklist</a:t>
            </a:r>
          </a:p>
          <a:p>
            <a:pPr lvl="2"/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Practical Approach</a:t>
            </a:r>
          </a:p>
          <a:p>
            <a:pPr lvl="2"/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</a:p>
          <a:p>
            <a:pPr lvl="2"/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</a:p>
          <a:p>
            <a:endParaRPr lang="en-US" b="0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4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Big Data: Not Just Data (..I Know, Right?)</a:t>
            </a:r>
            <a:endParaRPr lang="en-US" sz="4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8737" y="2741216"/>
            <a:ext cx="9534525" cy="135651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“Big Data” is an industry term for both the data itself </a:t>
            </a:r>
            <a:r>
              <a:rPr lang="en-US" sz="4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and</a:t>
            </a:r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the technologies, methods, and applications used to analyze it.</a:t>
            </a:r>
          </a:p>
        </p:txBody>
      </p:sp>
    </p:spTree>
    <p:extLst>
      <p:ext uri="{BB962C8B-B14F-4D97-AF65-F5344CB8AC3E}">
        <p14:creationId xmlns:p14="http://schemas.microsoft.com/office/powerpoint/2010/main" val="341799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45" y="199422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Big Data In The News</a:t>
            </a:r>
            <a:endParaRPr lang="en-US" sz="4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690688"/>
            <a:ext cx="8562975" cy="470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00" t="8636" r="12875" b="73409"/>
          <a:stretch/>
        </p:blipFill>
        <p:spPr>
          <a:xfrm>
            <a:off x="9648825" y="1327944"/>
            <a:ext cx="2312766" cy="2647950"/>
          </a:xfrm>
          <a:prstGeom prst="rect">
            <a:avLst/>
          </a:prstGeom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3050" y="1827200"/>
            <a:ext cx="7621875" cy="457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eng Wenxi with plant genom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49" y="1739919"/>
            <a:ext cx="7121525" cy="474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986" y="2490788"/>
            <a:ext cx="4843204" cy="37761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6900" y="-24317801"/>
            <a:ext cx="6096000" cy="30584775"/>
          </a:xfrm>
          <a:prstGeom prst="rect">
            <a:avLst/>
          </a:prstGeom>
        </p:spPr>
      </p:pic>
      <p:sp>
        <p:nvSpPr>
          <p:cNvPr id="15" name="AutoShape 18" descr="chartwithsmartphones"/>
          <p:cNvSpPr>
            <a:spLocks noChangeAspect="1" noChangeArrowheads="1"/>
          </p:cNvSpPr>
          <p:nvPr/>
        </p:nvSpPr>
        <p:spPr bwMode="auto">
          <a:xfrm>
            <a:off x="155575" y="-279828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2490502"/>
            <a:ext cx="4674871" cy="377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4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3000" decel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41 -0.0007 L 0.02266 3.88125 " pathEditMode="fixed" rAng="0" ptsTypes="AA">
                                      <p:cBhvr>
                                        <p:cTn id="34" dur="1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19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Common Use Cases</a:t>
            </a:r>
            <a:endParaRPr lang="en-US" sz="4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CRM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2"/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Predictive analytics</a:t>
            </a:r>
          </a:p>
          <a:p>
            <a:pPr lvl="2"/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Clinical data</a:t>
            </a:r>
          </a:p>
          <a:p>
            <a:pPr lvl="2"/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traffic analysis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2"/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Internet of Things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83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804" y="365126"/>
            <a:ext cx="11025996" cy="773562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Four Vs</a:t>
            </a:r>
            <a:endParaRPr lang="en-US" sz="4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365036"/>
              </p:ext>
            </p:extLst>
          </p:nvPr>
        </p:nvGraphicFramePr>
        <p:xfrm>
          <a:off x="370935" y="1423359"/>
          <a:ext cx="11171208" cy="5083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5604"/>
                <a:gridCol w="5585604"/>
              </a:tblGrid>
              <a:tr h="2541832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US" sz="36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Volume</a:t>
                      </a:r>
                    </a:p>
                    <a:p>
                      <a:endParaRPr lang="en-US" sz="200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marL="914400" lvl="2" indent="0" algn="l"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sz="2400" b="1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The</a:t>
                      </a:r>
                      <a:r>
                        <a:rPr lang="en-US" sz="2400" b="1" baseline="0" dirty="0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“Reduce” in </a:t>
                      </a:r>
                      <a:r>
                        <a:rPr lang="en-US" sz="2400" b="1" baseline="0" dirty="0" err="1" smtClean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MapReduce</a:t>
                      </a:r>
                      <a:endParaRPr lang="en-US" sz="2400" b="0" dirty="0" smtClean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marL="914400" lvl="2" indent="0" algn="l"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sz="28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YAGNI </a:t>
                      </a:r>
                    </a:p>
                    <a:p>
                      <a:pPr marL="914400" lvl="2" indent="0" algn="l"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lang="en-US" sz="28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Storage costs</a:t>
                      </a:r>
                      <a:endParaRPr lang="en-US" sz="2800" b="0" dirty="0" smtClean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35747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US" sz="3600" dirty="0" smtClean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Variety</a:t>
                      </a:r>
                    </a:p>
                    <a:p>
                      <a:endParaRPr lang="en-US" sz="2000" dirty="0" smtClean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marL="914400" lvl="2" indent="0" fontAlgn="base">
                        <a:buFont typeface="Arial" panose="020B0604020202020204" pitchFamily="34" charset="0"/>
                        <a:buNone/>
                      </a:pP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Interpretation</a:t>
                      </a:r>
                    </a:p>
                    <a:p>
                      <a:pPr marL="914400" lvl="2" indent="0" fontAlgn="base">
                        <a:buFont typeface="Arial" panose="020B0604020202020204" pitchFamily="34" charset="0"/>
                        <a:buNone/>
                      </a:pP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Estimation</a:t>
                      </a:r>
                    </a:p>
                    <a:p>
                      <a:pPr marL="914400" lvl="2" indent="0" fontAlgn="base">
                        <a:buFont typeface="Arial" panose="020B0604020202020204" pitchFamily="34" charset="0"/>
                        <a:buNone/>
                      </a:pP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“Show your notes”</a:t>
                      </a:r>
                      <a:endParaRPr lang="en-US" sz="2800" b="0" dirty="0" smtClean="0">
                        <a:solidFill>
                          <a:schemeClr val="tx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endParaRPr lang="en-US" sz="1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541832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US" sz="3600" b="1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Velocity</a:t>
                      </a:r>
                    </a:p>
                    <a:p>
                      <a:endParaRPr lang="en-US" sz="2000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lvl="2"/>
                      <a:r>
                        <a:rPr lang="en-US" sz="28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Sampling </a:t>
                      </a:r>
                    </a:p>
                    <a:p>
                      <a:pPr lvl="2"/>
                      <a:r>
                        <a:rPr lang="en-US" sz="28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Aggregation</a:t>
                      </a:r>
                    </a:p>
                    <a:p>
                      <a:pPr lvl="2"/>
                      <a:r>
                        <a:rPr lang="en-US" sz="28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Time to act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en-US" sz="3600" b="1" dirty="0" smtClean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Veracity</a:t>
                      </a:r>
                    </a:p>
                    <a:p>
                      <a:endParaRPr lang="en-US" sz="2000" b="0" dirty="0" smtClean="0">
                        <a:solidFill>
                          <a:schemeClr val="bg1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lvl="2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Dirty data</a:t>
                      </a:r>
                    </a:p>
                    <a:p>
                      <a:pPr lvl="2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“Pardon me, your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bias is showing”</a:t>
                      </a:r>
                      <a:endParaRPr lang="en-US" sz="2400" dirty="0" smtClean="0">
                        <a:solidFill>
                          <a:schemeClr val="bg1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lvl="2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Reliability</a:t>
                      </a:r>
                      <a:endParaRPr lang="en-US" sz="28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35747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20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Comparing to Traditional BI</a:t>
            </a:r>
            <a:endParaRPr lang="en-US" sz="4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152754"/>
              </p:ext>
            </p:extLst>
          </p:nvPr>
        </p:nvGraphicFramePr>
        <p:xfrm>
          <a:off x="838200" y="1825625"/>
          <a:ext cx="10515600" cy="4384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/>
                <a:gridCol w="3505200"/>
                <a:gridCol w="3505200"/>
              </a:tblGrid>
              <a:tr h="859790">
                <a:tc>
                  <a:txBody>
                    <a:bodyPr/>
                    <a:lstStyle/>
                    <a:p>
                      <a:endParaRPr lang="en-US" sz="28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>
                    <a:solidFill>
                      <a:srgbClr val="3574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Traditional BI</a:t>
                      </a:r>
                      <a:endParaRPr lang="en-US" sz="28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>
                    <a:solidFill>
                      <a:srgbClr val="35747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Big Data</a:t>
                      </a:r>
                      <a:endParaRPr lang="en-US" sz="28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>
                    <a:solidFill>
                      <a:srgbClr val="357477"/>
                    </a:solidFill>
                  </a:tcPr>
                </a:tc>
              </a:tr>
              <a:tr h="85979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Volume</a:t>
                      </a:r>
                      <a:endParaRPr lang="en-US" sz="28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GB / TB</a:t>
                      </a:r>
                      <a:endParaRPr lang="en-US" sz="28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PB</a:t>
                      </a:r>
                      <a:endParaRPr lang="en-US" sz="28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</a:tr>
              <a:tr h="85979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Velocity</a:t>
                      </a:r>
                      <a:endParaRPr lang="en-US" sz="28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“Half an hourly”</a:t>
                      </a:r>
                      <a:endParaRPr lang="en-US" sz="28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Near real-time</a:t>
                      </a:r>
                      <a:endParaRPr lang="en-US" sz="28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</a:tr>
              <a:tr h="85979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Variety</a:t>
                      </a:r>
                      <a:endParaRPr lang="en-US" sz="28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None – Metadata clearly defined</a:t>
                      </a:r>
                      <a:endParaRPr lang="en-US" sz="28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Infinite</a:t>
                      </a:r>
                      <a:r>
                        <a:rPr lang="en-US" sz="2800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– Metadata not defined</a:t>
                      </a:r>
                      <a:endParaRPr lang="en-US" sz="28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</a:tr>
              <a:tr h="85979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Veracity</a:t>
                      </a:r>
                      <a:endParaRPr lang="en-US" sz="280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Certainty</a:t>
                      </a:r>
                      <a:endParaRPr lang="en-US" sz="28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Probability</a:t>
                      </a:r>
                      <a:endParaRPr lang="en-US" sz="28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7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269875"/>
            <a:ext cx="10515600" cy="879475"/>
          </a:xfrm>
        </p:spPr>
        <p:txBody>
          <a:bodyPr anchor="t">
            <a:normAutofit/>
          </a:bodyPr>
          <a:lstStyle/>
          <a:p>
            <a:r>
              <a:rPr lang="en-US" sz="4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Big Data Preflight Checklist</a:t>
            </a:r>
            <a:endParaRPr lang="en-US" sz="4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58536506"/>
              </p:ext>
            </p:extLst>
          </p:nvPr>
        </p:nvGraphicFramePr>
        <p:xfrm>
          <a:off x="641350" y="1057275"/>
          <a:ext cx="10483850" cy="5676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319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7168</TotalTime>
  <Words>1050</Words>
  <Application>Microsoft Office PowerPoint</Application>
  <PresentationFormat>Widescreen</PresentationFormat>
  <Paragraphs>150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Segoe UI Light</vt:lpstr>
      <vt:lpstr>Segoe UI Semibold</vt:lpstr>
      <vt:lpstr>Wingdings</vt:lpstr>
      <vt:lpstr>Office Theme</vt:lpstr>
      <vt:lpstr>A Practical Guide to Big Data</vt:lpstr>
      <vt:lpstr>About Me</vt:lpstr>
      <vt:lpstr>Agenda</vt:lpstr>
      <vt:lpstr>Big Data: Not Just Data (..I Know, Right?)</vt:lpstr>
      <vt:lpstr>Big Data In The News</vt:lpstr>
      <vt:lpstr>Common Use Cases</vt:lpstr>
      <vt:lpstr>The Four Vs</vt:lpstr>
      <vt:lpstr>Comparing to Traditional BI</vt:lpstr>
      <vt:lpstr>Big Data Preflight Checklist</vt:lpstr>
      <vt:lpstr>A Practical Guide to Big Data</vt:lpstr>
      <vt:lpstr>More?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Practical Guide to Big Data</dc:title>
  <dc:creator>Kyle Hale</dc:creator>
  <cp:lastModifiedBy>Kyle Hale</cp:lastModifiedBy>
  <cp:revision>58</cp:revision>
  <dcterms:created xsi:type="dcterms:W3CDTF">2015-05-29T21:50:10Z</dcterms:created>
  <dcterms:modified xsi:type="dcterms:W3CDTF">2015-06-26T17:55:24Z</dcterms:modified>
</cp:coreProperties>
</file>