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9"/>
  </p:notesMasterIdLst>
  <p:sldIdLst>
    <p:sldId id="260" r:id="rId2"/>
    <p:sldId id="262" r:id="rId3"/>
    <p:sldId id="263" r:id="rId4"/>
    <p:sldId id="264" r:id="rId5"/>
    <p:sldId id="269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5BE56-1376-4464-A8FB-6F512F7980E9}" v="1316" dt="2023-07-13T17:17:33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3286F-7382-4B4E-A307-64956FF771C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3AEED-FE55-4C48-83D6-9A6445BC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4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9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4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B09F9-418A-442A-3BF6-8BC38D4D2B4B}"/>
              </a:ext>
            </a:extLst>
          </p:cNvPr>
          <p:cNvSpPr txBox="1"/>
          <p:nvPr/>
        </p:nvSpPr>
        <p:spPr>
          <a:xfrm>
            <a:off x="233082" y="295835"/>
            <a:ext cx="1001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Understanding the Recommendation System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7305E-7ED1-42FE-81F8-529FB3F19F6D}"/>
                  </a:ext>
                </a:extLst>
              </p:cNvPr>
              <p:cNvSpPr txBox="1"/>
              <p:nvPr/>
            </p:nvSpPr>
            <p:spPr>
              <a:xfrm>
                <a:off x="327212" y="819055"/>
                <a:ext cx="11537576" cy="6118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</a:t>
                </a:r>
                <a:r>
                  <a:rPr lang="en-US" sz="1800" b="1" dirty="0"/>
                  <a:t>States :</a:t>
                </a:r>
              </a:p>
              <a:p>
                <a:pPr lvl="1"/>
                <a:r>
                  <a:rPr lang="en-US" dirty="0"/>
                  <a:t>There are K states in total, where state </a:t>
                </a:r>
                <a:r>
                  <a:rPr lang="en-US" i="1" dirty="0"/>
                  <a:t>i</a:t>
                </a:r>
                <a:r>
                  <a:rPr lang="en-US" dirty="0"/>
                  <a:t> represents the user watching video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</a:t>
                </a:r>
                <a:r>
                  <a:rPr lang="en-US" sz="1800" b="1" dirty="0"/>
                  <a:t>Actions :</a:t>
                </a:r>
              </a:p>
              <a:p>
                <a:pPr lvl="1"/>
                <a:r>
                  <a:rPr lang="en-US" dirty="0"/>
                  <a:t>Each actions in this environment is a tuple of two distinct states (videos), excluding the previously watched state. Thus the size of action set should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</a:t>
                </a:r>
                <a:r>
                  <a:rPr lang="en-US" sz="1800" b="1" dirty="0"/>
                  <a:t>Cost and Reward :</a:t>
                </a:r>
              </a:p>
              <a:p>
                <a:pPr lvl="1"/>
                <a:r>
                  <a:rPr lang="en-US" dirty="0"/>
                  <a:t> If a video is cached, its cost is 0. If it is not cached, the cost is 1.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𝐶𝑜𝑠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Transition probability :</a:t>
                </a:r>
              </a:p>
              <a:p>
                <a:r>
                  <a:rPr lang="en-US" dirty="0"/>
                  <a:t>	The transition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	If all recommendations are relevant</a:t>
                </a:r>
              </a:p>
              <a:p>
                <a:r>
                  <a:rPr lang="en-US" dirty="0"/>
                  <a:t>		If video is present in the recommendation batch then </a:t>
                </a:r>
              </a:p>
              <a:p>
                <a:r>
                  <a:rPr lang="en-US" dirty="0"/>
                  <a:t>		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		If video is NOT present in the recommendation batch then </a:t>
                </a:r>
              </a:p>
              <a:p>
                <a:r>
                  <a:rPr lang="en-US" dirty="0"/>
                  <a:t>		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	If at least one video in the recommendation batch is irrelevant</a:t>
                </a:r>
              </a:p>
              <a:p>
                <a:r>
                  <a:rPr lang="en-US" dirty="0"/>
                  <a:t>	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Key Parameters: </a:t>
                </a:r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𝑔𝑟𝑒𝑒𝑑𝑦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𝑎𝑐𝑡𝑖𝑜𝑛𝑠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7305E-7ED1-42FE-81F8-529FB3F1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2" y="819055"/>
                <a:ext cx="11537576" cy="6118213"/>
              </a:xfrm>
              <a:prstGeom prst="rect">
                <a:avLst/>
              </a:prstGeom>
              <a:blipFill>
                <a:blip r:embed="rId2"/>
                <a:stretch>
                  <a:fillRect l="-370" t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4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B09F9-418A-442A-3BF6-8BC38D4D2B4B}"/>
              </a:ext>
            </a:extLst>
          </p:cNvPr>
          <p:cNvSpPr txBox="1"/>
          <p:nvPr/>
        </p:nvSpPr>
        <p:spPr>
          <a:xfrm>
            <a:off x="233082" y="295835"/>
            <a:ext cx="1001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SlateQ</a:t>
            </a:r>
            <a:r>
              <a:rPr lang="en-US" sz="2800" dirty="0">
                <a:latin typeface="+mj-lt"/>
              </a:rPr>
              <a:t> Algorithm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7305E-7ED1-42FE-81F8-529FB3F19F6D}"/>
              </a:ext>
            </a:extLst>
          </p:cNvPr>
          <p:cNvSpPr txBox="1"/>
          <p:nvPr/>
        </p:nvSpPr>
        <p:spPr>
          <a:xfrm>
            <a:off x="471837" y="1110549"/>
            <a:ext cx="1153757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\begin{itemize}</a:t>
            </a:r>
          </a:p>
          <a:p>
            <a:r>
              <a:rPr lang="en-US" dirty="0"/>
              <a:t>    \item {\bf States}: As in the first </a:t>
            </a:r>
            <a:r>
              <a:rPr lang="en-US" dirty="0" err="1"/>
              <a:t>phase,the</a:t>
            </a:r>
            <a:r>
              <a:rPr lang="en-US" dirty="0"/>
              <a:t> implemented MDP environment represents a content recommendation system with a content</a:t>
            </a:r>
          </a:p>
          <a:p>
            <a:r>
              <a:rPr lang="en-US" dirty="0"/>
              <a:t>    catalogue consisting of K items. Each item corresponds to a state, where state $</a:t>
            </a:r>
            <a:r>
              <a:rPr lang="en-US" dirty="0" err="1"/>
              <a:t>i</a:t>
            </a:r>
            <a:r>
              <a:rPr lang="en-US" dirty="0"/>
              <a:t>$ represents the user</a:t>
            </a:r>
          </a:p>
          <a:p>
            <a:r>
              <a:rPr lang="en-US" dirty="0"/>
              <a:t>    watching video $</a:t>
            </a:r>
            <a:r>
              <a:rPr lang="en-US" dirty="0" err="1"/>
              <a:t>i</a:t>
            </a:r>
            <a:r>
              <a:rPr lang="en-US" dirty="0"/>
              <a:t>$. Therefore, there are K states in total.</a:t>
            </a:r>
          </a:p>
          <a:p>
            <a:r>
              <a:rPr lang="en-US" dirty="0"/>
              <a:t>    \item {\bf Action} The actions are the recommendation batch of $N$ videos. However the </a:t>
            </a:r>
            <a:r>
              <a:rPr lang="en-US" dirty="0" err="1"/>
              <a:t>slateQ</a:t>
            </a:r>
            <a:r>
              <a:rPr lang="en-US" dirty="0"/>
              <a:t> algorithm completely avoids any </a:t>
            </a:r>
            <a:r>
              <a:rPr lang="en-US" dirty="0" err="1"/>
              <a:t>referance</a:t>
            </a:r>
            <a:r>
              <a:rPr lang="en-US" dirty="0"/>
              <a:t> to the action set, so in practice, the action has no use</a:t>
            </a:r>
          </a:p>
          <a:p>
            <a:r>
              <a:rPr lang="en-US" dirty="0"/>
              <a:t>    \item {\bf Cost} The costs associated with watching a video depend on whether it is cached or not. If a video is</a:t>
            </a:r>
          </a:p>
          <a:p>
            <a:r>
              <a:rPr lang="en-US" dirty="0"/>
              <a:t>    cached, its cost is 0. If it is not cached, the cost is 1.</a:t>
            </a:r>
          </a:p>
          <a:p>
            <a:r>
              <a:rPr lang="en-US" dirty="0"/>
              <a:t>    \item {\bf Rewards} The rewards in this environment are defined as $</a:t>
            </a:r>
            <a:r>
              <a:rPr lang="en-US" dirty="0" err="1"/>
              <a:t>reward_i</a:t>
            </a:r>
            <a:r>
              <a:rPr lang="en-US" dirty="0"/>
              <a:t> = 1 - 2\</a:t>
            </a:r>
            <a:r>
              <a:rPr lang="en-US" dirty="0" err="1"/>
              <a:t>cdot</a:t>
            </a:r>
            <a:r>
              <a:rPr lang="en-US" dirty="0"/>
              <a:t> </a:t>
            </a:r>
            <a:r>
              <a:rPr lang="en-US" dirty="0" err="1"/>
              <a:t>cost_i</a:t>
            </a:r>
            <a:r>
              <a:rPr lang="en-US" dirty="0"/>
              <a:t>$. Therefore, if a video is cached,</a:t>
            </a:r>
          </a:p>
          <a:p>
            <a:r>
              <a:rPr lang="en-US" dirty="0"/>
              <a:t>    the reward is 1, and if it is not cached, the reward is -1. In the previous phase we used the $</a:t>
            </a:r>
            <a:r>
              <a:rPr lang="en-US" dirty="0" err="1"/>
              <a:t>reward_i</a:t>
            </a:r>
            <a:r>
              <a:rPr lang="en-US" dirty="0"/>
              <a:t> = 1 - </a:t>
            </a:r>
            <a:r>
              <a:rPr lang="en-US" dirty="0" err="1"/>
              <a:t>cost_i</a:t>
            </a:r>
            <a:r>
              <a:rPr lang="en-US" dirty="0"/>
              <a:t>$, but we observed faster convergence with the updated version</a:t>
            </a:r>
          </a:p>
          <a:p>
            <a:r>
              <a:rPr lang="en-US" dirty="0"/>
              <a:t>    \item   The parameter $\gamma$ (discount factor), $\epsilon$ (</a:t>
            </a:r>
            <a:r>
              <a:rPr lang="en-US" dirty="0" err="1"/>
              <a:t>exproration</a:t>
            </a:r>
            <a:r>
              <a:rPr lang="en-US" dirty="0"/>
              <a:t>-exploitation trade off parameter for $\epsilon$-greedy) and $\alpha$ (learning rate) are the same as in part 1. </a:t>
            </a:r>
            <a:r>
              <a:rPr lang="en-US" dirty="0" err="1"/>
              <a:t>Specificaly</a:t>
            </a:r>
            <a:r>
              <a:rPr lang="en-US" dirty="0"/>
              <a:t>:</a:t>
            </a:r>
          </a:p>
          <a:p>
            <a:r>
              <a:rPr lang="en-US" dirty="0"/>
              <a:t>    \begin{itemize}</a:t>
            </a:r>
          </a:p>
          <a:p>
            <a:r>
              <a:rPr lang="en-US" dirty="0"/>
              <a:t>        \item $\gamma = 1-q$</a:t>
            </a:r>
          </a:p>
          <a:p>
            <a:r>
              <a:rPr lang="en-US" dirty="0"/>
              <a:t>        \item $\epsilon = \frac{1}{t^{1/3}}(\#num \;of \;states\</a:t>
            </a:r>
            <a:r>
              <a:rPr lang="en-US" dirty="0" err="1"/>
              <a:t>cdot</a:t>
            </a:r>
            <a:r>
              <a:rPr lang="en-US" dirty="0"/>
              <a:t> \log t )^{1/3} $  where t is the number of episodes</a:t>
            </a:r>
          </a:p>
          <a:p>
            <a:r>
              <a:rPr lang="en-US" dirty="0"/>
              <a:t>        \item $\alpha = 0.01$</a:t>
            </a:r>
          </a:p>
          <a:p>
            <a:r>
              <a:rPr lang="en-US" dirty="0"/>
              <a:t>    \end{itemize}</a:t>
            </a:r>
          </a:p>
          <a:p>
            <a:r>
              <a:rPr lang="en-US" dirty="0"/>
              <a:t>   </a:t>
            </a:r>
          </a:p>
          <a:p>
            <a:r>
              <a:rPr lang="en-US" dirty="0"/>
              <a:t>\end{itemize}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44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B09F9-418A-442A-3BF6-8BC38D4D2B4B}"/>
              </a:ext>
            </a:extLst>
          </p:cNvPr>
          <p:cNvSpPr txBox="1"/>
          <p:nvPr/>
        </p:nvSpPr>
        <p:spPr>
          <a:xfrm>
            <a:off x="233082" y="295835"/>
            <a:ext cx="1001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Solution Complexity and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7305E-7ED1-42FE-81F8-529FB3F19F6D}"/>
                  </a:ext>
                </a:extLst>
              </p:cNvPr>
              <p:cNvSpPr txBox="1"/>
              <p:nvPr/>
            </p:nvSpPr>
            <p:spPr>
              <a:xfrm>
                <a:off x="336542" y="963980"/>
                <a:ext cx="723991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Analyzing the impact of increasing the size of the video catalog (K) on the algorithm's average cost and elapsed time</a:t>
                </a:r>
              </a:p>
              <a:p>
                <a:endParaRPr lang="en-US" sz="1800" dirty="0"/>
              </a:p>
              <a:p>
                <a:r>
                  <a:rPr lang="en-US" sz="1800" b="1" dirty="0"/>
                  <a:t>Evidence of Complexity Scaling:</a:t>
                </a:r>
              </a:p>
              <a:p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Average Cost: As </a:t>
                </a:r>
                <a:r>
                  <a:rPr lang="en-US" sz="1800" i="1" dirty="0"/>
                  <a:t>K</a:t>
                </a:r>
                <a:r>
                  <a:rPr lang="en-US" sz="1800" dirty="0"/>
                  <a:t> increases, the expected average cost decreases due to more cached items being available for recommendation, resulting in lower cost.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Elapsed Time: With the size of the action set escalating at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, there is a proportional increase in elapsed time with respect to K.</a:t>
                </a:r>
              </a:p>
              <a:p>
                <a:endParaRPr lang="en-US" sz="1800" dirty="0"/>
              </a:p>
              <a:p>
                <a:r>
                  <a:rPr lang="en-US" sz="1800" b="1" dirty="0"/>
                  <a:t>Key Takeaway:</a:t>
                </a:r>
              </a:p>
              <a:p>
                <a:r>
                  <a:rPr lang="en-US" sz="1800" dirty="0"/>
                  <a:t>As the scenario becomes larger (i.e., the video catalog expands), Policy Iteration remains effective but requires more computational resources and time, highlighting the trade-off between optimality and scalability in policy iteration.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7305E-7ED1-42FE-81F8-529FB3F1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2" y="963980"/>
                <a:ext cx="7239915" cy="4801314"/>
              </a:xfrm>
              <a:prstGeom prst="rect">
                <a:avLst/>
              </a:prstGeom>
              <a:blipFill>
                <a:blip r:embed="rId2"/>
                <a:stretch>
                  <a:fillRect l="-673" t="-635" r="-84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a line and a point">
            <a:extLst>
              <a:ext uri="{FF2B5EF4-FFF2-40B4-BE49-F238E27FC236}">
                <a16:creationId xmlns:a16="http://schemas.microsoft.com/office/drawing/2014/main" id="{85784B40-5133-7C5C-423C-25B9BEE2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26" y="207166"/>
            <a:ext cx="4061934" cy="3046450"/>
          </a:xfrm>
          <a:prstGeom prst="rect">
            <a:avLst/>
          </a:prstGeom>
        </p:spPr>
      </p:pic>
      <p:pic>
        <p:nvPicPr>
          <p:cNvPr id="7" name="Picture 6" descr="A graph with a line">
            <a:extLst>
              <a:ext uri="{FF2B5EF4-FFF2-40B4-BE49-F238E27FC236}">
                <a16:creationId xmlns:a16="http://schemas.microsoft.com/office/drawing/2014/main" id="{5D274198-653A-8677-DF28-4A756AE5C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27" y="3256353"/>
            <a:ext cx="4061933" cy="30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B09F9-418A-442A-3BF6-8BC38D4D2B4B}"/>
              </a:ext>
            </a:extLst>
          </p:cNvPr>
          <p:cNvSpPr txBox="1"/>
          <p:nvPr/>
        </p:nvSpPr>
        <p:spPr>
          <a:xfrm>
            <a:off x="222572" y="295835"/>
            <a:ext cx="1001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Optimal Policy Verification through Q-Learning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7305E-7ED1-42FE-81F8-529FB3F19F6D}"/>
              </a:ext>
            </a:extLst>
          </p:cNvPr>
          <p:cNvSpPr txBox="1"/>
          <p:nvPr/>
        </p:nvSpPr>
        <p:spPr>
          <a:xfrm>
            <a:off x="233082" y="1468847"/>
            <a:ext cx="7166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Evidence of Optimality:</a:t>
            </a:r>
          </a:p>
          <a:p>
            <a:endParaRPr lang="en-US" sz="1800" dirty="0"/>
          </a:p>
          <a:p>
            <a:r>
              <a:rPr lang="en-US" sz="1800" dirty="0"/>
              <a:t>1. </a:t>
            </a:r>
            <a:r>
              <a:rPr lang="en-US" sz="1800" b="1" dirty="0"/>
              <a:t>Average Cost Comparison</a:t>
            </a:r>
            <a:r>
              <a:rPr lang="en-US" sz="1800" dirty="0"/>
              <a:t>: The Q-Learning algorithm line coincides with the Policy Iteration line, indicating that they both achieve a similar average cost, hence showing the optimal policy effectiveness of Q-Learning.</a:t>
            </a:r>
          </a:p>
          <a:p>
            <a:endParaRPr lang="en-US" sz="1800" dirty="0"/>
          </a:p>
          <a:p>
            <a:r>
              <a:rPr lang="en-US" sz="1800" dirty="0"/>
              <a:t>2. </a:t>
            </a:r>
            <a:r>
              <a:rPr lang="en-US" sz="1800" b="1" dirty="0"/>
              <a:t>Policy Comparison: </a:t>
            </a:r>
            <a:r>
              <a:rPr lang="en-US" sz="1800" dirty="0"/>
              <a:t>Both algorithms may not find the exact same policies due to multiple equivalent policies, but both converge to a policy that minimizes the cost, indicating Q-Learning's ability to find an optimal policy.</a:t>
            </a:r>
          </a:p>
          <a:p>
            <a:endParaRPr lang="en-US" dirty="0"/>
          </a:p>
          <a:p>
            <a:r>
              <a:rPr lang="en-US" sz="1800" b="1" dirty="0"/>
              <a:t>Key Takeaway: </a:t>
            </a:r>
          </a:p>
          <a:p>
            <a:r>
              <a:rPr lang="en-US" sz="1800" dirty="0"/>
              <a:t>Q-Learning effectively identifies the optimal policy and performs as well as Policy Iteration in minimizing the cost.</a:t>
            </a:r>
          </a:p>
          <a:p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F6E8E3-921B-7204-25D3-B590DCD86BD8}"/>
                  </a:ext>
                </a:extLst>
              </p:cNvPr>
              <p:cNvSpPr txBox="1"/>
              <p:nvPr/>
            </p:nvSpPr>
            <p:spPr>
              <a:xfrm>
                <a:off x="7746124" y="5013434"/>
                <a:ext cx="3993931" cy="122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Comparison between Q-Learning and Policy Iteration with parameters</a:t>
                </a:r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=0.8,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F6E8E3-921B-7204-25D3-B590DCD8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4" y="5013434"/>
                <a:ext cx="3993931" cy="1220334"/>
              </a:xfrm>
              <a:prstGeom prst="rect">
                <a:avLst/>
              </a:prstGeom>
              <a:blipFill>
                <a:blip r:embed="rId2"/>
                <a:stretch>
                  <a:fillRect l="-1374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graph with orange dots">
            <a:extLst>
              <a:ext uri="{FF2B5EF4-FFF2-40B4-BE49-F238E27FC236}">
                <a16:creationId xmlns:a16="http://schemas.microsoft.com/office/drawing/2014/main" id="{FC644E6D-4950-694F-D3DD-8D5EBD7C4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83" y="1273194"/>
            <a:ext cx="4733744" cy="35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8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B09F9-418A-442A-3BF6-8BC38D4D2B4B}"/>
              </a:ext>
            </a:extLst>
          </p:cNvPr>
          <p:cNvSpPr txBox="1"/>
          <p:nvPr/>
        </p:nvSpPr>
        <p:spPr>
          <a:xfrm>
            <a:off x="222572" y="295835"/>
            <a:ext cx="1001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Solution Complexity and Scalability in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7305E-7ED1-42FE-81F8-529FB3F19F6D}"/>
                  </a:ext>
                </a:extLst>
              </p:cNvPr>
              <p:cNvSpPr txBox="1"/>
              <p:nvPr/>
            </p:nvSpPr>
            <p:spPr>
              <a:xfrm>
                <a:off x="233082" y="1468847"/>
                <a:ext cx="716620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Elapsed Time</a:t>
                </a:r>
                <a:r>
                  <a:rPr lang="en-US" sz="1800" dirty="0"/>
                  <a:t>:</a:t>
                </a:r>
                <a:endParaRPr lang="el-GR" sz="1800" dirty="0"/>
              </a:p>
              <a:p>
                <a:r>
                  <a:rPr lang="en-US" sz="1800" dirty="0"/>
                  <a:t>We have set Q-Learning to </a:t>
                </a:r>
                <a:r>
                  <a:rPr lang="en-US" dirty="0"/>
                  <a:t>perform </a:t>
                </a:r>
                <a:r>
                  <a:rPr lang="en-US" i="1" dirty="0"/>
                  <a:t>2000K</a:t>
                </a:r>
                <a:r>
                  <a:rPr lang="en-US" dirty="0"/>
                  <a:t> iterations</a:t>
                </a:r>
              </a:p>
              <a:p>
                <a:r>
                  <a:rPr lang="en-US" sz="1800" dirty="0"/>
                  <a:t>Thus</a:t>
                </a:r>
                <a:r>
                  <a:rPr lang="en-US" dirty="0"/>
                  <a:t>, </a:t>
                </a:r>
                <a:r>
                  <a:rPr lang="en-US" sz="1800" dirty="0"/>
                  <a:t>elapsed time scales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which is faster than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scaling of Policy Iteration.</a:t>
                </a:r>
              </a:p>
              <a:p>
                <a:r>
                  <a:rPr lang="en-US" sz="1800" dirty="0"/>
                  <a:t>For instance, at K = 150, Q-Learning significantly outperforms Policy Iteration, which requires half an hour to converge.</a:t>
                </a:r>
              </a:p>
              <a:p>
                <a:endParaRPr lang="en-US" sz="1800" dirty="0"/>
              </a:p>
              <a:p>
                <a:r>
                  <a:rPr lang="en-US" sz="1800" b="1" dirty="0"/>
                  <a:t>Key Takeaway: </a:t>
                </a:r>
              </a:p>
              <a:p>
                <a:r>
                  <a:rPr lang="en-US" sz="1800" dirty="0"/>
                  <a:t>Q-Learning not only achieves an optimal policy but also scales better than Policy Iteration, demonstrating higher efficiency and scalability as the video catalog expands.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7305E-7ED1-42FE-81F8-529FB3F1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2" y="1468847"/>
                <a:ext cx="7166201" cy="3416320"/>
              </a:xfrm>
              <a:prstGeom prst="rect">
                <a:avLst/>
              </a:prstGeom>
              <a:blipFill>
                <a:blip r:embed="rId2"/>
                <a:stretch>
                  <a:fillRect l="-680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F6E8E3-921B-7204-25D3-B590DCD86BD8}"/>
                  </a:ext>
                </a:extLst>
              </p:cNvPr>
              <p:cNvSpPr txBox="1"/>
              <p:nvPr/>
            </p:nvSpPr>
            <p:spPr>
              <a:xfrm>
                <a:off x="7746124" y="5013434"/>
                <a:ext cx="3993931" cy="122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Comparison between Q-Learning and Policy Iteration with parameters</a:t>
                </a:r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=0.8,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F6E8E3-921B-7204-25D3-B590DCD8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4" y="5013434"/>
                <a:ext cx="3993931" cy="1220334"/>
              </a:xfrm>
              <a:prstGeom prst="rect">
                <a:avLst/>
              </a:prstGeom>
              <a:blipFill>
                <a:blip r:embed="rId3"/>
                <a:stretch>
                  <a:fillRect l="-1374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blue and orange lines">
            <a:extLst>
              <a:ext uri="{FF2B5EF4-FFF2-40B4-BE49-F238E27FC236}">
                <a16:creationId xmlns:a16="http://schemas.microsoft.com/office/drawing/2014/main" id="{B8B5270F-D45D-DBE8-4B6A-896D15CEE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17" y="1371415"/>
            <a:ext cx="4385301" cy="34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4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B09F9-418A-442A-3BF6-8BC38D4D2B4B}"/>
              </a:ext>
            </a:extLst>
          </p:cNvPr>
          <p:cNvSpPr txBox="1"/>
          <p:nvPr/>
        </p:nvSpPr>
        <p:spPr>
          <a:xfrm>
            <a:off x="233082" y="246139"/>
            <a:ext cx="1001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Interpretation of the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7305E-7ED1-42FE-81F8-529FB3F19F6D}"/>
                  </a:ext>
                </a:extLst>
              </p:cNvPr>
              <p:cNvSpPr txBox="1"/>
              <p:nvPr/>
            </p:nvSpPr>
            <p:spPr>
              <a:xfrm>
                <a:off x="327212" y="912256"/>
                <a:ext cx="11537576" cy="320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Why both algorithms converge to an average cost of </a:t>
                </a:r>
                <a:r>
                  <a:rPr lang="en-US" sz="1600" i="1" dirty="0"/>
                  <a:t>1.44 </a:t>
                </a:r>
                <a:r>
                  <a:rPr lang="en-US" sz="1600" dirty="0"/>
                  <a:t>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600" dirty="0"/>
                  <a:t> 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Is </a:t>
                </a:r>
                <a:r>
                  <a:rPr lang="en-US" sz="1600" i="1" dirty="0"/>
                  <a:t>1.44 </a:t>
                </a:r>
                <a:r>
                  <a:rPr lang="en-US" sz="1600" dirty="0"/>
                  <a:t>the optimal average cost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=0.8,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=0.2,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=0.2,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→∞ 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We have derived a theoretical formula that calculates the average cost per session, assuming that we follow an optimal policy. We consider </a:t>
                </a:r>
                <a:r>
                  <a:rPr lang="en-US" sz="1600" i="1" dirty="0"/>
                  <a:t>a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q</a:t>
                </a:r>
                <a:r>
                  <a:rPr lang="en-US" sz="1600" dirty="0"/>
                  <a:t> to be variables and we set </a:t>
                </a:r>
                <a:r>
                  <a:rPr lang="en-US" sz="1600" i="1" dirty="0"/>
                  <a:t>C=0.2K </a:t>
                </a:r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600" i="1" dirty="0"/>
                  <a:t> </a:t>
                </a:r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=0.8+0.8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#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r>
                  <a:rPr lang="en-US" sz="1600" b="0" dirty="0"/>
                  <a:t>if we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0" dirty="0"/>
                  <a:t>	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=0.8+0.8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5−1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1−0.8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=0.8+0.64=1.44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‼‼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1600" b="0" dirty="0"/>
              </a:p>
              <a:p>
                <a:endParaRPr lang="en-US" sz="1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7305E-7ED1-42FE-81F8-529FB3F1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2" y="912256"/>
                <a:ext cx="11537576" cy="3200107"/>
              </a:xfrm>
              <a:prstGeom prst="rect">
                <a:avLst/>
              </a:prstGeom>
              <a:blipFill>
                <a:blip r:embed="rId2"/>
                <a:stretch>
                  <a:fillRect l="-317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a line">
            <a:extLst>
              <a:ext uri="{FF2B5EF4-FFF2-40B4-BE49-F238E27FC236}">
                <a16:creationId xmlns:a16="http://schemas.microsoft.com/office/drawing/2014/main" id="{93436DDF-4034-D150-A140-36417B05D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1" y="3429000"/>
            <a:ext cx="4061770" cy="2792897"/>
          </a:xfrm>
          <a:prstGeom prst="rect">
            <a:avLst/>
          </a:prstGeom>
        </p:spPr>
      </p:pic>
      <p:pic>
        <p:nvPicPr>
          <p:cNvPr id="7" name="Picture 6" descr="A graph with a line">
            <a:extLst>
              <a:ext uri="{FF2B5EF4-FFF2-40B4-BE49-F238E27FC236}">
                <a16:creationId xmlns:a16="http://schemas.microsoft.com/office/drawing/2014/main" id="{E3B9FA57-8510-0660-4401-6A03E3DCC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41" y="3458628"/>
            <a:ext cx="4222475" cy="2792897"/>
          </a:xfrm>
          <a:prstGeom prst="rect">
            <a:avLst/>
          </a:prstGeom>
        </p:spPr>
      </p:pic>
      <p:pic>
        <p:nvPicPr>
          <p:cNvPr id="9" name="Picture 8" descr="A graph with a line">
            <a:extLst>
              <a:ext uri="{FF2B5EF4-FFF2-40B4-BE49-F238E27FC236}">
                <a16:creationId xmlns:a16="http://schemas.microsoft.com/office/drawing/2014/main" id="{F6956D91-A8CF-E522-8BE9-B84C18E85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55" y="3473537"/>
            <a:ext cx="3718873" cy="27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1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94E9F170-C9B2-9DE6-AEC0-D33299055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21DAB-4DBC-D5A4-8CDB-BC13C2885112}"/>
                  </a:ext>
                </a:extLst>
              </p:cNvPr>
              <p:cNvSpPr txBox="1"/>
              <p:nvPr/>
            </p:nvSpPr>
            <p:spPr>
              <a:xfrm>
                <a:off x="3048828" y="3024883"/>
                <a:ext cx="6097656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21DAB-4DBC-D5A4-8CDB-BC13C288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28" y="3024883"/>
                <a:ext cx="6097656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086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1517</TotalTime>
  <Words>1043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Kalamarakis Theodoros</cp:lastModifiedBy>
  <cp:revision>3</cp:revision>
  <dcterms:created xsi:type="dcterms:W3CDTF">2023-07-12T12:59:05Z</dcterms:created>
  <dcterms:modified xsi:type="dcterms:W3CDTF">2023-09-10T19:30:20Z</dcterms:modified>
</cp:coreProperties>
</file>