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 /><Relationship Id="rId45" Type="http://schemas.openxmlformats.org/officeDocument/2006/relationships/tableStyles" Target="tableStyles.xml" /><Relationship Id="rId4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0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s://github.com/kthod/VQLS_algorithm.git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2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s://arxiv.org/pdf/1909.05820.pdf" TargetMode="External"/><Relationship Id="rId4" Type="http://schemas.openxmlformats.org/officeDocument/2006/relationships/hyperlink" Target="https://qiskit.org/textbook/ch-paper-implementations/vqls.html" TargetMode="External"/><Relationship Id="rId5" Type="http://schemas.openxmlformats.org/officeDocument/2006/relationships/hyperlink" Target="https://pennylane.ai/qml/demos/tutorial_vqls.html" TargetMode="External"/><Relationship Id="rId6" Type="http://schemas.openxmlformats.org/officeDocument/2006/relationships/hyperlink" Target="https://arxiv.org/pdf/2111.13730.pdf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540408" name="Title 9"/>
          <p:cNvSpPr>
            <a:spLocks noGrp="1"/>
          </p:cNvSpPr>
          <p:nvPr>
            <p:ph type="title"/>
          </p:nvPr>
        </p:nvSpPr>
        <p:spPr bwMode="auto">
          <a:xfrm flipH="0" flipV="0">
            <a:off x="920054" y="1204857"/>
            <a:ext cx="10339617" cy="1689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sz="4500">
                <a:solidFill>
                  <a:schemeClr val="accent6">
                    <a:lumMod val="50000"/>
                  </a:schemeClr>
                </a:solidFill>
                <a:latin typeface="Asana Math"/>
                <a:cs typeface="Asana Math"/>
              </a:rPr>
              <a:t>Variational </a:t>
            </a:r>
            <a:r>
              <a:rPr sz="4500">
                <a:solidFill>
                  <a:schemeClr val="accent6">
                    <a:lumMod val="50000"/>
                  </a:schemeClr>
                </a:solidFill>
                <a:latin typeface="Asana Math"/>
                <a:cs typeface="Asana Math"/>
              </a:rPr>
              <a:t>Quantum Linear Solver</a:t>
            </a:r>
            <a:endParaRPr sz="4500">
              <a:solidFill>
                <a:schemeClr val="tx2">
                  <a:lumMod val="50000"/>
                </a:schemeClr>
              </a:solidFill>
              <a:latin typeface="Asana Math"/>
              <a:cs typeface="Asana Math"/>
            </a:endParaRPr>
          </a:p>
        </p:txBody>
      </p:sp>
      <p:sp>
        <p:nvSpPr>
          <p:cNvPr id="49026244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997159" y="3837740"/>
            <a:ext cx="6343834" cy="23396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sz="3000">
                <a:solidFill>
                  <a:schemeClr val="accent6">
                    <a:lumMod val="50000"/>
                  </a:schemeClr>
                </a:solidFill>
              </a:rPr>
              <a:t>Introduction to Quantum Computing</a:t>
            </a:r>
            <a:endParaRPr sz="300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Kalamarakis Theodoros: 2018030022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i="1">
                <a:solidFill>
                  <a:schemeClr val="accent6">
                    <a:lumMod val="50000"/>
                  </a:schemeClr>
                </a:solidFill>
              </a:rPr>
              <a:t>February 8 , 2023</a:t>
            </a:r>
            <a:endParaRPr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i="0">
                <a:solidFill>
                  <a:schemeClr val="accent6">
                    <a:lumMod val="50000"/>
                  </a:schemeClr>
                </a:solidFill>
              </a:rPr>
              <a:t>GitHub Repository</a:t>
            </a:r>
            <a:endParaRPr i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i="0" u="sng">
                <a:solidFill>
                  <a:schemeClr val="accent6">
                    <a:lumMod val="50000"/>
                  </a:schemeClr>
                </a:solidFill>
                <a:hlinkClick r:id="rId3" tooltip="https://github.com/kthod/VQLS_algorithm.git"/>
              </a:rPr>
              <a:t>https://github.com/</a:t>
            </a:r>
            <a:r>
              <a:rPr i="0" u="sng">
                <a:solidFill>
                  <a:schemeClr val="accent6">
                    <a:lumMod val="50000"/>
                  </a:schemeClr>
                </a:solidFill>
                <a:hlinkClick r:id="rId3" tooltip="https://github.com/kthod/VQLS_algorithm.git"/>
              </a:rPr>
              <a:t>kthod</a:t>
            </a:r>
            <a:r>
              <a:rPr i="0" u="sng">
                <a:solidFill>
                  <a:schemeClr val="accent6">
                    <a:lumMod val="50000"/>
                  </a:schemeClr>
                </a:solidFill>
                <a:hlinkClick r:id="rId3" tooltip="https://github.com/kthod/VQLS_algorithm.git"/>
              </a:rPr>
              <a:t>/VQLS_algorithm.git</a:t>
            </a:r>
            <a:endParaRPr i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87741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296688011" name=""/>
          <p:cNvSpPr txBox="1"/>
          <p:nvPr/>
        </p:nvSpPr>
        <p:spPr bwMode="auto">
          <a:xfrm flipH="0" flipV="0">
            <a:off x="1791927" y="1032399"/>
            <a:ext cx="4304142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0" u="sng">
                <a:solidFill>
                  <a:schemeClr val="tx1"/>
                </a:solidFill>
              </a:rPr>
              <a:t>Input </a:t>
            </a:r>
            <a:endParaRPr sz="2400" b="0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6965266" name=""/>
          <p:cNvSpPr txBox="1"/>
          <p:nvPr/>
        </p:nvSpPr>
        <p:spPr bwMode="auto">
          <a:xfrm flipH="0" flipV="0">
            <a:off x="1719183" y="1599824"/>
            <a:ext cx="9321207" cy="47922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A matrix </a:t>
            </a:r>
            <a:r>
              <a:rPr b="1" i="1">
                <a:solidFill>
                  <a:schemeClr val="tx1"/>
                </a:solidFill>
              </a:rPr>
              <a:t>A</a:t>
            </a:r>
            <a:r>
              <a:rPr>
                <a:solidFill>
                  <a:schemeClr val="tx1"/>
                </a:solidFill>
              </a:rPr>
              <a:t> that, must be given as a linear combination of </a:t>
            </a:r>
            <a:r>
              <a:rPr i="1">
                <a:solidFill>
                  <a:schemeClr val="tx1"/>
                </a:solidFill>
              </a:rPr>
              <a:t>L </a:t>
            </a:r>
            <a:r>
              <a:rPr>
                <a:solidFill>
                  <a:schemeClr val="tx1"/>
                </a:solidFill>
              </a:rPr>
              <a:t>unitaries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 </m:t>
                          </m:r>
                        </m:sub>
                      </m:sSub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such that    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/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endParaRPr sz="1800" b="0"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      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is a complex number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An operator </a:t>
            </a: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that prepares a quantum state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that is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proportional to the vector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b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, such that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ea typeface="Arial"/>
              <a:cs typeface="Times New Roman"/>
            </a:endParaRPr>
          </a:p>
          <a:p>
            <a:pPr algn="ctr">
              <a:defRPr/>
            </a:pP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b="0" i="0" u="sng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Goal</a:t>
            </a:r>
            <a:endParaRPr sz="2600" b="0" i="0" u="sng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sng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Determine a state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such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A|x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 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is proportional to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, or equivalently: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:= </m:t>
                      </m:r>
                      <m:f>
                        <m:fPr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|x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"/>
                              <m:ctrlPr>
                                <a:rPr sz="20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x|</m:t>
                              </m:r>
                              <m:sSup>
                                <m:sSupPr>
                                  <m:ctrlPr>
                                    <a:rPr sz="2000" b="1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bi"/>
                                    </m:rPr>
                                    <a:rPr sz="20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sty m:val="bi"/>
                                    </m:rPr>
                                    <a:rPr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m:rPr>
                                  <m:sty m:val="b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sz="20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20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|x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≈ </m:t>
                      </m:r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100" u="none">
              <a:solidFill>
                <a:schemeClr val="tx1"/>
              </a:solidFill>
            </a:endParaRPr>
          </a:p>
          <a:p>
            <a:pPr>
              <a:defRPr/>
            </a:pPr>
            <a:endParaRPr sz="1100" u="none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313823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707533917" name=""/>
          <p:cNvSpPr txBox="1"/>
          <p:nvPr/>
        </p:nvSpPr>
        <p:spPr bwMode="auto">
          <a:xfrm flipH="0" flipV="0">
            <a:off x="1719182" y="1599823"/>
            <a:ext cx="9337334" cy="41526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d>
                        <m:dPr>
                          <m:begChr m:val=""/>
                          <m:endChr m:val="⟩"/>
                          <m:ctrlPr>
                            <a:rPr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</a:rPr>
              <a:t> is approximated using a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20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en-US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0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0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</a:rPr>
                            <m:t>…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</a:rPr>
              <a:t> such that</a:t>
            </a:r>
            <a:endParaRPr sz="2000">
              <a:solidFill>
                <a:schemeClr val="tx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tx1"/>
              </a:solidFill>
            </a:endParaRPr>
          </a:p>
          <a:p>
            <a:pPr marL="327936" indent="-327936" algn="ctr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V(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sz="22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</a:t>
            </a:r>
            <a:endParaRPr sz="2400">
              <a:solidFill>
                <a:schemeClr val="tx1"/>
              </a:solidFill>
            </a:endParaRPr>
          </a:p>
          <a:p>
            <a:pPr marL="349965" indent="-349965" algn="ctr"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000">
                <a:solidFill>
                  <a:schemeClr val="tx1"/>
                </a:solidFill>
              </a:rPr>
              <a:t>The operator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</a:rPr>
              <a:t> is called </a:t>
            </a:r>
            <a:r>
              <a:rPr sz="2000" b="1">
                <a:solidFill>
                  <a:schemeClr val="tx1"/>
                </a:solidFill>
              </a:rPr>
              <a:t>Ansatz</a:t>
            </a:r>
            <a:r>
              <a:rPr sz="2000">
                <a:solidFill>
                  <a:schemeClr val="tx1"/>
                </a:solidFill>
              </a:rPr>
              <a:t> and is capable of generating any arbitrary state in Hilbert space</a:t>
            </a:r>
            <a:endParaRPr sz="2000">
              <a:solidFill>
                <a:schemeClr val="tx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endParaRPr sz="2200">
              <a:solidFill>
                <a:schemeClr val="tx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</a:rPr>
              <a:t>The configuration of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2200" b="0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is happening through a classical optimizer that aims to minimize a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cost function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indent="-371994">
              <a:buFont typeface="Arial"/>
              <a:buChar char="•"/>
              <a:defRPr/>
            </a:pPr>
            <a:endParaRPr sz="2600" i="0">
              <a:solidFill>
                <a:schemeClr val="tx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 quantum circuit evaluates the cost function </a:t>
            </a:r>
            <a:r>
              <a:rPr lang="en-US" sz="2200" b="0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C(</a:t>
            </a:r>
            <a:r>
              <a:rPr lang="en-US" sz="2200" b="1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α</a:t>
            </a:r>
            <a:r>
              <a:rPr lang="en-US" sz="2200" b="0" i="1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sz="2200" i="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68936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2071550035" name=""/>
          <p:cNvSpPr txBox="1"/>
          <p:nvPr/>
        </p:nvSpPr>
        <p:spPr bwMode="auto">
          <a:xfrm flipH="0" flipV="0">
            <a:off x="777738" y="1137447"/>
            <a:ext cx="10961933" cy="124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7" indent="-305907">
              <a:buFont typeface="Arial"/>
              <a:buChar char="•"/>
              <a:defRPr/>
            </a:pPr>
            <a:endParaRPr sz="2000" u="sng">
              <a:solidFill>
                <a:schemeClr val="tx1"/>
              </a:solidFill>
            </a:endParaRPr>
          </a:p>
        </p:txBody>
      </p:sp>
      <p:pic>
        <p:nvPicPr>
          <p:cNvPr id="322458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90796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8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704394643" name=""/>
          <p:cNvSpPr txBox="1"/>
          <p:nvPr/>
        </p:nvSpPr>
        <p:spPr bwMode="auto">
          <a:xfrm flipH="0" flipV="0">
            <a:off x="777738" y="1137447"/>
            <a:ext cx="10961897" cy="152403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he quantum circuit receives as input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evaluates the cost function on this point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indent="-261850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endParaRPr sz="2000" u="sng">
              <a:solidFill>
                <a:schemeClr val="tx1"/>
              </a:solidFill>
            </a:endParaRPr>
          </a:p>
        </p:txBody>
      </p:sp>
      <p:pic>
        <p:nvPicPr>
          <p:cNvPr id="15985331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3" y="3649248"/>
            <a:ext cx="11044306" cy="3037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42052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61548123" name=""/>
          <p:cNvSpPr txBox="1"/>
          <p:nvPr/>
        </p:nvSpPr>
        <p:spPr bwMode="auto">
          <a:xfrm flipH="0" flipV="0">
            <a:off x="777738" y="1137447"/>
            <a:ext cx="10961897" cy="17373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he quantum circuit receives as input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evaluates the cost function on this point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classical optimizer, uses the output value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to determine a new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such that,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2023367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606383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30089781" name=""/>
          <p:cNvSpPr txBox="1"/>
          <p:nvPr/>
        </p:nvSpPr>
        <p:spPr bwMode="auto">
          <a:xfrm flipH="0" flipV="0">
            <a:off x="777738" y="1137447"/>
            <a:ext cx="10962113" cy="264976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  <a:endParaRPr sz="2000" u="sng">
              <a:solidFill>
                <a:schemeClr val="tx1"/>
              </a:solidFill>
            </a:endParaRP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he quantum circuit receives as input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evaluates the cost function on this point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classical optimizer, uses the output value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to determine a new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such that,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&lt;C(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quantum circuit is fed with the new set of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and the process repeats itself until the cost function reaches its global minimum :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opt</m:t>
                              </m:r>
                            </m:sub>
                          </m:sSub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=0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sSub>
                            <m:sSubPr>
                              <m:ctrlPr>
                                <a:rPr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opt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sz="1600" u="none">
              <a:solidFill>
                <a:schemeClr val="tx1"/>
              </a:solidFill>
            </a:endParaRPr>
          </a:p>
          <a:p>
            <a:pPr marL="305907" indent="-305907">
              <a:buFont typeface="Arial"/>
              <a:buChar char="•"/>
              <a:defRPr/>
            </a:pPr>
            <a:endParaRPr sz="2000" u="sng">
              <a:solidFill>
                <a:schemeClr val="tx1"/>
              </a:solidFill>
            </a:endParaRPr>
          </a:p>
        </p:txBody>
      </p:sp>
      <p:pic>
        <p:nvPicPr>
          <p:cNvPr id="18892575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551385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1196189902" name=""/>
          <p:cNvSpPr txBox="1"/>
          <p:nvPr/>
        </p:nvSpPr>
        <p:spPr bwMode="auto">
          <a:xfrm flipH="0" flipV="0"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87448373" name=""/>
          <p:cNvSpPr txBox="1"/>
          <p:nvPr/>
        </p:nvSpPr>
        <p:spPr bwMode="auto">
          <a:xfrm flipH="0" flipV="0">
            <a:off x="1471308" y="1618322"/>
            <a:ext cx="829528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11393214" name=""/>
          <p:cNvSpPr txBox="1"/>
          <p:nvPr/>
        </p:nvSpPr>
        <p:spPr bwMode="auto">
          <a:xfrm flipH="0" flipV="0">
            <a:off x="1425070" y="3856236"/>
            <a:ext cx="545186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36482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896235817" name=""/>
          <p:cNvSpPr txBox="1"/>
          <p:nvPr/>
        </p:nvSpPr>
        <p:spPr bwMode="auto">
          <a:xfrm flipH="0" flipV="0"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62410983" name=""/>
          <p:cNvSpPr txBox="1"/>
          <p:nvPr/>
        </p:nvSpPr>
        <p:spPr bwMode="auto">
          <a:xfrm flipH="0" flipV="0">
            <a:off x="1471308" y="1618322"/>
            <a:ext cx="8295288" cy="18018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solidFill>
                  <a:schemeClr val="tx1"/>
                </a:solidFill>
              </a:rPr>
              <a:t>Consists of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Rotation single-qubit gates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for “exploring” the space. Each one of the rotation gates should correspond to one of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(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…)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Entanglement two-qubit gates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CNOT, CZ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provide entanglement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9900949" name=""/>
          <p:cNvSpPr txBox="1"/>
          <p:nvPr/>
        </p:nvSpPr>
        <p:spPr bwMode="auto">
          <a:xfrm flipH="0" flipV="0">
            <a:off x="1425070" y="3856236"/>
            <a:ext cx="545186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0556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318837363" name=""/>
          <p:cNvSpPr txBox="1"/>
          <p:nvPr/>
        </p:nvSpPr>
        <p:spPr bwMode="auto">
          <a:xfrm flipH="0" flipV="0"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4875027" name=""/>
          <p:cNvSpPr txBox="1"/>
          <p:nvPr/>
        </p:nvSpPr>
        <p:spPr bwMode="auto">
          <a:xfrm flipH="0" flipV="0">
            <a:off x="1471308" y="1618322"/>
            <a:ext cx="8295288" cy="18018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solidFill>
                  <a:schemeClr val="tx1"/>
                </a:solidFill>
              </a:rPr>
              <a:t>Consists of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Rotation single-qubit gates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 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for “exploring” the space. Each one of the rotation gates should correspond to one of the parameters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(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…)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Entanglement two-qubit gates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CNOT, CZ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provide entanglement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45513847" name=""/>
          <p:cNvSpPr txBox="1"/>
          <p:nvPr/>
        </p:nvSpPr>
        <p:spPr bwMode="auto">
          <a:xfrm flipH="0" flipV="0">
            <a:off x="1425070" y="3856236"/>
            <a:ext cx="5451867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solidFill>
                  <a:schemeClr val="tx1"/>
                </a:solidFill>
              </a:rPr>
              <a:t>Distinguishing two types of Ansatzes</a:t>
            </a:r>
            <a:r>
              <a:rPr>
                <a:solidFill>
                  <a:schemeClr val="tx1"/>
                </a:solidFill>
              </a:rPr>
              <a:t>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Fixed-Structure Anstatz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Variable-Structure Ansatz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are only concerned with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Fixed-Structure Anstatz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82001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1439701004" name=""/>
          <p:cNvSpPr txBox="1"/>
          <p:nvPr/>
        </p:nvSpPr>
        <p:spPr bwMode="auto">
          <a:xfrm flipH="0" flipV="0">
            <a:off x="1425070" y="1137447"/>
            <a:ext cx="10325150" cy="124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u="sng">
                <a:solidFill>
                  <a:schemeClr val="tx1"/>
                </a:solidFill>
              </a:rPr>
              <a:t>Fixed-Structure Anstaz</a:t>
            </a:r>
            <a:endParaRPr sz="2200" u="sng">
              <a:solidFill>
                <a:schemeClr val="tx1"/>
              </a:solidFill>
            </a:endParaRPr>
          </a:p>
          <a:p>
            <a:pPr>
              <a:defRPr/>
            </a:pPr>
            <a:r>
              <a:rPr sz="1800" u="none">
                <a:solidFill>
                  <a:schemeClr val="tx1"/>
                </a:solidFill>
              </a:rPr>
              <a:t>Placement of the gates remains the same throughout the execution of the algorithm</a:t>
            </a:r>
            <a:endParaRPr sz="1800" u="none">
              <a:solidFill>
                <a:schemeClr val="tx1"/>
              </a:solidFill>
            </a:endParaRPr>
          </a:p>
          <a:p>
            <a:pPr>
              <a:defRPr/>
            </a:pPr>
            <a:endParaRPr sz="18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800" u="none">
                <a:solidFill>
                  <a:schemeClr val="tx1"/>
                </a:solidFill>
              </a:rPr>
              <a:t>Two examples are the following:</a:t>
            </a:r>
            <a:endParaRPr sz="1800" u="none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942161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06723" y="2387164"/>
            <a:ext cx="7630192" cy="2615771"/>
          </a:xfrm>
          <a:prstGeom prst="rect">
            <a:avLst/>
          </a:prstGeom>
        </p:spPr>
      </p:pic>
      <p:sp>
        <p:nvSpPr>
          <p:cNvPr id="1816852251" name=""/>
          <p:cNvSpPr txBox="1"/>
          <p:nvPr/>
        </p:nvSpPr>
        <p:spPr bwMode="auto">
          <a:xfrm flipH="0" flipV="0">
            <a:off x="3108130" y="5002936"/>
            <a:ext cx="2636818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accent6">
                    <a:lumMod val="50000"/>
                  </a:schemeClr>
                </a:solidFill>
              </a:rPr>
              <a:t>linear entanglement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58148908" name=""/>
          <p:cNvSpPr txBox="1"/>
          <p:nvPr/>
        </p:nvSpPr>
        <p:spPr bwMode="auto">
          <a:xfrm flipH="0" flipV="0">
            <a:off x="7001359" y="4957550"/>
            <a:ext cx="2197170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accent6">
                    <a:lumMod val="50000"/>
                  </a:schemeClr>
                </a:solidFill>
              </a:rPr>
              <a:t>alternating entanglement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7958806" name=""/>
          <p:cNvSpPr txBox="1"/>
          <p:nvPr/>
        </p:nvSpPr>
        <p:spPr bwMode="auto">
          <a:xfrm flipH="0" flipV="0">
            <a:off x="1425070" y="5456066"/>
            <a:ext cx="8212060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Ansatz with alternating entanglement is more efficient in terms of effective parameters per two-qubit gate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9305397" name="Title 10"/>
          <p:cNvSpPr>
            <a:spLocks noGrp="1"/>
          </p:cNvSpPr>
          <p:nvPr/>
        </p:nvSpPr>
        <p:spPr bwMode="auto">
          <a:xfrm flipH="0" flipV="0"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p:sp>
        <p:nvSpPr>
          <p:cNvPr id="581062694" name=""/>
          <p:cNvSpPr txBox="1"/>
          <p:nvPr/>
        </p:nvSpPr>
        <p:spPr bwMode="auto">
          <a:xfrm flipH="0" flipV="0">
            <a:off x="1719186" y="1246628"/>
            <a:ext cx="5171847" cy="485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Ax=b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C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×N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and </a:t>
            </a:r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x, b</m:t>
                      </m:r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2400" b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721084" name=""/>
          <p:cNvSpPr txBox="1"/>
          <p:nvPr/>
        </p:nvSpPr>
        <p:spPr bwMode="auto">
          <a:xfrm flipH="0" flipV="0">
            <a:off x="1785727" y="2358131"/>
            <a:ext cx="6171550" cy="7010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Existing classical algorithms solves the problem with polynomial scaling in </a:t>
            </a:r>
            <a:r>
              <a:rPr sz="2000" i="1"/>
              <a:t>N</a:t>
            </a:r>
            <a:endParaRPr sz="20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0688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50800399" name=""/>
          <p:cNvSpPr txBox="1"/>
          <p:nvPr/>
        </p:nvSpPr>
        <p:spPr bwMode="auto">
          <a:xfrm flipH="0" flipV="0">
            <a:off x="1156891" y="1137447"/>
            <a:ext cx="10610501" cy="15368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Define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 ≔</m:t>
                      </m:r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construct a cost function which takes its minimum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</a:rPr>
              <a:t>C=0 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have the maximum overlap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general form of a cost function in VQA is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ψ|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G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52517580" name=""/>
          <p:cNvSpPr txBox="1"/>
          <p:nvPr/>
        </p:nvSpPr>
        <p:spPr bwMode="auto">
          <a:xfrm flipH="0" flipV="0">
            <a:off x="1119901" y="4660776"/>
            <a:ext cx="1037340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041275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7595962" name=""/>
          <p:cNvSpPr txBox="1"/>
          <p:nvPr/>
        </p:nvSpPr>
        <p:spPr bwMode="auto">
          <a:xfrm flipH="0" flipV="0">
            <a:off x="1156890" y="1137447"/>
            <a:ext cx="10612660" cy="29514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Define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 ≔</m:t>
                      </m:r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construct a cost function which takes its minimum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value</a:t>
            </a:r>
            <a:r>
              <a:rPr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</a:rPr>
              <a:t>C=0 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have the maximum overlap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general form of a cost function in VQA is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ψ|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G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A suitable Hamiltonian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take advantage of the overlap is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I 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b|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 =   U ( I 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0|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p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. 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Hence the cost function is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25800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532" y="3948712"/>
            <a:ext cx="5043376" cy="554853"/>
          </a:xfrm>
          <a:prstGeom prst="rect">
            <a:avLst/>
          </a:prstGeom>
        </p:spPr>
      </p:pic>
      <p:sp>
        <p:nvSpPr>
          <p:cNvPr id="1280038836" name=""/>
          <p:cNvSpPr txBox="1"/>
          <p:nvPr/>
        </p:nvSpPr>
        <p:spPr bwMode="auto">
          <a:xfrm flipH="0" flipV="0">
            <a:off x="8425485" y="4030942"/>
            <a:ext cx="2368638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0≤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d>
                        <m:dPr>
                          <m:begChr m:val="⟨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40773913" name=""/>
          <p:cNvSpPr txBox="1"/>
          <p:nvPr/>
        </p:nvSpPr>
        <p:spPr bwMode="auto">
          <a:xfrm flipH="0" flipV="0">
            <a:off x="1119900" y="4660776"/>
            <a:ext cx="1037343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51141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4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11430712" name=""/>
          <p:cNvSpPr txBox="1"/>
          <p:nvPr/>
        </p:nvSpPr>
        <p:spPr bwMode="auto">
          <a:xfrm flipH="0" flipV="0">
            <a:off x="1156890" y="1137447"/>
            <a:ext cx="10612660" cy="29514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Define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 ≔</m:t>
                      </m:r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construct a cost function which takes its minimum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value</a:t>
            </a:r>
            <a:r>
              <a:rPr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</a:rPr>
              <a:t>C=0 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have the maximum overlap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general form of a cost function in VQA is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ψ|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G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A suitable Hamiltonian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to take advantage of the overlap is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I 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b|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 =   U ( I 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0|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sSup>
                        <m:sSup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p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. 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Hence the cost function is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400031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531" y="3948711"/>
            <a:ext cx="5043375" cy="554852"/>
          </a:xfrm>
          <a:prstGeom prst="rect">
            <a:avLst/>
          </a:prstGeom>
        </p:spPr>
      </p:pic>
      <p:sp>
        <p:nvSpPr>
          <p:cNvPr id="773019358" name=""/>
          <p:cNvSpPr txBox="1"/>
          <p:nvPr/>
        </p:nvSpPr>
        <p:spPr bwMode="auto">
          <a:xfrm flipH="0" flipV="0">
            <a:off x="8425485" y="4030942"/>
            <a:ext cx="2368638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0≤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d>
                        <m:dPr>
                          <m:begChr m:val="⟨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69003428" name=""/>
          <p:cNvSpPr txBox="1"/>
          <p:nvPr/>
        </p:nvSpPr>
        <p:spPr bwMode="auto">
          <a:xfrm flipH="0" flipV="0">
            <a:off x="1119900" y="4660776"/>
            <a:ext cx="10373403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A potential small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would be problematic, so we use instead a normalized version of the cost function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1385540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44634" y="5115901"/>
            <a:ext cx="3397755" cy="895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712127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65976117" name=""/>
          <p:cNvSpPr txBox="1"/>
          <p:nvPr/>
        </p:nvSpPr>
        <p:spPr bwMode="auto">
          <a:xfrm flipH="0" flipV="0">
            <a:off x="1156891" y="1137447"/>
            <a:ext cx="10615288" cy="677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Using </a:t>
            </a:r>
            <a:r>
              <a:rPr>
                <a:solidFill>
                  <a:schemeClr val="tx1"/>
                </a:solidFill>
              </a:rPr>
              <a:t>that</a:t>
            </a:r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U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nary>
                        <m:naryPr>
                          <m:chr m:val="∑"/>
                          <m:grow m:val="off"/>
                          <m:limLoc m:val="subSup"/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V(</m:t>
                          </m:r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α)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sz="1800" b="1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|0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3539886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18300" y="1815003"/>
            <a:ext cx="9143150" cy="2374145"/>
          </a:xfrm>
          <a:prstGeom prst="rect">
            <a:avLst/>
          </a:prstGeom>
        </p:spPr>
      </p:pic>
      <p:sp>
        <p:nvSpPr>
          <p:cNvPr id="1360675837" name=""/>
          <p:cNvSpPr txBox="1"/>
          <p:nvPr/>
        </p:nvSpPr>
        <p:spPr bwMode="auto">
          <a:xfrm flipH="0" flipV="0">
            <a:off x="1036674" y="4605291"/>
            <a:ext cx="932598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38681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68863939" name=""/>
          <p:cNvSpPr txBox="1"/>
          <p:nvPr/>
        </p:nvSpPr>
        <p:spPr bwMode="auto">
          <a:xfrm flipH="0" flipV="0">
            <a:off x="1156891" y="1137447"/>
            <a:ext cx="10615288" cy="677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Using </a:t>
            </a:r>
            <a:r>
              <a:rPr>
                <a:solidFill>
                  <a:schemeClr val="tx1"/>
                </a:solidFill>
              </a:rPr>
              <a:t>that</a:t>
            </a:r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U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Α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|x(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nary>
                        <m:naryPr>
                          <m:chr m:val="∑"/>
                          <m:grow m:val="off"/>
                          <m:limLoc m:val="subSup"/>
                          <m:ctrlPr>
                            <a:rPr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V(</m:t>
                          </m:r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α)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sz="1800" b="1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|0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algn="l"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3600142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18299" y="1815003"/>
            <a:ext cx="9143149" cy="2374144"/>
          </a:xfrm>
          <a:prstGeom prst="rect">
            <a:avLst/>
          </a:prstGeom>
        </p:spPr>
      </p:pic>
      <p:sp>
        <p:nvSpPr>
          <p:cNvPr id="1662142653" name=""/>
          <p:cNvSpPr txBox="1"/>
          <p:nvPr/>
        </p:nvSpPr>
        <p:spPr bwMode="auto">
          <a:xfrm flipH="0" flipV="0">
            <a:off x="1036674" y="4605291"/>
            <a:ext cx="9325980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The above is called </a:t>
            </a:r>
            <a:r>
              <a:rPr b="1">
                <a:solidFill>
                  <a:schemeClr val="tx1"/>
                </a:solidFill>
              </a:rPr>
              <a:t>Global Cost Function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b="0">
                <a:solidFill>
                  <a:schemeClr val="tx1"/>
                </a:solidFill>
              </a:rPr>
              <a:t>Can exhibit barren plateaus for a large number of qubits</a:t>
            </a:r>
            <a:endParaRPr b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071907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18899496" name=""/>
          <p:cNvSpPr txBox="1"/>
          <p:nvPr/>
        </p:nvSpPr>
        <p:spPr bwMode="auto">
          <a:xfrm flipH="0" flipV="0">
            <a:off x="1156891" y="1137447"/>
            <a:ext cx="10624433" cy="14845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tackle this problem we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divide the problem up into multiple single-qubit terms</a:t>
            </a:r>
            <a:r>
              <a:rPr>
                <a:solidFill>
                  <a:schemeClr val="tx1"/>
                </a:solidFill>
              </a:rPr>
              <a:t> by replacing the term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0|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with                                            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The produced cost is function is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Cost Function </a:t>
            </a:r>
            <a:endParaRPr sz="1800" b="1"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sp>
        <p:nvSpPr>
          <p:cNvPr id="625872506" name=""/>
          <p:cNvSpPr txBox="1"/>
          <p:nvPr/>
        </p:nvSpPr>
        <p:spPr bwMode="auto">
          <a:xfrm flipH="0" flipV="0">
            <a:off x="1036674" y="4605291"/>
            <a:ext cx="932601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873715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84150" y="1322402"/>
            <a:ext cx="2254151" cy="556023"/>
          </a:xfrm>
          <a:prstGeom prst="rect">
            <a:avLst/>
          </a:prstGeom>
        </p:spPr>
      </p:pic>
      <p:pic>
        <p:nvPicPr>
          <p:cNvPr id="20440956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479610" y="2598192"/>
            <a:ext cx="8083325" cy="2372892"/>
          </a:xfrm>
          <a:prstGeom prst="rect">
            <a:avLst/>
          </a:prstGeom>
        </p:spPr>
      </p:pic>
      <p:sp>
        <p:nvSpPr>
          <p:cNvPr id="1648227681" name=""/>
          <p:cNvSpPr txBox="1"/>
          <p:nvPr/>
        </p:nvSpPr>
        <p:spPr bwMode="auto">
          <a:xfrm flipH="0" flipV="0">
            <a:off x="1267862" y="5067669"/>
            <a:ext cx="6831295" cy="14845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prove that the local cost function suits our problem we use that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≤n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Which implies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→0 </m:t>
                      </m:r>
                      <m:box>
                        <m:boxPr>
                          <m:aln m:val="off"/>
                          <m:diff m:val="off"/>
                          <m:noBreak m:val="off"/>
                          <m:opEmu m:val="on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pos m:val="bot"/>
                              <m:vertJc m:val="bot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groupChrPr>
                            <m:e>
                              <m:r>
                                <m:rPr/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→0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</p:txBody>
      </p:sp>
      <p:pic>
        <p:nvPicPr>
          <p:cNvPr id="10245539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889441" y="1669315"/>
            <a:ext cx="2904684" cy="998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80611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85792956" name=""/>
          <p:cNvSpPr txBox="1"/>
          <p:nvPr/>
        </p:nvSpPr>
        <p:spPr bwMode="auto">
          <a:xfrm flipH="0" flipV="0">
            <a:off x="1156893" y="1137448"/>
            <a:ext cx="10623858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sng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Evaluation of the cost function using quantum circuit</a:t>
            </a:r>
            <a:endParaRPr sz="2200" u="sng"/>
          </a:p>
        </p:txBody>
      </p:sp>
      <p:sp>
        <p:nvSpPr>
          <p:cNvPr id="438312925" name=""/>
          <p:cNvSpPr txBox="1"/>
          <p:nvPr/>
        </p:nvSpPr>
        <p:spPr bwMode="auto">
          <a:xfrm flipH="0" flipV="0">
            <a:off x="1036674" y="4605291"/>
            <a:ext cx="932601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12004754" name=""/>
          <p:cNvSpPr txBox="1"/>
          <p:nvPr/>
        </p:nvSpPr>
        <p:spPr bwMode="auto">
          <a:xfrm flipH="0" flipV="0">
            <a:off x="1240121" y="1738543"/>
            <a:ext cx="7123942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1800"/>
              <a:t>For Global Cost Function we have to evaluate the terms: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endParaRPr sz="1800"/>
          </a:p>
          <a:p>
            <a:pPr>
              <a:defRPr/>
            </a:pPr>
            <a:r>
              <a:rPr sz="1800"/>
              <a:t>	</a:t>
            </a:r>
            <a:endParaRPr sz="1800"/>
          </a:p>
          <a:p>
            <a:pPr>
              <a:defRPr/>
            </a:pPr>
            <a:r>
              <a:rPr sz="1800"/>
              <a:t>     and</a:t>
            </a:r>
            <a:endParaRPr sz="1800"/>
          </a:p>
        </p:txBody>
      </p:sp>
      <p:pic>
        <p:nvPicPr>
          <p:cNvPr id="14169289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44951" y="2158294"/>
            <a:ext cx="3138749" cy="479427"/>
          </a:xfrm>
          <a:prstGeom prst="rect">
            <a:avLst/>
          </a:prstGeom>
        </p:spPr>
      </p:pic>
      <p:pic>
        <p:nvPicPr>
          <p:cNvPr id="5231577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32767" y="2927299"/>
            <a:ext cx="4138434" cy="516394"/>
          </a:xfrm>
          <a:prstGeom prst="rect">
            <a:avLst/>
          </a:prstGeom>
        </p:spPr>
      </p:pic>
      <p:sp>
        <p:nvSpPr>
          <p:cNvPr id="1438702946" name=""/>
          <p:cNvSpPr txBox="1"/>
          <p:nvPr/>
        </p:nvSpPr>
        <p:spPr bwMode="auto">
          <a:xfrm flipH="0" flipV="0">
            <a:off x="1230873" y="3680533"/>
            <a:ext cx="716690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endParaRPr/>
          </a:p>
        </p:txBody>
      </p:sp>
      <p:pic>
        <p:nvPicPr>
          <p:cNvPr id="146656381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244950" y="2158293"/>
            <a:ext cx="3138747" cy="479426"/>
          </a:xfrm>
          <a:prstGeom prst="rect">
            <a:avLst/>
          </a:prstGeom>
        </p:spPr>
      </p:pic>
      <p:sp>
        <p:nvSpPr>
          <p:cNvPr id="1896763777" name=""/>
          <p:cNvSpPr txBox="1"/>
          <p:nvPr/>
        </p:nvSpPr>
        <p:spPr bwMode="auto">
          <a:xfrm flipH="0" flipV="0">
            <a:off x="1230873" y="3498189"/>
            <a:ext cx="7124374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 sz="1800"/>
              <a:t>For Local Cost Function we have to evaluate the terms:</a:t>
            </a:r>
            <a:endParaRPr sz="1800"/>
          </a:p>
          <a:p>
            <a:pPr marL="283878" indent="-283878">
              <a:buFont typeface="Arial"/>
              <a:buChar char="•"/>
              <a:defRPr/>
            </a:pPr>
            <a:endParaRPr sz="1800"/>
          </a:p>
          <a:p>
            <a:pPr>
              <a:defRPr/>
            </a:pPr>
            <a:r>
              <a:rPr sz="1800"/>
              <a:t>	</a:t>
            </a:r>
            <a:endParaRPr sz="1800"/>
          </a:p>
          <a:p>
            <a:pPr>
              <a:defRPr/>
            </a:pPr>
            <a:r>
              <a:rPr sz="1800"/>
              <a:t>     and</a:t>
            </a:r>
            <a:endParaRPr sz="1800"/>
          </a:p>
        </p:txBody>
      </p:sp>
      <p:pic>
        <p:nvPicPr>
          <p:cNvPr id="160570440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244950" y="2158293"/>
            <a:ext cx="3138747" cy="479426"/>
          </a:xfrm>
          <a:prstGeom prst="rect">
            <a:avLst/>
          </a:prstGeom>
        </p:spPr>
      </p:pic>
      <p:pic>
        <p:nvPicPr>
          <p:cNvPr id="108066651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223686" y="3926834"/>
            <a:ext cx="3138747" cy="479426"/>
          </a:xfrm>
          <a:prstGeom prst="rect">
            <a:avLst/>
          </a:prstGeom>
        </p:spPr>
      </p:pic>
      <p:pic>
        <p:nvPicPr>
          <p:cNvPr id="21206753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371054" y="4605291"/>
            <a:ext cx="4886541" cy="581730"/>
          </a:xfrm>
          <a:prstGeom prst="rect">
            <a:avLst/>
          </a:prstGeom>
        </p:spPr>
      </p:pic>
      <p:sp>
        <p:nvSpPr>
          <p:cNvPr id="668698849" name=""/>
          <p:cNvSpPr txBox="1"/>
          <p:nvPr/>
        </p:nvSpPr>
        <p:spPr bwMode="auto">
          <a:xfrm flipH="0" flipV="0">
            <a:off x="1240121" y="5460727"/>
            <a:ext cx="8649648" cy="48340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Using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|"/>
                          <m:endChr m:val="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/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= </m:t>
                              </m:r>
                              <m:f>
                                <m:f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+ </m:t>
                                  </m:r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,  the last one can be rewritten as </a:t>
            </a:r>
            <a:endParaRPr/>
          </a:p>
        </p:txBody>
      </p:sp>
      <p:pic>
        <p:nvPicPr>
          <p:cNvPr id="171489288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371054" y="6008868"/>
            <a:ext cx="5151844" cy="583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20733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1272287" name=""/>
          <p:cNvSpPr txBox="1"/>
          <p:nvPr/>
        </p:nvSpPr>
        <p:spPr bwMode="auto">
          <a:xfrm flipH="0" flipV="0">
            <a:off x="1156891" y="952496"/>
            <a:ext cx="10628069" cy="1066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How can we evaluate the previous terms?</a:t>
            </a: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We employ a quantum circuit called 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Hadamard Te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st</a:t>
            </a:r>
            <a:endParaRPr sz="1800" u="none"/>
          </a:p>
        </p:txBody>
      </p:sp>
      <p:sp>
        <p:nvSpPr>
          <p:cNvPr id="1594715576" name=""/>
          <p:cNvSpPr txBox="1"/>
          <p:nvPr/>
        </p:nvSpPr>
        <p:spPr bwMode="auto">
          <a:xfrm flipH="0" flipV="0">
            <a:off x="1036674" y="4228490"/>
            <a:ext cx="9335806" cy="19883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The circuit above can calculate the term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The probability of measuring the first qubit (</a:t>
            </a:r>
            <a:r>
              <a:rPr b="1"/>
              <a:t>ancilla</a:t>
            </a:r>
            <a:r>
              <a:rPr/>
              <a:t>) to be 0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1+Re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probability of measuring the ancilla qubit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to be 1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1-Re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marL="283878" indent="-283878">
              <a:buFont typeface="Arial"/>
              <a:buChar char="•"/>
              <a:defRPr/>
            </a:pPr>
            <a:endParaRPr/>
          </a:p>
          <a:p>
            <a:pPr>
              <a:defRPr/>
            </a:pPr>
            <a:r>
              <a:rPr/>
              <a:t>Hence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-P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=Re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     </a:t>
            </a:r>
            <a:endParaRPr/>
          </a:p>
        </p:txBody>
      </p:sp>
      <p:pic>
        <p:nvPicPr>
          <p:cNvPr id="12006429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05256" y="2065569"/>
            <a:ext cx="6531340" cy="2021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364068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6496917" name=""/>
          <p:cNvSpPr txBox="1"/>
          <p:nvPr/>
        </p:nvSpPr>
        <p:spPr bwMode="auto">
          <a:xfrm flipH="0" flipV="0">
            <a:off x="1036674" y="1146134"/>
            <a:ext cx="10631992" cy="3872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For the Imagi</a:t>
            </a:r>
            <a:r>
              <a:rPr>
                <a:solidFill>
                  <a:schemeClr val="tx1"/>
                </a:solidFill>
              </a:rPr>
              <a:t>na</a:t>
            </a:r>
            <a:r>
              <a:rPr>
                <a:solidFill>
                  <a:schemeClr val="tx1"/>
                </a:solidFill>
              </a:rPr>
              <a:t>ry part we simple add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p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gate after the first Hadamard on the ancilla qubit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5548195" name=""/>
          <p:cNvSpPr txBox="1"/>
          <p:nvPr/>
        </p:nvSpPr>
        <p:spPr bwMode="auto">
          <a:xfrm flipH="0" flipV="0">
            <a:off x="1036674" y="4228490"/>
            <a:ext cx="9337642" cy="19883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The circuit above can calculate the term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Im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probability of measuring the ancilla</a:t>
            </a:r>
            <a:r>
              <a:rPr>
                <a:solidFill>
                  <a:schemeClr val="tx1"/>
                </a:solidFill>
              </a:rPr>
              <a:t> qubit to be 0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1+Im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probability of measuring the ancilla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qubit to be 1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1-Im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sz="180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sz="1800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Hence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-P</m:t>
                      </m:r>
                      <m:d>
                        <m:dPr>
                          <m:begChr m:val="("/>
                          <m:endChr m:val=")"/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=Im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     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7800392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50606" y="1683057"/>
            <a:ext cx="6819899" cy="200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970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0753451" name=""/>
          <p:cNvSpPr txBox="1"/>
          <p:nvPr/>
        </p:nvSpPr>
        <p:spPr bwMode="auto">
          <a:xfrm flipH="0" flipV="0">
            <a:off x="1036674" y="1146134"/>
            <a:ext cx="10638508" cy="15659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/>
                </a:solidFill>
              </a:rPr>
              <a:t>How can we apply the hadamard test for our purpose?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 we set: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  <m:d>
                        <m:dPr>
                          <m:begChr m:val=""/>
                          <m:endChr m:val="⟩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 and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Sup>
                        <m:sSubSupPr>
                          <m:alnScr m:val="off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  <m:sup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sSup>
                            <m:sSupPr>
                              <m:ctrlPr>
                                <a:rPr sz="18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</a:t>
            </a:r>
            <a:endParaRPr b="1">
              <a:solidFill>
                <a:schemeClr val="tx1"/>
              </a:solidFill>
            </a:endParaRPr>
          </a:p>
        </p:txBody>
      </p:sp>
      <p:pic>
        <p:nvPicPr>
          <p:cNvPr id="1204117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3676" y="1678866"/>
            <a:ext cx="3138746" cy="479425"/>
          </a:xfrm>
          <a:prstGeom prst="rect">
            <a:avLst/>
          </a:prstGeom>
        </p:spPr>
      </p:pic>
      <p:pic>
        <p:nvPicPr>
          <p:cNvPr id="16481262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90582" y="2968470"/>
            <a:ext cx="8467724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91407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p:sp>
        <p:nvSpPr>
          <p:cNvPr id="865032919" name=""/>
          <p:cNvSpPr txBox="1"/>
          <p:nvPr/>
        </p:nvSpPr>
        <p:spPr bwMode="auto">
          <a:xfrm flipH="0" flipV="0">
            <a:off x="1719187" y="1246629"/>
            <a:ext cx="5171848" cy="485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Ax=b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C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×N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x, b</m:t>
                      </m:r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2400" b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84258478" name=""/>
          <p:cNvSpPr txBox="1"/>
          <p:nvPr/>
        </p:nvSpPr>
        <p:spPr bwMode="auto">
          <a:xfrm flipH="0" flipV="0">
            <a:off x="1785726" y="2062207"/>
            <a:ext cx="7527631" cy="16312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Exponential speedup can be achieved using the quantum algorithm </a:t>
            </a:r>
            <a:r>
              <a:rPr sz="2000" b="1"/>
              <a:t>HHL </a:t>
            </a:r>
            <a:r>
              <a:rPr sz="2000" b="0"/>
              <a:t>which:</a:t>
            </a:r>
            <a:endParaRPr sz="2000" b="0"/>
          </a:p>
          <a:p>
            <a:pPr marL="305908" indent="-305908">
              <a:buFont typeface="Arial"/>
              <a:buChar char="•"/>
              <a:defRPr/>
            </a:pPr>
            <a:r>
              <a:rPr sz="2000" b="0"/>
              <a:t>Determines a quantum state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="0"/>
              <a:t> that is proportional to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2000" b="0"/>
              <a:t> 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  <a:p>
            <a:pPr marL="305908" indent="-305908">
              <a:buFont typeface="Arial"/>
              <a:buChar char="•"/>
              <a:defRPr/>
            </a:pPr>
            <a:r>
              <a:rPr sz="2000" b="0"/>
              <a:t>Achieves polylogarithmic scaling in </a:t>
            </a:r>
            <a:r>
              <a:rPr sz="2000" b="0" i="1"/>
              <a:t>N</a:t>
            </a:r>
            <a:endParaRPr sz="2000" b="0" i="1"/>
          </a:p>
          <a:p>
            <a:pPr>
              <a:defRPr/>
            </a:pPr>
            <a:endParaRPr sz="20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17785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0246461" name=""/>
          <p:cNvSpPr txBox="1"/>
          <p:nvPr/>
        </p:nvSpPr>
        <p:spPr bwMode="auto">
          <a:xfrm flipH="0" flipV="0">
            <a:off x="1036674" y="1146134"/>
            <a:ext cx="10639768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	             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pic>
        <p:nvPicPr>
          <p:cNvPr id="20108162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186000" y="1069200"/>
            <a:ext cx="4140000" cy="514800"/>
          </a:xfrm>
          <a:prstGeom prst="rect">
            <a:avLst/>
          </a:prstGeom>
        </p:spPr>
      </p:pic>
      <p:sp>
        <p:nvSpPr>
          <p:cNvPr id="779197979" name=""/>
          <p:cNvSpPr txBox="1"/>
          <p:nvPr/>
        </p:nvSpPr>
        <p:spPr bwMode="auto">
          <a:xfrm flipH="0" flipV="0">
            <a:off x="925155" y="2543082"/>
            <a:ext cx="10343051" cy="3975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 Thus by setting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U</m:t>
                              </m:r>
                            </m:e>
                            <m:sup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/>
              <a:t>  we can calculate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/>
              <a:t> by using the following circuit twice</a:t>
            </a:r>
            <a:endParaRPr b="0"/>
          </a:p>
        </p:txBody>
      </p:sp>
      <p:pic>
        <p:nvPicPr>
          <p:cNvPr id="6872541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09538" y="1686580"/>
            <a:ext cx="5891650" cy="517416"/>
          </a:xfrm>
          <a:prstGeom prst="rect">
            <a:avLst/>
          </a:prstGeom>
        </p:spPr>
      </p:pic>
      <p:pic>
        <p:nvPicPr>
          <p:cNvPr id="5804841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80072" y="2940588"/>
            <a:ext cx="6486525" cy="2019299"/>
          </a:xfrm>
          <a:prstGeom prst="rect">
            <a:avLst/>
          </a:prstGeom>
        </p:spPr>
      </p:pic>
      <p:sp>
        <p:nvSpPr>
          <p:cNvPr id="25073709" name=""/>
          <p:cNvSpPr txBox="1"/>
          <p:nvPr/>
        </p:nvSpPr>
        <p:spPr bwMode="auto">
          <a:xfrm flipH="0" flipV="0">
            <a:off x="1073664" y="5400582"/>
            <a:ext cx="1027423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980655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9450625" name=""/>
          <p:cNvSpPr txBox="1"/>
          <p:nvPr/>
        </p:nvSpPr>
        <p:spPr bwMode="auto">
          <a:xfrm flipH="0" flipV="0">
            <a:off x="1036674" y="1146134"/>
            <a:ext cx="10639768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	             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pic>
        <p:nvPicPr>
          <p:cNvPr id="19933486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186000" y="1069200"/>
            <a:ext cx="4140000" cy="514800"/>
          </a:xfrm>
          <a:prstGeom prst="rect">
            <a:avLst/>
          </a:prstGeom>
        </p:spPr>
      </p:pic>
      <p:sp>
        <p:nvSpPr>
          <p:cNvPr id="1029398081" name=""/>
          <p:cNvSpPr txBox="1"/>
          <p:nvPr/>
        </p:nvSpPr>
        <p:spPr bwMode="auto">
          <a:xfrm flipH="0" flipV="0">
            <a:off x="925155" y="2543082"/>
            <a:ext cx="10343051" cy="3975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 Thus by setting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U</m:t>
                              </m:r>
                            </m:e>
                            <m:sup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</m:oMath>
                  </m:oMathPara>
                </a14:m>
              </mc:Choice>
              <mc:Fallback/>
            </mc:AlternateContent>
            <a:r>
              <a:rPr/>
              <a:t>  we can calculate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  <m:sSup>
                            <m:sSup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/>
              <a:t> by using the following circuit twice</a:t>
            </a:r>
            <a:endParaRPr b="0"/>
          </a:p>
        </p:txBody>
      </p:sp>
      <p:pic>
        <p:nvPicPr>
          <p:cNvPr id="27430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09538" y="1686580"/>
            <a:ext cx="5891650" cy="517416"/>
          </a:xfrm>
          <a:prstGeom prst="rect">
            <a:avLst/>
          </a:prstGeom>
        </p:spPr>
      </p:pic>
      <p:pic>
        <p:nvPicPr>
          <p:cNvPr id="15990890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80072" y="2940588"/>
            <a:ext cx="6486525" cy="2019299"/>
          </a:xfrm>
          <a:prstGeom prst="rect">
            <a:avLst/>
          </a:prstGeom>
        </p:spPr>
      </p:pic>
      <p:sp>
        <p:nvSpPr>
          <p:cNvPr id="1326523668" name=""/>
          <p:cNvSpPr txBox="1"/>
          <p:nvPr/>
        </p:nvSpPr>
        <p:spPr bwMode="auto">
          <a:xfrm flipH="0" flipV="0">
            <a:off x="1073664" y="5400582"/>
            <a:ext cx="1027419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An alternative way to calculate these term is by using an different subroutine called </a:t>
            </a:r>
            <a:r>
              <a:rPr b="1"/>
              <a:t>The Hadamard-Overlap Test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934478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22683669" name=""/>
          <p:cNvSpPr txBox="1"/>
          <p:nvPr/>
        </p:nvSpPr>
        <p:spPr bwMode="auto">
          <a:xfrm flipH="0" flipV="0">
            <a:off x="1036674" y="1146134"/>
            <a:ext cx="10639768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To calculate the terms 			          	             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tx1"/>
              </a:solidFill>
            </a:endParaRPr>
          </a:p>
        </p:txBody>
      </p:sp>
      <p:sp>
        <p:nvSpPr>
          <p:cNvPr id="1876022193" name=""/>
          <p:cNvSpPr txBox="1"/>
          <p:nvPr/>
        </p:nvSpPr>
        <p:spPr bwMode="auto">
          <a:xfrm flipH="0" flipV="0">
            <a:off x="869669" y="1812524"/>
            <a:ext cx="10344599" cy="3903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  We set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|ψ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=V(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α)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/>
              <a:t>   and 					</a:t>
            </a:r>
            <a:endParaRPr b="0"/>
          </a:p>
        </p:txBody>
      </p:sp>
      <p:pic>
        <p:nvPicPr>
          <p:cNvPr id="13222661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0630" y="1007934"/>
            <a:ext cx="5170339" cy="595418"/>
          </a:xfrm>
          <a:prstGeom prst="rect">
            <a:avLst/>
          </a:prstGeom>
        </p:spPr>
      </p:pic>
      <p:pic>
        <p:nvPicPr>
          <p:cNvPr id="8940379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791504" y="1787715"/>
            <a:ext cx="2666776" cy="376576"/>
          </a:xfrm>
          <a:prstGeom prst="rect">
            <a:avLst/>
          </a:prstGeom>
        </p:spPr>
      </p:pic>
      <p:pic>
        <p:nvPicPr>
          <p:cNvPr id="16740957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7657" y="2674284"/>
            <a:ext cx="10136286" cy="312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747343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0490257" name=""/>
          <p:cNvSpPr txBox="1"/>
          <p:nvPr/>
        </p:nvSpPr>
        <p:spPr bwMode="auto">
          <a:xfrm flipH="0" flipV="0">
            <a:off x="1036674" y="1146134"/>
            <a:ext cx="10321767" cy="121739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tx1"/>
                </a:solidFill>
              </a:rPr>
              <a:t>Using Qiskit we attempt to implement the VQLS algorithm and solve an example of a 3-qubits linear equations system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 = 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</a:t>
            </a:r>
            <a:r>
              <a:rPr sz="2400" b="0">
                <a:solidFill>
                  <a:schemeClr val="tx1"/>
                </a:solidFill>
              </a:rPr>
              <a:t>with </a:t>
            </a:r>
            <a:endParaRPr sz="2400" b="0">
              <a:solidFill>
                <a:schemeClr val="tx1"/>
              </a:solidFill>
            </a:endParaRPr>
          </a:p>
          <a:p>
            <a:pPr>
              <a:defRPr/>
            </a:pPr>
            <a:endParaRPr sz="2400" b="1">
              <a:solidFill>
                <a:schemeClr val="tx1"/>
              </a:solidFill>
            </a:endParaRPr>
          </a:p>
        </p:txBody>
      </p:sp>
      <p:sp>
        <p:nvSpPr>
          <p:cNvPr id="122180739" name=""/>
          <p:cNvSpPr txBox="1"/>
          <p:nvPr/>
        </p:nvSpPr>
        <p:spPr bwMode="auto">
          <a:xfrm flipH="0" flipV="0">
            <a:off x="869669" y="1812524"/>
            <a:ext cx="1034467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 </a:t>
            </a:r>
            <a:endParaRPr b="0"/>
          </a:p>
        </p:txBody>
      </p:sp>
      <p:pic>
        <p:nvPicPr>
          <p:cNvPr id="15746633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26941" y="2873644"/>
            <a:ext cx="7639049" cy="695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5752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6774152" name=""/>
          <p:cNvSpPr txBox="1"/>
          <p:nvPr/>
        </p:nvSpPr>
        <p:spPr bwMode="auto">
          <a:xfrm flipH="0" flipV="0">
            <a:off x="1036674" y="1146134"/>
            <a:ext cx="10404492" cy="7639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0">
                <a:solidFill>
                  <a:schemeClr val="tx1"/>
                </a:solidFill>
              </a:rPr>
              <a:t>Linear entanglement ansatz was used with 9 rotation gates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200" b="0">
                <a:solidFill>
                  <a:schemeClr val="tx1"/>
                </a:solidFill>
              </a:rPr>
              <a:t> (therefore 9 parameters)</a:t>
            </a:r>
            <a:endParaRPr sz="2200" b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>
                <a:solidFill>
                  <a:schemeClr val="tx1"/>
                </a:solidFill>
              </a:rPr>
              <a:t>and 4 </a:t>
            </a:r>
            <a:r>
              <a:rPr sz="2200" b="0" i="1">
                <a:solidFill>
                  <a:schemeClr val="tx1"/>
                </a:solidFill>
              </a:rPr>
              <a:t>CNOTs gates</a:t>
            </a:r>
            <a:endParaRPr sz="2200" b="0" i="1">
              <a:solidFill>
                <a:schemeClr val="tx1"/>
              </a:solidFill>
            </a:endParaRPr>
          </a:p>
        </p:txBody>
      </p:sp>
      <p:pic>
        <p:nvPicPr>
          <p:cNvPr id="2508672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16903" y="1910064"/>
            <a:ext cx="6990420" cy="2815999"/>
          </a:xfrm>
          <a:prstGeom prst="rect">
            <a:avLst/>
          </a:prstGeom>
        </p:spPr>
      </p:pic>
      <p:sp>
        <p:nvSpPr>
          <p:cNvPr id="1649201275" name=""/>
          <p:cNvSpPr txBox="1"/>
          <p:nvPr/>
        </p:nvSpPr>
        <p:spPr bwMode="auto">
          <a:xfrm flipH="0" flipV="0">
            <a:off x="1027427" y="4993689"/>
            <a:ext cx="10333318" cy="4201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Since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</m:oMath>
                  </m:oMathPara>
                </a14:m>
              </mc:Choice>
              <mc:Fallback/>
            </mc:AlternateContent>
            <a:r>
              <a:rPr sz="2000" b="1" i="1"/>
              <a:t> </a:t>
            </a:r>
            <a:r>
              <a:rPr sz="2000" b="0" i="0"/>
              <a:t>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="0" i="0"/>
              <a:t> are real, only rotation around the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sz="2000" b="0" i="0"/>
              <a:t>-axis is required</a:t>
            </a:r>
            <a:endParaRPr sz="2000"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9735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3281360" name=""/>
          <p:cNvSpPr txBox="1"/>
          <p:nvPr/>
        </p:nvSpPr>
        <p:spPr bwMode="auto">
          <a:xfrm flipH="0" flipV="0">
            <a:off x="1036674" y="1156542"/>
            <a:ext cx="10409927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Global cost function was used: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The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Hadamard Test</a:t>
            </a:r>
            <a:r>
              <a:rPr sz="2200" b="0" i="0">
                <a:solidFill>
                  <a:schemeClr val="tx1"/>
                </a:solidFill>
              </a:rPr>
              <a:t> for evaluating the terms </a:t>
            </a:r>
            <a:endParaRPr sz="2200" b="0" i="0">
              <a:solidFill>
                <a:schemeClr val="tx1"/>
              </a:solidFill>
            </a:endParaRPr>
          </a:p>
        </p:txBody>
      </p:sp>
      <p:pic>
        <p:nvPicPr>
          <p:cNvPr id="14279313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34781" y="2365482"/>
            <a:ext cx="6621261" cy="2786700"/>
          </a:xfrm>
          <a:prstGeom prst="rect">
            <a:avLst/>
          </a:prstGeom>
        </p:spPr>
      </p:pic>
      <p:pic>
        <p:nvPicPr>
          <p:cNvPr id="5938237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41583" y="1816408"/>
            <a:ext cx="3594725" cy="549073"/>
          </a:xfrm>
          <a:prstGeom prst="rect">
            <a:avLst/>
          </a:prstGeom>
        </p:spPr>
      </p:pic>
      <p:sp>
        <p:nvSpPr>
          <p:cNvPr id="28494446" name=""/>
          <p:cNvSpPr txBox="1"/>
          <p:nvPr/>
        </p:nvSpPr>
        <p:spPr bwMode="auto">
          <a:xfrm flipH="0" flipV="0">
            <a:off x="1036674" y="5391334"/>
            <a:ext cx="8851475" cy="4349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000"/>
              <a:t> 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sSup>
                            <m:sSupPr>
                              <m:ctrlPr>
                                <a:rPr sz="20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'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i"/>
                        </m:rP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922530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5003535" name=""/>
          <p:cNvSpPr txBox="1"/>
          <p:nvPr/>
        </p:nvSpPr>
        <p:spPr bwMode="auto">
          <a:xfrm flipH="0" flipV="0">
            <a:off x="1036674" y="1156543"/>
            <a:ext cx="10411224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. . . and for the terms 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847481300" name=""/>
          <p:cNvSpPr txBox="1"/>
          <p:nvPr/>
        </p:nvSpPr>
        <p:spPr bwMode="auto">
          <a:xfrm flipH="0" flipV="0">
            <a:off x="1036674" y="5391334"/>
            <a:ext cx="8851511" cy="4201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000"/>
              <a:t>  </a:t>
            </a:r>
            <a:endParaRPr/>
          </a:p>
        </p:txBody>
      </p:sp>
      <p:pic>
        <p:nvPicPr>
          <p:cNvPr id="901696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49931" y="1769540"/>
            <a:ext cx="4792548" cy="595941"/>
          </a:xfrm>
          <a:prstGeom prst="rect">
            <a:avLst/>
          </a:prstGeom>
        </p:spPr>
      </p:pic>
      <p:pic>
        <p:nvPicPr>
          <p:cNvPr id="8544104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2284339"/>
            <a:ext cx="12191999" cy="2621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49273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3139979" name=""/>
          <p:cNvSpPr txBox="1"/>
          <p:nvPr/>
        </p:nvSpPr>
        <p:spPr bwMode="auto">
          <a:xfrm flipH="0" flipV="0">
            <a:off x="1036674" y="1156543"/>
            <a:ext cx="10412052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Our cost function is :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pic>
        <p:nvPicPr>
          <p:cNvPr id="14907878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23325" y="1746177"/>
            <a:ext cx="4276724" cy="1076324"/>
          </a:xfrm>
          <a:prstGeom prst="rect">
            <a:avLst/>
          </a:prstGeom>
        </p:spPr>
      </p:pic>
      <p:sp>
        <p:nvSpPr>
          <p:cNvPr id="1718753580" name=""/>
          <p:cNvSpPr txBox="1"/>
          <p:nvPr/>
        </p:nvSpPr>
        <p:spPr bwMode="auto">
          <a:xfrm flipH="0" flipV="0">
            <a:off x="1036674" y="3560314"/>
            <a:ext cx="9169311" cy="762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We minimize it using preferably a gradient free optimizer, like COBYLA, that is less vulnerable to barren plateaus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354884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12558184" name=""/>
          <p:cNvSpPr txBox="1"/>
          <p:nvPr/>
        </p:nvSpPr>
        <p:spPr bwMode="auto">
          <a:xfrm flipH="0" flipV="0">
            <a:off x="1036674" y="1156543"/>
            <a:ext cx="10413312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The output of the algorithm is: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39368348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93027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5154" y="1720441"/>
            <a:ext cx="9704293" cy="3560672"/>
          </a:xfrm>
          <a:prstGeom prst="rect">
            <a:avLst/>
          </a:prstGeom>
        </p:spPr>
      </p:pic>
      <p:sp>
        <p:nvSpPr>
          <p:cNvPr id="1653443951" name=""/>
          <p:cNvSpPr txBox="1"/>
          <p:nvPr/>
        </p:nvSpPr>
        <p:spPr bwMode="auto">
          <a:xfrm flipH="0" flipV="0">
            <a:off x="1156893" y="5446820"/>
            <a:ext cx="9310402" cy="8173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200" i="1"/>
              <a:t>fun </a:t>
            </a:r>
            <a:r>
              <a:rPr sz="2200"/>
              <a:t>is the final value of the cost function which is close to 0, as desired</a:t>
            </a:r>
            <a:endParaRPr sz="2200"/>
          </a:p>
          <a:p>
            <a:pPr marL="283879" indent="-283879">
              <a:buFont typeface="Arial"/>
              <a:buChar char="•"/>
              <a:defRPr/>
            </a:pPr>
            <a:r>
              <a:rPr sz="2200" i="1"/>
              <a:t>x </a:t>
            </a:r>
            <a:r>
              <a:rPr sz="2200" i="0"/>
              <a:t>is optimal point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opt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2200" i="0"/>
              <a:t> which corresponds to the solution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sz="2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  <m:r>
                        <m:rPr>
                          <m:sty m:val="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=V(</m:t>
                      </m:r>
                      <m:sSub>
                        <m:sSub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opt</m:t>
                          </m:r>
                        </m:sub>
                      </m:sSub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200"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069672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15371163" name=""/>
          <p:cNvSpPr txBox="1"/>
          <p:nvPr/>
        </p:nvSpPr>
        <p:spPr bwMode="auto">
          <a:xfrm flipH="0" flipV="0">
            <a:off x="1036674" y="1156543"/>
            <a:ext cx="10420224" cy="2590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To confirm that the obtained solution is correct we calculate the inner product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⟩"/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>
                              <m:sty m:val="b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400" b="0" i="0">
                <a:solidFill>
                  <a:schemeClr val="tx1"/>
                </a:solidFill>
              </a:rPr>
              <a:t>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with the expectation of being close to 1.</a:t>
            </a:r>
            <a:r>
              <a:rPr sz="2400" b="0" i="0">
                <a:solidFill>
                  <a:schemeClr val="tx1"/>
                </a:solidFill>
              </a:rPr>
              <a:t> The output is:</a:t>
            </a:r>
            <a:endParaRPr sz="26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1235637807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70388504" name=""/>
          <p:cNvSpPr txBox="1"/>
          <p:nvPr/>
        </p:nvSpPr>
        <p:spPr bwMode="auto">
          <a:xfrm flipH="0" flipV="0">
            <a:off x="1055169" y="4374101"/>
            <a:ext cx="7881523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0788789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8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p:sp>
        <p:nvSpPr>
          <p:cNvPr id="1891043335" name=""/>
          <p:cNvSpPr txBox="1"/>
          <p:nvPr/>
        </p:nvSpPr>
        <p:spPr bwMode="auto">
          <a:xfrm flipH="0" flipV="0">
            <a:off x="1719186" y="1246628"/>
            <a:ext cx="5171847" cy="4858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Ax=b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C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×N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x, b</m:t>
                      </m:r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2400" b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0189679" name=""/>
          <p:cNvSpPr txBox="1"/>
          <p:nvPr/>
        </p:nvSpPr>
        <p:spPr bwMode="auto">
          <a:xfrm flipH="0" flipV="0">
            <a:off x="1785726" y="2062207"/>
            <a:ext cx="7527631" cy="25456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Exponential speedup can be achieved using the quantum algorithm </a:t>
            </a:r>
            <a:r>
              <a:rPr sz="2000" b="1"/>
              <a:t>HHL </a:t>
            </a:r>
            <a:r>
              <a:rPr sz="2000" b="0"/>
              <a:t>which:</a:t>
            </a:r>
            <a:endParaRPr sz="2000" b="0"/>
          </a:p>
          <a:p>
            <a:pPr marL="305907" indent="-305907">
              <a:buFont typeface="Arial"/>
              <a:buChar char="•"/>
              <a:defRPr/>
            </a:pPr>
            <a:r>
              <a:rPr sz="2000" b="0"/>
              <a:t>Determines a quantum state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="0"/>
              <a:t> that is proportional to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2000" b="0"/>
              <a:t> 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  <a:p>
            <a:pPr marL="305907" indent="-305907">
              <a:buFont typeface="Arial"/>
              <a:buChar char="•"/>
              <a:defRPr/>
            </a:pPr>
            <a:r>
              <a:rPr sz="2000" b="0"/>
              <a:t>Achieves polylogarithmic scaling in </a:t>
            </a:r>
            <a:r>
              <a:rPr sz="2000" b="0" i="1"/>
              <a:t>N</a:t>
            </a:r>
            <a:endParaRPr sz="2000" b="0" i="1"/>
          </a:p>
          <a:p>
            <a:pPr>
              <a:defRPr/>
            </a:pPr>
            <a:endParaRPr sz="2000" b="1" i="1"/>
          </a:p>
          <a:p>
            <a:pPr>
              <a:defRPr/>
            </a:pPr>
            <a:r>
              <a:rPr sz="2000" b="0" i="0"/>
              <a:t>However</a:t>
            </a:r>
            <a:endParaRPr sz="2000" b="0" i="0"/>
          </a:p>
          <a:p>
            <a:pPr marL="305907" indent="-305907">
              <a:buFont typeface="Arial"/>
              <a:buChar char="•"/>
              <a:defRPr/>
            </a:pPr>
            <a:r>
              <a:rPr sz="2000" b="0" i="0"/>
              <a:t>Demanding implementation</a:t>
            </a:r>
            <a:endParaRPr sz="2000" b="0" i="0"/>
          </a:p>
          <a:p>
            <a:pPr>
              <a:defRPr/>
            </a:pPr>
            <a:endParaRPr sz="2000" b="1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89475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08943027" name=""/>
          <p:cNvSpPr txBox="1"/>
          <p:nvPr/>
        </p:nvSpPr>
        <p:spPr bwMode="auto">
          <a:xfrm flipH="0" flipV="0">
            <a:off x="1036674" y="1156543"/>
            <a:ext cx="10420224" cy="2590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To confirm that the obtained solution is correct we calculate the inner product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⟩"/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>
                              <m:sty m:val="b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400" b="0" i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400" b="0" i="0">
                <a:solidFill>
                  <a:schemeClr val="tx1"/>
                </a:solidFill>
              </a:rPr>
              <a:t> </a:t>
            </a:r>
            <a:endParaRPr sz="24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with the expectation of being close to 1.</a:t>
            </a:r>
            <a:r>
              <a:rPr sz="2400" b="0" i="0">
                <a:solidFill>
                  <a:schemeClr val="tx1"/>
                </a:solidFill>
              </a:rPr>
              <a:t> The output is:</a:t>
            </a:r>
            <a:endParaRPr sz="2600" b="0" i="0">
              <a:solidFill>
                <a:schemeClr val="tx1"/>
              </a:solidFill>
            </a:endParaRP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  <a:endParaRPr sz="2200" b="0" i="0">
              <a:solidFill>
                <a:schemeClr val="tx1"/>
              </a:solidFill>
            </a:endParaRPr>
          </a:p>
        </p:txBody>
      </p:sp>
      <p:sp>
        <p:nvSpPr>
          <p:cNvPr id="75617568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386674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31480" y="3318399"/>
            <a:ext cx="5172074" cy="685800"/>
          </a:xfrm>
          <a:prstGeom prst="rect">
            <a:avLst/>
          </a:prstGeom>
        </p:spPr>
      </p:pic>
      <p:sp>
        <p:nvSpPr>
          <p:cNvPr id="1937766762" name=""/>
          <p:cNvSpPr txBox="1"/>
          <p:nvPr/>
        </p:nvSpPr>
        <p:spPr bwMode="auto">
          <a:xfrm flipH="0" flipV="0">
            <a:off x="1055169" y="4374101"/>
            <a:ext cx="7881451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 </a:t>
            </a:r>
            <a:r>
              <a:rPr sz="2200"/>
              <a:t>. . . It works !!!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61991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Referances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9115822" name=""/>
          <p:cNvSpPr txBox="1"/>
          <p:nvPr/>
        </p:nvSpPr>
        <p:spPr bwMode="auto">
          <a:xfrm flipH="0" flipV="0">
            <a:off x="1036674" y="1156543"/>
            <a:ext cx="10422420" cy="3749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VQLS ALgorithm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3" tooltip="https://arxiv.org/pdf/1909.05820.pdf"/>
              </a:rPr>
              <a:t>https://arxiv.org/pdf/1909.05820.pdf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4" tooltip="https://qiskit.org/textbook/ch-paper-implementations/vqls.html"/>
              </a:rPr>
              <a:t>https://qiskit.org/textbook/ch-paper-implementations/vqls.html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5" tooltip="https://pennylane.ai/qml/demos/tutorial_vqls.html"/>
              </a:rPr>
              <a:t>https://pennylane.ai/qml/demos/tutorial_vqls.html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Anstaz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6" tooltip="https://arxiv.org/pdf/2111.13730.pdf"/>
              </a:rPr>
              <a:t>https://arxiv.org/pdf/2111.13730.pdf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Cost Function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4" tooltip="https://qiskit.org/textbook/ch-paper-implementations/vqls.html"/>
              </a:rPr>
              <a:t>https://qiskit.org/textbook/ch-paper-implementations/vqls.html</a:t>
            </a:r>
            <a:endParaRPr sz="2600"/>
          </a:p>
        </p:txBody>
      </p:sp>
      <p:sp>
        <p:nvSpPr>
          <p:cNvPr id="1099129117" name=""/>
          <p:cNvSpPr txBox="1"/>
          <p:nvPr/>
        </p:nvSpPr>
        <p:spPr bwMode="auto">
          <a:xfrm flipH="0" flipV="0"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341726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08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p:sp>
        <p:nvSpPr>
          <p:cNvPr id="1218889268" name=""/>
          <p:cNvSpPr txBox="1"/>
          <p:nvPr/>
        </p:nvSpPr>
        <p:spPr bwMode="auto">
          <a:xfrm flipH="0" flipV="0">
            <a:off x="1719186" y="1246628"/>
            <a:ext cx="5171847" cy="4858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Ax=b</m:t>
                      </m:r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>
                          <m:sty m:val="bi"/>
                        </m:rPr>
                        <a:rPr sz="2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C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sty m:val="i"/>
                            </m:rPr>
                            <a:rPr sz="2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×N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2400">
                <a:solidFill>
                  <a:schemeClr val="tx1"/>
                </a:solidFill>
              </a:rPr>
              <a:t>  and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x, b</m:t>
                      </m:r>
                      <m:r>
                        <m:rPr>
                          <m:sty m:val="bi"/>
                        </m:rPr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 ∈</m:t>
                      </m:r>
                      <m:sSup>
                        <m:sSupPr>
                          <m:ctrlPr>
                            <a:rPr sz="2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2400" b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887032" name=""/>
          <p:cNvSpPr txBox="1"/>
          <p:nvPr/>
        </p:nvSpPr>
        <p:spPr bwMode="auto">
          <a:xfrm flipH="0" flipV="0">
            <a:off x="1785726" y="2062205"/>
            <a:ext cx="7527666" cy="37648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/>
              <a:t>Exponential speedup can be achieved using the quantum algorithm </a:t>
            </a:r>
            <a:r>
              <a:rPr sz="2000" b="1"/>
              <a:t>HHL </a:t>
            </a:r>
            <a:r>
              <a:rPr sz="2000" b="0"/>
              <a:t>which:</a:t>
            </a:r>
            <a:endParaRPr sz="2000" b="0"/>
          </a:p>
          <a:p>
            <a:pPr marL="305907" indent="-305907">
              <a:buFont typeface="Arial"/>
              <a:buChar char="•"/>
              <a:defRPr/>
            </a:pPr>
            <a:r>
              <a:rPr sz="2000" b="0"/>
              <a:t>Determines a quantum state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="0"/>
              <a:t> that is proportional to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2000" b="0"/>
              <a:t> 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|x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  <a:p>
            <a:pPr marL="305907" indent="-305907">
              <a:buFont typeface="Arial"/>
              <a:buChar char="•"/>
              <a:defRPr/>
            </a:pPr>
            <a:r>
              <a:rPr sz="2000" b="0"/>
              <a:t>Achieves polylogarithmic scaling in </a:t>
            </a:r>
            <a:r>
              <a:rPr sz="2000" b="0" i="1"/>
              <a:t>N</a:t>
            </a:r>
            <a:endParaRPr sz="2000" b="0" i="1"/>
          </a:p>
          <a:p>
            <a:pPr>
              <a:defRPr/>
            </a:pPr>
            <a:endParaRPr sz="2000" b="1" i="1"/>
          </a:p>
          <a:p>
            <a:pPr>
              <a:defRPr/>
            </a:pPr>
            <a:r>
              <a:rPr sz="2000" b="0" i="0"/>
              <a:t>However</a:t>
            </a:r>
            <a:endParaRPr sz="2000" b="0" i="0"/>
          </a:p>
          <a:p>
            <a:pPr marL="305907" indent="-305907">
              <a:buFont typeface="Arial"/>
              <a:buChar char="•"/>
              <a:defRPr/>
            </a:pPr>
            <a:r>
              <a:rPr sz="2000" b="0" i="0"/>
              <a:t>Demanding implementation</a:t>
            </a:r>
            <a:endParaRPr sz="2000" b="0" i="0"/>
          </a:p>
          <a:p>
            <a:pPr>
              <a:defRPr/>
            </a:pPr>
            <a:endParaRPr sz="2000" b="1" i="0"/>
          </a:p>
          <a:p>
            <a:pPr>
              <a:defRPr/>
            </a:pPr>
            <a:r>
              <a:rPr sz="2000" b="0" i="0"/>
              <a:t>Instead a Variational Hybrid Quantum Classical Algorithm can be used</a:t>
            </a:r>
            <a:endParaRPr sz="2000" b="0" i="0"/>
          </a:p>
          <a:p>
            <a:pPr>
              <a:defRPr/>
            </a:pPr>
            <a:endParaRPr sz="2000" b="0" i="0"/>
          </a:p>
          <a:p>
            <a:pPr>
              <a:defRPr/>
            </a:pPr>
            <a:r>
              <a:rPr sz="2000" b="1" i="0"/>
              <a:t>The Variational Quantum Linear Solver (VQLS) </a:t>
            </a:r>
            <a:endParaRPr sz="2000" b="0" i="0"/>
          </a:p>
          <a:p>
            <a:pPr marL="305907" indent="-305907">
              <a:buFont typeface="Arial"/>
              <a:buChar char="•"/>
              <a:defRPr/>
            </a:pPr>
            <a:r>
              <a:rPr sz="2000" b="0" i="0"/>
              <a:t>Can be performed in NISQ quantum computers</a:t>
            </a:r>
            <a:endParaRPr sz="2000" b="1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474568" name="Title 10"/>
          <p:cNvSpPr>
            <a:spLocks noGrp="1"/>
          </p:cNvSpPr>
          <p:nvPr/>
        </p:nvSpPr>
        <p:spPr bwMode="auto">
          <a:xfrm flipH="0" flipV="0"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404343880" name=""/>
          <p:cNvSpPr txBox="1"/>
          <p:nvPr/>
        </p:nvSpPr>
        <p:spPr bwMode="auto">
          <a:xfrm flipH="0" flipV="0">
            <a:off x="1719187" y="1246629"/>
            <a:ext cx="4301514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711635" name="Title 10"/>
          <p:cNvSpPr>
            <a:spLocks noGrp="1"/>
          </p:cNvSpPr>
          <p:nvPr/>
        </p:nvSpPr>
        <p:spPr bwMode="auto">
          <a:xfrm flipH="0" flipV="0"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1163472913" name=""/>
          <p:cNvSpPr txBox="1"/>
          <p:nvPr/>
        </p:nvSpPr>
        <p:spPr bwMode="auto">
          <a:xfrm flipH="0" flipV="0">
            <a:off x="1719187" y="1246629"/>
            <a:ext cx="4301550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However complexity can be determined by performing numerical simulation  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21308" name="Title 10"/>
          <p:cNvSpPr>
            <a:spLocks noGrp="1"/>
          </p:cNvSpPr>
          <p:nvPr/>
        </p:nvSpPr>
        <p:spPr bwMode="auto">
          <a:xfrm flipH="0" flipV="0">
            <a:off x="925157" y="85590"/>
            <a:ext cx="10341684" cy="946812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1439377173" name=""/>
          <p:cNvSpPr txBox="1"/>
          <p:nvPr/>
        </p:nvSpPr>
        <p:spPr bwMode="auto">
          <a:xfrm flipH="0" flipV="0">
            <a:off x="1719187" y="1246629"/>
            <a:ext cx="4301478" cy="539348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However complexity can be determined by performing numerical simulation  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obtained relation for running time scaling 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n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is 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~</m:t>
                      </m:r>
                      <m:sSup>
                        <m:sSup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n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8.5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Since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N = </m:t>
                      </m:r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 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ox>
                        <m:boxPr>
                          <m:aln m:val="off"/>
                          <m:diff m:val="off"/>
                          <m:noBreak m:val="off"/>
                          <m:opEmu m:val="on"/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pos m:val="bot"/>
                              <m:vertJc m:val="bot"/>
                              <m:ctrlPr>
                                <a:rPr sz="1800" b="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</m:e>
                          </m:groupChr>
                        </m:e>
                      </m:box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n = </m:t>
                      </m:r>
                      <m:func>
                        <m:func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endParaRPr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	          </a:t>
            </a:r>
            <a:r>
              <a:rPr lang="en-US" sz="1800" b="0" i="1" u="none" strike="noStrike" cap="none" spc="0">
                <a:solidFill>
                  <a:schemeClr val="tx1"/>
                </a:solidFill>
                <a:latin typeface="Cambria Math"/>
                <a:cs typeface="Cambria Math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~ </m:t>
                      </m:r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(logN)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8.5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Which is polylogarithmical in N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02873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839448" y="1246631"/>
            <a:ext cx="3143250" cy="229255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95054640" name=""/>
          <p:cNvSpPr txBox="1"/>
          <p:nvPr/>
        </p:nvSpPr>
        <p:spPr bwMode="auto">
          <a:xfrm flipH="0" flipV="0">
            <a:off x="7256763" y="3539190"/>
            <a:ext cx="4408222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Time to solution scaling with n. Figure taken from original paper</a:t>
            </a:r>
            <a:endParaRPr sz="1200"/>
          </a:p>
        </p:txBody>
      </p:sp>
      <p:pic>
        <p:nvPicPr>
          <p:cNvPr id="12797167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620954" y="4062132"/>
            <a:ext cx="3315051" cy="2026395"/>
          </a:xfrm>
          <a:prstGeom prst="rect">
            <a:avLst/>
          </a:prstGeom>
        </p:spPr>
      </p:pic>
      <p:sp>
        <p:nvSpPr>
          <p:cNvPr id="252918578" name=""/>
          <p:cNvSpPr txBox="1"/>
          <p:nvPr/>
        </p:nvSpPr>
        <p:spPr bwMode="auto">
          <a:xfrm flipH="0" flipV="0">
            <a:off x="7396837" y="6191248"/>
            <a:ext cx="4204436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Time to solution scaling with n. Measurements taken using our implementation of VQLS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11489" name="Title 10"/>
          <p:cNvSpPr>
            <a:spLocks noGrp="1"/>
          </p:cNvSpPr>
          <p:nvPr/>
        </p:nvSpPr>
        <p:spPr bwMode="auto">
          <a:xfrm flipH="0" flipV="0"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447854520" name=""/>
          <p:cNvSpPr txBox="1"/>
          <p:nvPr/>
        </p:nvSpPr>
        <p:spPr bwMode="auto">
          <a:xfrm flipH="0" flipV="0">
            <a:off x="1791927" y="1032399"/>
            <a:ext cx="4304106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0" u="sng">
                <a:solidFill>
                  <a:schemeClr val="tx1"/>
                </a:solidFill>
              </a:rPr>
              <a:t>Input </a:t>
            </a:r>
            <a:endParaRPr sz="2400" b="0" u="sng">
              <a:solidFill>
                <a:schemeClr val="tx1"/>
              </a:solidFill>
            </a:endParaRPr>
          </a:p>
        </p:txBody>
      </p:sp>
      <p:sp>
        <p:nvSpPr>
          <p:cNvPr id="949128329" name=""/>
          <p:cNvSpPr txBox="1"/>
          <p:nvPr/>
        </p:nvSpPr>
        <p:spPr bwMode="auto">
          <a:xfrm flipH="0" flipV="0">
            <a:off x="1719184" y="1599825"/>
            <a:ext cx="9311956" cy="314806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A matrix </a:t>
            </a:r>
            <a:r>
              <a:rPr b="1" i="1">
                <a:solidFill>
                  <a:schemeClr val="tx1"/>
                </a:solidFill>
              </a:rPr>
              <a:t>A</a:t>
            </a:r>
            <a:r>
              <a:rPr>
                <a:solidFill>
                  <a:schemeClr val="tx1"/>
                </a:solidFill>
              </a:rPr>
              <a:t> that, must be given as a linear combination of </a:t>
            </a:r>
            <a:r>
              <a:rPr i="1">
                <a:solidFill>
                  <a:schemeClr val="tx1"/>
                </a:solidFill>
              </a:rPr>
              <a:t>L </a:t>
            </a:r>
            <a:r>
              <a:rPr>
                <a:solidFill>
                  <a:schemeClr val="tx1"/>
                </a:solidFill>
              </a:rPr>
              <a:t>unitaries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 </m:t>
                          </m:r>
                        </m:sub>
                      </m:sSub>
                      <m:sSub>
                        <m:sSubPr>
                          <m:ctrl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,A</m:t>
                          </m:r>
                        </m:e>
                        <m:sub>
                          <m:r>
                            <m:rPr/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>
                          <a:solidFill>
                            <a:schemeClr val="tx1"/>
                          </a:solidFill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 such that    </a:t>
            </a: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r>
                        <m:rPr/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endParaRPr sz="1800" b="0"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      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tx1"/>
                </a:solidFill>
              </a:rPr>
              <a:t> is a complex number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An operator </a:t>
            </a: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that prepares a quantum state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that is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proportional to the vector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b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, such that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ea typeface="Arial"/>
              <a:cs typeface="Times New Roman"/>
            </a:endParaRPr>
          </a:p>
          <a:p>
            <a:pPr algn="ctr">
              <a:defRPr/>
            </a:pPr>
            <a:r>
              <a:rPr lang="en-US" sz="1800" b="0" i="1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U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|0</m:t>
                          </m:r>
                        </m:e>
                      </m:d>
                      <m:r>
                        <m:rPr/>
                        <a:rPr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"/>
                          <m:endChr m:val="⟩"/>
                          <m:ctrlPr>
                            <a:rPr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|b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0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0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41</Slides>
  <Notes>41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22</cp:revision>
  <dcterms:created xsi:type="dcterms:W3CDTF">2012-12-03T06:56:55Z</dcterms:created>
  <dcterms:modified xsi:type="dcterms:W3CDTF">2023-02-15T16:13:41Z</dcterms:modified>
  <cp:category/>
  <cp:contentStatus/>
  <cp:version/>
</cp:coreProperties>
</file>