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97" r:id="rId23"/>
    <p:sldId id="298" r:id="rId24"/>
    <p:sldId id="300" r:id="rId25"/>
    <p:sldId id="280" r:id="rId26"/>
    <p:sldId id="281" r:id="rId27"/>
    <p:sldId id="282" r:id="rId28"/>
    <p:sldId id="283" r:id="rId29"/>
    <p:sldId id="284" r:id="rId30"/>
    <p:sldId id="286" r:id="rId31"/>
    <p:sldId id="299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bg>
      <p:bgPr>
        <a:blipFill>
          <a:blip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1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23.02.2023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thod/VQLS_algorithm.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6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9.0582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pdf/2111.13730.pdf" TargetMode="External"/><Relationship Id="rId5" Type="http://schemas.openxmlformats.org/officeDocument/2006/relationships/hyperlink" Target="https://pennylane.ai/qml/demos/tutorial_vqls.html" TargetMode="External"/><Relationship Id="rId4" Type="http://schemas.openxmlformats.org/officeDocument/2006/relationships/hyperlink" Target="https://qiskit.org/textbook/ch-paper-implementations/vql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540408" name="Title 9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68999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sz="4500" dirty="0" err="1">
                <a:solidFill>
                  <a:schemeClr val="accent6">
                    <a:lumMod val="50000"/>
                  </a:schemeClr>
                </a:solidFill>
                <a:cs typeface="Asana Math"/>
              </a:rPr>
              <a:t>Variational</a:t>
            </a:r>
            <a:r>
              <a:rPr sz="4500" dirty="0">
                <a:solidFill>
                  <a:schemeClr val="accent6">
                    <a:lumMod val="50000"/>
                  </a:schemeClr>
                </a:solidFill>
                <a:cs typeface="Asana Math"/>
              </a:rPr>
              <a:t> Quantum Linear Solver</a:t>
            </a:r>
            <a:endParaRPr sz="4500" dirty="0">
              <a:solidFill>
                <a:schemeClr val="tx2">
                  <a:lumMod val="50000"/>
                </a:schemeClr>
              </a:solidFill>
              <a:cs typeface="Asana Math"/>
            </a:endParaRPr>
          </a:p>
        </p:txBody>
      </p:sp>
      <p:sp>
        <p:nvSpPr>
          <p:cNvPr id="490262449" name="Subtitle 2"/>
          <p:cNvSpPr>
            <a:spLocks noGrp="1"/>
          </p:cNvSpPr>
          <p:nvPr>
            <p:ph type="subTitle" idx="1"/>
          </p:nvPr>
        </p:nvSpPr>
        <p:spPr bwMode="auto">
          <a:xfrm>
            <a:off x="2997159" y="3837740"/>
            <a:ext cx="6343834" cy="23396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sz="3000">
                <a:solidFill>
                  <a:schemeClr val="accent6">
                    <a:lumMod val="50000"/>
                  </a:schemeClr>
                </a:solidFill>
              </a:rPr>
              <a:t>Introduction to Quantum Computing</a:t>
            </a:r>
          </a:p>
          <a:p>
            <a:pPr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Kalamarakis Theodoros: 2018030022</a:t>
            </a:r>
          </a:p>
          <a:p>
            <a:pPr>
              <a:defRPr/>
            </a:pPr>
            <a:r>
              <a:rPr i="1">
                <a:solidFill>
                  <a:schemeClr val="accent6">
                    <a:lumMod val="50000"/>
                  </a:schemeClr>
                </a:solidFill>
              </a:rPr>
              <a:t>February 8 , 2023</a:t>
            </a:r>
          </a:p>
          <a:p>
            <a:pPr>
              <a:defRPr/>
            </a:pPr>
            <a:endParaRPr i="1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r>
              <a:rPr i="0">
                <a:solidFill>
                  <a:schemeClr val="accent6">
                    <a:lumMod val="50000"/>
                  </a:schemeClr>
                </a:solidFill>
              </a:rPr>
              <a:t>GitHub Repository</a:t>
            </a:r>
          </a:p>
          <a:p>
            <a:pPr>
              <a:defRPr/>
            </a:pPr>
            <a:r>
              <a:rPr i="0" u="sng">
                <a:solidFill>
                  <a:schemeClr val="accent6">
                    <a:lumMod val="50000"/>
                  </a:schemeClr>
                </a:solidFill>
                <a:hlinkClick r:id="rId3" tooltip="https://github.com/kthod/VQLS_algorithm.git"/>
              </a:rPr>
              <a:t>https://github.com/kthod/VQLS_algorithm.git</a:t>
            </a:r>
            <a:endParaRPr i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 xmlns:m="http://schemas.openxmlformats.org/officeDocument/2006/math" xmlns:w="http://schemas.openxmlformats.org/wordprocessingml/2006/main">
      <p:transition spd="slow" advClick="1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877419" name="Title 10"/>
          <p:cNvSpPr>
            <a:spLocks noGrp="1"/>
          </p:cNvSpPr>
          <p:nvPr/>
        </p:nvSpPr>
        <p:spPr bwMode="auto">
          <a:xfrm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1296688011" name="TextBox 1296688010"/>
          <p:cNvSpPr txBox="1"/>
          <p:nvPr/>
        </p:nvSpPr>
        <p:spPr bwMode="auto">
          <a:xfrm>
            <a:off x="1791927" y="1032399"/>
            <a:ext cx="4304142" cy="487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600" b="0" u="sng">
                <a:solidFill>
                  <a:schemeClr val="tx1"/>
                </a:solidFill>
              </a:rPr>
              <a:t>Input </a:t>
            </a:r>
            <a:endParaRPr sz="2400" b="0" u="sng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965266" name="TextBox 356965265"/>
              <p:cNvSpPr txBox="1"/>
              <p:nvPr/>
            </p:nvSpPr>
            <p:spPr bwMode="auto">
              <a:xfrm>
                <a:off x="1719183" y="1599824"/>
                <a:ext cx="9321207" cy="479225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283878" indent="-283878">
                  <a:buFont typeface="Arial"/>
                  <a:buChar char="•"/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A matrix </a:t>
                </a:r>
                <a:r>
                  <a:rPr b="1" i="1" dirty="0">
                    <a:solidFill>
                      <a:schemeClr val="tx1"/>
                    </a:solidFill>
                  </a:rPr>
                  <a:t>A</a:t>
                </a:r>
                <a:r>
                  <a:rPr dirty="0">
                    <a:solidFill>
                      <a:schemeClr val="tx1"/>
                    </a:solidFill>
                  </a:rPr>
                  <a:t> that, must be given as a linear combination of </a:t>
                </a:r>
                <a:r>
                  <a:rPr i="1" dirty="0">
                    <a:solidFill>
                      <a:schemeClr val="tx1"/>
                    </a:solidFill>
                  </a:rPr>
                  <a:t>L </a:t>
                </a:r>
                <a:r>
                  <a:rPr dirty="0" err="1">
                    <a:solidFill>
                      <a:schemeClr val="tx1"/>
                    </a:solidFill>
                  </a:rPr>
                  <a:t>unitaries</a:t>
                </a:r>
                <a:r>
                  <a:rPr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𝐴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1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𝐴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2</m:t>
                        </m:r>
                      </m:sub>
                    </m:sSub>
                    <m:r>
                      <a:rPr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𝐴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such that    </a:t>
                </a:r>
              </a:p>
              <a:p>
                <a:pPr marL="283878" indent="-283878">
                  <a:buFont typeface="Arial"/>
                  <a:buChar char="•"/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𝑨</m:t>
                      </m:r>
                      <m:r>
                        <a:rPr sz="18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 = 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𝑙</m:t>
                          </m:r>
                          <m: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</m:t>
                          </m:r>
                          <m: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  <m:sup>
                          <m: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sz="1800" b="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𝑐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is a complex number</a:t>
                </a: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 marL="283879" indent="-283879">
                  <a:buFont typeface="Arial"/>
                  <a:buChar char="•"/>
                  <a:defRPr/>
                </a:pPr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An operator </a:t>
                </a:r>
                <a:r>
                  <a:rPr lang="en-US" sz="1800" b="0" i="1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U</a:t>
                </a:r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 that prepares a quantum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 that is proportional to the vector </a:t>
                </a:r>
                <a:r>
                  <a:rPr lang="en-US" sz="1800" b="1" i="0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b</a:t>
                </a:r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, such that</a:t>
                </a:r>
                <a:endParaRPr sz="18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endParaRPr sz="1800" b="0" i="0" u="none" strike="noStrike" cap="none" spc="0" dirty="0">
                  <a:solidFill>
                    <a:schemeClr val="tx1"/>
                  </a:solidFill>
                  <a:latin typeface="Times New Roman"/>
                  <a:ea typeface="Arial"/>
                  <a:cs typeface="Times New Roman"/>
                </a:endParaRPr>
              </a:p>
              <a:p>
                <a:pPr algn="ctr">
                  <a:defRPr/>
                </a:pPr>
                <a:r>
                  <a:rPr lang="en-US" sz="1800" b="0" i="1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U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</m:oMath>
                </a14:m>
                <a:endParaRPr sz="18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2600" b="0" i="0" u="sng" strike="noStrike" cap="none" spc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Goal</a:t>
                </a:r>
                <a:endParaRPr sz="2600" b="0" i="0" u="sng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endParaRPr sz="1800" b="0" i="0" u="sng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Determine a state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𝐴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 </m:t>
                    </m:r>
                  </m:oMath>
                </a14:m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is proportional to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, or equivalently:</a:t>
                </a:r>
                <a:endParaRPr sz="18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endParaRPr sz="1800" b="0" i="0" u="none" strike="noStrike" cap="none" spc="0" dirty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𝝍</m:t>
                          </m:r>
                        </m:e>
                      </m:d>
                      <m:r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 := </m:t>
                      </m:r>
                      <m:f>
                        <m:fPr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𝑨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sz="20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</m:t>
                              </m:r>
                              <m:r>
                                <a:rPr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"/>
                              <m:ctrlPr>
                                <a:rPr sz="2000" i="1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  <m: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sz="2000" b="1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20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sz="2000" u="none" strike="noStrike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𝑨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sz="2000" i="1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sz="20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|</m:t>
                                  </m:r>
                                  <m:r>
                                    <a:rPr sz="2000" u="none" strike="noStrike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sz="20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 ≈ </m:t>
                      </m:r>
                      <m:d>
                        <m:dPr>
                          <m:begChr m:val=""/>
                          <m:endChr m:val="⟩"/>
                          <m:ctrlPr>
                            <a:rPr sz="20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|</m:t>
                          </m:r>
                          <m:r>
                            <a:rPr sz="2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sz="1100" u="none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sz="1100" u="none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6965266" name="TextBox 356965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183" y="1599824"/>
                <a:ext cx="9321207" cy="4792258"/>
              </a:xfrm>
              <a:prstGeom prst="rect">
                <a:avLst/>
              </a:prstGeom>
              <a:blipFill rotWithShape="1">
                <a:blip r:embed="rId3"/>
                <a:stretch>
                  <a:fillRect l="-1046" t="-50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313823" name="Title 10"/>
          <p:cNvSpPr>
            <a:spLocks noGrp="1"/>
          </p:cNvSpPr>
          <p:nvPr/>
        </p:nvSpPr>
        <p:spPr bwMode="auto">
          <a:xfrm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7533917" name="TextBox 707533916"/>
              <p:cNvSpPr txBox="1"/>
              <p:nvPr/>
            </p:nvSpPr>
            <p:spPr bwMode="auto">
              <a:xfrm>
                <a:off x="1719182" y="1599823"/>
                <a:ext cx="9337334" cy="415261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349965" indent="-349965">
                  <a:buFont typeface="Arial"/>
                  <a:buChar char="•"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24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 sz="24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>
                    <a:solidFill>
                      <a:schemeClr val="tx1"/>
                    </a:solidFill>
                  </a:rPr>
                  <a:t> is approximated using a set of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0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 sz="20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</m:t>
                        </m:r>
                        <m:d>
                          <m:dPr>
                            <m:ctrlPr>
                              <a:rPr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sz="20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u="none" strike="noStrike" cap="none" spc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sz="20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u="none" strike="noStrike" cap="none" spc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u="none" strike="noStrike" cap="none" spc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…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305908" indent="-305908">
                  <a:buFont typeface="Arial"/>
                  <a:buChar char="•"/>
                  <a:defRPr/>
                </a:pPr>
                <a:endParaRPr sz="2000">
                  <a:solidFill>
                    <a:schemeClr val="tx1"/>
                  </a:solidFill>
                </a:endParaRPr>
              </a:p>
              <a:p>
                <a:pPr marL="327936" indent="-327936" algn="ctr">
                  <a:buFont typeface="Arial"/>
                  <a:buChar char="•"/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sz="2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(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𝜶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)</m:t>
                            </m:r>
                          </m:e>
                        </m:d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 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sz="2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400">
                    <a:solidFill>
                      <a:schemeClr val="tx1"/>
                    </a:solidFill>
                  </a:rPr>
                  <a:t> </a:t>
                </a:r>
              </a:p>
              <a:p>
                <a:pPr marL="349965" indent="-349965" algn="ctr">
                  <a:buFont typeface="Arial"/>
                  <a:buChar char="•"/>
                  <a:defRPr/>
                </a:pPr>
                <a:endParaRPr sz="2400">
                  <a:solidFill>
                    <a:schemeClr val="tx1"/>
                  </a:solidFill>
                </a:endParaRPr>
              </a:p>
              <a:p>
                <a:pPr algn="l">
                  <a:defRPr/>
                </a:pPr>
                <a:r>
                  <a:rPr sz="2000">
                    <a:solidFill>
                      <a:schemeClr val="tx1"/>
                    </a:solidFill>
                  </a:rPr>
                  <a:t>The operator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>
                    <a:solidFill>
                      <a:schemeClr val="tx1"/>
                    </a:solidFill>
                  </a:rPr>
                  <a:t> is called </a:t>
                </a:r>
                <a:r>
                  <a:rPr sz="2000" b="1">
                    <a:solidFill>
                      <a:schemeClr val="tx1"/>
                    </a:solidFill>
                  </a:rPr>
                  <a:t>Ansatz</a:t>
                </a:r>
                <a:r>
                  <a:rPr sz="2000">
                    <a:solidFill>
                      <a:schemeClr val="tx1"/>
                    </a:solidFill>
                  </a:rPr>
                  <a:t> and is capable of generating any arbitrary state in Hilbert space</a:t>
                </a:r>
              </a:p>
              <a:p>
                <a:pPr marL="327936" indent="-327936">
                  <a:buFont typeface="Arial"/>
                  <a:buChar char="•"/>
                  <a:defRPr/>
                </a:pPr>
                <a:endParaRPr sz="2200">
                  <a:solidFill>
                    <a:schemeClr val="tx1"/>
                  </a:solidFill>
                </a:endParaRPr>
              </a:p>
              <a:p>
                <a:pPr marL="327936" indent="-327936">
                  <a:buFont typeface="Arial"/>
                  <a:buChar char="•"/>
                  <a:defRPr/>
                </a:pPr>
                <a:r>
                  <a:rPr sz="2200">
                    <a:solidFill>
                      <a:schemeClr val="tx1"/>
                    </a:solidFill>
                  </a:rPr>
                  <a:t>The configuration of the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2200" b="0" i="1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2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is happening through a classical optimizer that aims to minimize a </a:t>
                </a:r>
                <a:r>
                  <a:rPr lang="en-US" sz="2200" b="1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cost function</a:t>
                </a:r>
                <a:r>
                  <a:rPr lang="en-US" sz="22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371994" indent="-371994">
                  <a:buFont typeface="Arial"/>
                  <a:buChar char="•"/>
                  <a:defRPr/>
                </a:pPr>
                <a:endParaRPr sz="2600" i="0">
                  <a:solidFill>
                    <a:schemeClr val="tx1"/>
                  </a:solidFill>
                </a:endParaRPr>
              </a:p>
              <a:p>
                <a:pPr marL="327936" indent="-327936">
                  <a:buFont typeface="Arial"/>
                  <a:buChar char="•"/>
                  <a:defRPr/>
                </a:pPr>
                <a:r>
                  <a:rPr lang="en-US" sz="22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 quantum circuit evaluates the cost function </a:t>
                </a:r>
                <a:r>
                  <a:rPr lang="en-US" sz="2200" b="0" i="1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C(</a:t>
                </a:r>
                <a:r>
                  <a:rPr lang="en-US" sz="2200" b="1" i="1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n-US" sz="2200" b="0" i="1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endParaRPr sz="2200" i="0">
                  <a:solidFill>
                    <a:schemeClr val="tx1"/>
                  </a:solidFill>
                </a:endParaRPr>
              </a:p>
              <a:p>
                <a:pPr marL="283879" indent="-283879">
                  <a:buFont typeface="Arial"/>
                  <a:buChar char="•"/>
                  <a:defRPr/>
                </a:pPr>
                <a:endParaRPr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7533917" name="TextBox 7075339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182" y="1599823"/>
                <a:ext cx="9337334" cy="4152615"/>
              </a:xfrm>
              <a:prstGeom prst="rect">
                <a:avLst/>
              </a:prstGeom>
              <a:blipFill rotWithShape="1">
                <a:blip r:embed="rId3"/>
                <a:stretch>
                  <a:fillRect l="-914" t="-1437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689360" name="Title 10"/>
          <p:cNvSpPr>
            <a:spLocks noGrp="1"/>
          </p:cNvSpPr>
          <p:nvPr/>
        </p:nvSpPr>
        <p:spPr bwMode="auto">
          <a:xfrm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2071550035" name="TextBox 2071550034"/>
          <p:cNvSpPr txBox="1"/>
          <p:nvPr/>
        </p:nvSpPr>
        <p:spPr bwMode="auto">
          <a:xfrm>
            <a:off x="777738" y="1137447"/>
            <a:ext cx="10961933" cy="124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 u="sng">
                <a:solidFill>
                  <a:schemeClr val="tx1"/>
                </a:solidFill>
              </a:rPr>
              <a:t>Interaction between the Quantum circuit and the classical optimizer</a:t>
            </a:r>
          </a:p>
          <a:p>
            <a:pPr>
              <a:defRPr/>
            </a:pPr>
            <a:endParaRPr sz="2000" u="sng">
              <a:solidFill>
                <a:schemeClr val="tx1"/>
              </a:solidFill>
            </a:endParaRPr>
          </a:p>
          <a:p>
            <a:pPr marL="261849" indent="-261849">
              <a:buFont typeface="Arial"/>
              <a:buChar char="•"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7" indent="-305907">
              <a:buFont typeface="Arial"/>
              <a:buChar char="•"/>
              <a:defRPr/>
            </a:pPr>
            <a:endParaRPr sz="2000" u="sng">
              <a:solidFill>
                <a:schemeClr val="tx1"/>
              </a:solidFill>
            </a:endParaRPr>
          </a:p>
        </p:txBody>
      </p:sp>
      <p:pic>
        <p:nvPicPr>
          <p:cNvPr id="322458813" name="Εικόνα 3224588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907966" name="Title 10"/>
          <p:cNvSpPr>
            <a:spLocks noGrp="1"/>
          </p:cNvSpPr>
          <p:nvPr/>
        </p:nvSpPr>
        <p:spPr bwMode="auto">
          <a:xfrm>
            <a:off x="925155" y="85590"/>
            <a:ext cx="10341684" cy="946808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394643" name="TextBox 704394642"/>
              <p:cNvSpPr txBox="1"/>
              <p:nvPr/>
            </p:nvSpPr>
            <p:spPr bwMode="auto">
              <a:xfrm>
                <a:off x="777738" y="1137447"/>
                <a:ext cx="10961897" cy="152403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 u="sng">
                    <a:solidFill>
                      <a:schemeClr val="tx1"/>
                    </a:solidFill>
                  </a:rPr>
                  <a:t>Interaction between the Quantum circuit and the classical optimizer</a:t>
                </a:r>
              </a:p>
              <a:p>
                <a:pPr>
                  <a:defRPr/>
                </a:pPr>
                <a:endParaRPr sz="2000" u="sng">
                  <a:solidFill>
                    <a:schemeClr val="tx1"/>
                  </a:solidFill>
                </a:endParaRPr>
              </a:p>
              <a:p>
                <a:pPr marL="261850" indent="-261850">
                  <a:buFont typeface="Arial"/>
                  <a:buChar char="•"/>
                  <a:defRPr/>
                </a:pPr>
                <a:r>
                  <a:rPr lang="en-US" sz="14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he quantum circuit receives as input the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and evaluates the cost function on this point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61850" indent="-261850">
                  <a:buFont typeface="Arial"/>
                  <a:buChar char="•"/>
                  <a:defRPr/>
                </a:pPr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305908" indent="-305908">
                  <a:buFont typeface="Arial"/>
                  <a:buChar char="•"/>
                  <a:defRPr/>
                </a:pPr>
                <a:endParaRPr sz="2000" u="sng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4394643" name="TextBox 7043946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738" y="1137447"/>
                <a:ext cx="10961897" cy="1524034"/>
              </a:xfrm>
              <a:prstGeom prst="rect">
                <a:avLst/>
              </a:prstGeom>
              <a:blipFill rotWithShape="1">
                <a:blip r:embed="rId3"/>
                <a:stretch>
                  <a:fillRect l="-556" t="-2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8533109" name="Εικόνα 159853310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3843" y="3649248"/>
            <a:ext cx="11044306" cy="3037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420521" name="Title 10"/>
          <p:cNvSpPr>
            <a:spLocks noGrp="1"/>
          </p:cNvSpPr>
          <p:nvPr/>
        </p:nvSpPr>
        <p:spPr bwMode="auto">
          <a:xfrm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548123" name="TextBox 161548122"/>
              <p:cNvSpPr txBox="1"/>
              <p:nvPr/>
            </p:nvSpPr>
            <p:spPr bwMode="auto">
              <a:xfrm>
                <a:off x="777738" y="1137447"/>
                <a:ext cx="10961897" cy="1737396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 u="sng">
                    <a:solidFill>
                      <a:schemeClr val="tx1"/>
                    </a:solidFill>
                  </a:rPr>
                  <a:t>Interaction between the Quantum circuit and the classical optimizer</a:t>
                </a:r>
              </a:p>
              <a:p>
                <a:pPr>
                  <a:defRPr/>
                </a:pPr>
                <a:endParaRPr sz="2000" u="sng">
                  <a:solidFill>
                    <a:schemeClr val="tx1"/>
                  </a:solidFill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r>
                  <a:rPr lang="en-US" sz="14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he quantum circuit receives as input the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and evaluates the cost function on this point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The classical optimizer, uses the output value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 to determine a new set of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𝜶</m:t>
                            </m:r>
                          </m:e>
                          <m:sup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′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such that,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u="none" strike="noStrike" cap="none" spc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𝜶</m:t>
                                </m:r>
                              </m:e>
                              <m:sup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&lt;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61548123" name="TextBox 161548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738" y="1137447"/>
                <a:ext cx="10961897" cy="1737396"/>
              </a:xfrm>
              <a:prstGeom prst="rect">
                <a:avLst/>
              </a:prstGeom>
              <a:blipFill rotWithShape="1">
                <a:blip r:embed="rId3"/>
                <a:stretch>
                  <a:fillRect l="-556" t="-175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2336728" name="Εικόνα 12023367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606383" name="Title 10"/>
          <p:cNvSpPr>
            <a:spLocks noGrp="1"/>
          </p:cNvSpPr>
          <p:nvPr/>
        </p:nvSpPr>
        <p:spPr bwMode="auto">
          <a:xfrm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89781" name="TextBox 30089780"/>
              <p:cNvSpPr txBox="1"/>
              <p:nvPr/>
            </p:nvSpPr>
            <p:spPr bwMode="auto">
              <a:xfrm>
                <a:off x="777738" y="1137447"/>
                <a:ext cx="10962113" cy="2649763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 u="sng">
                    <a:solidFill>
                      <a:schemeClr val="tx1"/>
                    </a:solidFill>
                  </a:rPr>
                  <a:t>Interaction between the Quantum circuit and the classical optimizer</a:t>
                </a:r>
              </a:p>
              <a:p>
                <a:pPr>
                  <a:defRPr/>
                </a:pPr>
                <a:endParaRPr sz="2000" u="sng">
                  <a:solidFill>
                    <a:schemeClr val="tx1"/>
                  </a:solidFill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r>
                  <a:rPr lang="en-US" sz="14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he quantum circuit receives as input the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and evaluates the cost function on this point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The classical optimizer, uses the output value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 to determine a new set of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𝜶</m:t>
                            </m:r>
                          </m:e>
                          <m:sup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′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such that,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u="none" strike="noStrike" cap="none" spc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𝜶</m:t>
                                </m:r>
                              </m:e>
                              <m:sup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&lt;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endParaRPr sz="16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61849" indent="-261849">
                  <a:buFont typeface="Arial"/>
                  <a:buChar char="•"/>
                  <a:defRPr/>
                </a:pPr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The quantum circuit is fed with the new set of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𝜶</m:t>
                            </m:r>
                          </m:e>
                          <m:sup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′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and the process repeats itself until the cost function reaches its global minimum : 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𝒐𝒑𝒕</m:t>
                                </m:r>
                              </m:sub>
                            </m:sSub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→</m:t>
                        </m:r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𝜶</m:t>
                                </m:r>
                              </m:e>
                              <m:sub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𝒐𝒑𝒕</m:t>
                                </m:r>
                              </m:sub>
                            </m:s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)</m:t>
                            </m:r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sz="18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6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endParaRPr sz="1600" u="none">
                  <a:solidFill>
                    <a:schemeClr val="tx1"/>
                  </a:solidFill>
                </a:endParaRPr>
              </a:p>
              <a:p>
                <a:pPr marL="305907" indent="-305907">
                  <a:buFont typeface="Arial"/>
                  <a:buChar char="•"/>
                  <a:defRPr/>
                </a:pPr>
                <a:endParaRPr sz="2000" u="sng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89781" name="TextBox 300897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738" y="1137447"/>
                <a:ext cx="10962113" cy="2649763"/>
              </a:xfrm>
              <a:prstGeom prst="rect">
                <a:avLst/>
              </a:prstGeom>
              <a:blipFill rotWithShape="1">
                <a:blip r:embed="rId3"/>
                <a:stretch>
                  <a:fillRect l="-556" t="-1152" b="-2073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89257517" name="Εικόνα 188925751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3842" y="3649248"/>
            <a:ext cx="11044305" cy="3037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551385" name="Title 10"/>
          <p:cNvSpPr>
            <a:spLocks noGrp="1"/>
          </p:cNvSpPr>
          <p:nvPr/>
        </p:nvSpPr>
        <p:spPr bwMode="auto">
          <a:xfrm>
            <a:off x="925155" y="85590"/>
            <a:ext cx="10341684" cy="946807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1196189902" name="TextBox 1196189901"/>
          <p:cNvSpPr txBox="1"/>
          <p:nvPr/>
        </p:nvSpPr>
        <p:spPr bwMode="auto">
          <a:xfrm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87448373" name="TextBox 1887448372"/>
          <p:cNvSpPr txBox="1"/>
          <p:nvPr/>
        </p:nvSpPr>
        <p:spPr bwMode="auto">
          <a:xfrm>
            <a:off x="1471308" y="1618322"/>
            <a:ext cx="829528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211393214" name="TextBox 1211393213"/>
          <p:cNvSpPr txBox="1"/>
          <p:nvPr/>
        </p:nvSpPr>
        <p:spPr bwMode="auto">
          <a:xfrm>
            <a:off x="1425070" y="3856236"/>
            <a:ext cx="545186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364821" name="Title 10"/>
          <p:cNvSpPr>
            <a:spLocks noGrp="1"/>
          </p:cNvSpPr>
          <p:nvPr/>
        </p:nvSpPr>
        <p:spPr bwMode="auto">
          <a:xfrm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896235817" name="TextBox 896235816"/>
          <p:cNvSpPr txBox="1"/>
          <p:nvPr/>
        </p:nvSpPr>
        <p:spPr bwMode="auto">
          <a:xfrm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2410983" name="TextBox 1862410982"/>
              <p:cNvSpPr txBox="1"/>
              <p:nvPr/>
            </p:nvSpPr>
            <p:spPr bwMode="auto">
              <a:xfrm>
                <a:off x="1471308" y="1618322"/>
                <a:ext cx="8295288" cy="1801841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u="sng">
                    <a:solidFill>
                      <a:schemeClr val="tx1"/>
                    </a:solidFill>
                  </a:rPr>
                  <a:t>Consists of :</a:t>
                </a:r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r>
                  <a:rPr>
                    <a:solidFill>
                      <a:schemeClr val="tx1"/>
                    </a:solidFill>
                  </a:rPr>
                  <a:t>Rotation single-qubit gates 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𝑋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𝑌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𝑍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 for “exploring” the space. Each one of the rotation gates should correspond to one of the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 (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</a:rPr>
                          <m:t>…)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r>
                  <a:rPr>
                    <a:solidFill>
                      <a:schemeClr val="tx1"/>
                    </a:solidFill>
                  </a:rPr>
                  <a:t>Entanglement two-qubit gates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𝐶𝑁𝑂𝑇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 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𝐶𝑍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to provide entanglement</a:t>
                </a:r>
              </a:p>
            </p:txBody>
          </p:sp>
        </mc:Choice>
        <mc:Fallback xmlns="">
          <p:sp>
            <p:nvSpPr>
              <p:cNvPr id="1862410983" name="TextBox 18624109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1308" y="1618322"/>
                <a:ext cx="8295288" cy="1801841"/>
              </a:xfrm>
              <a:prstGeom prst="rect">
                <a:avLst/>
              </a:prstGeom>
              <a:blipFill rotWithShape="1">
                <a:blip r:embed="rId3"/>
                <a:stretch>
                  <a:fillRect l="-514" t="-16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900949" name="TextBox 159900948"/>
          <p:cNvSpPr txBox="1"/>
          <p:nvPr/>
        </p:nvSpPr>
        <p:spPr bwMode="auto">
          <a:xfrm>
            <a:off x="1425070" y="3856236"/>
            <a:ext cx="545186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05566" name="Title 10"/>
          <p:cNvSpPr>
            <a:spLocks noGrp="1"/>
          </p:cNvSpPr>
          <p:nvPr/>
        </p:nvSpPr>
        <p:spPr bwMode="auto">
          <a:xfrm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318837363" name="TextBox 318837362"/>
          <p:cNvSpPr txBox="1"/>
          <p:nvPr/>
        </p:nvSpPr>
        <p:spPr bwMode="auto">
          <a:xfrm>
            <a:off x="1425070" y="1137447"/>
            <a:ext cx="1031841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 </a:t>
            </a:r>
            <a:r>
              <a:rPr>
                <a:solidFill>
                  <a:schemeClr val="tx1"/>
                </a:solidFill>
              </a:rPr>
              <a:t>Capable of generating any arbitrary state on Hilbert space, including the entangled ones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4875027" name="TextBox 1094875026"/>
              <p:cNvSpPr txBox="1"/>
              <p:nvPr/>
            </p:nvSpPr>
            <p:spPr bwMode="auto">
              <a:xfrm>
                <a:off x="1471308" y="1618322"/>
                <a:ext cx="8295288" cy="1801841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u="sng">
                    <a:solidFill>
                      <a:schemeClr val="tx1"/>
                    </a:solidFill>
                  </a:rPr>
                  <a:t>Consists of :</a:t>
                </a:r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r>
                  <a:rPr>
                    <a:solidFill>
                      <a:schemeClr val="tx1"/>
                    </a:solidFill>
                  </a:rPr>
                  <a:t>Rotation single-qubit gates 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𝑋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𝑌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𝑍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 for “exploring” the space. Each one of the rotation gates should correspond to one of the parameters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 (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</a:rPr>
                          <m:t>…)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r>
                  <a:rPr>
                    <a:solidFill>
                      <a:schemeClr val="tx1"/>
                    </a:solidFill>
                  </a:rPr>
                  <a:t>Entanglement two-qubit gates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𝐶𝑁𝑂𝑇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, 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𝐶𝑍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to provide entanglement</a:t>
                </a:r>
              </a:p>
            </p:txBody>
          </p:sp>
        </mc:Choice>
        <mc:Fallback xmlns="">
          <p:sp>
            <p:nvSpPr>
              <p:cNvPr id="1094875027" name="TextBox 1094875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1308" y="1618322"/>
                <a:ext cx="8295288" cy="1801841"/>
              </a:xfrm>
              <a:prstGeom prst="rect">
                <a:avLst/>
              </a:prstGeom>
              <a:blipFill rotWithShape="1">
                <a:blip r:embed="rId3"/>
                <a:stretch>
                  <a:fillRect l="-514" t="-16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5513847" name="TextBox 1745513846"/>
          <p:cNvSpPr txBox="1"/>
          <p:nvPr/>
        </p:nvSpPr>
        <p:spPr bwMode="auto">
          <a:xfrm>
            <a:off x="1425070" y="3856236"/>
            <a:ext cx="5451867" cy="2286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Distinguishing two types of Ansatzes</a:t>
            </a:r>
            <a:r>
              <a:rPr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Fixed-Structure Anstatz</a:t>
            </a: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The Variable-Structure Ansatz</a:t>
            </a: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r>
              <a:rPr>
                <a:solidFill>
                  <a:schemeClr val="tx1"/>
                </a:solidFill>
              </a:rPr>
              <a:t>We are only concerned with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Fixed-Structure Anstatz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820011" name="Title 10"/>
          <p:cNvSpPr>
            <a:spLocks noGrp="1"/>
          </p:cNvSpPr>
          <p:nvPr/>
        </p:nvSpPr>
        <p:spPr bwMode="auto">
          <a:xfrm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Ansatz</a:t>
            </a:r>
            <a:endParaRPr/>
          </a:p>
        </p:txBody>
      </p:sp>
      <p:sp>
        <p:nvSpPr>
          <p:cNvPr id="1439701004" name="TextBox 1439701003"/>
          <p:cNvSpPr txBox="1"/>
          <p:nvPr/>
        </p:nvSpPr>
        <p:spPr bwMode="auto">
          <a:xfrm>
            <a:off x="1425070" y="1137447"/>
            <a:ext cx="10325150" cy="124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 u="sng">
                <a:solidFill>
                  <a:schemeClr val="tx1"/>
                </a:solidFill>
              </a:rPr>
              <a:t>Fixed-Structure Anstaz</a:t>
            </a:r>
          </a:p>
          <a:p>
            <a:pPr>
              <a:defRPr/>
            </a:pPr>
            <a:r>
              <a:rPr sz="1800" u="none">
                <a:solidFill>
                  <a:schemeClr val="tx1"/>
                </a:solidFill>
              </a:rPr>
              <a:t>Placement of the gates remains the same throughout the execution of the algorithm</a:t>
            </a:r>
          </a:p>
          <a:p>
            <a:pPr>
              <a:defRPr/>
            </a:pPr>
            <a:endParaRPr sz="1800" u="none">
              <a:solidFill>
                <a:schemeClr val="tx1"/>
              </a:solidFill>
            </a:endParaRPr>
          </a:p>
          <a:p>
            <a:pPr>
              <a:defRPr/>
            </a:pPr>
            <a:r>
              <a:rPr sz="1800" u="none">
                <a:solidFill>
                  <a:schemeClr val="tx1"/>
                </a:solidFill>
              </a:rPr>
              <a:t>Two examples are the following:</a:t>
            </a:r>
            <a:endParaRPr sz="1800" u="none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94216181" name="Εικόνα 49421618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06723" y="2387164"/>
            <a:ext cx="7630192" cy="2615771"/>
          </a:xfrm>
          <a:prstGeom prst="rect">
            <a:avLst/>
          </a:prstGeom>
        </p:spPr>
      </p:pic>
      <p:sp>
        <p:nvSpPr>
          <p:cNvPr id="1816852251" name="TextBox 1816852250"/>
          <p:cNvSpPr txBox="1"/>
          <p:nvPr/>
        </p:nvSpPr>
        <p:spPr bwMode="auto">
          <a:xfrm>
            <a:off x="3108130" y="5002936"/>
            <a:ext cx="2636818" cy="335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>
                <a:solidFill>
                  <a:schemeClr val="accent6">
                    <a:lumMod val="50000"/>
                  </a:schemeClr>
                </a:solidFill>
              </a:rPr>
              <a:t>linear entanglement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58148908" name="TextBox 1958148907"/>
          <p:cNvSpPr txBox="1"/>
          <p:nvPr/>
        </p:nvSpPr>
        <p:spPr bwMode="auto">
          <a:xfrm>
            <a:off x="7001359" y="4957550"/>
            <a:ext cx="2197170" cy="3353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600">
                <a:solidFill>
                  <a:schemeClr val="accent6">
                    <a:lumMod val="50000"/>
                  </a:schemeClr>
                </a:solidFill>
              </a:rPr>
              <a:t>alternating entanglement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7958806" name="TextBox 327958805"/>
          <p:cNvSpPr txBox="1"/>
          <p:nvPr/>
        </p:nvSpPr>
        <p:spPr bwMode="auto">
          <a:xfrm>
            <a:off x="1425070" y="5456066"/>
            <a:ext cx="8212060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>
                <a:solidFill>
                  <a:schemeClr val="tx1"/>
                </a:solidFill>
              </a:rPr>
              <a:t>Ansatz with alternating entanglement is more efficient in terms of effective parameters per two-qubit gate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9305397" name="Title 10"/>
          <p:cNvSpPr>
            <a:spLocks noGrp="1"/>
          </p:cNvSpPr>
          <p:nvPr/>
        </p:nvSpPr>
        <p:spPr bwMode="auto">
          <a:xfrm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1062694" name="TextBox 581062693"/>
              <p:cNvSpPr txBox="1"/>
              <p:nvPr/>
            </p:nvSpPr>
            <p:spPr bwMode="auto">
              <a:xfrm>
                <a:off x="1719186" y="1246628"/>
                <a:ext cx="5171847" cy="48587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14:m>
                  <m:oMath xmlns:m="http://schemas.openxmlformats.org/officeDocument/2006/math">
                    <m:r>
                      <a:rPr sz="2400">
                        <a:latin typeface="Cambria Math"/>
                        <a:ea typeface="Cambria Math"/>
                        <a:cs typeface="Cambria Math"/>
                      </a:rPr>
                      <m:t>𝑨𝒙</m:t>
                    </m:r>
                    <m:r>
                      <a:rPr sz="2400"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r>
                      <a:rPr sz="2400">
                        <a:latin typeface="Cambria Math"/>
                        <a:ea typeface="Cambria Math"/>
                        <a:cs typeface="Cambria Math"/>
                      </a:rPr>
                      <m:t>𝒃</m:t>
                    </m:r>
                  </m:oMath>
                </a14:m>
                <a:r>
                  <a:rPr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sz="2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𝑨</m:t>
                    </m:r>
                    <m:r>
                      <a:rPr sz="2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∈</m:t>
                    </m:r>
                    <m:sSup>
                      <m:sSupPr>
                        <m:ctrlPr>
                          <a:rPr sz="2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</m:e>
                      <m:sup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×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sz="2400" dirty="0">
                    <a:solidFill>
                      <a:schemeClr val="tx1"/>
                    </a:solidFill>
                  </a:rPr>
                  <a:t>  and </a:t>
                </a:r>
                <a:r>
                  <a:rPr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sz="2200">
                        <a:latin typeface="Cambria Math"/>
                        <a:ea typeface="Cambria Math"/>
                        <a:cs typeface="Cambria Math"/>
                      </a:rPr>
                      <m:t>𝒙</m:t>
                    </m:r>
                    <m:r>
                      <a:rPr sz="2200">
                        <a:latin typeface="Cambria Math"/>
                        <a:ea typeface="Cambria Math"/>
                        <a:cs typeface="Cambria Math"/>
                      </a:rPr>
                      <m:t>, </m:t>
                    </m:r>
                    <m:r>
                      <a:rPr sz="2200">
                        <a:latin typeface="Cambria Math"/>
                        <a:ea typeface="Cambria Math"/>
                        <a:cs typeface="Cambria Math"/>
                      </a:rPr>
                      <m:t>𝒃</m:t>
                    </m:r>
                    <m:r>
                      <a:rPr sz="2200">
                        <a:latin typeface="Cambria Math"/>
                        <a:ea typeface="Cambria Math"/>
                        <a:cs typeface="Cambria Math"/>
                      </a:rPr>
                      <m:t> ∈</m:t>
                    </m:r>
                    <m:sSup>
                      <m:sSupPr>
                        <m:ctrlPr>
                          <a:rPr sz="2200" b="1"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</m:e>
                      <m:sup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𝑵</m:t>
                        </m:r>
                      </m:sup>
                    </m:sSup>
                  </m:oMath>
                </a14:m>
                <a:endParaRPr sz="2400" b="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1062694" name="TextBox 5810626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186" y="1246628"/>
                <a:ext cx="5171847" cy="485878"/>
              </a:xfrm>
              <a:prstGeom prst="rect">
                <a:avLst/>
              </a:prstGeom>
              <a:blipFill rotWithShape="1">
                <a:blip r:embed="rId3"/>
                <a:stretch>
                  <a:fillRect l="-236" t="-6250" b="-2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721084" name="TextBox 76721083"/>
          <p:cNvSpPr txBox="1"/>
          <p:nvPr/>
        </p:nvSpPr>
        <p:spPr bwMode="auto">
          <a:xfrm>
            <a:off x="1785727" y="2358131"/>
            <a:ext cx="6171550" cy="68211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 dirty="0" smtClean="0"/>
              <a:t>Existing </a:t>
            </a:r>
            <a:r>
              <a:rPr sz="2000" dirty="0"/>
              <a:t>classical algorithms solves the problem with polynomial scaling in </a:t>
            </a:r>
            <a:r>
              <a:rPr sz="2000" i="1" dirty="0"/>
              <a:t>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06881" name="Title 10"/>
          <p:cNvSpPr>
            <a:spLocks noGrp="1"/>
          </p:cNvSpPr>
          <p:nvPr/>
        </p:nvSpPr>
        <p:spPr bwMode="auto">
          <a:xfrm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0800399" name="TextBox 1450800398"/>
              <p:cNvSpPr txBox="1"/>
              <p:nvPr/>
            </p:nvSpPr>
            <p:spPr bwMode="auto">
              <a:xfrm>
                <a:off x="1156891" y="1137447"/>
                <a:ext cx="10610501" cy="153686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Define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(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𝜶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)</m:t>
                            </m:r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</a:rPr>
                          <m:t> ≔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 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𝜜</m:t>
                        </m:r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(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𝜶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)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We construct a cost function which takes its minimum </a:t>
                </a:r>
                <a:r>
                  <a:rPr lang="en-US" sz="1800" b="0" i="0" u="none" strike="noStrike" cap="none" spc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value</a:t>
                </a:r>
                <a:r>
                  <a:rPr>
                    <a:solidFill>
                      <a:schemeClr val="tx1"/>
                    </a:solidFill>
                  </a:rPr>
                  <a:t>  C=0  when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and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𝑏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have the maximum overlap</a:t>
                </a: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The general form of a cost function in VQA is  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d>
                          <m:dPr>
                            <m:begChr m:val="⟨"/>
                            <m:endChr m:val="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𝛨</m:t>
                                </m:r>
                              </m:e>
                              <m:sub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𝐺</m:t>
                                </m:r>
                              </m:sub>
                            </m:sSub>
                            <m:d>
                              <m:dPr>
                                <m:begChr m:val=""/>
                                <m:endChr m:val="⟩"/>
                                <m:ctrlPr>
                                  <a:rPr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|</m:t>
                                </m:r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defRPr/>
                </a:pPr>
                <a:endParaRPr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50800399" name="TextBox 14508003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891" y="1137447"/>
                <a:ext cx="10610501" cy="1536868"/>
              </a:xfrm>
              <a:prstGeom prst="rect">
                <a:avLst/>
              </a:prstGeom>
              <a:blipFill rotWithShape="1">
                <a:blip r:embed="rId3"/>
                <a:stretch>
                  <a:fillRect l="-460" t="-28571" b="-2103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2517580" name="TextBox 1752517579"/>
          <p:cNvSpPr txBox="1"/>
          <p:nvPr/>
        </p:nvSpPr>
        <p:spPr bwMode="auto">
          <a:xfrm>
            <a:off x="1119901" y="4660776"/>
            <a:ext cx="1037340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511411" name="Title 10"/>
          <p:cNvSpPr>
            <a:spLocks noGrp="1"/>
          </p:cNvSpPr>
          <p:nvPr/>
        </p:nvSpPr>
        <p:spPr bwMode="auto">
          <a:xfrm>
            <a:off x="925155" y="85590"/>
            <a:ext cx="10341684" cy="946804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1430712" name="TextBox 1311430711"/>
              <p:cNvSpPr txBox="1"/>
              <p:nvPr/>
            </p:nvSpPr>
            <p:spPr bwMode="auto">
              <a:xfrm>
                <a:off x="1156890" y="1137447"/>
                <a:ext cx="10612660" cy="2951432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</a:rPr>
                      <m:t> ≔</m:t>
                    </m:r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 </m:t>
                    </m:r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𝜜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We construct a cost function which takes its minimum </a:t>
                </a:r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Arial"/>
                  </a:rPr>
                  <a:t>value</a:t>
                </a:r>
                <a:r>
                  <a:rPr dirty="0">
                    <a:solidFill>
                      <a:schemeClr val="tx1"/>
                    </a:solidFill>
                  </a:rPr>
                  <a:t>  C=0  when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have the maximum overlap</a:t>
                </a: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The general form of a cost function in VQA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𝐺</m:t>
                        </m:r>
                      </m:sub>
                    </m:sSub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𝛨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A suitable Hamiltonian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to take advantage of the overlap is</a:t>
                </a: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𝐺</m:t>
                        </m:r>
                      </m:sub>
                    </m:sSub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</m:t>
                    </m:r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I -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 =   U ( I -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</m:e>
                    </m:d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)</m:t>
                    </m:r>
                    <m:sSup>
                      <m:sSupPr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𝑈</m:t>
                        </m:r>
                      </m:e>
                      <m: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l">
                  <a:defRPr/>
                </a:pPr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Arial"/>
                  </a:rPr>
                  <a:t>Hence the cost function is</a:t>
                </a:r>
                <a:endParaRPr dirty="0">
                  <a:solidFill>
                    <a:schemeClr val="tx1"/>
                  </a:solidFill>
                </a:endParaRPr>
              </a:p>
              <a:p>
                <a:pPr algn="l">
                  <a:defRPr/>
                </a:pP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1430712" name="TextBox 13114307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890" y="1137447"/>
                <a:ext cx="10612660" cy="2951432"/>
              </a:xfrm>
              <a:prstGeom prst="rect">
                <a:avLst/>
              </a:prstGeom>
              <a:blipFill rotWithShape="1">
                <a:blip r:embed="rId3"/>
                <a:stretch>
                  <a:fillRect l="-460" t="-148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3019358" name="TextBox 773019357"/>
              <p:cNvSpPr txBox="1"/>
              <p:nvPr/>
            </p:nvSpPr>
            <p:spPr bwMode="auto">
              <a:xfrm>
                <a:off x="8425485" y="4030942"/>
                <a:ext cx="2368638" cy="390393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with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≤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sz="18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≤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773019358" name="TextBox 7730193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5485" y="4030942"/>
                <a:ext cx="2368638" cy="390393"/>
              </a:xfrm>
              <a:prstGeom prst="rect">
                <a:avLst/>
              </a:prstGeom>
              <a:blipFill rotWithShape="1">
                <a:blip r:embed="rId5"/>
                <a:stretch>
                  <a:fillRect l="-1799" t="-6250" b="-18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/>
              <p:cNvSpPr/>
              <p:nvPr/>
            </p:nvSpPr>
            <p:spPr>
              <a:xfrm>
                <a:off x="2639616" y="4027030"/>
                <a:ext cx="4680520" cy="37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l-G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e>
                        <m:e>
                          <m:d>
                            <m:dPr>
                              <m:endChr m:val="⟩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/>
                                </a:rPr>
                                <m:t>Ι</m:t>
                              </m:r>
                              <m:r>
                                <a:rPr lang="el-GR">
                                  <a:latin typeface="Cambria Math"/>
                                </a:rPr>
                                <m:t>  −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l-GR" i="1">
                              <a:latin typeface="Cambria Math"/>
                            </a:rPr>
                            <m:t>⟨</m:t>
                          </m:r>
                          <m:r>
                            <a:rPr lang="en-GB" i="1">
                              <a:latin typeface="Cambria Math"/>
                            </a:rPr>
                            <m:t>𝑏</m:t>
                          </m:r>
                          <m:r>
                            <a:rPr lang="el-GR" i="1">
                              <a:latin typeface="Cambria Math"/>
                            </a:rPr>
                            <m:t>|)|</m:t>
                          </m:r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l-GR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l-G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e>
                        <m:e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l-GR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l-G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" name="Ορθογώνιο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4027030"/>
                <a:ext cx="4680520" cy="378758"/>
              </a:xfrm>
              <a:prstGeom prst="rect">
                <a:avLst/>
              </a:prstGeom>
              <a:blipFill rotWithShape="1">
                <a:blip r:embed="rId6"/>
                <a:stretch>
                  <a:fillRect t="-6452" b="-145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511411" name="Title 10"/>
          <p:cNvSpPr>
            <a:spLocks noGrp="1"/>
          </p:cNvSpPr>
          <p:nvPr/>
        </p:nvSpPr>
        <p:spPr bwMode="auto">
          <a:xfrm>
            <a:off x="925155" y="85590"/>
            <a:ext cx="10341684" cy="946804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1430712" name="TextBox 1311430711"/>
              <p:cNvSpPr txBox="1"/>
              <p:nvPr/>
            </p:nvSpPr>
            <p:spPr bwMode="auto">
              <a:xfrm>
                <a:off x="1156890" y="1137447"/>
                <a:ext cx="10612660" cy="2951432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</a:rPr>
                      <m:t> ≔</m:t>
                    </m:r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 </m:t>
                    </m:r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𝜜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We construct a cost function which takes its minimum </a:t>
                </a:r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Arial"/>
                  </a:rPr>
                  <a:t>value</a:t>
                </a:r>
                <a:r>
                  <a:rPr dirty="0">
                    <a:solidFill>
                      <a:schemeClr val="tx1"/>
                    </a:solidFill>
                  </a:rPr>
                  <a:t>  C=0  when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have the maximum overlap</a:t>
                </a: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The general form of a cost function in VQA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𝐺</m:t>
                        </m:r>
                      </m:sub>
                    </m:sSub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𝛨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A suitable Hamiltonian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to take advantage of the overlap is</a:t>
                </a: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</m:e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𝐺</m:t>
                        </m:r>
                      </m:sub>
                    </m:sSub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</m:t>
                    </m:r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I -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 =   U ( I -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</m:e>
                    </m:d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)</m:t>
                    </m:r>
                    <m:sSup>
                      <m:sSupPr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𝑈</m:t>
                        </m:r>
                      </m:e>
                      <m: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†</m:t>
                        </m:r>
                      </m:sup>
                    </m:sSup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l">
                  <a:defRPr/>
                </a:pPr>
                <a:r>
                  <a:rPr lang="en-US" sz="1800" b="0" i="0" u="none" strike="noStrike" cap="none" spc="0" dirty="0">
                    <a:solidFill>
                      <a:schemeClr val="tx1"/>
                    </a:solidFill>
                    <a:latin typeface="Times New Roman"/>
                    <a:ea typeface="Arial"/>
                    <a:cs typeface="Arial"/>
                  </a:rPr>
                  <a:t>Hence the cost function is</a:t>
                </a:r>
                <a:endParaRPr dirty="0">
                  <a:solidFill>
                    <a:schemeClr val="tx1"/>
                  </a:solidFill>
                </a:endParaRPr>
              </a:p>
              <a:p>
                <a:pPr algn="l">
                  <a:defRPr/>
                </a:pP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1430712" name="TextBox 13114307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890" y="1137447"/>
                <a:ext cx="10612660" cy="2951432"/>
              </a:xfrm>
              <a:prstGeom prst="rect">
                <a:avLst/>
              </a:prstGeom>
              <a:blipFill rotWithShape="1">
                <a:blip r:embed="rId3"/>
                <a:stretch>
                  <a:fillRect l="-460" t="-148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3019358" name="TextBox 773019357"/>
              <p:cNvSpPr txBox="1"/>
              <p:nvPr/>
            </p:nvSpPr>
            <p:spPr bwMode="auto">
              <a:xfrm>
                <a:off x="8425485" y="4030942"/>
                <a:ext cx="2368638" cy="390393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with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≤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sz="18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accPr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≤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773019358" name="TextBox 7730193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5485" y="4030942"/>
                <a:ext cx="2368638" cy="390393"/>
              </a:xfrm>
              <a:prstGeom prst="rect">
                <a:avLst/>
              </a:prstGeom>
              <a:blipFill rotWithShape="1">
                <a:blip r:embed="rId5"/>
                <a:stretch>
                  <a:fillRect l="-1799" t="-6250" b="-18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9003428" name="TextBox 1869003427"/>
              <p:cNvSpPr txBox="1"/>
              <p:nvPr/>
            </p:nvSpPr>
            <p:spPr bwMode="auto">
              <a:xfrm>
                <a:off x="1119898" y="4660776"/>
                <a:ext cx="10373403" cy="390393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A potential small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would be problematic, so we use instead a normalized version of the cost function</a:t>
                </a:r>
              </a:p>
            </p:txBody>
          </p:sp>
        </mc:Choice>
        <mc:Fallback xmlns="">
          <p:sp>
            <p:nvSpPr>
              <p:cNvPr id="1869003428" name="TextBox 18690034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898" y="4660776"/>
                <a:ext cx="10373403" cy="390393"/>
              </a:xfrm>
              <a:prstGeom prst="rect">
                <a:avLst/>
              </a:prstGeom>
              <a:blipFill rotWithShape="1">
                <a:blip r:embed="rId6"/>
                <a:stretch>
                  <a:fillRect l="-470" t="-6250" b="-1562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/>
              <p:cNvSpPr/>
              <p:nvPr/>
            </p:nvSpPr>
            <p:spPr>
              <a:xfrm>
                <a:off x="2639616" y="4027030"/>
                <a:ext cx="4680520" cy="37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l-G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e>
                        <m:e>
                          <m:d>
                            <m:dPr>
                              <m:endChr m:val="⟩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/>
                                </a:rPr>
                                <m:t>Ι</m:t>
                              </m:r>
                              <m:r>
                                <a:rPr lang="el-GR">
                                  <a:latin typeface="Cambria Math"/>
                                </a:rPr>
                                <m:t>  −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l-GR" i="1">
                              <a:latin typeface="Cambria Math"/>
                            </a:rPr>
                            <m:t>⟨</m:t>
                          </m:r>
                          <m:r>
                            <a:rPr lang="en-GB" i="1">
                              <a:latin typeface="Cambria Math"/>
                            </a:rPr>
                            <m:t>𝑏</m:t>
                          </m:r>
                          <m:r>
                            <a:rPr lang="el-GR" i="1">
                              <a:latin typeface="Cambria Math"/>
                            </a:rPr>
                            <m:t>|)|</m:t>
                          </m:r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l-GR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l-G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e>
                        <m:e>
                          <m:r>
                            <a:rPr lang="el-GR" i="1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l-GR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l-G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" name="Ορθογώνιο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4027030"/>
                <a:ext cx="4680520" cy="378758"/>
              </a:xfrm>
              <a:prstGeom prst="rect">
                <a:avLst/>
              </a:prstGeom>
              <a:blipFill rotWithShape="1">
                <a:blip r:embed="rId7"/>
                <a:stretch>
                  <a:fillRect t="-6452" b="-145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67910" y="5373216"/>
                <a:ext cx="3468250" cy="705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l-GR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l-GR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l-G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l-GR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0" y="5373216"/>
                <a:ext cx="3468250" cy="7050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27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2386816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8863939" name="TextBox 1768863938"/>
              <p:cNvSpPr txBox="1"/>
              <p:nvPr/>
            </p:nvSpPr>
            <p:spPr bwMode="auto">
              <a:xfrm>
                <a:off x="1156891" y="1137447"/>
                <a:ext cx="10615288" cy="67755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Using that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𝛢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𝑙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1</m:t>
                        </m:r>
                      </m:sub>
                      <m:sup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sz="180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sz="180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  <m:d>
                          <m:dPr>
                            <m:begChr m:val=""/>
                            <m:endChr m:val="⟩"/>
                            <m:ctrlPr>
                              <a:rPr sz="1800" b="1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</m:nary>
                  </m:oMath>
                </a14:m>
                <a:endParaRPr dirty="0">
                  <a:solidFill>
                    <a:schemeClr val="tx1"/>
                  </a:solidFill>
                </a:endParaRPr>
              </a:p>
              <a:p>
                <a:pPr algn="l">
                  <a:defRPr/>
                </a:pPr>
                <a:endParaRPr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8863939" name="TextBox 17688639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891" y="1137447"/>
                <a:ext cx="10615288" cy="677555"/>
              </a:xfrm>
              <a:prstGeom prst="rect">
                <a:avLst/>
              </a:prstGeom>
              <a:blipFill rotWithShape="1">
                <a:blip r:embed="rId3"/>
                <a:stretch>
                  <a:fillRect l="-460" t="-63063" b="-5855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34562" y="1988840"/>
                <a:ext cx="8467382" cy="879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l-G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l-G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l-GR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l-GR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l-G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l-GR" b="0" i="1" smtClean="0">
                                          <a:latin typeface="Cambria Math"/>
                                        </a:rPr>
                                        <m:t>⟨</m:t>
                                      </m:r>
                                      <m:r>
                                        <a:rPr lang="en-GB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l-GR" b="1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GB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 smtClean="0">
                                                  <a:latin typeface="Cambria Math"/>
                                                </a:rPr>
                                                <m:t>𝜶</m:t>
                                              </m:r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⟩"/>
                                              <m:ctrlPr>
                                                <a:rPr lang="el-GR" b="1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𝟎</m:t>
                                              </m:r>
                                            </m:e>
                                          </m:d>
                                        </m:e>
                                        <m:sub/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l-GR" i="1">
                                          <a:latin typeface="Cambria Math"/>
                                        </a:rPr>
                                        <m:t>⟨</m:t>
                                      </m:r>
                                      <m:r>
                                        <a:rPr lang="en-GB" b="1" i="1"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l-GR" b="1" i="1">
                                          <a:latin typeface="Cambria Math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b="1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>
                                                  <a:latin typeface="Cambria Math"/>
                                                </a:rPr>
                                                <m:t>𝜶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|"/>
                                              <m:endChr m:val="⟩"/>
                                              <m:ctrlPr>
                                                <a:rPr lang="el-GR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𝟎</m:t>
                                              </m:r>
                                            </m:e>
                                          </m:d>
                                        </m:e>
                                        <m:sub/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l-GR" i="1">
                                          <a:latin typeface="Cambria Math"/>
                                        </a:rPr>
                                        <m:t>⟨</m:t>
                                      </m:r>
                                      <m:r>
                                        <a:rPr lang="en-GB" b="1" i="1"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l-GR" b="1" i="1">
                                          <a:latin typeface="Cambria Math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GB" b="1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>
                                                  <a:latin typeface="Cambria Math"/>
                                                </a:rPr>
                                                <m:t>𝜶</m:t>
                                              </m:r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bSup>
                                        </m:e>
                                        <m:sub/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 smtClean="0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1" i="1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62" y="1988840"/>
                <a:ext cx="8467382" cy="8796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5479" y="3289903"/>
                <a:ext cx="6054221" cy="835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=</m:t>
                      </m:r>
                      <m:r>
                        <a:rPr lang="en-GB" i="1">
                          <a:latin typeface="Cambria Math"/>
                        </a:rPr>
                        <m:t>1</m:t>
                      </m:r>
                      <m:r>
                        <a:rPr lang="en-GB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l-GR" i="1">
                                      <a:latin typeface="Cambria Math"/>
                                    </a:rPr>
                                    <m:t>⟨</m:t>
                                  </m:r>
                                  <m:r>
                                    <a:rPr lang="en-GB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l-GR" b="1" i="1">
                                      <a:latin typeface="Cambria Math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l-GR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l-GR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r>
                                    <a:rPr lang="el-GR" i="1">
                                      <a:latin typeface="Cambria Math"/>
                                    </a:rPr>
                                    <m:t>⟨</m:t>
                                  </m:r>
                                  <m:r>
                                    <a:rPr lang="en-GB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l-GR" b="1" i="1">
                                      <a:latin typeface="Cambria Math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l-GR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79" y="3289903"/>
                <a:ext cx="6054221" cy="835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9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2386816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8863939" name="TextBox 1768863938"/>
              <p:cNvSpPr txBox="1"/>
              <p:nvPr/>
            </p:nvSpPr>
            <p:spPr bwMode="auto">
              <a:xfrm>
                <a:off x="1156891" y="1137447"/>
                <a:ext cx="10615288" cy="67755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Using that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𝑏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𝛢</m:t>
                    </m:r>
                    <m:d>
                      <m:dPr>
                        <m:begChr m:val=""/>
                        <m:endChr m:val="⟩"/>
                        <m:ctrlPr>
                          <a:rPr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𝑥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e>
                    </m:d>
                    <m:r>
                      <a:rPr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= </m:t>
                    </m:r>
                    <m:nary>
                      <m:naryPr>
                        <m:chr m:val="∑"/>
                        <m:limLoc m:val="subSup"/>
                        <m:ctrlPr>
                          <a:rPr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naryPr>
                      <m: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𝑙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1</m:t>
                        </m:r>
                      </m:sub>
                      <m:sup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sz="180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sz="180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  <m:d>
                          <m:dPr>
                            <m:begChr m:val=""/>
                            <m:endChr m:val="⟩"/>
                            <m:ctrlPr>
                              <a:rPr sz="1800" b="1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</m:nary>
                  </m:oMath>
                </a14:m>
                <a:endParaRPr dirty="0">
                  <a:solidFill>
                    <a:schemeClr val="tx1"/>
                  </a:solidFill>
                </a:endParaRPr>
              </a:p>
              <a:p>
                <a:pPr algn="l">
                  <a:defRPr/>
                </a:pPr>
                <a:endParaRPr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8863939" name="TextBox 17688639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891" y="1137447"/>
                <a:ext cx="10615288" cy="677555"/>
              </a:xfrm>
              <a:prstGeom prst="rect">
                <a:avLst/>
              </a:prstGeom>
              <a:blipFill rotWithShape="1">
                <a:blip r:embed="rId3"/>
                <a:stretch>
                  <a:fillRect l="-460" t="-63063" b="-5855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2142653" name="TextBox 1662142652"/>
          <p:cNvSpPr txBox="1"/>
          <p:nvPr/>
        </p:nvSpPr>
        <p:spPr bwMode="auto">
          <a:xfrm>
            <a:off x="1036674" y="4605291"/>
            <a:ext cx="9325980" cy="9144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dirty="0">
                <a:solidFill>
                  <a:schemeClr val="tx1"/>
                </a:solidFill>
              </a:rPr>
              <a:t>The above is called </a:t>
            </a:r>
            <a:r>
              <a:rPr b="1" dirty="0">
                <a:solidFill>
                  <a:schemeClr val="tx1"/>
                </a:solidFill>
              </a:rPr>
              <a:t>Global Cost Function</a:t>
            </a:r>
          </a:p>
          <a:p>
            <a:pPr>
              <a:defRPr/>
            </a:pPr>
            <a:endParaRPr b="1" dirty="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b="0" dirty="0">
                <a:solidFill>
                  <a:schemeClr val="tx1"/>
                </a:solidFill>
              </a:rPr>
              <a:t>Can exhibit barren plateaus for a large number of </a:t>
            </a:r>
            <a:r>
              <a:rPr b="0" dirty="0" err="1">
                <a:solidFill>
                  <a:schemeClr val="tx1"/>
                </a:solidFill>
              </a:rPr>
              <a:t>qubits</a:t>
            </a:r>
            <a:endParaRPr b="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34562" y="1988840"/>
                <a:ext cx="8467382" cy="879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l-G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l-G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l-GR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/>
                                </a:rPr>
                                <m:t>𝜓</m:t>
                              </m:r>
                            </m:e>
                            <m:e>
                              <m:r>
                                <a:rPr lang="el-GR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GB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l-GR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l-GR" b="0" i="1" smtClean="0">
                                          <a:latin typeface="Cambria Math"/>
                                        </a:rPr>
                                        <m:t>⟨</m:t>
                                      </m:r>
                                      <m:r>
                                        <a:rPr lang="en-GB" b="1" i="1" smtClean="0"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l-GR" b="1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l-GR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GB" b="1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 smtClean="0">
                                                  <a:latin typeface="Cambria Math"/>
                                                </a:rPr>
                                                <m:t>𝜶</m:t>
                                              </m:r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𝑈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⟩"/>
                                              <m:ctrlPr>
                                                <a:rPr lang="el-GR" b="1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𝟎</m:t>
                                              </m:r>
                                            </m:e>
                                          </m:d>
                                        </m:e>
                                        <m:sub/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l-GR" i="1">
                                          <a:latin typeface="Cambria Math"/>
                                        </a:rPr>
                                        <m:t>⟨</m:t>
                                      </m:r>
                                      <m:r>
                                        <a:rPr lang="en-GB" b="1" i="1"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l-GR" b="1" i="1">
                                          <a:latin typeface="Cambria Math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</a:rPr>
                                                <m:t>𝑈</m:t>
                                              </m:r>
                                            </m:e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en-GB" b="1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>
                                                  <a:latin typeface="Cambria Math"/>
                                                </a:rPr>
                                                <m:t>𝜶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begChr m:val="|"/>
                                              <m:endChr m:val="⟩"/>
                                              <m:ctrlPr>
                                                <a:rPr lang="el-GR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𝟎</m:t>
                                              </m:r>
                                            </m:e>
                                          </m:d>
                                        </m:e>
                                        <m:sub/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l-GR" i="1">
                                          <a:latin typeface="Cambria Math"/>
                                        </a:rPr>
                                        <m:t>⟨</m:t>
                                      </m:r>
                                      <m:r>
                                        <a:rPr lang="en-GB" b="1" i="1">
                                          <a:latin typeface="Cambria Math"/>
                                        </a:rPr>
                                        <m:t>𝟎</m:t>
                                      </m:r>
                                      <m:r>
                                        <a:rPr lang="el-GR" b="1" i="1">
                                          <a:latin typeface="Cambria Math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GB" b="1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l-GR" b="1" i="1">
                                                  <a:latin typeface="Cambria Math"/>
                                                </a:rPr>
                                                <m:t>𝜶</m:t>
                                              </m:r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l-GR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†</m:t>
                                              </m:r>
                                            </m:sup>
                                          </m:sSubSup>
                                        </m:e>
                                        <m:sub/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sup>
                                      </m:sSubSup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GB" i="1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𝐿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/>
                                      </m:sSubSup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 smtClean="0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1" i="1">
                                              <a:latin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den>
                      </m:f>
                      <m:r>
                        <a:rPr lang="en-GB" b="0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62" y="1988840"/>
                <a:ext cx="8467382" cy="8796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15479" y="3289903"/>
                <a:ext cx="6054221" cy="835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=</m:t>
                      </m:r>
                      <m:r>
                        <a:rPr lang="en-GB" i="1">
                          <a:latin typeface="Cambria Math"/>
                        </a:rPr>
                        <m:t>1</m:t>
                      </m:r>
                      <m:r>
                        <a:rPr lang="en-GB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l-GR" i="1">
                                      <a:latin typeface="Cambria Math"/>
                                    </a:rPr>
                                    <m:t>⟨</m:t>
                                  </m:r>
                                  <m:r>
                                    <a:rPr lang="en-GB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l-GR" b="1" i="1">
                                      <a:latin typeface="Cambria Math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l-GR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l-GR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†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r>
                                    <a:rPr lang="el-GR" i="1">
                                      <a:latin typeface="Cambria Math"/>
                                    </a:rPr>
                                    <m:t>⟨</m:t>
                                  </m:r>
                                  <m:r>
                                    <a:rPr lang="en-GB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l-GR" b="1" i="1">
                                      <a:latin typeface="Cambria Math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l-GR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79" y="3289903"/>
                <a:ext cx="6054221" cy="835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89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071907" name="Title 10"/>
          <p:cNvSpPr>
            <a:spLocks noGrp="1"/>
          </p:cNvSpPr>
          <p:nvPr/>
        </p:nvSpPr>
        <p:spPr bwMode="auto">
          <a:xfrm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8899496" name="TextBox 918899495"/>
              <p:cNvSpPr txBox="1"/>
              <p:nvPr/>
            </p:nvSpPr>
            <p:spPr bwMode="auto">
              <a:xfrm>
                <a:off x="1156889" y="1127976"/>
                <a:ext cx="10624433" cy="167392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lang="en-GB" dirty="0" smtClean="0">
                    <a:solidFill>
                      <a:schemeClr val="tx1"/>
                    </a:solidFill>
                  </a:rPr>
                  <a:t>To tackle this problem we </a:t>
                </a:r>
                <a:r>
                  <a:rPr lang="en-GB" sz="1800" b="0" i="0" u="none" strike="noStrike" cap="none" spc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divide the problem up into multiple single-</a:t>
                </a:r>
                <a:r>
                  <a:rPr lang="en-GB" sz="1800" b="0" i="0" u="none" strike="noStrike" cap="none" spc="0" dirty="0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qubit</a:t>
                </a:r>
                <a:r>
                  <a:rPr lang="en-GB" sz="1800" b="0" i="0" u="none" strike="noStrike" cap="none" spc="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terms</a:t>
                </a:r>
                <a:r>
                  <a:rPr lang="en-GB" dirty="0">
                    <a:solidFill>
                      <a:schemeClr val="tx1"/>
                    </a:solidFill>
                  </a:rPr>
                  <a:t> by replacing the term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 lang="el-GR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𝟎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el-GR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𝟎</m:t>
                        </m:r>
                        <m:r>
                          <a:rPr lang="el-GR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with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brk m:alnAt="25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⟨"/>
                                <m:endChr m:val="|"/>
                                <m:ctrlPr>
                                  <a:rPr lang="el-GR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l-GR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ar-AE" dirty="0" smtClean="0">
                    <a:solidFill>
                      <a:schemeClr val="tx1"/>
                    </a:solidFill>
                  </a:rPr>
                  <a:t>                                           </a:t>
                </a:r>
                <a:endParaRPr lang="ar-AE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lang="ar-AE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GB" dirty="0">
                    <a:solidFill>
                      <a:schemeClr val="tx1"/>
                    </a:solidFill>
                  </a:rPr>
                  <a:t>The produced cost is function is</a:t>
                </a:r>
                <a:r>
                  <a:rPr lang="en-GB" sz="1800" b="0" i="0" u="none" strike="noStrike" cap="none" spc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called </a:t>
                </a:r>
                <a:r>
                  <a:rPr lang="en-GB" sz="1800" b="1" i="0" u="none" strike="noStrike" cap="none" spc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Local Cost </a:t>
                </a:r>
                <a:r>
                  <a:rPr lang="en-GB" sz="1800" b="1" i="0" u="none" strike="noStrike" cap="none" spc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Function </a:t>
                </a:r>
                <a14:m>
                  <m:oMath xmlns:m="http://schemas.openxmlformats.org/officeDocument/2006/math">
                    <m:r>
                      <a:rPr lang="en-GB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𝐼</m:t>
                    </m:r>
                    <m:r>
                      <a:rPr lang="en-GB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ar-AE" i="1">
                            <a:latin typeface="Cambria Math"/>
                          </a:rPr>
                        </m:ctrlPr>
                      </m:fPr>
                      <m:num>
                        <m:r>
                          <a:rPr lang="ar-AE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GB" b="0" i="1" smtClean="0">
                            <a:latin typeface="Cambria Math"/>
                          </a:rPr>
                          <m:t>𝑛</m:t>
                        </m:r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begChr m:val="|"/>
                            <m:endChr m:val="⟩"/>
                            <m:ctrlPr>
                              <a:rPr lang="el-G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l-GR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l-GR" i="1">
                            <a:latin typeface="Cambria Math"/>
                          </a:rPr>
                          <m:t>⊗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</m:e>
                    </m:nary>
                  </m:oMath>
                </a14:m>
                <a:endParaRPr lang="en-GB" sz="1800" b="1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8899496" name="TextBox 9188994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889" y="1127976"/>
                <a:ext cx="10624433" cy="1673920"/>
              </a:xfrm>
              <a:prstGeom prst="rect">
                <a:avLst/>
              </a:prstGeom>
              <a:blipFill rotWithShape="1">
                <a:blip r:embed="rId3"/>
                <a:stretch>
                  <a:fillRect l="-1205" t="-7273" b="-210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5872506" name="TextBox 625872505"/>
          <p:cNvSpPr txBox="1"/>
          <p:nvPr/>
        </p:nvSpPr>
        <p:spPr bwMode="auto">
          <a:xfrm>
            <a:off x="1036674" y="4605291"/>
            <a:ext cx="932601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8227681" name="TextBox 1648227680"/>
              <p:cNvSpPr txBox="1"/>
              <p:nvPr/>
            </p:nvSpPr>
            <p:spPr bwMode="auto">
              <a:xfrm>
                <a:off x="1267862" y="5067669"/>
                <a:ext cx="6831295" cy="148455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To prove that the local cost function suits our problem we use that</a:t>
                </a: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≤</m:t>
                          </m:r>
                          <m: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Which implies that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𝐺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→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  <m:box>
                          <m:box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⇔"/>
                                <m:vertJc m:val="bot"/>
                                <m:ctrlPr>
                                  <a:rPr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groupChrPr>
                              <m:e>
                                <m:r>
                                  <a:rPr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 </m:t>
                                </m:r>
                              </m:e>
                            </m:groupChr>
                          </m:e>
                        </m:box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𝐿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→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0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48227681" name="TextBox 16482276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7862" y="5067669"/>
                <a:ext cx="6831295" cy="1484557"/>
              </a:xfrm>
              <a:prstGeom prst="rect">
                <a:avLst/>
              </a:prstGeom>
              <a:blipFill rotWithShape="1">
                <a:blip r:embed="rId6"/>
                <a:stretch>
                  <a:fillRect l="-714" t="-2049" b="-172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1405194" y="2883503"/>
                <a:ext cx="8043099" cy="988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 −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r>
                                    <a:rPr lang="el-GR" i="1">
                                      <a:latin typeface="Cambria Math"/>
                                    </a:rPr>
                                    <m:t>⟨</m:t>
                                  </m:r>
                                  <m:r>
                                    <a:rPr lang="en-GB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l-GR" b="1" i="1">
                                      <a:latin typeface="Cambria Math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𝑈</m:t>
                                      </m:r>
                                      <m:d>
                                        <m:dPr>
                                          <m:ctrlPr>
                                            <a:rPr lang="en-GB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latin typeface="Cambria Math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den>
                                          </m:f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=</m:t>
                                              </m:r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p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⟩"/>
                                                      <m:ctrlPr>
                                                        <a:rPr lang="el-GR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l-GR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l-GR" i="1">
                                                              <a:latin typeface="Cambria Math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i="1">
                                                              <a:latin typeface="Cambria Math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d>
                                                    <m:dPr>
                                                      <m:begChr m:val="⟨"/>
                                                      <m:endChr m:val="|"/>
                                                      <m:ctrlPr>
                                                        <a:rPr lang="el-GR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l-GR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l-GR" i="1">
                                                              <a:latin typeface="Cambria Math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i="1">
                                                              <a:latin typeface="Cambria Math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l-GR" i="1">
                                                      <a:latin typeface="Cambria Math"/>
                                                    </a:rPr>
                                                    <m:t>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i="1">
                                                          <a:latin typeface="Cambria Math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GB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GB" i="1">
                                                              <a:latin typeface="Cambria Math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acc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r>
                                    <a:rPr lang="el-GR" i="1">
                                      <a:latin typeface="Cambria Math"/>
                                    </a:rPr>
                                    <m:t>⟨</m:t>
                                  </m:r>
                                  <m:r>
                                    <a:rPr lang="en-GB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l-GR" b="1" i="1">
                                      <a:latin typeface="Cambria Math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5194" y="2883503"/>
                <a:ext cx="8043099" cy="98898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1401432" y="4184566"/>
                <a:ext cx="7614264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=</m:t>
                      </m:r>
                      <m:r>
                        <a:rPr lang="en-GB" i="1">
                          <a:latin typeface="Cambria Math"/>
                        </a:rPr>
                        <m:t>1</m:t>
                      </m:r>
                      <m:r>
                        <a:rPr lang="en-GB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r>
                                    <a:rPr lang="el-GR" i="1">
                                      <a:latin typeface="Cambria Math"/>
                                    </a:rPr>
                                    <m:t>⟨</m:t>
                                  </m:r>
                                  <m:r>
                                    <a:rPr lang="en-GB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l-GR" b="1" i="1">
                                      <a:latin typeface="Cambria Math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𝑈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l-GR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l-GR" i="1">
                                          <a:latin typeface="Cambria Math"/>
                                        </a:rPr>
                                        <m:t>⊗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e>
                                          </m:acc>
                                        </m:sub>
                                      </m:sSub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r>
                                    <a:rPr lang="el-GR" i="1">
                                      <a:latin typeface="Cambria Math"/>
                                    </a:rPr>
                                    <m:t>⟨</m:t>
                                  </m:r>
                                  <m:r>
                                    <a:rPr lang="en-GB" b="1" i="1">
                                      <a:latin typeface="Cambria Math"/>
                                    </a:rPr>
                                    <m:t>𝟎</m:t>
                                  </m:r>
                                  <m:r>
                                    <a:rPr lang="el-GR" b="1" i="1">
                                      <a:latin typeface="Cambria Math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l-GR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  <m:sup>
                                          <m:r>
                                            <a:rPr lang="el-GR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l-GR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i="1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GB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</a:rPr>
                                            <m:t>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l-GR" b="1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𝟎</m:t>
                                          </m:r>
                                        </m:e>
                                      </m:d>
                                    </m:e>
                                    <m:sub/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432" y="4184566"/>
                <a:ext cx="7614264" cy="8530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806114" name="Title 10"/>
          <p:cNvSpPr>
            <a:spLocks noGrp="1"/>
          </p:cNvSpPr>
          <p:nvPr/>
        </p:nvSpPr>
        <p:spPr bwMode="auto">
          <a:xfrm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p:sp>
        <p:nvSpPr>
          <p:cNvPr id="1385792956" name="TextBox 1385792955"/>
          <p:cNvSpPr txBox="1"/>
          <p:nvPr/>
        </p:nvSpPr>
        <p:spPr bwMode="auto">
          <a:xfrm>
            <a:off x="1156893" y="1137448"/>
            <a:ext cx="10623858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2200" b="0" i="0" u="sng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Evaluation of the cost function using quantum circuit</a:t>
            </a:r>
            <a:endParaRPr sz="2200" u="sng"/>
          </a:p>
        </p:txBody>
      </p:sp>
      <p:sp>
        <p:nvSpPr>
          <p:cNvPr id="438312925" name="TextBox 438312924"/>
          <p:cNvSpPr txBox="1"/>
          <p:nvPr/>
        </p:nvSpPr>
        <p:spPr bwMode="auto">
          <a:xfrm>
            <a:off x="1036673" y="4591900"/>
            <a:ext cx="932601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2004754" name="TextBox 1412004753"/>
              <p:cNvSpPr txBox="1"/>
              <p:nvPr/>
            </p:nvSpPr>
            <p:spPr bwMode="auto">
              <a:xfrm>
                <a:off x="1240121" y="1738543"/>
                <a:ext cx="7123942" cy="125258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283879" indent="-283879">
                  <a:buFont typeface="Arial"/>
                  <a:buChar char="•"/>
                  <a:defRPr/>
                </a:pPr>
                <a:r>
                  <a:rPr lang="en-US" sz="1800" dirty="0" smtClean="0"/>
                  <a:t>For Global Cost Function we have to evaluate the terms:</a:t>
                </a:r>
              </a:p>
              <a:p>
                <a:pPr marL="283879" indent="-283879">
                  <a:buFont typeface="Arial"/>
                  <a:buChar char="•"/>
                  <a:defRPr/>
                </a:pPr>
                <a:endParaRPr lang="en-US" sz="1800" dirty="0"/>
              </a:p>
              <a:p>
                <a:pPr>
                  <a:defRPr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en-GB" sz="1800" b="0" i="1" smtClean="0">
                        <a:latin typeface="Cambria Math"/>
                      </a:rPr>
                      <m:t>=</m:t>
                    </m:r>
                    <m:r>
                      <a:rPr lang="el-GR" i="1">
                        <a:latin typeface="Cambria Math"/>
                      </a:rPr>
                      <m:t>⟨</m:t>
                    </m:r>
                    <m:r>
                      <a:rPr lang="en-GB" b="1" i="1">
                        <a:latin typeface="Cambria Math"/>
                      </a:rPr>
                      <m:t>𝟎</m:t>
                    </m:r>
                    <m:r>
                      <a:rPr lang="el-GR" b="1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l-GR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l-GR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en-GB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Sup>
                          <m:sSub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l-GR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bSup>
                      </m:e>
                      <m:sub/>
                      <m:sup>
                        <m:r>
                          <a:rPr lang="en-GB" i="1">
                            <a:latin typeface="Cambria Math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el-GR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GB" i="1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GB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l-GR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en-GB" i="1">
                            <a:latin typeface="Cambria Math"/>
                          </a:rPr>
                          <m:t> 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>
                  <a:defRPr/>
                </a:pPr>
                <a:r>
                  <a:rPr lang="en-US" sz="1800" dirty="0"/>
                  <a:t>     and</a:t>
                </a:r>
                <a:endParaRPr sz="1800" dirty="0"/>
              </a:p>
            </p:txBody>
          </p:sp>
        </mc:Choice>
        <mc:Fallback xmlns="">
          <p:sp>
            <p:nvSpPr>
              <p:cNvPr id="1412004754" name="TextBox 1412004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0121" y="1738543"/>
                <a:ext cx="7123942" cy="1252587"/>
              </a:xfrm>
              <a:prstGeom prst="rect">
                <a:avLst/>
              </a:prstGeom>
              <a:blipFill rotWithShape="1">
                <a:blip r:embed="rId3"/>
                <a:stretch>
                  <a:fillRect l="-513" t="-2427" b="-582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702946" name="TextBox 1438702945"/>
          <p:cNvSpPr txBox="1"/>
          <p:nvPr/>
        </p:nvSpPr>
        <p:spPr bwMode="auto">
          <a:xfrm>
            <a:off x="1230873" y="3680533"/>
            <a:ext cx="716690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9" indent="-283879">
              <a:buFont typeface="Arial"/>
              <a:buChar char="•"/>
              <a:defRPr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6763777" name="TextBox 1896763776"/>
              <p:cNvSpPr txBox="1"/>
              <p:nvPr/>
            </p:nvSpPr>
            <p:spPr bwMode="auto">
              <a:xfrm>
                <a:off x="1230873" y="3498189"/>
                <a:ext cx="7124374" cy="125258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283878" indent="-283878">
                  <a:buFont typeface="Arial"/>
                  <a:buChar char="•"/>
                  <a:defRPr/>
                </a:pPr>
                <a:r>
                  <a:rPr lang="en-GB" sz="1800" dirty="0" smtClean="0"/>
                  <a:t>For Local Cost Function we have to evaluate the terms:</a:t>
                </a:r>
              </a:p>
              <a:p>
                <a:pPr marL="283878" indent="-283878">
                  <a:buFont typeface="Arial"/>
                  <a:buChar char="•"/>
                  <a:defRPr/>
                </a:pPr>
                <a:endParaRPr lang="en-GB" sz="1800" dirty="0"/>
              </a:p>
              <a:p>
                <a:pPr>
                  <a:defRPr/>
                </a:pPr>
                <a:r>
                  <a:rPr lang="en-GB" sz="1800" dirty="0"/>
                  <a:t>	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l-GR" i="1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ar-AE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ar-AE" i="1">
                        <a:latin typeface="Cambria Math"/>
                      </a:rPr>
                      <m:t>=⟨</m:t>
                    </m:r>
                    <m:r>
                      <a:rPr lang="el-GR" b="1" i="1">
                        <a:latin typeface="Cambria Math"/>
                      </a:rPr>
                      <m:t>𝟎</m:t>
                    </m:r>
                    <m:r>
                      <a:rPr lang="el-GR" b="1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ar-AE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ar-AE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Sup>
                          <m:sSub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l-GR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ar-AE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bSup>
                      </m:e>
                      <m:sub/>
                      <m:sup>
                        <m:r>
                          <a:rPr lang="ar-AE" i="1">
                            <a:latin typeface="Cambria Math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ar-AE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l-GR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ar-AE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l-GR" i="1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ar-AE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ar-AE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ar-AE" i="1">
                            <a:latin typeface="Cambria Math"/>
                          </a:rPr>
                          <m:t> </m:t>
                        </m:r>
                      </m:sup>
                    </m:sSubSup>
                  </m:oMath>
                </a14:m>
                <a:endParaRPr lang="ar-AE" sz="1800" dirty="0"/>
              </a:p>
              <a:p>
                <a:pPr>
                  <a:defRPr/>
                </a:pPr>
                <a:r>
                  <a:rPr lang="ar-AE" sz="1800" dirty="0"/>
                  <a:t>     </a:t>
                </a:r>
                <a:r>
                  <a:rPr lang="en-GB" sz="1800" dirty="0"/>
                  <a:t>and</a:t>
                </a:r>
                <a:endParaRPr sz="1800" dirty="0"/>
              </a:p>
            </p:txBody>
          </p:sp>
        </mc:Choice>
        <mc:Fallback xmlns="">
          <p:sp>
            <p:nvSpPr>
              <p:cNvPr id="1896763777" name="TextBox 18967637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873" y="3498189"/>
                <a:ext cx="7124374" cy="1252587"/>
              </a:xfrm>
              <a:prstGeom prst="rect">
                <a:avLst/>
              </a:prstGeom>
              <a:blipFill rotWithShape="1">
                <a:blip r:embed="rId4"/>
                <a:stretch>
                  <a:fillRect l="-684" t="-2439" b="-682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8698849" name="TextBox 668698848"/>
              <p:cNvSpPr txBox="1"/>
              <p:nvPr/>
            </p:nvSpPr>
            <p:spPr bwMode="auto">
              <a:xfrm>
                <a:off x="1230873" y="5478379"/>
                <a:ext cx="8649648" cy="483466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lang="en-GB" dirty="0" smtClean="0"/>
                  <a:t>Using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ar-A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l-G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ar-AE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l-G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ar-A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A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/>
                      </a:rPr>
                      <m:t> (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ar-AE" dirty="0" smtClean="0"/>
                  <a:t> ,  </a:t>
                </a:r>
                <a:r>
                  <a:rPr lang="en-GB" dirty="0"/>
                  <a:t>the last one can be rewritten as </a:t>
                </a:r>
                <a:endParaRPr dirty="0"/>
              </a:p>
            </p:txBody>
          </p:sp>
        </mc:Choice>
        <mc:Fallback xmlns="">
          <p:sp>
            <p:nvSpPr>
              <p:cNvPr id="668698849" name="TextBox 6686988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873" y="5478379"/>
                <a:ext cx="8649648" cy="483466"/>
              </a:xfrm>
              <a:prstGeom prst="rect">
                <a:avLst/>
              </a:prstGeom>
              <a:blipFill rotWithShape="1">
                <a:blip r:embed="rId5"/>
                <a:stretch>
                  <a:fillRect l="-564" b="-50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/>
              <p:cNvSpPr/>
              <p:nvPr/>
            </p:nvSpPr>
            <p:spPr>
              <a:xfrm>
                <a:off x="2881409" y="2958949"/>
                <a:ext cx="4218784" cy="430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𝑙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</m:sSubSup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l-GR" i="1">
                          <a:latin typeface="Cambria Math"/>
                        </a:rPr>
                        <m:t>⟨</m:t>
                      </m:r>
                      <m:r>
                        <a:rPr lang="en-GB" b="1" i="1">
                          <a:latin typeface="Cambria Math"/>
                        </a:rPr>
                        <m:t>𝟎</m:t>
                      </m:r>
                      <m:r>
                        <a:rPr lang="el-GR" b="1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l-GR" i="1" smtClean="0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l-GR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l-GR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/>
                              <a:ea typeface="Cambria Math"/>
                              <a:cs typeface="Cambria Math"/>
                            </a:rPr>
                            <m:t>𝑈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l-GR" b="1" i="1" smtClean="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 smtClean="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𝟎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l-GR" b="1" i="1" smtClean="0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𝟎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</m:sup>
                      </m:sSubSup>
                      <m:sSup>
                        <m:s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l-GR"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  <m:sSubSup>
                        <m:sSubSupPr>
                          <m:ctrlPr>
                            <a:rPr lang="el-GR" i="1">
                              <a:latin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l-GR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𝟎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Ορθογώνιο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09" y="2958949"/>
                <a:ext cx="4218784" cy="430118"/>
              </a:xfrm>
              <a:prstGeom prst="rect">
                <a:avLst/>
              </a:prstGeom>
              <a:blipFill rotWithShape="1">
                <a:blip r:embed="rId6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4702" y="4869160"/>
                <a:ext cx="5083378" cy="465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𝑙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l-GR" i="1">
                          <a:latin typeface="Cambria Math"/>
                        </a:rPr>
                        <m:t>⟨</m:t>
                      </m:r>
                      <m:r>
                        <a:rPr lang="en-GB" b="1" i="1">
                          <a:latin typeface="Cambria Math"/>
                        </a:rPr>
                        <m:t>𝟎</m:t>
                      </m:r>
                      <m:r>
                        <a:rPr lang="el-GR" b="1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l-GR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l-GR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l-GR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  <m:t>𝑈</m:t>
                          </m:r>
                        </m:e>
                        <m:sub/>
                        <m:sup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l-GR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l-GR" i="1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l-GR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l-GR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l-GR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𝟎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02" y="4869160"/>
                <a:ext cx="5083378" cy="465384"/>
              </a:xfrm>
              <a:prstGeom prst="rect">
                <a:avLst/>
              </a:prstGeom>
              <a:blipFill rotWithShape="1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/>
              <p:cNvSpPr/>
              <p:nvPr/>
            </p:nvSpPr>
            <p:spPr>
              <a:xfrm>
                <a:off x="2764063" y="6093296"/>
                <a:ext cx="5177571" cy="465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𝑙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(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sup>
                      </m:sSubSup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l-G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𝑙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l-GR" i="1">
                          <a:latin typeface="Cambria Math"/>
                        </a:rPr>
                        <m:t>⟨</m:t>
                      </m:r>
                      <m:r>
                        <a:rPr lang="en-GB" b="1" i="1">
                          <a:latin typeface="Cambria Math"/>
                        </a:rPr>
                        <m:t>𝟎</m:t>
                      </m:r>
                      <m:r>
                        <a:rPr lang="el-GR" b="1" i="1">
                          <a:latin typeface="Cambria Math"/>
                        </a:rPr>
                        <m:t>|</m:t>
                      </m:r>
                      <m:sSubSup>
                        <m:sSubSupPr>
                          <m:ctrlPr>
                            <a:rPr lang="el-GR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l-GR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l-GR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bSup>
                          <m: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  <m:t>𝑈</m:t>
                          </m:r>
                        </m:e>
                        <m:sub/>
                        <m:sup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l-GR" i="1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l-GR" i="1">
                              <a:latin typeface="Cambria Math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l-GR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</a:rPr>
                                <m:t>𝜶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l-GR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𝟎</m:t>
                              </m:r>
                            </m:e>
                          </m:d>
                        </m:e>
                        <m:sub/>
                        <m:sup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Ορθογώνιο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063" y="6093296"/>
                <a:ext cx="5177571" cy="465384"/>
              </a:xfrm>
              <a:prstGeom prst="rect">
                <a:avLst/>
              </a:prstGeom>
              <a:blipFill rotWithShape="1"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207339" name="Title 10"/>
          <p:cNvSpPr>
            <a:spLocks noGrp="1"/>
          </p:cNvSpPr>
          <p:nvPr/>
        </p:nvSpPr>
        <p:spPr bwMode="auto">
          <a:xfrm>
            <a:off x="925155" y="85590"/>
            <a:ext cx="10341684" cy="946806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p:sp>
        <p:nvSpPr>
          <p:cNvPr id="531272287" name="TextBox 531272286"/>
          <p:cNvSpPr txBox="1"/>
          <p:nvPr/>
        </p:nvSpPr>
        <p:spPr bwMode="auto">
          <a:xfrm>
            <a:off x="1156891" y="952496"/>
            <a:ext cx="10628069" cy="1066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How can we evaluate the previous terms?</a:t>
            </a:r>
          </a:p>
          <a:p>
            <a:pPr>
              <a:defRPr/>
            </a:pP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We employ a quantum circuit called </a:t>
            </a:r>
            <a:r>
              <a:rPr lang="en-US" sz="20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The Hadamard Te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st</a:t>
            </a:r>
            <a:endParaRPr sz="1800" u="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4715576" name="TextBox 1594715575"/>
              <p:cNvSpPr txBox="1"/>
              <p:nvPr/>
            </p:nvSpPr>
            <p:spPr bwMode="auto">
              <a:xfrm>
                <a:off x="1036674" y="4228490"/>
                <a:ext cx="9335806" cy="198831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/>
                  <a:t>The circuit above can calculate the term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𝑅𝑒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sz="18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>
                  <a:defRPr/>
                </a:pPr>
                <a:endParaRPr/>
              </a:p>
              <a:p>
                <a:pPr marL="283879" indent="-283879">
                  <a:buFont typeface="Arial"/>
                  <a:buChar char="•"/>
                  <a:defRPr/>
                </a:pPr>
                <a:r>
                  <a:rPr/>
                  <a:t>The probability of measuring the first qubit (</a:t>
                </a:r>
                <a:r>
                  <a:rPr b="1"/>
                  <a:t>ancilla</a:t>
                </a:r>
                <a:r>
                  <a:rPr/>
                  <a:t>) to be 0 is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f>
                          <m:fPr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+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𝑅𝑒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sz="1800" i="1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sz="1800" i="1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sz="1800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283879" indent="-283879">
                  <a:buFont typeface="Arial"/>
                  <a:buChar char="•"/>
                  <a:defRPr/>
                </a:pPr>
                <a:r>
                  <a:rPr lang="en-US" sz="18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The probability of measuring the ancilla qubit  to be 1 is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f>
                          <m:fPr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−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𝑅𝑒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sz="1800" i="1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sz="1800" i="1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sz="1800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  <a:p>
                <a:pPr marL="283878" indent="-283878">
                  <a:buFont typeface="Arial"/>
                  <a:buChar char="•"/>
                  <a:defRPr/>
                </a:pPr>
                <a:endParaRPr/>
              </a:p>
              <a:p>
                <a:pPr>
                  <a:defRPr/>
                </a:pPr>
                <a:r>
                  <a:rPr/>
                  <a:t>Hence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−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𝑅𝑒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sz="18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/>
                  <a:t>      </a:t>
                </a:r>
              </a:p>
            </p:txBody>
          </p:sp>
        </mc:Choice>
        <mc:Fallback xmlns="">
          <p:sp>
            <p:nvSpPr>
              <p:cNvPr id="1594715576" name="TextBox 15947155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4228490"/>
                <a:ext cx="9335806" cy="1988314"/>
              </a:xfrm>
              <a:prstGeom prst="rect">
                <a:avLst/>
              </a:prstGeom>
              <a:blipFill rotWithShape="1">
                <a:blip r:embed="rId3"/>
                <a:stretch>
                  <a:fillRect l="-457" t="-1227" b="-15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00642977" name="Εικόνα 120064297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205256" y="2065569"/>
            <a:ext cx="6531340" cy="2021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364068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6496917" name="TextBox 1636496916"/>
              <p:cNvSpPr txBox="1"/>
              <p:nvPr/>
            </p:nvSpPr>
            <p:spPr bwMode="auto">
              <a:xfrm>
                <a:off x="1036674" y="1146134"/>
                <a:ext cx="10631992" cy="38727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For the Imaginary part we simple add a </a:t>
                </a:r>
                <mc:AlternateContent>
                  <mc:Choice Requires="a14">
                    <a14:m>
                      <m:oMath xmlns:m="http://schemas.openxmlformats.org/officeDocument/2006/math">
                        <m:sSup>
                          <m:sSup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gate after the first Hadamard on the ancilla qubit</a:t>
                </a:r>
              </a:p>
            </p:txBody>
          </p:sp>
        </mc:Choice>
        <mc:Fallback xmlns="">
          <p:sp>
            <p:nvSpPr>
              <p:cNvPr id="1636496917" name="TextBox 16364969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46134"/>
                <a:ext cx="10631992" cy="387277"/>
              </a:xfrm>
              <a:prstGeom prst="rect">
                <a:avLst/>
              </a:prstGeom>
              <a:blipFill rotWithShape="1">
                <a:blip r:embed="rId3"/>
                <a:stretch>
                  <a:fillRect l="-401" t="-3125" b="-1875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5548195" name="TextBox 815548194"/>
              <p:cNvSpPr txBox="1"/>
              <p:nvPr/>
            </p:nvSpPr>
            <p:spPr bwMode="auto">
              <a:xfrm>
                <a:off x="1036674" y="4228490"/>
                <a:ext cx="9337642" cy="198831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The circuit above can calculate the term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𝐼𝑚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sz="18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r>
                  <a:rPr>
                    <a:solidFill>
                      <a:schemeClr val="tx1"/>
                    </a:solidFill>
                  </a:rPr>
                  <a:t>The probability of measuring the ancilla qubit to be 0 is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f>
                          <m:f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+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𝐼𝑚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sz="1800" i="1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sz="1800" i="1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sz="1800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r>
                  <a:rPr lang="en-US" sz="18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The probability of measuring the ancilla qubit to be 1 is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f>
                          <m:f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−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𝐼𝑚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sz="1800" i="1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sz="1800" i="1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800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sz="1800" u="none" strike="noStrike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𝐻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𝜓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Hence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−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𝐼𝑚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sz="18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sz="1800" i="1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sz="1800" u="none" strike="noStrike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sz="18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     </a:t>
                </a:r>
              </a:p>
            </p:txBody>
          </p:sp>
        </mc:Choice>
        <mc:Fallback xmlns="">
          <p:sp>
            <p:nvSpPr>
              <p:cNvPr id="815548195" name="TextBox 815548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4228490"/>
                <a:ext cx="9337642" cy="1988314"/>
              </a:xfrm>
              <a:prstGeom prst="rect">
                <a:avLst/>
              </a:prstGeom>
              <a:blipFill rotWithShape="1">
                <a:blip r:embed="rId4"/>
                <a:stretch>
                  <a:fillRect l="-457" t="-1227" b="-153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80039206" name="Εικόνα 178003920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450606" y="1683057"/>
            <a:ext cx="6819899" cy="2009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9700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0753451" name="TextBox 1360753450"/>
              <p:cNvSpPr txBox="1"/>
              <p:nvPr/>
            </p:nvSpPr>
            <p:spPr bwMode="auto">
              <a:xfrm>
                <a:off x="1036674" y="1146134"/>
                <a:ext cx="10638508" cy="163929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200" dirty="0">
                    <a:solidFill>
                      <a:schemeClr val="tx1"/>
                    </a:solidFill>
                  </a:rPr>
                  <a:t>How can we apply the </a:t>
                </a:r>
                <a:r>
                  <a:rPr sz="2200" dirty="0" err="1">
                    <a:solidFill>
                      <a:schemeClr val="tx1"/>
                    </a:solidFill>
                  </a:rPr>
                  <a:t>hadamard</a:t>
                </a:r>
                <a:r>
                  <a:rPr sz="2200" dirty="0">
                    <a:solidFill>
                      <a:schemeClr val="tx1"/>
                    </a:solidFill>
                  </a:rPr>
                  <a:t> test for our purpose?</a:t>
                </a:r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To calculate the </a:t>
                </a:r>
                <a:r>
                  <a:rPr dirty="0" smtClean="0">
                    <a:solidFill>
                      <a:schemeClr val="tx1"/>
                    </a:solidFill>
                  </a:rPr>
                  <a:t>terms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  <a:r>
                  <a:rPr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l-GR" i="1">
                        <a:latin typeface="Cambria Math"/>
                      </a:rPr>
                      <m:t>⟨</m:t>
                    </m:r>
                    <m:r>
                      <a:rPr lang="en-GB" b="1" i="1">
                        <a:latin typeface="Cambria Math"/>
                      </a:rPr>
                      <m:t>𝟎</m:t>
                    </m:r>
                    <m:r>
                      <a:rPr lang="el-GR" b="1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l-GR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l-GR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en-GB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Sup>
                          <m:sSub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l-GR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bSup>
                      </m:e>
                      <m:sub/>
                      <m:sup>
                        <m:r>
                          <a:rPr lang="en-GB" i="1">
                            <a:latin typeface="Cambria Math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el-GR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GB" i="1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GB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l-GR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en-GB" i="1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dirty="0" smtClean="0">
                    <a:solidFill>
                      <a:schemeClr val="tx1"/>
                    </a:solidFill>
                  </a:rPr>
                  <a:t>we </a:t>
                </a:r>
                <a:r>
                  <a:rPr dirty="0">
                    <a:solidFill>
                      <a:schemeClr val="tx1"/>
                    </a:solidFill>
                  </a:rPr>
                  <a:t>set:</a:t>
                </a: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</m:e>
                    </m:d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𝑉</m:t>
                    </m:r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(</m:t>
                    </m:r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𝜶</m:t>
                    </m:r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)</m:t>
                    </m:r>
                    <m:d>
                      <m:dPr>
                        <m:begChr m:val=""/>
                        <m:endChr m:val="⟩"/>
                        <m:ctrlPr>
                          <a:rPr b="1"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𝑈</m:t>
                        </m:r>
                      </m:e>
                      <m: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𝐻</m:t>
                        </m:r>
                      </m:sub>
                    </m:sSub>
                    <m:r>
                      <a:rPr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sSubSup>
                      <m:sSubSupPr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Sup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𝑙</m:t>
                        </m:r>
                      </m:sub>
                      <m:sup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sz="180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sz="1800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 </a:t>
                </a:r>
                <a:endParaRPr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0753451" name="TextBox 13607534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46134"/>
                <a:ext cx="10638508" cy="1639295"/>
              </a:xfrm>
              <a:prstGeom prst="rect">
                <a:avLst/>
              </a:prstGeom>
              <a:blipFill rotWithShape="1">
                <a:blip r:embed="rId3"/>
                <a:stretch>
                  <a:fillRect l="-860" t="-2230" b="-405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48126203" name="Εικόνα 164812620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590582" y="2968470"/>
            <a:ext cx="8467724" cy="2571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914074" name="Title 10"/>
          <p:cNvSpPr>
            <a:spLocks noGrp="1"/>
          </p:cNvSpPr>
          <p:nvPr/>
        </p:nvSpPr>
        <p:spPr bwMode="auto">
          <a:xfrm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5032919" name="TextBox 865032918"/>
              <p:cNvSpPr txBox="1"/>
              <p:nvPr/>
            </p:nvSpPr>
            <p:spPr bwMode="auto">
              <a:xfrm>
                <a:off x="1719187" y="1246629"/>
                <a:ext cx="5171848" cy="48587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a14:m>
                  <m:oMath xmlns:m="http://schemas.openxmlformats.org/officeDocument/2006/math">
                    <m:r>
                      <a:rPr sz="2400">
                        <a:latin typeface="Cambria Math"/>
                        <a:ea typeface="Cambria Math"/>
                        <a:cs typeface="Cambria Math"/>
                      </a:rPr>
                      <m:t>𝑨𝒙</m:t>
                    </m:r>
                    <m:r>
                      <a:rPr sz="2400"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r>
                      <a:rPr sz="2400">
                        <a:latin typeface="Cambria Math"/>
                        <a:ea typeface="Cambria Math"/>
                        <a:cs typeface="Cambria Math"/>
                      </a:rPr>
                      <m:t>𝒃</m:t>
                    </m:r>
                  </m:oMath>
                </a14:m>
                <a:r>
                  <a:rPr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sz="2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𝑨</m:t>
                    </m:r>
                    <m:r>
                      <a:rPr sz="22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Cambria Math"/>
                      </a:rPr>
                      <m:t> ∈</m:t>
                    </m:r>
                    <m:sSup>
                      <m:sSupPr>
                        <m:ctrlPr>
                          <a:rPr sz="22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</m:e>
                      <m:sup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×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sz="2400" dirty="0">
                    <a:solidFill>
                      <a:schemeClr val="tx1"/>
                    </a:solidFill>
                  </a:rPr>
                  <a:t>  and  </a:t>
                </a:r>
                <a14:m>
                  <m:oMath xmlns:m="http://schemas.openxmlformats.org/officeDocument/2006/math">
                    <m:r>
                      <a:rPr sz="2200">
                        <a:latin typeface="Cambria Math"/>
                        <a:ea typeface="Cambria Math"/>
                        <a:cs typeface="Cambria Math"/>
                      </a:rPr>
                      <m:t>𝒙</m:t>
                    </m:r>
                    <m:r>
                      <a:rPr sz="2200">
                        <a:latin typeface="Cambria Math"/>
                        <a:ea typeface="Cambria Math"/>
                        <a:cs typeface="Cambria Math"/>
                      </a:rPr>
                      <m:t>, </m:t>
                    </m:r>
                    <m:r>
                      <a:rPr sz="2200">
                        <a:latin typeface="Cambria Math"/>
                        <a:ea typeface="Cambria Math"/>
                        <a:cs typeface="Cambria Math"/>
                      </a:rPr>
                      <m:t>𝒃</m:t>
                    </m:r>
                    <m:r>
                      <a:rPr sz="2200">
                        <a:latin typeface="Cambria Math"/>
                        <a:ea typeface="Cambria Math"/>
                        <a:cs typeface="Cambria Math"/>
                      </a:rPr>
                      <m:t> ∈</m:t>
                    </m:r>
                    <m:sSup>
                      <m:sSupPr>
                        <m:ctrlPr>
                          <a:rPr sz="2200" b="1"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pPr>
                      <m:e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𝐶</m:t>
                        </m:r>
                      </m:e>
                      <m:sup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𝑵</m:t>
                        </m:r>
                      </m:sup>
                    </m:sSup>
                  </m:oMath>
                </a14:m>
                <a:endParaRPr sz="2400" b="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5032919" name="TextBox 8650329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187" y="1246629"/>
                <a:ext cx="5171848" cy="485878"/>
              </a:xfrm>
              <a:prstGeom prst="rect">
                <a:avLst/>
              </a:prstGeom>
              <a:blipFill rotWithShape="1">
                <a:blip r:embed="rId3"/>
                <a:stretch>
                  <a:fillRect l="-236" t="-6250" b="-2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4258478" name="TextBox 1084258477"/>
              <p:cNvSpPr txBox="1"/>
              <p:nvPr/>
            </p:nvSpPr>
            <p:spPr bwMode="auto">
              <a:xfrm>
                <a:off x="1785726" y="2062207"/>
                <a:ext cx="7527631" cy="163122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/>
                  <a:t>Exponential speedup can be achieved using the quantum algorithm </a:t>
                </a:r>
                <a:r>
                  <a:rPr sz="2000" b="1"/>
                  <a:t>HHL </a:t>
                </a:r>
                <a:r>
                  <a:rPr sz="2000" b="0"/>
                  <a:t>which:</a:t>
                </a:r>
              </a:p>
              <a:p>
                <a:pPr marL="305908" indent="-305908">
                  <a:buFont typeface="Arial"/>
                  <a:buChar char="•"/>
                  <a:defRPr/>
                </a:pPr>
                <a:r>
                  <a:rPr sz="2000" b="0"/>
                  <a:t>Determines a quantum state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0"/>
                  <a:t> that is proportional to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𝒙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0"/>
                  <a:t> :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~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𝒙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 b="0"/>
              </a:p>
              <a:p>
                <a:pPr marL="305908" indent="-305908">
                  <a:buFont typeface="Arial"/>
                  <a:buChar char="•"/>
                  <a:defRPr/>
                </a:pPr>
                <a:r>
                  <a:rPr sz="2000" b="0"/>
                  <a:t>Achieves polylogarithmic scaling in </a:t>
                </a:r>
                <a:r>
                  <a:rPr sz="2000" b="0" i="1"/>
                  <a:t>N</a:t>
                </a:r>
              </a:p>
              <a:p>
                <a:pPr>
                  <a:defRPr/>
                </a:pPr>
                <a:endParaRPr sz="2000" b="1" i="1"/>
              </a:p>
            </p:txBody>
          </p:sp>
        </mc:Choice>
        <mc:Fallback xmlns="">
          <p:sp>
            <p:nvSpPr>
              <p:cNvPr id="1084258478" name="TextBox 10842584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5726" y="2062207"/>
                <a:ext cx="7527631" cy="1631224"/>
              </a:xfrm>
              <a:prstGeom prst="rect">
                <a:avLst/>
              </a:prstGeom>
              <a:blipFill rotWithShape="1">
                <a:blip r:embed="rId4"/>
                <a:stretch>
                  <a:fillRect l="-810" t="-1866" b="-186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980655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450625" name="TextBox 1029450624"/>
              <p:cNvSpPr txBox="1"/>
              <p:nvPr/>
            </p:nvSpPr>
            <p:spPr bwMode="auto">
              <a:xfrm>
                <a:off x="1036674" y="1146134"/>
                <a:ext cx="10639768" cy="1070871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lang="en-GB" dirty="0" smtClean="0"/>
                  <a:t>To calculate the terms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/>
                          </a:rPr>
                          <m:t>   </m:t>
                        </m:r>
                        <m:r>
                          <a:rPr lang="el-GR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l-GR" i="1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ar-AE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ar-AE" i="1">
                        <a:latin typeface="Cambria Math"/>
                      </a:rPr>
                      <m:t>=⟨</m:t>
                    </m:r>
                    <m:r>
                      <a:rPr lang="el-GR" b="1" i="1">
                        <a:latin typeface="Cambria Math"/>
                      </a:rPr>
                      <m:t>𝟎</m:t>
                    </m:r>
                    <m:r>
                      <a:rPr lang="el-GR" b="1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ar-AE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ar-AE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Sup>
                          <m:sSub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l-GR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ar-AE" i="1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bSup>
                        <m:r>
                          <a:rPr lang="el-GR" i="1">
                            <a:latin typeface="Cambria Math"/>
                            <a:ea typeface="Cambria Math"/>
                            <a:cs typeface="Cambria Math"/>
                          </a:rPr>
                          <m:t>𝑈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ar-AE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ar-AE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ar-AE" i="1">
                            <a:latin typeface="Cambria Math"/>
                          </a:rPr>
                          <m:t> </m:t>
                        </m:r>
                      </m:sup>
                    </m:sSubSup>
                    <m:sSup>
                      <m:sSupPr>
                        <m:ctrlPr>
                          <a:rPr lang="ar-AE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ar-AE">
                            <a:latin typeface="Cambria Math"/>
                            <a:ea typeface="Cambria Math"/>
                            <a:cs typeface="Cambria Math"/>
                          </a:rPr>
                          <m:t>†</m:t>
                        </m:r>
                      </m:sup>
                    </m:sSup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ar-AE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l-GR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ar-AE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l-GR" i="1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ar-AE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ar-AE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ar-AE" i="1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ar-AE" i="1">
                        <a:latin typeface="Cambria Math"/>
                      </a:rPr>
                      <m:t> </m:t>
                    </m:r>
                  </m:oMath>
                </a14:m>
                <a:r>
                  <a:rPr lang="ar-AE" dirty="0"/>
                  <a:t>			          	              :</a:t>
                </a:r>
              </a:p>
              <a:p>
                <a:pPr>
                  <a:defRPr/>
                </a:pPr>
                <a:endParaRPr lang="ar-AE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1" i="1">
                          <a:latin typeface="Cambria Math"/>
                        </a:rPr>
                        <m:t>⟨</m:t>
                      </m:r>
                      <m:r>
                        <a:rPr lang="en-GB" b="1" i="1">
                          <a:latin typeface="Cambria Math"/>
                        </a:rPr>
                        <m:t>𝟎</m:t>
                      </m:r>
                      <m:r>
                        <a:rPr lang="el-GR" b="1" i="1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ar-A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l-GR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ar-AE"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ar-AE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b="1" i="1">
                              <a:latin typeface="Cambria Math"/>
                            </a:rPr>
                            <m:t>𝜶</m:t>
                          </m:r>
                        </m:e>
                      </m:d>
                      <m:sSubSup>
                        <m:sSubSupPr>
                          <m:ctrlPr>
                            <a:rPr lang="ar-AE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l-G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ar-AE" i="1"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bSup>
                      <m:r>
                        <a:rPr lang="el-GR" i="1">
                          <a:latin typeface="Cambria Math"/>
                          <a:ea typeface="Cambria Math"/>
                          <a:cs typeface="Cambria Math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ar-AE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l-GR" b="1" i="1">
                              <a:latin typeface="Cambria Math"/>
                              <a:ea typeface="Cambria Math"/>
                              <a:cs typeface="Cambria Math"/>
                            </a:rPr>
                            <m:t>𝟎</m:t>
                          </m:r>
                        </m:e>
                      </m:d>
                      <m:r>
                        <a:rPr lang="el-GR" b="1" i="1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l-GR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  <a:ea typeface="Cambria Math"/>
                                </a:rPr>
                                <m:t>⟨</m:t>
                              </m:r>
                              <m:r>
                                <a:rPr lang="en-GB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el-GR" b="1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†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ar-AE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ar-AE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l-GR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ar-AE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latin typeface="Cambria Math"/>
                                        </a:rPr>
                                        <m:t>𝜶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ar-AE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𝟎</m:t>
                                      </m:r>
                                    </m:e>
                                  </m:d>
                                </m:e>
                                <m:sub/>
                                <m:sup>
                                  <m:r>
                                    <a:rPr lang="ar-AE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ar-AE" i="1"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  <m:r>
                        <a:rPr lang="el-GR" b="1" i="1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l-GR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  <a:ea typeface="Cambria Math"/>
                                </a:rPr>
                                <m:t>⟨</m:t>
                              </m:r>
                              <m:r>
                                <a:rPr lang="en-GB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el-GR" b="1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†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ar-AE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ar-AE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l-GR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ar-AE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latin typeface="Cambria Math"/>
                                        </a:rPr>
                                        <m:t>𝜶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ar-AE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𝟎</m:t>
                                      </m:r>
                                    </m:e>
                                  </m:d>
                                </m:e>
                                <m:sub/>
                                <m:sup>
                                  <m:r>
                                    <a:rPr lang="ar-AE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l-GR" b="1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9450625" name="TextBox 1029450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46134"/>
                <a:ext cx="10639768" cy="1070871"/>
              </a:xfrm>
              <a:prstGeom prst="rect">
                <a:avLst/>
              </a:prstGeom>
              <a:blipFill rotWithShape="1">
                <a:blip r:embed="rId3"/>
                <a:stretch>
                  <a:fillRect l="-401" b="-227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398081" name="TextBox 1029398080"/>
              <p:cNvSpPr txBox="1"/>
              <p:nvPr/>
            </p:nvSpPr>
            <p:spPr bwMode="auto">
              <a:xfrm>
                <a:off x="925155" y="2543082"/>
                <a:ext cx="10343051" cy="39750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/>
                  <a:t>  Thus by setting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/>
                  <a:t> and 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𝐻</m:t>
                            </m:r>
                          </m:sub>
                        </m:s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†</m:t>
                                </m:r>
                              </m:sup>
                            </m:sSup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𝛢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/>
                  <a:t>  we can calculate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  <m:sSup>
                              <m:sSupPr>
                                <m:ctrlPr>
                                  <a:rPr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/>
                  <a:t> by using the following circuit twice</a:t>
                </a:r>
                <a:endParaRPr b="0"/>
              </a:p>
            </p:txBody>
          </p:sp>
        </mc:Choice>
        <mc:Fallback xmlns="">
          <p:sp>
            <p:nvSpPr>
              <p:cNvPr id="1029398081" name="TextBox 1029398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155" y="2543082"/>
                <a:ext cx="10343051" cy="397505"/>
              </a:xfrm>
              <a:prstGeom prst="rect">
                <a:avLst/>
              </a:prstGeom>
              <a:blipFill rotWithShape="1">
                <a:blip r:embed="rId4"/>
                <a:stretch>
                  <a:fillRect t="-107692" b="-1707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9089048" name="Εικόνα 159908904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80072" y="2940588"/>
            <a:ext cx="6486525" cy="2019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980655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450625" name="TextBox 1029450624"/>
              <p:cNvSpPr txBox="1"/>
              <p:nvPr/>
            </p:nvSpPr>
            <p:spPr bwMode="auto">
              <a:xfrm>
                <a:off x="1036674" y="1146134"/>
                <a:ext cx="10639768" cy="1070871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lang="en-GB" dirty="0" smtClean="0"/>
                  <a:t>To calculate the terms </a:t>
                </a:r>
                <a:r>
                  <a:rPr lang="el-GR" dirty="0" smtClean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l-GR" i="1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ar-AE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el-GR" b="0" i="1" smtClean="0">
                        <a:latin typeface="Cambria Math"/>
                      </a:rPr>
                      <m:t>=</m:t>
                    </m:r>
                    <m:r>
                      <a:rPr lang="ar-AE" i="1">
                        <a:latin typeface="Cambria Math"/>
                      </a:rPr>
                      <m:t>⟨</m:t>
                    </m:r>
                    <m:r>
                      <a:rPr lang="el-GR" b="1" i="1">
                        <a:latin typeface="Cambria Math"/>
                      </a:rPr>
                      <m:t>𝟎</m:t>
                    </m:r>
                    <m:r>
                      <a:rPr lang="el-GR" b="1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ar-AE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ar-AE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Sup>
                          <m:sSubSupPr>
                            <m:ctrlPr>
                              <a:rPr lang="ar-AE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l-GR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ar-AE" i="1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bSup>
                        <m:r>
                          <a:rPr lang="el-GR" i="1">
                            <a:latin typeface="Cambria Math"/>
                            <a:ea typeface="Cambria Math"/>
                            <a:cs typeface="Cambria Math"/>
                          </a:rPr>
                          <m:t>𝑈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ar-AE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ar-AE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ar-AE" i="1">
                            <a:latin typeface="Cambria Math"/>
                          </a:rPr>
                          <m:t> </m:t>
                        </m:r>
                      </m:sup>
                    </m:sSubSup>
                    <m:sSup>
                      <m:sSupPr>
                        <m:ctrlPr>
                          <a:rPr lang="ar-AE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ar-AE">
                            <a:latin typeface="Cambria Math"/>
                            <a:ea typeface="Cambria Math"/>
                            <a:cs typeface="Cambria Math"/>
                          </a:rPr>
                          <m:t>†</m:t>
                        </m:r>
                      </m:sup>
                    </m:sSup>
                    <m:sSubSup>
                      <m:sSubSupPr>
                        <m:ctrlPr>
                          <a:rPr lang="ar-AE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ar-AE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l-GR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ar-AE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l-GR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ar-AE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l-GR" i="1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ar-AE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ar-AE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ar-AE" i="1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ar-AE" i="1">
                        <a:latin typeface="Cambria Math"/>
                      </a:rPr>
                      <m:t> </m:t>
                    </m:r>
                  </m:oMath>
                </a14:m>
                <a:r>
                  <a:rPr lang="ar-AE" dirty="0"/>
                  <a:t>			          	              :</a:t>
                </a:r>
              </a:p>
              <a:p>
                <a:pPr>
                  <a:defRPr/>
                </a:pPr>
                <a:endParaRPr lang="ar-AE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b="1" i="1">
                          <a:latin typeface="Cambria Math"/>
                        </a:rPr>
                        <m:t>⟨</m:t>
                      </m:r>
                      <m:r>
                        <a:rPr lang="en-GB" b="1" i="1">
                          <a:latin typeface="Cambria Math"/>
                        </a:rPr>
                        <m:t>𝟎</m:t>
                      </m:r>
                      <m:r>
                        <a:rPr lang="el-GR" b="1" i="1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ar-AE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l-GR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ar-AE"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ar-AE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l-GR" b="1" i="1">
                              <a:latin typeface="Cambria Math"/>
                            </a:rPr>
                            <m:t>𝜶</m:t>
                          </m:r>
                        </m:e>
                      </m:d>
                      <m:sSubSup>
                        <m:sSubSupPr>
                          <m:ctrlPr>
                            <a:rPr lang="ar-AE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l-GR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l-GR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ar-AE" i="1"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bSup>
                      <m:r>
                        <a:rPr lang="el-GR" i="1">
                          <a:latin typeface="Cambria Math"/>
                          <a:ea typeface="Cambria Math"/>
                          <a:cs typeface="Cambria Math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ar-AE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a:rPr lang="el-GR" b="1" i="1">
                              <a:latin typeface="Cambria Math"/>
                              <a:ea typeface="Cambria Math"/>
                              <a:cs typeface="Cambria Math"/>
                            </a:rPr>
                            <m:t>𝟎</m:t>
                          </m:r>
                        </m:e>
                      </m:d>
                      <m:r>
                        <a:rPr lang="el-GR" b="1" i="1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l-GR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  <a:ea typeface="Cambria Math"/>
                                </a:rPr>
                                <m:t>⟨</m:t>
                              </m:r>
                              <m:r>
                                <a:rPr lang="en-GB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el-GR" b="1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†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ar-AE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ar-AE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l-GR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ar-AE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latin typeface="Cambria Math"/>
                                        </a:rPr>
                                        <m:t>𝜶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ar-AE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𝟎</m:t>
                                      </m:r>
                                    </m:e>
                                  </m:d>
                                </m:e>
                                <m:sub/>
                                <m:sup>
                                  <m:r>
                                    <a:rPr lang="ar-AE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ar-AE" i="1">
                              <a:latin typeface="Cambria Math"/>
                              <a:ea typeface="Cambria Math"/>
                              <a:cs typeface="Cambria Math"/>
                            </a:rPr>
                            <m:t>†</m:t>
                          </m:r>
                        </m:sup>
                      </m:sSup>
                      <m:r>
                        <a:rPr lang="el-GR" b="1" i="1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l-GR" b="1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b="1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l-GR" b="1" i="1">
                                  <a:latin typeface="Cambria Math"/>
                                  <a:ea typeface="Cambria Math"/>
                                </a:rPr>
                                <m:t>⟨</m:t>
                              </m:r>
                              <m:r>
                                <a:rPr lang="en-GB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  <m:r>
                                <a:rPr lang="el-GR" b="1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l-GR" i="1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†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ar-AE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ar-AE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l-GR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ar-AE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latin typeface="Cambria Math"/>
                                        </a:rPr>
                                        <m:t>𝜶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ar-AE" b="1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b="1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𝟎</m:t>
                                      </m:r>
                                    </m:e>
                                  </m:d>
                                </m:e>
                                <m:sub/>
                                <m:sup>
                                  <m:r>
                                    <a:rPr lang="ar-AE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l-GR" b="1" i="1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9450625" name="TextBox 1029450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46134"/>
                <a:ext cx="10639768" cy="1070871"/>
              </a:xfrm>
              <a:prstGeom prst="rect">
                <a:avLst/>
              </a:prstGeom>
              <a:blipFill rotWithShape="1">
                <a:blip r:embed="rId3"/>
                <a:stretch>
                  <a:fillRect l="-401" b="-227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398081" name="TextBox 1029398080"/>
              <p:cNvSpPr txBox="1"/>
              <p:nvPr/>
            </p:nvSpPr>
            <p:spPr bwMode="auto">
              <a:xfrm>
                <a:off x="925155" y="2543082"/>
                <a:ext cx="10343051" cy="39750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/>
                  <a:t>  Thus by setting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𝜓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/>
                  <a:t> and 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𝐻</m:t>
                            </m:r>
                          </m:sub>
                        </m:s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†</m:t>
                                </m:r>
                              </m:sup>
                            </m:sSup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𝛢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𝜶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/>
                  <a:t>  we can calculate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  <m:sSup>
                              <m:sSupPr>
                                <m:ctrlPr>
                                  <a:rPr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/>
                  <a:t> by using the following circuit twice</a:t>
                </a:r>
                <a:endParaRPr b="0"/>
              </a:p>
            </p:txBody>
          </p:sp>
        </mc:Choice>
        <mc:Fallback xmlns="">
          <p:sp>
            <p:nvSpPr>
              <p:cNvPr id="1029398081" name="TextBox 10293980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155" y="2543082"/>
                <a:ext cx="10343051" cy="397505"/>
              </a:xfrm>
              <a:prstGeom prst="rect">
                <a:avLst/>
              </a:prstGeom>
              <a:blipFill rotWithShape="1">
                <a:blip r:embed="rId4"/>
                <a:stretch>
                  <a:fillRect t="-107692" b="-1707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99089048" name="Εικόνα 159908904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580072" y="2940588"/>
            <a:ext cx="6486525" cy="2019299"/>
          </a:xfrm>
          <a:prstGeom prst="rect">
            <a:avLst/>
          </a:prstGeom>
        </p:spPr>
      </p:pic>
      <p:sp>
        <p:nvSpPr>
          <p:cNvPr id="1326523668" name="TextBox 1326523667"/>
          <p:cNvSpPr txBox="1"/>
          <p:nvPr/>
        </p:nvSpPr>
        <p:spPr bwMode="auto">
          <a:xfrm>
            <a:off x="1073664" y="5400582"/>
            <a:ext cx="10274197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9" indent="-283879">
              <a:buFont typeface="Arial"/>
              <a:buChar char="•"/>
              <a:defRPr/>
            </a:pPr>
            <a:r>
              <a:rPr dirty="0"/>
              <a:t>An alternative way to calculate these term is by using an different subroutine called </a:t>
            </a:r>
            <a:r>
              <a:rPr b="1" dirty="0"/>
              <a:t>The </a:t>
            </a:r>
            <a:r>
              <a:rPr b="1" dirty="0" err="1"/>
              <a:t>Hadamard</a:t>
            </a:r>
            <a:r>
              <a:rPr b="1" dirty="0"/>
              <a:t>-Overlap Test</a:t>
            </a:r>
          </a:p>
        </p:txBody>
      </p:sp>
    </p:spTree>
    <p:extLst>
      <p:ext uri="{BB962C8B-B14F-4D97-AF65-F5344CB8AC3E}">
        <p14:creationId xmlns:p14="http://schemas.microsoft.com/office/powerpoint/2010/main" val="62437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934478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The Cost</a:t>
            </a:r>
            <a:r>
              <a:rPr/>
              <a:t> </a:t>
            </a:r>
            <a:r>
              <a:rPr>
                <a:solidFill>
                  <a:schemeClr val="accent6">
                    <a:lumMod val="50000"/>
                  </a:schemeClr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2683669" name="TextBox 1622683668"/>
              <p:cNvSpPr txBox="1"/>
              <p:nvPr/>
            </p:nvSpPr>
            <p:spPr bwMode="auto">
              <a:xfrm>
                <a:off x="1036674" y="1146134"/>
                <a:ext cx="10639768" cy="1261756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dirty="0">
                    <a:solidFill>
                      <a:schemeClr val="tx1"/>
                    </a:solidFill>
                  </a:rPr>
                  <a:t>To calculate the terms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GB" i="1">
                            <a:latin typeface="Cambria Math"/>
                          </a:rPr>
                          <m:t>(</m:t>
                        </m:r>
                        <m:r>
                          <a:rPr lang="en-GB" i="1">
                            <a:latin typeface="Cambria Math"/>
                          </a:rPr>
                          <m:t>𝑗</m:t>
                        </m:r>
                        <m:r>
                          <a:rPr lang="en-GB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l-GR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GB" i="1">
                        <a:latin typeface="Cambria Math"/>
                      </a:rPr>
                      <m:t>+</m:t>
                    </m:r>
                    <m:r>
                      <a:rPr lang="el-GR" i="1">
                        <a:latin typeface="Cambria Math"/>
                      </a:rPr>
                      <m:t>⟨</m:t>
                    </m:r>
                    <m:r>
                      <a:rPr lang="en-GB" b="1" i="1">
                        <a:latin typeface="Cambria Math"/>
                      </a:rPr>
                      <m:t>𝟎</m:t>
                    </m:r>
                    <m:r>
                      <a:rPr lang="el-GR" b="1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l-GR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l-GR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en-GB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Sup>
                          <m:sSub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l-GR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bSup>
                        <m:r>
                          <a:rPr lang="en-GB" i="1">
                            <a:latin typeface="Cambria Math"/>
                            <a:ea typeface="Cambria Math"/>
                            <a:cs typeface="Cambria Math"/>
                          </a:rPr>
                          <m:t>𝑈</m:t>
                        </m:r>
                      </m:e>
                      <m:sub/>
                      <m:sup>
                        <m:r>
                          <a:rPr lang="en-GB" i="1">
                            <a:latin typeface="Cambria Math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l-GR" i="1">
                            <a:latin typeface="Cambria Math"/>
                          </a:rPr>
                          <m:t>⊗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</m:e>
                    </m:d>
                    <m:sSubSup>
                      <m:sSubSupPr>
                        <m:ctrlPr>
                          <a:rPr lang="el-GR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l-GR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GB" i="1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GB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l-GR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en-GB" i="1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dirty="0">
                    <a:solidFill>
                      <a:schemeClr val="tx1"/>
                    </a:solidFill>
                  </a:rPr>
                  <a:t>			          	              :</a:t>
                </a:r>
              </a:p>
              <a:p>
                <a:pPr>
                  <a:defRPr/>
                </a:pPr>
                <a:endParaRPr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2683669" name="TextBox 16226836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46134"/>
                <a:ext cx="10639768" cy="1261756"/>
              </a:xfrm>
              <a:prstGeom prst="rect">
                <a:avLst/>
              </a:prstGeom>
              <a:blipFill rotWithShape="1">
                <a:blip r:embed="rId3"/>
                <a:stretch>
                  <a:fillRect l="-40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6022193" name="TextBox 1876022192"/>
              <p:cNvSpPr txBox="1"/>
              <p:nvPr/>
            </p:nvSpPr>
            <p:spPr bwMode="auto">
              <a:xfrm>
                <a:off x="869669" y="1812524"/>
                <a:ext cx="10344599" cy="431721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lang="en-GB" dirty="0" smtClean="0"/>
                  <a:t>   We set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ar-AE"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ar-AE"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 lang="el-GR">
                            <a:latin typeface="Cambria Math"/>
                            <a:ea typeface="Cambria Math"/>
                            <a:cs typeface="Cambria Math"/>
                          </a:rPr>
                          <m:t>𝜓</m:t>
                        </m:r>
                      </m:e>
                    </m:d>
                    <m:r>
                      <a:rPr lang="ar-AE">
                        <a:latin typeface="Cambria Math"/>
                        <a:ea typeface="Cambria Math"/>
                        <a:cs typeface="Cambria Math"/>
                      </a:rPr>
                      <m:t>=</m:t>
                    </m:r>
                    <m:r>
                      <a:rPr lang="el-GR">
                        <a:latin typeface="Cambria Math"/>
                        <a:ea typeface="Cambria Math"/>
                        <a:cs typeface="Cambria Math"/>
                      </a:rPr>
                      <m:t>𝑉</m:t>
                    </m:r>
                    <m:r>
                      <a:rPr lang="el-GR">
                        <a:latin typeface="Cambria Math"/>
                        <a:ea typeface="Cambria Math"/>
                        <a:cs typeface="Cambria Math"/>
                      </a:rPr>
                      <m:t>(</m:t>
                    </m:r>
                    <m:r>
                      <a:rPr lang="el-GR">
                        <a:latin typeface="Cambria Math"/>
                        <a:ea typeface="Cambria Math"/>
                        <a:cs typeface="Cambria Math"/>
                      </a:rPr>
                      <m:t>𝜶</m:t>
                    </m:r>
                    <m:r>
                      <a:rPr lang="el-GR">
                        <a:latin typeface="Cambria Math"/>
                        <a:ea typeface="Cambria Math"/>
                        <a:cs typeface="Cambria Math"/>
                      </a:rPr>
                      <m:t>)</m:t>
                    </m:r>
                    <m:d>
                      <m:dPr>
                        <m:begChr m:val=""/>
                        <m:endChr m:val="⟩"/>
                        <m:ctrlPr>
                          <a:rPr lang="ar-AE"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dPr>
                      <m:e>
                        <m:r>
                          <a:rPr lang="ar-AE">
                            <a:latin typeface="Cambria Math"/>
                            <a:ea typeface="Cambria Math"/>
                            <a:cs typeface="Cambria Math"/>
                          </a:rPr>
                          <m:t>|</m:t>
                        </m:r>
                        <m:r>
                          <a:rPr lang="el-GR">
                            <a:latin typeface="Cambria Math"/>
                            <a:ea typeface="Cambria Math"/>
                            <a:cs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ar-AE" dirty="0"/>
                  <a:t>  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𝐻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𝑙</m:t>
                        </m:r>
                      </m:sub>
                      <m:sup>
                        <m:r>
                          <a:rPr lang="el-GR">
                            <a:latin typeface="Cambria Math"/>
                            <a:ea typeface="Cambria Math"/>
                            <a:cs typeface="Cambria Math"/>
                          </a:rPr>
                          <m:t>†</m:t>
                        </m:r>
                      </m:sup>
                    </m:sSubSup>
                    <m:r>
                      <a:rPr lang="en-GB" i="1">
                        <a:latin typeface="Cambria Math"/>
                        <a:ea typeface="Cambria Math"/>
                        <a:cs typeface="Cambria Math"/>
                      </a:rPr>
                      <m:t>𝑈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l-GR" i="1">
                            <a:latin typeface="Cambria Math"/>
                          </a:rPr>
                          <m:t>⊗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/>
                                  </a:rPr>
                                  <m:t>𝑗</m:t>
                                </m:r>
                              </m:e>
                            </m:acc>
                          </m:sub>
                        </m:sSub>
                      </m:e>
                    </m:d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el-GR">
                            <a:latin typeface="Cambria Math"/>
                            <a:ea typeface="Cambria Math"/>
                            <a:cs typeface="Cambria Math"/>
                          </a:rPr>
                          <m:t>†</m:t>
                        </m:r>
                      </m:sup>
                    </m:sSup>
                    <m:sSub>
                      <m:sSubPr>
                        <m:ctrlPr>
                          <a:rPr lang="en-GB"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  <a:cs typeface="Cambria Math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GB" i="1">
                        <a:latin typeface="Cambria Math"/>
                        <a:ea typeface="Cambria Math"/>
                        <a:cs typeface="Cambria Math"/>
                      </a:rPr>
                      <m:t> </m:t>
                    </m:r>
                  </m:oMath>
                </a14:m>
                <a:r>
                  <a:rPr lang="el-GR" dirty="0"/>
                  <a:t>					</a:t>
                </a:r>
                <a:endParaRPr b="0" dirty="0"/>
              </a:p>
            </p:txBody>
          </p:sp>
        </mc:Choice>
        <mc:Fallback xmlns="">
          <p:sp>
            <p:nvSpPr>
              <p:cNvPr id="1876022193" name="TextBox 1876022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669" y="1812524"/>
                <a:ext cx="10344599" cy="431721"/>
              </a:xfrm>
              <a:prstGeom prst="rect">
                <a:avLst/>
              </a:prstGeom>
              <a:blipFill rotWithShape="1">
                <a:blip r:embed="rId4"/>
                <a:stretch>
                  <a:fillRect t="-92958" b="-15352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4095748" name="Εικόνα 167409574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27657" y="2674284"/>
            <a:ext cx="10136286" cy="312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8747343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0490257" name="TextBox 740490256"/>
              <p:cNvSpPr txBox="1"/>
              <p:nvPr/>
            </p:nvSpPr>
            <p:spPr bwMode="auto">
              <a:xfrm>
                <a:off x="1036674" y="1146134"/>
                <a:ext cx="10321767" cy="121739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400">
                    <a:solidFill>
                      <a:schemeClr val="tx1"/>
                    </a:solidFill>
                  </a:rPr>
                  <a:t>Using Qiskit we attempt to implement the VQLS algorithm and solve an example of a 3-qubits linear equations system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𝑨𝒙</m:t>
                        </m:r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𝒃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400">
                    <a:solidFill>
                      <a:schemeClr val="tx1"/>
                    </a:solidFill>
                  </a:rPr>
                  <a:t>  </a:t>
                </a:r>
                <a:r>
                  <a:rPr sz="2400" b="0">
                    <a:solidFill>
                      <a:schemeClr val="tx1"/>
                    </a:solidFill>
                  </a:rPr>
                  <a:t>with </a:t>
                </a:r>
              </a:p>
              <a:p>
                <a:pPr>
                  <a:defRPr/>
                </a:pPr>
                <a:endParaRPr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0490257" name="TextBox 740490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46134"/>
                <a:ext cx="10321767" cy="1217397"/>
              </a:xfrm>
              <a:prstGeom prst="rect">
                <a:avLst/>
              </a:prstGeom>
              <a:blipFill rotWithShape="1">
                <a:blip r:embed="rId3"/>
                <a:stretch>
                  <a:fillRect l="-827" t="-35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180739" name="TextBox 122180738"/>
          <p:cNvSpPr txBox="1"/>
          <p:nvPr/>
        </p:nvSpPr>
        <p:spPr bwMode="auto">
          <a:xfrm>
            <a:off x="869669" y="1812524"/>
            <a:ext cx="10344671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 </a:t>
            </a:r>
            <a:endParaRPr b="0"/>
          </a:p>
        </p:txBody>
      </p:sp>
      <p:pic>
        <p:nvPicPr>
          <p:cNvPr id="1574663313" name="Εικόνα 15746633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36504" y="2873643"/>
            <a:ext cx="7639049" cy="695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457520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6774152" name="TextBox 1116774151"/>
              <p:cNvSpPr txBox="1"/>
              <p:nvPr/>
            </p:nvSpPr>
            <p:spPr bwMode="auto">
              <a:xfrm>
                <a:off x="1036674" y="1146134"/>
                <a:ext cx="10404492" cy="76393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200" b="0" dirty="0">
                    <a:solidFill>
                      <a:schemeClr val="tx1"/>
                    </a:solidFill>
                  </a:rPr>
                  <a:t>Linear entanglement </a:t>
                </a:r>
                <a:r>
                  <a:rPr sz="2200" b="0" dirty="0" err="1">
                    <a:solidFill>
                      <a:schemeClr val="tx1"/>
                    </a:solidFill>
                  </a:rPr>
                  <a:t>ansatz</a:t>
                </a:r>
                <a:r>
                  <a:rPr sz="2200" b="0" dirty="0">
                    <a:solidFill>
                      <a:schemeClr val="tx1"/>
                    </a:solidFill>
                  </a:rPr>
                  <a:t> was used with 9 rotation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sz="1600">
                            <a:latin typeface="Cambria Math"/>
                            <a:ea typeface="Cambria Math"/>
                            <a:cs typeface="Cambria Math"/>
                          </a:rPr>
                          <m:t>𝑅</m:t>
                        </m:r>
                      </m:e>
                      <m:sub>
                        <m:r>
                          <a:rPr sz="1600">
                            <a:latin typeface="Cambria Math"/>
                            <a:ea typeface="Cambria Math"/>
                            <a:cs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sz="2200" b="0" dirty="0">
                    <a:solidFill>
                      <a:schemeClr val="tx1"/>
                    </a:solidFill>
                  </a:rPr>
                  <a:t> (therefore 9 parameters)</a:t>
                </a:r>
              </a:p>
              <a:p>
                <a:pPr>
                  <a:defRPr/>
                </a:pPr>
                <a:r>
                  <a:rPr sz="2200" b="0" dirty="0">
                    <a:solidFill>
                      <a:schemeClr val="tx1"/>
                    </a:solidFill>
                  </a:rPr>
                  <a:t>and 4 </a:t>
                </a:r>
                <a:r>
                  <a:rPr sz="2200" b="0" i="1" dirty="0">
                    <a:solidFill>
                      <a:schemeClr val="tx1"/>
                    </a:solidFill>
                  </a:rPr>
                  <a:t>CNOTs </a:t>
                </a:r>
                <a:r>
                  <a:rPr sz="2200" b="0" dirty="0">
                    <a:solidFill>
                      <a:schemeClr val="tx1"/>
                    </a:solidFill>
                  </a:rPr>
                  <a:t>gates</a:t>
                </a:r>
              </a:p>
            </p:txBody>
          </p:sp>
        </mc:Choice>
        <mc:Fallback xmlns="">
          <p:sp>
            <p:nvSpPr>
              <p:cNvPr id="1116774152" name="TextBox 1116774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46134"/>
                <a:ext cx="10404492" cy="763930"/>
              </a:xfrm>
              <a:prstGeom prst="rect">
                <a:avLst/>
              </a:prstGeom>
              <a:blipFill rotWithShape="1">
                <a:blip r:embed="rId3"/>
                <a:stretch>
                  <a:fillRect l="-644" t="-4800" b="-12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0867216" name="Εικόνα 25086721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16903" y="1910064"/>
            <a:ext cx="6990420" cy="2815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9201275" name="TextBox 1649201274"/>
              <p:cNvSpPr txBox="1"/>
              <p:nvPr/>
            </p:nvSpPr>
            <p:spPr bwMode="auto">
              <a:xfrm>
                <a:off x="1027427" y="4993689"/>
                <a:ext cx="10333318" cy="42014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/>
                  <a:t>Since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𝑨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1" i="1"/>
                  <a:t> </a:t>
                </a:r>
                <a:r>
                  <a:rPr sz="2000" b="0" i="0"/>
                  <a:t>and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sz="20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𝑏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0" i="0"/>
                  <a:t> are real, only rotation around the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𝑦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0" i="0"/>
                  <a:t>-axis is required</a:t>
                </a:r>
              </a:p>
            </p:txBody>
          </p:sp>
        </mc:Choice>
        <mc:Fallback xmlns="">
          <p:sp>
            <p:nvSpPr>
              <p:cNvPr id="1649201275" name="TextBox 1649201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427" y="4993689"/>
                <a:ext cx="10333318" cy="420144"/>
              </a:xfrm>
              <a:prstGeom prst="rect">
                <a:avLst/>
              </a:prstGeom>
              <a:blipFill rotWithShape="1">
                <a:blip r:embed="rId5"/>
                <a:stretch>
                  <a:fillRect l="-590" t="-115942" b="-1710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497359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281360" name="TextBox 303281359"/>
              <p:cNvSpPr txBox="1"/>
              <p:nvPr/>
            </p:nvSpPr>
            <p:spPr bwMode="auto">
              <a:xfrm>
                <a:off x="1036674" y="1156542"/>
                <a:ext cx="10409927" cy="1255728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400" b="0" i="0" dirty="0">
                    <a:solidFill>
                      <a:schemeClr val="tx1"/>
                    </a:solidFill>
                  </a:rPr>
                  <a:t>Global cost function was used:</a:t>
                </a:r>
              </a:p>
              <a:p>
                <a:pPr>
                  <a:defRPr/>
                </a:pPr>
                <a:endParaRPr sz="2200" b="0" i="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sz="2200" b="0" i="0" dirty="0">
                    <a:solidFill>
                      <a:schemeClr val="tx1"/>
                    </a:solidFill>
                  </a:rPr>
                  <a:t>The </a:t>
                </a:r>
                <a:r>
                  <a:rPr lang="en-US" sz="2200" b="0" i="0" u="none" strike="noStrike" cap="none" spc="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Hadamard</a:t>
                </a:r>
                <a:r>
                  <a:rPr lang="en-US" sz="2200" b="0" i="0" u="none" strike="noStrike" cap="none" spc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Test</a:t>
                </a:r>
                <a:r>
                  <a:rPr sz="2200" b="0" i="0" dirty="0">
                    <a:solidFill>
                      <a:schemeClr val="tx1"/>
                    </a:solidFill>
                  </a:rPr>
                  <a:t> for evaluating the </a:t>
                </a:r>
                <a:r>
                  <a:rPr sz="2200" b="0" i="0" dirty="0" smtClean="0">
                    <a:solidFill>
                      <a:schemeClr val="tx1"/>
                    </a:solidFill>
                  </a:rPr>
                  <a:t>terms</a:t>
                </a:r>
                <a:r>
                  <a:rPr lang="en-GB" sz="2200" b="0" i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en-GB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GB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l-GR" sz="2400" i="1">
                        <a:latin typeface="Cambria Math"/>
                      </a:rPr>
                      <m:t>⟨</m:t>
                    </m:r>
                    <m:r>
                      <a:rPr lang="en-GB" sz="2400" b="1" i="1">
                        <a:latin typeface="Cambria Math"/>
                      </a:rPr>
                      <m:t>𝟎</m:t>
                    </m:r>
                    <m:r>
                      <a:rPr lang="el-GR" sz="2400" b="1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el-GR" sz="24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GB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l-GR" sz="2400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en-GB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sz="2400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Sup>
                          <m:sSubSupPr>
                            <m:ctrlPr>
                              <a:rPr lang="en-GB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el-GR" sz="2400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bSup>
                      </m:e>
                      <m:sub/>
                      <m:sup>
                        <m:r>
                          <a:rPr lang="en-GB" sz="2400" i="1">
                            <a:latin typeface="Cambria Math"/>
                          </a:rPr>
                          <m:t> </m:t>
                        </m:r>
                      </m:sup>
                    </m:sSubSup>
                    <m:sSubSup>
                      <m:sSubSupPr>
                        <m:ctrlPr>
                          <a:rPr lang="el-GR" sz="24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GB" sz="24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sz="24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GB" sz="2400" i="1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GB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sz="2400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l-GR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sz="2400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en-GB" sz="2400" i="1">
                            <a:latin typeface="Cambria Math"/>
                          </a:rPr>
                          <m:t> </m:t>
                        </m:r>
                      </m:sup>
                    </m:sSubSup>
                  </m:oMath>
                </a14:m>
                <a:r>
                  <a:rPr sz="2200" b="0" i="0" dirty="0" smtClean="0">
                    <a:solidFill>
                      <a:schemeClr val="tx1"/>
                    </a:solidFill>
                  </a:rPr>
                  <a:t> </a:t>
                </a:r>
                <a:endParaRPr sz="2200" b="0" i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3281360" name="TextBox 3032813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56542"/>
                <a:ext cx="10409927" cy="1255728"/>
              </a:xfrm>
              <a:prstGeom prst="rect">
                <a:avLst/>
              </a:prstGeom>
              <a:blipFill rotWithShape="1">
                <a:blip r:embed="rId3"/>
                <a:stretch>
                  <a:fillRect l="-820" t="-3398" b="-194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27931376" name="Εικόνα 142793137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534781" y="2365482"/>
            <a:ext cx="6621261" cy="278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494446" name="TextBox 28494445"/>
              <p:cNvSpPr txBox="1"/>
              <p:nvPr/>
            </p:nvSpPr>
            <p:spPr bwMode="auto">
              <a:xfrm>
                <a:off x="1036674" y="5391334"/>
                <a:ext cx="8851475" cy="434951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/>
                  <a:t>With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sz="20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/>
                  <a:t>  and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sz="200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sz="20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sz="2000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sz="20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3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/>
              </a:p>
            </p:txBody>
          </p:sp>
        </mc:Choice>
        <mc:Fallback xmlns="">
          <p:sp>
            <p:nvSpPr>
              <p:cNvPr id="28494446" name="TextBox 284944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5391334"/>
                <a:ext cx="8851475" cy="434951"/>
              </a:xfrm>
              <a:prstGeom prst="rect">
                <a:avLst/>
              </a:prstGeom>
              <a:blipFill rotWithShape="1">
                <a:blip r:embed="rId5"/>
                <a:stretch>
                  <a:fillRect l="-620" t="-5556" b="-125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922530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5003535" name="TextBox 1115003534"/>
              <p:cNvSpPr txBox="1"/>
              <p:nvPr/>
            </p:nvSpPr>
            <p:spPr bwMode="auto">
              <a:xfrm>
                <a:off x="1036674" y="1156543"/>
                <a:ext cx="10411224" cy="1221232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endParaRPr sz="2400" b="0" i="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sz="2200" b="0" i="0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sz="2200" b="0" i="0" dirty="0">
                    <a:solidFill>
                      <a:schemeClr val="tx1"/>
                    </a:solidFill>
                  </a:rPr>
                  <a:t> 		. . . and for the terms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l-GR" sz="2400" i="1">
                            <a:latin typeface="Cambria Math"/>
                          </a:rPr>
                          <m:t>  </m:t>
                        </m:r>
                        <m:r>
                          <a:rPr lang="el-GR" sz="24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el-GR" sz="2400" i="1">
                            <a:latin typeface="Cambria Math"/>
                          </a:rPr>
                          <m:t>𝑙</m:t>
                        </m:r>
                        <m:sSup>
                          <m:sSupPr>
                            <m:ctrlPr>
                              <a:rPr lang="ar-AE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ar-AE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ar-AE" sz="2400" i="1">
                        <a:latin typeface="Cambria Math"/>
                      </a:rPr>
                      <m:t>=⟨</m:t>
                    </m:r>
                    <m:r>
                      <a:rPr lang="el-GR" sz="2400" b="1" i="1">
                        <a:latin typeface="Cambria Math"/>
                      </a:rPr>
                      <m:t>𝟎</m:t>
                    </m:r>
                    <m:r>
                      <a:rPr lang="el-GR" sz="2400" b="1" i="1">
                        <a:latin typeface="Cambria Math"/>
                      </a:rPr>
                      <m:t>|</m:t>
                    </m:r>
                    <m:sSubSup>
                      <m:sSubSupPr>
                        <m:ctrlPr>
                          <a:rPr lang="ar-AE" sz="24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ar-AE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l-GR" sz="2400" i="1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ar-AE" sz="2400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ar-AE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sz="2400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sSubSup>
                          <m:sSubSupPr>
                            <m:ctrlPr>
                              <a:rPr lang="ar-AE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l-GR" sz="24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l-GR" sz="2400" i="1">
                                <a:latin typeface="Cambria Math"/>
                              </a:rPr>
                              <m:t>𝑙</m:t>
                            </m:r>
                          </m:sub>
                          <m:sup>
                            <m:r>
                              <a:rPr lang="ar-AE" sz="2400" i="1">
                                <a:latin typeface="Cambria Math"/>
                                <a:ea typeface="Cambria Math"/>
                                <a:cs typeface="Cambria Math"/>
                              </a:rPr>
                              <m:t>†</m:t>
                            </m:r>
                          </m:sup>
                        </m:sSubSup>
                        <m:r>
                          <a:rPr lang="el-GR" sz="2400" i="1">
                            <a:latin typeface="Cambria Math"/>
                            <a:ea typeface="Cambria Math"/>
                            <a:cs typeface="Cambria Math"/>
                          </a:rPr>
                          <m:t>𝑈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ar-AE" sz="2400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l-GR" sz="2400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ar-AE" sz="2400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lang="el-GR" sz="2400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ar-AE" sz="2400" i="1">
                            <a:latin typeface="Cambria Math"/>
                          </a:rPr>
                          <m:t> </m:t>
                        </m:r>
                      </m:sup>
                    </m:sSubSup>
                    <m:sSup>
                      <m:sSupPr>
                        <m:ctrlPr>
                          <a:rPr lang="ar-AE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l-GR" sz="2400" i="1">
                            <a:latin typeface="Cambria Math"/>
                          </a:rPr>
                          <m:t>𝑈</m:t>
                        </m:r>
                      </m:e>
                      <m:sup>
                        <m:r>
                          <a:rPr lang="ar-AE" sz="2400">
                            <a:latin typeface="Cambria Math"/>
                            <a:ea typeface="Cambria Math"/>
                            <a:cs typeface="Cambria Math"/>
                          </a:rPr>
                          <m:t>†</m:t>
                        </m:r>
                      </m:sup>
                    </m:sSup>
                    <m:sSubSup>
                      <m:sSubSupPr>
                        <m:ctrlPr>
                          <a:rPr lang="ar-AE" sz="2400" i="1">
                            <a:latin typeface="Cambria Math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ar-AE" sz="24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lang="el-GR" sz="2400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sSup>
                              <m:sSupPr>
                                <m:ctrlPr>
                                  <a:rPr lang="ar-AE" sz="24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pPr>
                              <m:e>
                                <m:r>
                                  <a:rPr lang="el-GR" sz="24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ar-AE" sz="240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l-GR" sz="2400" i="1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ar-AE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l-GR" sz="2400" b="1" i="1">
                                <a:latin typeface="Cambria Math"/>
                              </a:rPr>
                              <m:t>𝜶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ar-AE" sz="2400" b="1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l-GR" sz="2400" b="1" i="1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e>
                      <m:sub/>
                      <m:sup>
                        <m:r>
                          <a:rPr lang="ar-AE" sz="2400" i="1">
                            <a:latin typeface="Cambria Math"/>
                          </a:rPr>
                          <m:t> </m:t>
                        </m:r>
                      </m:sup>
                    </m:sSubSup>
                  </m:oMath>
                </a14:m>
                <a:endParaRPr sz="2200" b="0" i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5003535" name="TextBox 11150035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56543"/>
                <a:ext cx="10411224" cy="1221232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7481300" name="TextBox 847481299"/>
              <p:cNvSpPr txBox="1"/>
              <p:nvPr/>
            </p:nvSpPr>
            <p:spPr bwMode="auto">
              <a:xfrm>
                <a:off x="1036674" y="5391334"/>
                <a:ext cx="8851511" cy="42014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/>
                  <a:t>With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20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  <m:r>
                          <a:rPr sz="20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sSub>
                          <m:sSubPr>
                            <m:ctrlPr>
                              <a:rPr sz="20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sz="2000"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/>
                  <a:t>  </a:t>
                </a:r>
                <a:endParaRPr/>
              </a:p>
            </p:txBody>
          </p:sp>
        </mc:Choice>
        <mc:Fallback xmlns="">
          <p:sp>
            <p:nvSpPr>
              <p:cNvPr id="847481300" name="TextBox 847481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5391334"/>
                <a:ext cx="8851511" cy="420144"/>
              </a:xfrm>
              <a:prstGeom prst="rect">
                <a:avLst/>
              </a:prstGeom>
              <a:blipFill rotWithShape="1">
                <a:blip r:embed="rId4"/>
                <a:stretch>
                  <a:fillRect l="-620" t="-5797" b="-173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4410410" name="Εικόνα 85441040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0" y="2284339"/>
            <a:ext cx="12191999" cy="2621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492734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</a:p>
        </p:txBody>
      </p:sp>
      <p:sp>
        <p:nvSpPr>
          <p:cNvPr id="2043139979" name="TextBox 2043139978"/>
          <p:cNvSpPr txBox="1"/>
          <p:nvPr/>
        </p:nvSpPr>
        <p:spPr bwMode="auto">
          <a:xfrm>
            <a:off x="1036674" y="1156543"/>
            <a:ext cx="10412052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Our cost function is :</a:t>
            </a: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</a:p>
        </p:txBody>
      </p:sp>
      <p:sp>
        <p:nvSpPr>
          <p:cNvPr id="1718753580" name="TextBox 1718753579"/>
          <p:cNvSpPr txBox="1"/>
          <p:nvPr/>
        </p:nvSpPr>
        <p:spPr bwMode="auto">
          <a:xfrm>
            <a:off x="1036674" y="3560314"/>
            <a:ext cx="9169311" cy="762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/>
              <a:t>We minimize it using preferably a gradient free optimizer, like COBYLA, that is less vulnerable to barren plateaus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87688" y="2136700"/>
                <a:ext cx="3744416" cy="75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1</m:t>
                      </m:r>
                      <m:r>
                        <a:rPr lang="en-GB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l-G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l-GR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25"/>
                                                </m:rPr>
                                                <a:rPr lang="en-GB" i="1">
                                                  <a:latin typeface="Cambria Math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GB" i="1">
                                              <a:latin typeface="Cambria Math"/>
                                            </a:rPr>
                                            <m:t>=</m:t>
                                          </m:r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sup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 </m:t>
                                          </m:r>
                                        </m:e>
                                      </m:nary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</m:sSubSup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2136700"/>
                <a:ext cx="3744416" cy="7564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354884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</a:p>
        </p:txBody>
      </p:sp>
      <p:sp>
        <p:nvSpPr>
          <p:cNvPr id="2112558184" name="TextBox 2112558183"/>
          <p:cNvSpPr txBox="1"/>
          <p:nvPr/>
        </p:nvSpPr>
        <p:spPr bwMode="auto">
          <a:xfrm>
            <a:off x="1036674" y="1156543"/>
            <a:ext cx="10413312" cy="1127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400" b="0" i="0">
                <a:solidFill>
                  <a:schemeClr val="tx1"/>
                </a:solidFill>
              </a:rPr>
              <a:t>The output of the algorithm is:</a:t>
            </a:r>
          </a:p>
          <a:p>
            <a:pPr>
              <a:defRPr/>
            </a:pPr>
            <a:endParaRPr sz="2200" b="0" i="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>
                <a:solidFill>
                  <a:schemeClr val="tx1"/>
                </a:solidFill>
              </a:rPr>
              <a:t> 		</a:t>
            </a:r>
          </a:p>
        </p:txBody>
      </p:sp>
      <p:sp>
        <p:nvSpPr>
          <p:cNvPr id="39368348" name="TextBox 39368347"/>
          <p:cNvSpPr txBox="1"/>
          <p:nvPr/>
        </p:nvSpPr>
        <p:spPr bwMode="auto">
          <a:xfrm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93027899" name="Εικόνα 119302789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25154" y="1720441"/>
            <a:ext cx="9704293" cy="3560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53443951" name="TextBox 1653443950"/>
              <p:cNvSpPr txBox="1"/>
              <p:nvPr/>
            </p:nvSpPr>
            <p:spPr bwMode="auto">
              <a:xfrm>
                <a:off x="1156893" y="5446820"/>
                <a:ext cx="9310402" cy="81733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283879" indent="-283879">
                  <a:buFont typeface="Arial"/>
                  <a:buChar char="•"/>
                  <a:defRPr/>
                </a:pPr>
                <a:r>
                  <a:rPr sz="2200" i="1"/>
                  <a:t>fun </a:t>
                </a:r>
                <a:r>
                  <a:rPr sz="2200"/>
                  <a:t>is the final value of the cost function which is close to 0, as desired</a:t>
                </a:r>
              </a:p>
              <a:p>
                <a:pPr marL="283879" indent="-283879">
                  <a:buFont typeface="Arial"/>
                  <a:buChar char="•"/>
                  <a:defRPr/>
                </a:pPr>
                <a:r>
                  <a:rPr sz="2200" i="1"/>
                  <a:t>x </a:t>
                </a:r>
                <a:r>
                  <a:rPr sz="2200" i="0"/>
                  <a:t>is optimal point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sz="22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𝒐𝒑𝒕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200" i="0"/>
                  <a:t> which corresponds to the solution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sz="220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</m:d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𝑉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(</m:t>
                        </m:r>
                        <m:sSub>
                          <m:sSubPr>
                            <m:ctrlPr>
                              <a:rPr sz="2200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𝑜𝑝𝑡</m:t>
                            </m:r>
                          </m:sub>
                        </m:sSub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)</m:t>
                        </m:r>
                        <m:d>
                          <m:dPr>
                            <m:begChr m:val=""/>
                            <m:endChr m:val="⟩"/>
                            <m:ctrlPr>
                              <a:rPr sz="2200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𝟎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200" b="0" i="0"/>
              </a:p>
            </p:txBody>
          </p:sp>
        </mc:Choice>
        <mc:Fallback xmlns="">
          <p:sp>
            <p:nvSpPr>
              <p:cNvPr id="1653443951" name="TextBox 16534439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6893" y="5446820"/>
                <a:ext cx="9310402" cy="817330"/>
              </a:xfrm>
              <a:prstGeom prst="rect">
                <a:avLst/>
              </a:prstGeom>
              <a:blipFill rotWithShape="1">
                <a:blip r:embed="rId4"/>
                <a:stretch>
                  <a:fillRect l="-851" t="-27612" r="-2750" b="-9253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069672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5371163" name="TextBox 1815371162"/>
              <p:cNvSpPr txBox="1"/>
              <p:nvPr/>
            </p:nvSpPr>
            <p:spPr bwMode="auto">
              <a:xfrm>
                <a:off x="1036674" y="1156543"/>
                <a:ext cx="10420224" cy="259083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400" b="0" i="0">
                    <a:solidFill>
                      <a:schemeClr val="tx1"/>
                    </a:solidFill>
                  </a:rPr>
                  <a:t>To confirm that the obtained solution is correct we calculate the inner product </a:t>
                </a:r>
              </a:p>
              <a:p>
                <a:pPr>
                  <a:defRPr/>
                </a:pPr>
                <a:endParaRPr sz="2400" b="0" i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sz="2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𝑨</m:t>
                              </m:r>
                            </m:e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 b="0" i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sz="2400" b="0" i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defRPr/>
                </a:pPr>
                <a:r>
                  <a:rPr sz="2400" b="0" i="0">
                    <a:solidFill>
                      <a:schemeClr val="tx1"/>
                    </a:solidFill>
                  </a:rPr>
                  <a:t>with the expectation of being close to 1. The output is:</a:t>
                </a:r>
                <a:endParaRPr sz="2600" b="0" i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sz="2200" b="0" i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sz="2200" b="0" i="0">
                    <a:solidFill>
                      <a:schemeClr val="tx1"/>
                    </a:solidFill>
                  </a:rPr>
                  <a:t> 		</a:t>
                </a:r>
              </a:p>
            </p:txBody>
          </p:sp>
        </mc:Choice>
        <mc:Fallback xmlns="">
          <p:sp>
            <p:nvSpPr>
              <p:cNvPr id="1815371163" name="TextBox 1815371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56543"/>
                <a:ext cx="10420224" cy="2590835"/>
              </a:xfrm>
              <a:prstGeom prst="rect">
                <a:avLst/>
              </a:prstGeom>
              <a:blipFill rotWithShape="1">
                <a:blip r:embed="rId3"/>
                <a:stretch>
                  <a:fillRect l="-819" t="-16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5637807" name="TextBox 1235637806"/>
          <p:cNvSpPr txBox="1"/>
          <p:nvPr/>
        </p:nvSpPr>
        <p:spPr bwMode="auto">
          <a:xfrm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070388504" name="TextBox 2070388503"/>
          <p:cNvSpPr txBox="1"/>
          <p:nvPr/>
        </p:nvSpPr>
        <p:spPr bwMode="auto">
          <a:xfrm>
            <a:off x="1055169" y="4374101"/>
            <a:ext cx="7881523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0788789" name="Title 10"/>
          <p:cNvSpPr>
            <a:spLocks noGrp="1"/>
          </p:cNvSpPr>
          <p:nvPr/>
        </p:nvSpPr>
        <p:spPr bwMode="auto">
          <a:xfrm>
            <a:off x="925155" y="85590"/>
            <a:ext cx="10341684" cy="946808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1043335" name="TextBox 1891043334"/>
              <p:cNvSpPr txBox="1"/>
              <p:nvPr/>
            </p:nvSpPr>
            <p:spPr bwMode="auto">
              <a:xfrm>
                <a:off x="1719186" y="1246628"/>
                <a:ext cx="5171847" cy="48587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𝑨𝒙</m:t>
                        </m:r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𝒃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40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sz="2400">
                    <a:solidFill>
                      <a:schemeClr val="tx1"/>
                    </a:solidFill>
                  </a:rPr>
                  <a:t>where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𝑨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∈</m:t>
                        </m:r>
                        <m:sSup>
                          <m:sSupPr>
                            <m:ctrlPr>
                              <a:rPr sz="2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×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400">
                    <a:solidFill>
                      <a:schemeClr val="tx1"/>
                    </a:solidFill>
                  </a:rPr>
                  <a:t>  and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𝒙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, 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𝒃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 ∈</m:t>
                        </m:r>
                        <m:sSup>
                          <m:sSupPr>
                            <m:ctrlPr>
                              <a:rPr sz="2200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𝑵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 b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91043335" name="TextBox 1891043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186" y="1246628"/>
                <a:ext cx="5171847" cy="485877"/>
              </a:xfrm>
              <a:prstGeom prst="rect">
                <a:avLst/>
              </a:prstGeom>
              <a:blipFill rotWithShape="1">
                <a:blip r:embed="rId3"/>
                <a:stretch>
                  <a:fillRect l="-236" t="-6250" b="-2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0189679" name="TextBox 1160189678"/>
              <p:cNvSpPr txBox="1"/>
              <p:nvPr/>
            </p:nvSpPr>
            <p:spPr bwMode="auto">
              <a:xfrm>
                <a:off x="1785726" y="2062207"/>
                <a:ext cx="7527631" cy="254562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/>
                  <a:t>Exponential speedup can be achieved using the quantum algorithm </a:t>
                </a:r>
                <a:r>
                  <a:rPr sz="2000" b="1"/>
                  <a:t>HHL </a:t>
                </a:r>
                <a:r>
                  <a:rPr sz="2000" b="0"/>
                  <a:t>which:</a:t>
                </a:r>
              </a:p>
              <a:p>
                <a:pPr marL="305907" indent="-305907">
                  <a:buFont typeface="Arial"/>
                  <a:buChar char="•"/>
                  <a:defRPr/>
                </a:pPr>
                <a:r>
                  <a:rPr sz="2000" b="0"/>
                  <a:t>Determines a quantum state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0"/>
                  <a:t> that is proportional to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𝒙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0"/>
                  <a:t> :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~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𝒙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 b="0"/>
              </a:p>
              <a:p>
                <a:pPr marL="305907" indent="-305907">
                  <a:buFont typeface="Arial"/>
                  <a:buChar char="•"/>
                  <a:defRPr/>
                </a:pPr>
                <a:r>
                  <a:rPr sz="2000" b="0"/>
                  <a:t>Achieves polylogarithmic scaling in </a:t>
                </a:r>
                <a:r>
                  <a:rPr sz="2000" b="0" i="1"/>
                  <a:t>N</a:t>
                </a:r>
              </a:p>
              <a:p>
                <a:pPr>
                  <a:defRPr/>
                </a:pPr>
                <a:endParaRPr sz="2000" b="1" i="1"/>
              </a:p>
              <a:p>
                <a:pPr>
                  <a:defRPr/>
                </a:pPr>
                <a:r>
                  <a:rPr sz="2000" b="0" i="0"/>
                  <a:t>However</a:t>
                </a:r>
              </a:p>
              <a:p>
                <a:pPr marL="305907" indent="-305907">
                  <a:buFont typeface="Arial"/>
                  <a:buChar char="•"/>
                  <a:defRPr/>
                </a:pPr>
                <a:r>
                  <a:rPr sz="2000" b="0" i="0"/>
                  <a:t>Demanding implementation</a:t>
                </a:r>
              </a:p>
              <a:p>
                <a:pPr>
                  <a:defRPr/>
                </a:pPr>
                <a:endParaRPr sz="2000" b="1" i="0"/>
              </a:p>
            </p:txBody>
          </p:sp>
        </mc:Choice>
        <mc:Fallback xmlns="">
          <p:sp>
            <p:nvSpPr>
              <p:cNvPr id="1160189679" name="TextBox 11601896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5726" y="2062207"/>
                <a:ext cx="7527631" cy="2545624"/>
              </a:xfrm>
              <a:prstGeom prst="rect">
                <a:avLst/>
              </a:prstGeom>
              <a:blipFill rotWithShape="1">
                <a:blip r:embed="rId4"/>
                <a:stretch>
                  <a:fillRect l="-810" t="-119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89475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Qiskit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8943027" name="TextBox 2108943026"/>
              <p:cNvSpPr txBox="1"/>
              <p:nvPr/>
            </p:nvSpPr>
            <p:spPr bwMode="auto">
              <a:xfrm>
                <a:off x="1036674" y="1156543"/>
                <a:ext cx="10420224" cy="259083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400" b="0" i="0">
                    <a:solidFill>
                      <a:schemeClr val="tx1"/>
                    </a:solidFill>
                  </a:rPr>
                  <a:t>To confirm that the obtained solution is correct we calculate the inner product </a:t>
                </a:r>
              </a:p>
              <a:p>
                <a:pPr>
                  <a:defRPr/>
                </a:pPr>
                <a:endParaRPr sz="2400" b="0" i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sz="2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𝑥</m:t>
                              </m:r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𝑨</m:t>
                              </m:r>
                            </m:e>
                            <m:e>
                              <m:r>
                                <a:rPr sz="24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 b="0" i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sz="2400" b="0" i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defRPr/>
                </a:pPr>
                <a:r>
                  <a:rPr sz="2400" b="0" i="0">
                    <a:solidFill>
                      <a:schemeClr val="tx1"/>
                    </a:solidFill>
                  </a:rPr>
                  <a:t>with the expectation of being close to 1. The output is:</a:t>
                </a:r>
                <a:endParaRPr sz="2600" b="0" i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sz="2200" b="0" i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sz="2200" b="0" i="0">
                    <a:solidFill>
                      <a:schemeClr val="tx1"/>
                    </a:solidFill>
                  </a:rPr>
                  <a:t> 		</a:t>
                </a:r>
              </a:p>
            </p:txBody>
          </p:sp>
        </mc:Choice>
        <mc:Fallback xmlns="">
          <p:sp>
            <p:nvSpPr>
              <p:cNvPr id="2108943027" name="TextBox 2108943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674" y="1156543"/>
                <a:ext cx="10420224" cy="2590835"/>
              </a:xfrm>
              <a:prstGeom prst="rect">
                <a:avLst/>
              </a:prstGeom>
              <a:blipFill rotWithShape="1">
                <a:blip r:embed="rId3"/>
                <a:stretch>
                  <a:fillRect l="-819" t="-16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617568" name="TextBox 75617567"/>
          <p:cNvSpPr txBox="1"/>
          <p:nvPr/>
        </p:nvSpPr>
        <p:spPr bwMode="auto">
          <a:xfrm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38667440" name="Εικόνα 83866743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931480" y="3318399"/>
            <a:ext cx="5172074" cy="685800"/>
          </a:xfrm>
          <a:prstGeom prst="rect">
            <a:avLst/>
          </a:prstGeom>
        </p:spPr>
      </p:pic>
      <p:sp>
        <p:nvSpPr>
          <p:cNvPr id="1937766762" name="TextBox 1937766761"/>
          <p:cNvSpPr txBox="1"/>
          <p:nvPr/>
        </p:nvSpPr>
        <p:spPr bwMode="auto">
          <a:xfrm>
            <a:off x="1055169" y="4374101"/>
            <a:ext cx="7881451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/>
              <a:t> </a:t>
            </a:r>
            <a:r>
              <a:rPr sz="2200"/>
              <a:t>. . . It works 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61991" name="Title 10"/>
          <p:cNvSpPr>
            <a:spLocks noGrp="1"/>
          </p:cNvSpPr>
          <p:nvPr/>
        </p:nvSpPr>
        <p:spPr bwMode="auto">
          <a:xfrm>
            <a:off x="925155" y="85590"/>
            <a:ext cx="10341684" cy="946805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Referances</a:t>
            </a:r>
          </a:p>
        </p:txBody>
      </p:sp>
      <p:sp>
        <p:nvSpPr>
          <p:cNvPr id="309115822" name="TextBox 309115821"/>
          <p:cNvSpPr txBox="1"/>
          <p:nvPr/>
        </p:nvSpPr>
        <p:spPr bwMode="auto">
          <a:xfrm>
            <a:off x="1036674" y="1156543"/>
            <a:ext cx="10422420" cy="3749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600"/>
              <a:t>VQLS ALgorithm</a:t>
            </a:r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3" tooltip="https://arxiv.org/pdf/1909.05820.pdf"/>
              </a:rPr>
              <a:t>https://arxiv.org/pdf/1909.05820.pdf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4" tooltip="https://qiskit.org/textbook/ch-paper-implementations/vqls.html"/>
              </a:rPr>
              <a:t>https://qiskit.org/textbook/ch-paper-implementations/vqls.html</a:t>
            </a:r>
            <a:endParaRPr sz="2600"/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5" tooltip="https://pennylane.ai/qml/demos/tutorial_vqls.html"/>
              </a:rPr>
              <a:t>https://pennylane.ai/qml/demos/tutorial_vqls.html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Anstaz</a:t>
            </a:r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6" tooltip="https://arxiv.org/pdf/2111.13730.pdf"/>
              </a:rPr>
              <a:t>https://arxiv.org/pdf/2111.13730.pdf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Cost Function</a:t>
            </a:r>
          </a:p>
          <a:p>
            <a:pPr>
              <a:defRPr/>
            </a:pPr>
            <a:r>
              <a:rPr sz="2200" u="sng">
                <a:solidFill>
                  <a:schemeClr val="hlink"/>
                </a:solidFill>
                <a:hlinkClick r:id="rId4" tooltip="https://qiskit.org/textbook/ch-paper-implementations/vqls.html"/>
              </a:rPr>
              <a:t>https://qiskit.org/textbook/ch-paper-implementations/vqls.html</a:t>
            </a:r>
            <a:endParaRPr sz="2600"/>
          </a:p>
        </p:txBody>
      </p:sp>
      <p:sp>
        <p:nvSpPr>
          <p:cNvPr id="1099129117" name="TextBox 1099129116"/>
          <p:cNvSpPr txBox="1"/>
          <p:nvPr/>
        </p:nvSpPr>
        <p:spPr bwMode="auto">
          <a:xfrm>
            <a:off x="1036674" y="3560315"/>
            <a:ext cx="9169276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341726" name="Title 10"/>
          <p:cNvSpPr>
            <a:spLocks noGrp="1"/>
          </p:cNvSpPr>
          <p:nvPr/>
        </p:nvSpPr>
        <p:spPr bwMode="auto">
          <a:xfrm>
            <a:off x="925155" y="85590"/>
            <a:ext cx="10341684" cy="946808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889268" name="TextBox 1218889267"/>
              <p:cNvSpPr txBox="1"/>
              <p:nvPr/>
            </p:nvSpPr>
            <p:spPr bwMode="auto">
              <a:xfrm>
                <a:off x="1719186" y="1246628"/>
                <a:ext cx="5171847" cy="485877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algn="l">
                  <a:defRPr/>
                </a:pP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𝑨𝒙</m:t>
                        </m:r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=</m:t>
                        </m:r>
                        <m:r>
                          <a:rPr sz="2400">
                            <a:latin typeface="Cambria Math"/>
                            <a:ea typeface="Cambria Math"/>
                            <a:cs typeface="Cambria Math"/>
                          </a:rPr>
                          <m:t>𝒃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40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sz="2400">
                    <a:solidFill>
                      <a:schemeClr val="tx1"/>
                    </a:solidFill>
                  </a:rPr>
                  <a:t>where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𝑨</m:t>
                        </m:r>
                        <m:r>
                          <a:rPr sz="220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∈</m:t>
                        </m:r>
                        <m:sSup>
                          <m:sSupPr>
                            <m:ctrlPr>
                              <a:rPr sz="2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×</m:t>
                            </m:r>
                            <m:r>
                              <a:rPr sz="220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400">
                    <a:solidFill>
                      <a:schemeClr val="tx1"/>
                    </a:solidFill>
                  </a:rPr>
                  <a:t>  and 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𝒙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, 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𝒃</m:t>
                        </m:r>
                        <m:r>
                          <a:rPr sz="2200">
                            <a:latin typeface="Cambria Math"/>
                            <a:ea typeface="Cambria Math"/>
                            <a:cs typeface="Cambria Math"/>
                          </a:rPr>
                          <m:t> ∈</m:t>
                        </m:r>
                        <m:sSup>
                          <m:sSupPr>
                            <m:ctrlPr>
                              <a:rPr sz="2200" b="1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sz="2200">
                                <a:latin typeface="Cambria Math"/>
                                <a:ea typeface="Cambria Math"/>
                                <a:cs typeface="Cambria Math"/>
                              </a:rPr>
                              <m:t>𝑵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400" b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8889268" name="TextBox 1218889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186" y="1246628"/>
                <a:ext cx="5171847" cy="485877"/>
              </a:xfrm>
              <a:prstGeom prst="rect">
                <a:avLst/>
              </a:prstGeom>
              <a:blipFill rotWithShape="1">
                <a:blip r:embed="rId3"/>
                <a:stretch>
                  <a:fillRect l="-236" t="-6250" b="-2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887032" name="TextBox 119887031"/>
              <p:cNvSpPr txBox="1"/>
              <p:nvPr/>
            </p:nvSpPr>
            <p:spPr bwMode="auto">
              <a:xfrm>
                <a:off x="1785726" y="2062205"/>
                <a:ext cx="7527666" cy="3764824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>
                  <a:defRPr/>
                </a:pPr>
                <a:r>
                  <a:rPr sz="2000"/>
                  <a:t>Exponential speedup can be achieved using the quantum algorithm </a:t>
                </a:r>
                <a:r>
                  <a:rPr sz="2000" b="1"/>
                  <a:t>HHL </a:t>
                </a:r>
                <a:r>
                  <a:rPr sz="2000" b="0"/>
                  <a:t>which:</a:t>
                </a:r>
              </a:p>
              <a:p>
                <a:pPr marL="305907" indent="-305907">
                  <a:buFont typeface="Arial"/>
                  <a:buChar char="•"/>
                  <a:defRPr/>
                </a:pPr>
                <a:r>
                  <a:rPr sz="2000" b="0"/>
                  <a:t>Determines a quantum state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0"/>
                  <a:t> that is proportional to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𝒙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sz="2000" b="0"/>
                  <a:t> :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>𝑥</m:t>
                            </m:r>
                          </m:e>
                        </m:d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~</m:t>
                        </m:r>
                        <m:r>
                          <a:rPr>
                            <a:latin typeface="Cambria Math"/>
                            <a:ea typeface="Cambria Math"/>
                            <a:cs typeface="Cambria Math"/>
                          </a:rPr>
                          <m:t>𝒙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2000" b="0"/>
              </a:p>
              <a:p>
                <a:pPr marL="305907" indent="-305907">
                  <a:buFont typeface="Arial"/>
                  <a:buChar char="•"/>
                  <a:defRPr/>
                </a:pPr>
                <a:r>
                  <a:rPr sz="2000" b="0"/>
                  <a:t>Achieves polylogarithmic scaling in </a:t>
                </a:r>
                <a:r>
                  <a:rPr sz="2000" b="0" i="1"/>
                  <a:t>N</a:t>
                </a:r>
              </a:p>
              <a:p>
                <a:pPr>
                  <a:defRPr/>
                </a:pPr>
                <a:endParaRPr sz="2000" b="1" i="1"/>
              </a:p>
              <a:p>
                <a:pPr>
                  <a:defRPr/>
                </a:pPr>
                <a:r>
                  <a:rPr sz="2000" b="0" i="0"/>
                  <a:t>However</a:t>
                </a:r>
              </a:p>
              <a:p>
                <a:pPr marL="305907" indent="-305907">
                  <a:buFont typeface="Arial"/>
                  <a:buChar char="•"/>
                  <a:defRPr/>
                </a:pPr>
                <a:r>
                  <a:rPr sz="2000" b="0" i="0"/>
                  <a:t>Demanding implementation</a:t>
                </a:r>
              </a:p>
              <a:p>
                <a:pPr>
                  <a:defRPr/>
                </a:pPr>
                <a:endParaRPr sz="2000" b="1" i="0"/>
              </a:p>
              <a:p>
                <a:pPr>
                  <a:defRPr/>
                </a:pPr>
                <a:r>
                  <a:rPr sz="2000" b="0" i="0"/>
                  <a:t>Instead a Variational Hybrid Quantum Classical Algorithm can be used</a:t>
                </a:r>
              </a:p>
              <a:p>
                <a:pPr>
                  <a:defRPr/>
                </a:pPr>
                <a:endParaRPr sz="2000" b="0" i="0"/>
              </a:p>
              <a:p>
                <a:pPr>
                  <a:defRPr/>
                </a:pPr>
                <a:r>
                  <a:rPr sz="2000" b="1" i="0"/>
                  <a:t>The Variational Quantum Linear Solver (VQLS) </a:t>
                </a:r>
                <a:endParaRPr sz="2000" b="0" i="0"/>
              </a:p>
              <a:p>
                <a:pPr marL="305907" indent="-305907">
                  <a:buFont typeface="Arial"/>
                  <a:buChar char="•"/>
                  <a:defRPr/>
                </a:pPr>
                <a:r>
                  <a:rPr sz="2000" b="0" i="0"/>
                  <a:t>Can be performed in NISQ quantum computers</a:t>
                </a:r>
                <a:endParaRPr sz="2000" b="1" i="0"/>
              </a:p>
            </p:txBody>
          </p:sp>
        </mc:Choice>
        <mc:Fallback xmlns="">
          <p:sp>
            <p:nvSpPr>
              <p:cNvPr id="119887032" name="TextBox 1198870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5726" y="2062205"/>
                <a:ext cx="7527666" cy="3764824"/>
              </a:xfrm>
              <a:prstGeom prst="rect">
                <a:avLst/>
              </a:prstGeom>
              <a:blipFill rotWithShape="1">
                <a:blip r:embed="rId4"/>
                <a:stretch>
                  <a:fillRect l="-810" t="-8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2474568" name="Title 10"/>
          <p:cNvSpPr>
            <a:spLocks noGrp="1"/>
          </p:cNvSpPr>
          <p:nvPr/>
        </p:nvSpPr>
        <p:spPr bwMode="auto">
          <a:xfrm>
            <a:off x="925155" y="85590"/>
            <a:ext cx="10341684" cy="946810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p:sp>
        <p:nvSpPr>
          <p:cNvPr id="404343880" name="TextBox 404343879"/>
          <p:cNvSpPr txBox="1"/>
          <p:nvPr/>
        </p:nvSpPr>
        <p:spPr bwMode="auto">
          <a:xfrm>
            <a:off x="1719187" y="1246629"/>
            <a:ext cx="4301514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Complexity analysis on heuristic algorithms like the VHQCA is difficult</a:t>
            </a: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711635" name="Title 10"/>
          <p:cNvSpPr>
            <a:spLocks noGrp="1"/>
          </p:cNvSpPr>
          <p:nvPr/>
        </p:nvSpPr>
        <p:spPr bwMode="auto">
          <a:xfrm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p:sp>
        <p:nvSpPr>
          <p:cNvPr id="1163472913" name="TextBox 1163472912"/>
          <p:cNvSpPr txBox="1"/>
          <p:nvPr/>
        </p:nvSpPr>
        <p:spPr bwMode="auto">
          <a:xfrm>
            <a:off x="1719187" y="1246629"/>
            <a:ext cx="4301550" cy="22860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83878" indent="-283878">
              <a:buFont typeface="Arial"/>
              <a:buChar char="•"/>
              <a:defRPr/>
            </a:pPr>
            <a:r>
              <a:rPr>
                <a:solidFill>
                  <a:schemeClr val="tx1"/>
                </a:solidFill>
              </a:rPr>
              <a:t>Complexity analysis on heuristic algorithms like the VHQCA is difficult</a:t>
            </a: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However complexity can be determined by performing numerical simulation  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321308" name="Title 10"/>
          <p:cNvSpPr>
            <a:spLocks noGrp="1"/>
          </p:cNvSpPr>
          <p:nvPr/>
        </p:nvSpPr>
        <p:spPr bwMode="auto">
          <a:xfrm>
            <a:off x="925157" y="85590"/>
            <a:ext cx="10341684" cy="946812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Complexity of the VQLS algorithm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9377173" name="TextBox 1439377172"/>
              <p:cNvSpPr txBox="1"/>
              <p:nvPr/>
            </p:nvSpPr>
            <p:spPr bwMode="auto">
              <a:xfrm>
                <a:off x="1719187" y="1246629"/>
                <a:ext cx="4301478" cy="5393482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283878" indent="-283878">
                  <a:buFont typeface="Arial"/>
                  <a:buChar char="•"/>
                  <a:defRPr/>
                </a:pPr>
                <a:r>
                  <a:rPr>
                    <a:solidFill>
                      <a:schemeClr val="tx1"/>
                    </a:solidFill>
                  </a:rPr>
                  <a:t>Complexity analysis on heuristic algorithms like the VHQCA is difficult</a:t>
                </a:r>
              </a:p>
              <a:p>
                <a:pPr marL="283878" indent="-283878">
                  <a:buFont typeface="Arial"/>
                  <a:buChar char="•"/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r>
                  <a:rPr lang="en-US" sz="1800" b="0" i="0" u="none" strike="noStrike" cap="none" spc="0">
                    <a:solidFill>
                      <a:schemeClr val="tx1"/>
                    </a:solidFill>
                    <a:latin typeface="Times New Roman"/>
                    <a:ea typeface="Arial"/>
                    <a:cs typeface="Arial"/>
                  </a:rPr>
                  <a:t>However complexity can be determined by performing numerical simulation  </a:t>
                </a:r>
                <a:endParaRPr sz="18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r>
                  <a:rPr>
                    <a:solidFill>
                      <a:schemeClr val="tx1"/>
                    </a:solidFill>
                  </a:rPr>
                  <a:t>The obtained relation for running time scaling with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𝑛</m:t>
                        </m:r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is :</a:t>
                </a: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  <a:latin typeface="Cambria Math"/>
                  <a:ea typeface="Cambria Math"/>
                  <a:cs typeface="Cambria Math"/>
                </a:endParaRPr>
              </a:p>
              <a:p>
                <a:pPr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𝑦</m:t>
                          </m:r>
                          <m:r>
                            <a:rPr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 ~</m:t>
                          </m:r>
                          <m:sSup>
                            <m:sSupPr>
                              <m:ctrlPr>
                                <a:rPr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 </m:t>
                              </m:r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8</m:t>
                              </m:r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.</m:t>
                              </m:r>
                              <m:r>
                                <a:rPr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  <a:latin typeface="Cambria Math"/>
                  <a:ea typeface="Cambria Math"/>
                  <a:cs typeface="Cambria Math"/>
                </a:endParaRPr>
              </a:p>
              <a:p>
                <a:pPr>
                  <a:defRPr/>
                </a:pPr>
                <a:r>
                  <a:rPr lang="en-US" sz="20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Since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𝑁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sSup>
                          <m:sSupPr>
                            <m:ctrlPr>
                              <a:rPr sz="1800" b="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𝑛</m:t>
                            </m:r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</m:sup>
                        </m:sSup>
                        <m:box>
                          <m:boxPr>
                            <m:ctrlPr>
                              <a:rPr sz="1800" b="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⇔"/>
                                <m:vertJc m:val="bot"/>
                                <m:ctrlPr>
                                  <a:rPr sz="1800" b="0" i="1" u="none" strike="noStrike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groupChrPr>
                              <m:e>
                                <m:r>
                                  <a:rPr lang="en-US" sz="1800" u="none" strike="noStrike" cap="none" spc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 </m:t>
                                </m:r>
                              </m:e>
                            </m:groupChr>
                          </m:e>
                        </m:box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𝑛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func>
                          <m:funcPr>
                            <m:ctrlPr>
                              <a:rPr sz="1800" b="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uncPr>
                          <m:fNam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𝑁</m:t>
                            </m:r>
                          </m:e>
                        </m:func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>
                  <a:solidFill>
                    <a:schemeClr val="tx1"/>
                  </a:solidFill>
                  <a:latin typeface="Cambria Math"/>
                  <a:ea typeface="Cambria Math"/>
                  <a:cs typeface="Cambria Math"/>
                </a:endParaRPr>
              </a:p>
              <a:p>
                <a:pPr marL="283878" indent="-283878">
                  <a:buFont typeface="Arial"/>
                  <a:buChar char="•"/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sz="1800">
                    <a:solidFill>
                      <a:schemeClr val="tx1"/>
                    </a:solidFill>
                  </a:rPr>
                  <a:t>	          </a:t>
                </a:r>
                <a:r>
                  <a:rPr lang="en-US" sz="1800" b="0" i="1" u="none" strike="noStrike" cap="none" spc="0">
                    <a:solidFill>
                      <a:schemeClr val="tx1"/>
                    </a:solidFill>
                    <a:latin typeface="Cambria Math"/>
                    <a:cs typeface="Cambria Math"/>
                  </a:rPr>
                  <a:t> </a:t>
                </a:r>
                <mc:AlternateContent>
                  <mc:Choice Requires="a14">
                    <a14:m>
                      <m:oMath xmlns:m="http://schemas.openxmlformats.org/officeDocument/2006/math"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𝑦</m:t>
                        </m:r>
                        <m:r>
                          <a:rPr lang="en-US" sz="1800" u="none" strike="noStrike" cap="none" spc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~ </m:t>
                        </m:r>
                        <m:sSup>
                          <m:sSupPr>
                            <m:ctrlPr>
                              <a:rPr sz="1800" b="0" i="1" u="none" strike="noStrike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(</m:t>
                            </m:r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𝑙𝑜𝑔𝑁</m:t>
                            </m:r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8</m:t>
                            </m:r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.</m:t>
                            </m:r>
                            <m:r>
                              <a:rPr lang="en-US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</m:t>
                            </m:r>
                          </m:sup>
                        </m:sSup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180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sz="180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endParaRPr sz="180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Which is polylogarithmical in N</a:t>
                </a: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9377173" name="TextBox 1439377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187" y="1246629"/>
                <a:ext cx="4301478" cy="5393482"/>
              </a:xfrm>
              <a:prstGeom prst="rect">
                <a:avLst/>
              </a:prstGeom>
              <a:blipFill rotWithShape="1">
                <a:blip r:embed="rId3"/>
                <a:stretch>
                  <a:fillRect l="-1275" t="-4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287374" name="Εικόνα 5028737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839448" y="1246631"/>
            <a:ext cx="3143250" cy="229255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95054640" name="TextBox 1495054639"/>
          <p:cNvSpPr txBox="1"/>
          <p:nvPr/>
        </p:nvSpPr>
        <p:spPr bwMode="auto">
          <a:xfrm>
            <a:off x="7256763" y="3539190"/>
            <a:ext cx="4408222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200"/>
              <a:t>Time to solution scaling with n. Figure taken from original paper</a:t>
            </a:r>
          </a:p>
        </p:txBody>
      </p:sp>
      <p:pic>
        <p:nvPicPr>
          <p:cNvPr id="1279716700" name="Εικόνα 127971669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620954" y="4062132"/>
            <a:ext cx="3315051" cy="2026395"/>
          </a:xfrm>
          <a:prstGeom prst="rect">
            <a:avLst/>
          </a:prstGeom>
        </p:spPr>
      </p:pic>
      <p:sp>
        <p:nvSpPr>
          <p:cNvPr id="252918578" name="TextBox 252918577"/>
          <p:cNvSpPr txBox="1"/>
          <p:nvPr/>
        </p:nvSpPr>
        <p:spPr bwMode="auto">
          <a:xfrm>
            <a:off x="7396837" y="6191248"/>
            <a:ext cx="4204436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</a:rPr>
              <a:t>Time to solution scaling with n. Measurements taken using our implementation of VQLS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tile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11489" name="Title 10"/>
          <p:cNvSpPr>
            <a:spLocks noGrp="1"/>
          </p:cNvSpPr>
          <p:nvPr/>
        </p:nvSpPr>
        <p:spPr bwMode="auto">
          <a:xfrm>
            <a:off x="925156" y="85590"/>
            <a:ext cx="10341684" cy="946811"/>
          </a:xfrm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>
                <a:solidFill>
                  <a:schemeClr val="accent6">
                    <a:lumMod val="50000"/>
                  </a:schemeClr>
                </a:solidFill>
              </a:rPr>
              <a:t>Description of the algorithm</a:t>
            </a:r>
            <a:endParaRPr/>
          </a:p>
        </p:txBody>
      </p:sp>
      <p:sp>
        <p:nvSpPr>
          <p:cNvPr id="1447854520" name="TextBox 1447854519"/>
          <p:cNvSpPr txBox="1"/>
          <p:nvPr/>
        </p:nvSpPr>
        <p:spPr bwMode="auto">
          <a:xfrm>
            <a:off x="1791927" y="1032399"/>
            <a:ext cx="4304106" cy="487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600" b="0" u="sng">
                <a:solidFill>
                  <a:schemeClr val="tx1"/>
                </a:solidFill>
              </a:rPr>
              <a:t>Input </a:t>
            </a:r>
            <a:endParaRPr sz="2400" b="0" u="sng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9128329" name="TextBox 949128328"/>
              <p:cNvSpPr txBox="1"/>
              <p:nvPr/>
            </p:nvSpPr>
            <p:spPr bwMode="auto">
              <a:xfrm>
                <a:off x="1719184" y="1599825"/>
                <a:ext cx="9311956" cy="314806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spAutoFit/>
              </a:bodyPr>
              <a:lstStyle/>
              <a:p>
                <a:pPr marL="283879" indent="-283879">
                  <a:buFont typeface="Arial"/>
                  <a:buChar char="•"/>
                  <a:defRPr/>
                </a:pPr>
                <a:r>
                  <a:rPr>
                    <a:solidFill>
                      <a:schemeClr val="tx1"/>
                    </a:solidFill>
                  </a:rPr>
                  <a:t>A matrix </a:t>
                </a:r>
                <a:r>
                  <a:rPr b="1" i="1">
                    <a:solidFill>
                      <a:schemeClr val="tx1"/>
                    </a:solidFill>
                  </a:rPr>
                  <a:t>A</a:t>
                </a:r>
                <a:r>
                  <a:rPr>
                    <a:solidFill>
                      <a:schemeClr val="tx1"/>
                    </a:solidFill>
                  </a:rPr>
                  <a:t> that, must be given as a linear combination of </a:t>
                </a:r>
                <a:r>
                  <a:rPr i="1">
                    <a:solidFill>
                      <a:schemeClr val="tx1"/>
                    </a:solidFill>
                  </a:rPr>
                  <a:t>L </a:t>
                </a:r>
                <a:r>
                  <a:rPr>
                    <a:solidFill>
                      <a:schemeClr val="tx1"/>
                    </a:solidFill>
                  </a:rPr>
                  <a:t>unitaries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1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,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𝐿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 such that    </a:t>
                </a:r>
              </a:p>
              <a:p>
                <a:pPr marL="283878" indent="-283878">
                  <a:buFont typeface="Arial"/>
                  <a:buChar char="•"/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mc:AlternateContent>
                  <mc:Choice Requires="a14"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𝑨</m:t>
                          </m:r>
                          <m:r>
                            <a:rPr sz="18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 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sz="18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naryPr>
                            <m:sub>
                              <m: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𝑙</m:t>
                              </m:r>
                              <m: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</m:t>
                              </m:r>
                              <m: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sz="18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18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sz="18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1800" b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>
                    <a:solidFill>
                      <a:schemeClr val="tx1"/>
                    </a:solidFill>
                  </a:rPr>
                  <a:t>      where </a:t>
                </a:r>
                <mc:AlternateContent>
                  <mc:Choice Requires="a14">
                    <a14:m>
                      <m:oMath xmlns:m="http://schemas.openxmlformats.org/officeDocument/2006/math">
                        <m:sSub>
                          <m:sSubPr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𝑙</m:t>
                            </m:r>
                          </m:sub>
                        </m:sSub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>
                    <a:solidFill>
                      <a:schemeClr val="tx1"/>
                    </a:solidFill>
                  </a:rPr>
                  <a:t> is a complex number</a:t>
                </a:r>
              </a:p>
              <a:p>
                <a:pPr>
                  <a:defRPr/>
                </a:pPr>
                <a:endParaRPr>
                  <a:solidFill>
                    <a:schemeClr val="tx1"/>
                  </a:solidFill>
                </a:endParaRPr>
              </a:p>
              <a:p>
                <a:pPr marL="283879" indent="-283879">
                  <a:buFont typeface="Arial"/>
                  <a:buChar char="•"/>
                  <a:defRPr/>
                </a:pPr>
                <a:r>
                  <a:rPr lang="en-US" sz="1800" b="0" i="0" u="none" strike="noStrike" cap="none" spc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An operator </a:t>
                </a:r>
                <a:r>
                  <a:rPr lang="en-US" sz="1800" b="0" i="1" u="none" strike="noStrike" cap="none" spc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U</a:t>
                </a:r>
                <a:r>
                  <a:rPr lang="en-US" sz="1800" b="0" i="0" u="none" strike="noStrike" cap="none" spc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 that prepares a quantum state 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𝑏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r>
                  <a:rPr lang="en-US" sz="1800" b="0" i="0" u="none" strike="noStrike" cap="none" spc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 that is proportional to the vector </a:t>
                </a:r>
                <a:r>
                  <a:rPr lang="en-US" sz="1800" b="1" i="0" u="none" strike="noStrike" cap="none" spc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b</a:t>
                </a:r>
                <a:r>
                  <a:rPr lang="en-US" sz="1800" b="0" i="0" u="none" strike="noStrike" cap="none" spc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, such that</a:t>
                </a:r>
                <a:endParaRPr sz="18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>
                  <a:defRPr/>
                </a:pPr>
                <a:endParaRPr sz="1800" b="0" i="0" u="none" strike="noStrike" cap="none" spc="0">
                  <a:solidFill>
                    <a:schemeClr val="tx1"/>
                  </a:solidFill>
                  <a:latin typeface="Times New Roman"/>
                  <a:ea typeface="Arial"/>
                  <a:cs typeface="Times New Roman"/>
                </a:endParaRPr>
              </a:p>
              <a:p>
                <a:pPr algn="ctr">
                  <a:defRPr/>
                </a:pPr>
                <a:r>
                  <a:rPr lang="en-US" sz="1800" b="0" i="1" u="none" strike="noStrike" cap="none" spc="0">
                    <a:solidFill>
                      <a:schemeClr val="tx1"/>
                    </a:solidFill>
                    <a:latin typeface="Times New Roman"/>
                    <a:ea typeface="Arial"/>
                    <a:cs typeface="Times New Roman"/>
                  </a:rPr>
                  <a:t>U</a:t>
                </a:r>
                <mc:AlternateContent>
                  <mc:Choice Requires="a14"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0</m:t>
                            </m:r>
                          </m:e>
                        </m:d>
                        <m:r>
                          <a:rPr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Cambria Math"/>
                          </a:rPr>
                          <m:t> =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|</m:t>
                            </m:r>
                            <m:r>
                              <a:rPr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𝑏</m:t>
                            </m:r>
                          </m:e>
                        </m:d>
                      </m:oMath>
                    </a14:m>
                  </mc:Choice>
                  <mc:Fallback xmlns="" xmlns:w="http://schemas.openxmlformats.org/wordprocessingml/2006/main" xmlns:m="http://schemas.openxmlformats.org/officeDocument/2006/math"/>
                </mc:AlternateContent>
                <a:endParaRPr sz="1800" b="0" i="0" u="none" strike="noStrike" cap="none" spc="0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  <a:p>
                <a:pPr marL="283879" indent="-283879">
                  <a:buFont typeface="Arial"/>
                  <a:buChar char="•"/>
                  <a:defRPr/>
                </a:pPr>
                <a:endParaRPr/>
              </a:p>
            </p:txBody>
          </p:sp>
        </mc:Choice>
        <mc:Fallback xmlns="">
          <p:sp>
            <p:nvSpPr>
              <p:cNvPr id="949128329" name="TextBox 9491283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9184" y="1599825"/>
                <a:ext cx="9311956" cy="3148065"/>
              </a:xfrm>
              <a:prstGeom prst="rect">
                <a:avLst/>
              </a:prstGeom>
              <a:blipFill rotWithShape="1">
                <a:blip r:embed="rId3"/>
                <a:stretch>
                  <a:fillRect l="-393" t="-774" b="-851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Times New Roma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xmlns:r="http://schemas.openxmlformats.org/officeDocument/2006/relationships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>
          <a:blip xmlns:r="http://schemas.openxmlformats.org/officeDocument/2006/relationships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4037</Words>
  <Application>Microsoft Office PowerPoint</Application>
  <DocSecurity>0</DocSecurity>
  <PresentationFormat>Προσαρμογή</PresentationFormat>
  <Paragraphs>313</Paragraphs>
  <Slides>41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41</vt:i4>
      </vt:variant>
    </vt:vector>
  </HeadingPairs>
  <TitlesOfParts>
    <vt:vector size="42" baseType="lpstr">
      <vt:lpstr>Lines</vt:lpstr>
      <vt:lpstr>Variational Quantum Linear Solver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Variational Quantum Linear Solver</dc:title>
  <dc:subject/>
  <dc:creator/>
  <cp:keywords/>
  <dc:description/>
  <cp:lastModifiedBy>Teo</cp:lastModifiedBy>
  <cp:revision>40</cp:revision>
  <dcterms:created xsi:type="dcterms:W3CDTF">2012-12-03T06:56:55Z</dcterms:created>
  <dcterms:modified xsi:type="dcterms:W3CDTF">2023-02-23T11:35:41Z</dcterms:modified>
  <cp:category/>
  <dc:identifier/>
  <cp:contentStatus/>
  <dc:language/>
  <cp:version/>
</cp:coreProperties>
</file>