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3FE2-A4C6-55D9-7D92-4569A1D8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BD7E-AC97-6A81-7951-495936A5F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316-EFBD-43F0-F5E0-65467082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D062-E184-C3A4-9119-AC2D6F0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8ACD-734E-0662-53C5-2FA28506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0A59-A6CD-1CC3-DC99-F94E23E4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FD2CC-6036-4628-38EA-89FE0244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9752-C98C-66B1-9F13-E31BA22D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F168-033E-2DB4-5D23-78AE69B9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44E3-370D-6CF3-DDF0-6D5D7D9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9773A-1705-798A-0E02-D38F136B5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3D43-D498-CF2C-60AD-BCD10DA1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4B8D-5518-6AC7-1F49-23CD6EE8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C4AC-66DB-E296-23D3-9D242B98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538A-C121-A60C-325B-C83DB266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5532-ADF2-4682-92F5-F72F7E2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5138-5EEB-191B-F9FC-AC042163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01BA-99E9-B3D7-6BF3-C710749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FC07-F500-880C-D2C6-2C36184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9220-AA39-9829-6518-6E3DD6A9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3D13-5E98-AE4D-C236-532A89B3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E4264-EFD3-2A9C-2FFD-F7F283B8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DD8A-719C-3BD3-94D5-09660DA1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A2DA-5178-3648-9A82-68D660A2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FEBE-8D03-042F-8513-5E220D2A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77C9-9045-2B42-DF66-0DF63943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5FE-AF33-02D2-1425-D0815BA95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8739-DF95-CA6D-C93E-D09B5F09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9335-EBDF-DB90-D5D5-D7311CD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733FE-4975-A85B-35B5-FF0B1011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568B-0594-2319-8C72-F92C0A3B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1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B3F-50B2-40D5-F3A2-211809CD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608C-C374-0037-A0F0-43DE0FA9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63F74-D90C-0085-F2FD-CF72A19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C9AF7-02A2-CBDB-A822-6C27BB6C7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30B03-E76A-18B6-F39C-0CC578642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4FB9B-44BE-2BEB-1AE5-AC2D1FC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8634-B372-C456-20EF-9CC53562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77E41-6636-B223-AA6C-4C82BC44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DB1F-8D2A-5820-7160-C541D5C0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2D934-CF5C-2224-8BB3-652B6784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B2582-AC7E-800F-20B7-52AFAFB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F8D5-B0BF-B1CC-59B0-3FCA10A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BDC8B-DD9A-B4A0-1D16-7D407D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AD4AF-E09E-5CF9-C9E9-2490DAE3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A560-2C2E-49AB-43DC-35120350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ABA-5D17-5A77-93AF-82FA886D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C441-C1F6-B0F9-C6C0-C1219E98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9A44D-557E-A350-5973-D493FA58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5DED2-FB3E-785E-3B56-6B82F1A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3F93-8E71-DF69-244E-F92D6BA6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F827-8E02-F5DF-D750-EE2DDEB6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43E7-8A8D-1D69-D7BF-A5D920FE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63BFB-0BC2-8EE3-C4B1-C08010B12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004A-45E6-8192-F0FD-1F59F1D32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BA02-41DD-6B59-E527-10DE8001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0771-2548-DB51-F2B5-D494E02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A3CB-787F-8D2A-98E2-4ACB6201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CBFD-C9FB-0AE7-3361-E97E6364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DB49-4518-FB40-4265-CB539EA5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26B6-A574-4C5F-FEBE-50106992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790E2-96CB-4137-9287-64980599BA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AAA5-45F9-A528-E784-276B57D7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C3F0-A8B7-3394-2749-9F19209D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1A051-D4A9-4D81-9CA3-D5EE28A0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26FE-4F0A-DDA2-0DE9-778C8C58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6A9B8-C5AB-ABE7-6390-F972FE012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0430-DAE1-04B3-C187-FE15644C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88144"/>
            <a:ext cx="10515600" cy="1325563"/>
          </a:xfrm>
        </p:spPr>
        <p:txBody>
          <a:bodyPr/>
          <a:lstStyle/>
          <a:p>
            <a:r>
              <a:rPr lang="en-US" dirty="0"/>
              <a:t>Results from our example.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8370CB-4E9B-7CDD-9341-9C08C4F1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02136"/>
              </p:ext>
            </p:extLst>
          </p:nvPr>
        </p:nvGraphicFramePr>
        <p:xfrm>
          <a:off x="1654935" y="1513707"/>
          <a:ext cx="6915356" cy="109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839">
                  <a:extLst>
                    <a:ext uri="{9D8B030D-6E8A-4147-A177-3AD203B41FA5}">
                      <a16:colId xmlns:a16="http://schemas.microsoft.com/office/drawing/2014/main" val="2663245255"/>
                    </a:ext>
                  </a:extLst>
                </a:gridCol>
                <a:gridCol w="1728839">
                  <a:extLst>
                    <a:ext uri="{9D8B030D-6E8A-4147-A177-3AD203B41FA5}">
                      <a16:colId xmlns:a16="http://schemas.microsoft.com/office/drawing/2014/main" val="860708428"/>
                    </a:ext>
                  </a:extLst>
                </a:gridCol>
                <a:gridCol w="1728839">
                  <a:extLst>
                    <a:ext uri="{9D8B030D-6E8A-4147-A177-3AD203B41FA5}">
                      <a16:colId xmlns:a16="http://schemas.microsoft.com/office/drawing/2014/main" val="1974454721"/>
                    </a:ext>
                  </a:extLst>
                </a:gridCol>
                <a:gridCol w="1728839">
                  <a:extLst>
                    <a:ext uri="{9D8B030D-6E8A-4147-A177-3AD203B41FA5}">
                      <a16:colId xmlns:a16="http://schemas.microsoft.com/office/drawing/2014/main" val="1198266815"/>
                    </a:ext>
                  </a:extLst>
                </a:gridCol>
              </a:tblGrid>
              <a:tr h="5476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67585"/>
                  </a:ext>
                </a:extLst>
              </a:tr>
              <a:tr h="5476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45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3B0D39-A5CF-AC46-DC8B-5E8C62595F03}"/>
              </a:ext>
            </a:extLst>
          </p:cNvPr>
          <p:cNvSpPr txBox="1"/>
          <p:nvPr/>
        </p:nvSpPr>
        <p:spPr>
          <a:xfrm>
            <a:off x="271045" y="1638447"/>
            <a:ext cx="13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103D-14FB-FEB9-F166-127F543F6F79}"/>
              </a:ext>
            </a:extLst>
          </p:cNvPr>
          <p:cNvSpPr txBox="1"/>
          <p:nvPr/>
        </p:nvSpPr>
        <p:spPr>
          <a:xfrm>
            <a:off x="271045" y="2170892"/>
            <a:ext cx="13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31404-1670-5516-A667-8C25FFBE3EA8}"/>
                  </a:ext>
                </a:extLst>
              </p:cNvPr>
              <p:cNvSpPr txBox="1"/>
              <p:nvPr/>
            </p:nvSpPr>
            <p:spPr>
              <a:xfrm>
                <a:off x="5715658" y="2714911"/>
                <a:ext cx="5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31404-1670-5516-A667-8C25FFBE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58" y="2714911"/>
                <a:ext cx="5211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47A86-01D3-107C-CE1C-7769F55EC53C}"/>
                  </a:ext>
                </a:extLst>
              </p:cNvPr>
              <p:cNvSpPr txBox="1"/>
              <p:nvPr/>
            </p:nvSpPr>
            <p:spPr>
              <a:xfrm>
                <a:off x="3995013" y="2749323"/>
                <a:ext cx="5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47A86-01D3-107C-CE1C-7769F55E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13" y="2749323"/>
                <a:ext cx="5211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1957A9-7D41-DC54-45CB-D23C61E5B18F}"/>
                  </a:ext>
                </a:extLst>
              </p:cNvPr>
              <p:cNvSpPr txBox="1"/>
              <p:nvPr/>
            </p:nvSpPr>
            <p:spPr>
              <a:xfrm>
                <a:off x="2274368" y="2749323"/>
                <a:ext cx="5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1957A9-7D41-DC54-45CB-D23C61E5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68" y="2749323"/>
                <a:ext cx="5211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D16F8-616D-C2F6-D188-CC925605F401}"/>
                  </a:ext>
                </a:extLst>
              </p:cNvPr>
              <p:cNvSpPr txBox="1"/>
              <p:nvPr/>
            </p:nvSpPr>
            <p:spPr>
              <a:xfrm>
                <a:off x="7505131" y="2714911"/>
                <a:ext cx="5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D16F8-616D-C2F6-D188-CC925605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31" y="2714911"/>
                <a:ext cx="521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530255B-5377-6B02-B946-E44E448C022E}"/>
              </a:ext>
            </a:extLst>
          </p:cNvPr>
          <p:cNvSpPr txBox="1"/>
          <p:nvPr/>
        </p:nvSpPr>
        <p:spPr>
          <a:xfrm>
            <a:off x="4992987" y="16066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A chart with blue and orange squares&#10;&#10;Description automatically generated">
            <a:extLst>
              <a:ext uri="{FF2B5EF4-FFF2-40B4-BE49-F238E27FC236}">
                <a16:creationId xmlns:a16="http://schemas.microsoft.com/office/drawing/2014/main" id="{49B57E47-1F20-F124-0AAE-3D6E54F39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9" y="3084243"/>
            <a:ext cx="6223763" cy="3734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AA44D1-88B5-474E-EE77-E2B57BE967E1}"/>
              </a:ext>
            </a:extLst>
          </p:cNvPr>
          <p:cNvSpPr txBox="1"/>
          <p:nvPr/>
        </p:nvSpPr>
        <p:spPr>
          <a:xfrm>
            <a:off x="7148052" y="3773758"/>
            <a:ext cx="3008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Solved in 4 iterations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31F91A-5F91-D2CD-A8DC-F9C52439A6D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096000" y="4312367"/>
            <a:ext cx="1052052" cy="1570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tartups - Quantumlah">
            <a:extLst>
              <a:ext uri="{FF2B5EF4-FFF2-40B4-BE49-F238E27FC236}">
                <a16:creationId xmlns:a16="http://schemas.microsoft.com/office/drawing/2014/main" id="{3CAD194A-A632-00B4-825E-583EF2D1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3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483D-7F72-A712-74C7-E15B186F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US" dirty="0"/>
              <a:t>Handling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30076-4E62-3DE8-5B0D-4A6BB78B6A9D}"/>
                  </a:ext>
                </a:extLst>
              </p:cNvPr>
              <p:cNvSpPr txBox="1"/>
              <p:nvPr/>
            </p:nvSpPr>
            <p:spPr>
              <a:xfrm>
                <a:off x="677606" y="2556515"/>
                <a:ext cx="4268020" cy="174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 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30076-4E62-3DE8-5B0D-4A6BB78B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6" y="2556515"/>
                <a:ext cx="4268020" cy="1744965"/>
              </a:xfrm>
              <a:prstGeom prst="rect">
                <a:avLst/>
              </a:prstGeom>
              <a:blipFill>
                <a:blip r:embed="rId2"/>
                <a:stretch>
                  <a:fillRect b="-10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Startups - Quantumlah">
            <a:extLst>
              <a:ext uri="{FF2B5EF4-FFF2-40B4-BE49-F238E27FC236}">
                <a16:creationId xmlns:a16="http://schemas.microsoft.com/office/drawing/2014/main" id="{0691CF2B-CB80-0255-D7D7-0E2E40FC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3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989FC-FAC3-3928-201F-CB6552991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A55B-5B9A-991B-B66A-0888FAA8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US" dirty="0"/>
              <a:t>Handling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4728B2-29B7-8ABF-0FB1-35C4F636DD32}"/>
                  </a:ext>
                </a:extLst>
              </p:cNvPr>
              <p:cNvSpPr txBox="1"/>
              <p:nvPr/>
            </p:nvSpPr>
            <p:spPr>
              <a:xfrm>
                <a:off x="677606" y="2556515"/>
                <a:ext cx="4268020" cy="174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 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4728B2-29B7-8ABF-0FB1-35C4F636D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6" y="2556515"/>
                <a:ext cx="4268020" cy="1744965"/>
              </a:xfrm>
              <a:prstGeom prst="rect">
                <a:avLst/>
              </a:prstGeom>
              <a:blipFill>
                <a:blip r:embed="rId2"/>
                <a:stretch>
                  <a:fillRect b="-10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CB60D-883A-90F6-0DE8-F3A4E39BCEC6}"/>
                  </a:ext>
                </a:extLst>
              </p:cNvPr>
              <p:cNvSpPr txBox="1"/>
              <p:nvPr/>
            </p:nvSpPr>
            <p:spPr>
              <a:xfrm>
                <a:off x="5614538" y="2258674"/>
                <a:ext cx="6017024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3200" b="1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CB60D-883A-90F6-0DE8-F3A4E39B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538" y="2258674"/>
                <a:ext cx="6017024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Bent 8">
            <a:extLst>
              <a:ext uri="{FF2B5EF4-FFF2-40B4-BE49-F238E27FC236}">
                <a16:creationId xmlns:a16="http://schemas.microsoft.com/office/drawing/2014/main" id="{71F65C90-B0F8-4A81-41BC-F343D9DDE84C}"/>
              </a:ext>
            </a:extLst>
          </p:cNvPr>
          <p:cNvSpPr/>
          <p:nvPr/>
        </p:nvSpPr>
        <p:spPr>
          <a:xfrm rot="16200000" flipV="1">
            <a:off x="7279607" y="1252333"/>
            <a:ext cx="695012" cy="5048344"/>
          </a:xfrm>
          <a:prstGeom prst="bentArrow">
            <a:avLst>
              <a:gd name="adj1" fmla="val 19087"/>
              <a:gd name="adj2" fmla="val 27310"/>
              <a:gd name="adj3" fmla="val 50000"/>
              <a:gd name="adj4" fmla="val 8935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073FA60-C076-04C6-5FA1-FBEBC25BF25B}"/>
              </a:ext>
            </a:extLst>
          </p:cNvPr>
          <p:cNvSpPr/>
          <p:nvPr/>
        </p:nvSpPr>
        <p:spPr>
          <a:xfrm>
            <a:off x="8259097" y="1966937"/>
            <a:ext cx="137652" cy="69501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E6FF4-32AC-EDB4-3E72-A36FFB548F73}"/>
              </a:ext>
            </a:extLst>
          </p:cNvPr>
          <p:cNvSpPr txBox="1"/>
          <p:nvPr/>
        </p:nvSpPr>
        <p:spPr>
          <a:xfrm>
            <a:off x="7777475" y="1505272"/>
            <a:ext cx="13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</a:t>
            </a:r>
          </a:p>
        </p:txBody>
      </p:sp>
      <p:pic>
        <p:nvPicPr>
          <p:cNvPr id="3" name="Picture 2" descr="Startups - Quantumlah">
            <a:extLst>
              <a:ext uri="{FF2B5EF4-FFF2-40B4-BE49-F238E27FC236}">
                <a16:creationId xmlns:a16="http://schemas.microsoft.com/office/drawing/2014/main" id="{3BB3DF1A-166F-731F-9A47-022B9824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F1082-9385-5DF8-2183-84AF3FE0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0B8A-C54B-1BD6-E4F3-19003F88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US" dirty="0"/>
              <a:t>Handling 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8C2D5A-65CC-D499-BF19-26EBB27E9A5C}"/>
                  </a:ext>
                </a:extLst>
              </p:cNvPr>
              <p:cNvSpPr txBox="1"/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 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8C2D5A-65CC-D499-BF19-26EBB27E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blipFill>
                <a:blip r:embed="rId2"/>
                <a:stretch>
                  <a:fillRect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Startups - Quantumlah">
            <a:extLst>
              <a:ext uri="{FF2B5EF4-FFF2-40B4-BE49-F238E27FC236}">
                <a16:creationId xmlns:a16="http://schemas.microsoft.com/office/drawing/2014/main" id="{FD0E2A62-72BA-3E99-346B-92549704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DB49-18EC-0664-4455-1A6E134A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7DCC-7408-0382-C60A-AAC346BC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US" dirty="0"/>
              <a:t>Handling 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CD3938-1AD1-665E-C9FE-51057E07D216}"/>
                  </a:ext>
                </a:extLst>
              </p:cNvPr>
              <p:cNvSpPr txBox="1"/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 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CD3938-1AD1-665E-C9FE-51057E07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blipFill>
                <a:blip r:embed="rId2"/>
                <a:stretch>
                  <a:fillRect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127EADB6-56CC-28EE-B633-70E16D11A0BD}"/>
              </a:ext>
            </a:extLst>
          </p:cNvPr>
          <p:cNvSpPr/>
          <p:nvPr/>
        </p:nvSpPr>
        <p:spPr>
          <a:xfrm>
            <a:off x="2972210" y="4003584"/>
            <a:ext cx="393290" cy="698090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6D2292-88EC-04E6-7174-316C35198CBC}"/>
                  </a:ext>
                </a:extLst>
              </p:cNvPr>
              <p:cNvSpPr txBox="1"/>
              <p:nvPr/>
            </p:nvSpPr>
            <p:spPr>
              <a:xfrm>
                <a:off x="838200" y="4826567"/>
                <a:ext cx="4268020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6D2292-88EC-04E6-7174-316C3519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26567"/>
                <a:ext cx="4268020" cy="611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65C59B-AC2F-982A-62EE-C7AD1BE09EB7}"/>
              </a:ext>
            </a:extLst>
          </p:cNvPr>
          <p:cNvSpPr txBox="1"/>
          <p:nvPr/>
        </p:nvSpPr>
        <p:spPr>
          <a:xfrm>
            <a:off x="1381842" y="3870677"/>
            <a:ext cx="178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 to equality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15F7782-807B-12E1-34CA-94C296506EE7}"/>
              </a:ext>
            </a:extLst>
          </p:cNvPr>
          <p:cNvSpPr/>
          <p:nvPr/>
        </p:nvSpPr>
        <p:spPr>
          <a:xfrm>
            <a:off x="3234198" y="5454066"/>
            <a:ext cx="262603" cy="61183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ACE3-CECC-B220-821D-E80251D5A77E}"/>
                  </a:ext>
                </a:extLst>
              </p:cNvPr>
              <p:cNvSpPr txBox="1"/>
              <p:nvPr/>
            </p:nvSpPr>
            <p:spPr>
              <a:xfrm>
                <a:off x="2275348" y="6075129"/>
                <a:ext cx="2845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Slack Variable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ACE3-CECC-B220-821D-E80251D5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48" y="6075129"/>
                <a:ext cx="2845006" cy="461665"/>
              </a:xfrm>
              <a:prstGeom prst="rect">
                <a:avLst/>
              </a:prstGeom>
              <a:blipFill>
                <a:blip r:embed="rId4"/>
                <a:stretch>
                  <a:fillRect l="-32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Startups - Quantumlah">
            <a:extLst>
              <a:ext uri="{FF2B5EF4-FFF2-40B4-BE49-F238E27FC236}">
                <a16:creationId xmlns:a16="http://schemas.microsoft.com/office/drawing/2014/main" id="{7D24B668-84BB-FCA6-4472-3638CA4B3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5C7B9-CDF6-7CC9-0342-3ED61FF6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0BD3-42E2-73E0-3939-0C7DE75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US" dirty="0"/>
              <a:t>Handling 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9D566-C757-8933-659F-4B600F9564AA}"/>
                  </a:ext>
                </a:extLst>
              </p:cNvPr>
              <p:cNvSpPr txBox="1"/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 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9D566-C757-8933-659F-4B600F95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2" y="2055069"/>
                <a:ext cx="4268020" cy="1744965"/>
              </a:xfrm>
              <a:prstGeom prst="rect">
                <a:avLst/>
              </a:prstGeom>
              <a:blipFill>
                <a:blip r:embed="rId2"/>
                <a:stretch>
                  <a:fillRect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104A96D1-354C-8768-054E-B28DBA26A137}"/>
              </a:ext>
            </a:extLst>
          </p:cNvPr>
          <p:cNvSpPr/>
          <p:nvPr/>
        </p:nvSpPr>
        <p:spPr>
          <a:xfrm>
            <a:off x="2972210" y="4003584"/>
            <a:ext cx="393290" cy="698090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9F5408-8B14-02FF-1047-ED3175DFF270}"/>
                  </a:ext>
                </a:extLst>
              </p:cNvPr>
              <p:cNvSpPr txBox="1"/>
              <p:nvPr/>
            </p:nvSpPr>
            <p:spPr>
              <a:xfrm>
                <a:off x="838200" y="4826567"/>
                <a:ext cx="4268020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9F5408-8B14-02FF-1047-ED3175DF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26567"/>
                <a:ext cx="4268020" cy="611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903436-2481-0400-9EC9-3AC8A184143F}"/>
              </a:ext>
            </a:extLst>
          </p:cNvPr>
          <p:cNvSpPr txBox="1"/>
          <p:nvPr/>
        </p:nvSpPr>
        <p:spPr>
          <a:xfrm>
            <a:off x="1381842" y="3870677"/>
            <a:ext cx="178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 to equality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324113A-DBD6-E78B-6C85-A1E27F69B915}"/>
              </a:ext>
            </a:extLst>
          </p:cNvPr>
          <p:cNvSpPr/>
          <p:nvPr/>
        </p:nvSpPr>
        <p:spPr>
          <a:xfrm>
            <a:off x="3234198" y="5454066"/>
            <a:ext cx="262603" cy="61183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CBAE95-29E4-0F93-2F16-9740853EED1E}"/>
                  </a:ext>
                </a:extLst>
              </p:cNvPr>
              <p:cNvSpPr txBox="1"/>
              <p:nvPr/>
            </p:nvSpPr>
            <p:spPr>
              <a:xfrm>
                <a:off x="2275348" y="6075129"/>
                <a:ext cx="2845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Slack Variable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CBAE95-29E4-0F93-2F16-9740853E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48" y="6075129"/>
                <a:ext cx="2845006" cy="461665"/>
              </a:xfrm>
              <a:prstGeom prst="rect">
                <a:avLst/>
              </a:prstGeom>
              <a:blipFill>
                <a:blip r:embed="rId4"/>
                <a:stretch>
                  <a:fillRect l="-32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560D3-F72C-9E6A-BF1F-82627FBA67A6}"/>
                  </a:ext>
                </a:extLst>
              </p:cNvPr>
              <p:cNvSpPr txBox="1"/>
              <p:nvPr/>
            </p:nvSpPr>
            <p:spPr>
              <a:xfrm>
                <a:off x="6014635" y="3359914"/>
                <a:ext cx="6017024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3200" b="1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560D3-F72C-9E6A-BF1F-82627FBA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635" y="3359914"/>
                <a:ext cx="6017024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 9">
            <a:extLst>
              <a:ext uri="{FF2B5EF4-FFF2-40B4-BE49-F238E27FC236}">
                <a16:creationId xmlns:a16="http://schemas.microsoft.com/office/drawing/2014/main" id="{8197243A-2DEC-52F6-7428-570346962A0D}"/>
              </a:ext>
            </a:extLst>
          </p:cNvPr>
          <p:cNvSpPr/>
          <p:nvPr/>
        </p:nvSpPr>
        <p:spPr>
          <a:xfrm rot="16200000" flipV="1">
            <a:off x="7679704" y="2353573"/>
            <a:ext cx="695012" cy="5048344"/>
          </a:xfrm>
          <a:prstGeom prst="bentArrow">
            <a:avLst>
              <a:gd name="adj1" fmla="val 19087"/>
              <a:gd name="adj2" fmla="val 27310"/>
              <a:gd name="adj3" fmla="val 50000"/>
              <a:gd name="adj4" fmla="val 8935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91030D-24FD-4F41-A830-3D253B2CD838}"/>
              </a:ext>
            </a:extLst>
          </p:cNvPr>
          <p:cNvSpPr/>
          <p:nvPr/>
        </p:nvSpPr>
        <p:spPr>
          <a:xfrm>
            <a:off x="8265904" y="3081493"/>
            <a:ext cx="137652" cy="69501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C8569-068E-A8AB-33C4-DA8F866BFB39}"/>
              </a:ext>
            </a:extLst>
          </p:cNvPr>
          <p:cNvSpPr txBox="1"/>
          <p:nvPr/>
        </p:nvSpPr>
        <p:spPr>
          <a:xfrm>
            <a:off x="7781098" y="2465886"/>
            <a:ext cx="139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</a:t>
            </a:r>
          </a:p>
        </p:txBody>
      </p:sp>
      <p:pic>
        <p:nvPicPr>
          <p:cNvPr id="13" name="Picture 12" descr="Startups - Quantumlah">
            <a:extLst>
              <a:ext uri="{FF2B5EF4-FFF2-40B4-BE49-F238E27FC236}">
                <a16:creationId xmlns:a16="http://schemas.microsoft.com/office/drawing/2014/main" id="{723F434D-0926-B086-F948-17BB9919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F600-66F7-52F0-FF2E-30B28DEC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22" y="129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Too many inequality constraints mean too many additional variables.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0034A-F9F8-6EC0-71E1-CE7DDC115DBB}"/>
              </a:ext>
            </a:extLst>
          </p:cNvPr>
          <p:cNvSpPr txBox="1"/>
          <p:nvPr/>
        </p:nvSpPr>
        <p:spPr bwMode="gray">
          <a:xfrm>
            <a:off x="6094412" y="1251627"/>
            <a:ext cx="5254523" cy="2425428"/>
          </a:xfrm>
          <a:prstGeom prst="rect">
            <a:avLst/>
          </a:prstGeom>
        </p:spPr>
        <p:txBody>
          <a:bodyPr wrap="non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50D82-E346-08C0-5745-CDFF532407FA}"/>
                  </a:ext>
                </a:extLst>
              </p:cNvPr>
              <p:cNvSpPr txBox="1"/>
              <p:nvPr/>
            </p:nvSpPr>
            <p:spPr bwMode="gray">
              <a:xfrm>
                <a:off x="542543" y="1254557"/>
                <a:ext cx="2021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50D82-E346-08C0-5745-CDFF5324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543" y="1254557"/>
                <a:ext cx="20219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F86A2-27AA-0559-88D4-7D2A7E3F7BC0}"/>
                  </a:ext>
                </a:extLst>
              </p:cNvPr>
              <p:cNvSpPr txBox="1"/>
              <p:nvPr/>
            </p:nvSpPr>
            <p:spPr bwMode="gray">
              <a:xfrm>
                <a:off x="702514" y="1796131"/>
                <a:ext cx="11292840" cy="4270372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endParaRPr lang="en-US" i="1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i="1" dirty="0"/>
              </a:p>
              <a:p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1 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≥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2 −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≥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2 −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 	</a:t>
                </a:r>
              </a:p>
              <a:p>
                <a:pPr marL="457200" marR="0">
                  <a:lnSpc>
                    <a:spcPct val="107000"/>
                  </a:lnSpc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2 −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</a:pPr>
                <a:r>
                  <a:rPr lang="en-US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≥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</a:pPr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</a:pPr>
                <a:r>
                  <a:rPr lang="en-US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  </a:t>
                </a:r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</a:t>
                </a:r>
              </a:p>
              <a:p>
                <a:endParaRPr lang="en-US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spcBef>
                    <a:spcPts val="1000"/>
                  </a:spcBef>
                </a:pPr>
                <a:endParaRPr lang="en-US" sz="16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F86A2-27AA-0559-88D4-7D2A7E3F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514" y="1796131"/>
                <a:ext cx="11292840" cy="4270372"/>
              </a:xfrm>
              <a:prstGeom prst="rect">
                <a:avLst/>
              </a:prstGeom>
              <a:blipFill>
                <a:blip r:embed="rId3"/>
                <a:stretch>
                  <a:fillRect l="-432" t="-286" b="-6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A2EF772-C667-2316-A769-99935CBC3066}"/>
              </a:ext>
            </a:extLst>
          </p:cNvPr>
          <p:cNvSpPr txBox="1"/>
          <p:nvPr/>
        </p:nvSpPr>
        <p:spPr bwMode="gray">
          <a:xfrm>
            <a:off x="2949677" y="1332861"/>
            <a:ext cx="2153265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Objective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52A3A-81FF-7F61-788E-F91B23868D05}"/>
              </a:ext>
            </a:extLst>
          </p:cNvPr>
          <p:cNvSpPr txBox="1"/>
          <p:nvPr/>
        </p:nvSpPr>
        <p:spPr bwMode="gray">
          <a:xfrm>
            <a:off x="269122" y="2349599"/>
            <a:ext cx="1465775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Task Order Constraint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A3D64-2EF6-CDD2-98FF-F4150687020C}"/>
              </a:ext>
            </a:extLst>
          </p:cNvPr>
          <p:cNvSpPr txBox="1"/>
          <p:nvPr/>
        </p:nvSpPr>
        <p:spPr bwMode="gray">
          <a:xfrm>
            <a:off x="274531" y="2937387"/>
            <a:ext cx="1623093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Single Machine Assignment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4A8D1-9BAA-19FE-50AB-B43AAA72C561}"/>
              </a:ext>
            </a:extLst>
          </p:cNvPr>
          <p:cNvSpPr txBox="1"/>
          <p:nvPr/>
        </p:nvSpPr>
        <p:spPr bwMode="gray">
          <a:xfrm>
            <a:off x="274532" y="3515121"/>
            <a:ext cx="1465775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Need by Date Constraint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24BA7-2993-F8D0-83E8-B92CFD70331F}"/>
              </a:ext>
            </a:extLst>
          </p:cNvPr>
          <p:cNvSpPr txBox="1"/>
          <p:nvPr/>
        </p:nvSpPr>
        <p:spPr bwMode="gray">
          <a:xfrm>
            <a:off x="274531" y="4171779"/>
            <a:ext cx="1465775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No machine overlapping/ Campaigning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62AA2-D534-BFE2-7A53-0A03F9EE0734}"/>
              </a:ext>
            </a:extLst>
          </p:cNvPr>
          <p:cNvSpPr txBox="1"/>
          <p:nvPr/>
        </p:nvSpPr>
        <p:spPr bwMode="gray">
          <a:xfrm>
            <a:off x="274531" y="5160364"/>
            <a:ext cx="1465775" cy="49161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C9"/>
                </a:solidFill>
              </a:rPr>
              <a:t>Maintenance/ Holidays</a:t>
            </a:r>
          </a:p>
        </p:txBody>
      </p:sp>
      <p:pic>
        <p:nvPicPr>
          <p:cNvPr id="12" name="Picture 11" descr="Startups - Quantumlah">
            <a:extLst>
              <a:ext uri="{FF2B5EF4-FFF2-40B4-BE49-F238E27FC236}">
                <a16:creationId xmlns:a16="http://schemas.microsoft.com/office/drawing/2014/main" id="{4608B2A3-6E0B-2256-5BDD-66420F9C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E38A-9138-A1F7-3F81-80C9844DA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F982-6686-143C-5C40-A668BFEE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Augmented </a:t>
            </a:r>
            <a:r>
              <a:rPr lang="en-US" sz="3600" dirty="0" err="1"/>
              <a:t>Lagrangian</a:t>
            </a:r>
            <a:r>
              <a:rPr lang="en-US" sz="3600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31B397-40D1-991C-228D-BEA04A9BFEAC}"/>
                  </a:ext>
                </a:extLst>
              </p:cNvPr>
              <p:cNvSpPr txBox="1"/>
              <p:nvPr/>
            </p:nvSpPr>
            <p:spPr>
              <a:xfrm>
                <a:off x="324463" y="1879579"/>
                <a:ext cx="7079227" cy="480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  <a:r>
                  <a:rPr lang="en-US" sz="2000" dirty="0"/>
                  <a:t>: Initial </a:t>
                </a:r>
                <a:r>
                  <a:rPr lang="el-GR" sz="2000" i="1" dirty="0"/>
                  <a:t>μ</a:t>
                </a:r>
                <a:r>
                  <a:rPr lang="el-GR" sz="2000" dirty="0"/>
                  <a:t>, </a:t>
                </a:r>
                <a:r>
                  <a:rPr lang="en-US" sz="2000" dirty="0"/>
                  <a:t>initial </a:t>
                </a:r>
                <a:r>
                  <a:rPr lang="el-GR" sz="2000" b="1" i="1" dirty="0"/>
                  <a:t>λ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Repeat</a:t>
                </a: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 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for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1,…,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b="1" dirty="0"/>
                  <a:t>then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end if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end for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𝜌𝜇</m:t>
                    </m:r>
                  </m:oMath>
                </a14:m>
                <a:endParaRPr lang="el-G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l-GR" sz="2000" dirty="0"/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Until all constraints are satisfied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31B397-40D1-991C-228D-BEA04A9BF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3" y="1879579"/>
                <a:ext cx="7079227" cy="4809522"/>
              </a:xfrm>
              <a:prstGeom prst="rect">
                <a:avLst/>
              </a:prstGeom>
              <a:blipFill>
                <a:blip r:embed="rId2"/>
                <a:stretch>
                  <a:fillRect l="-9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42CB0-B81A-9D0A-E9BD-BFCCD8246A6A}"/>
              </a:ext>
            </a:extLst>
          </p:cNvPr>
          <p:cNvCxnSpPr/>
          <p:nvPr/>
        </p:nvCxnSpPr>
        <p:spPr>
          <a:xfrm flipV="1">
            <a:off x="4611329" y="2212258"/>
            <a:ext cx="491613" cy="5997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E74AED-4DA4-C3F5-2BF2-B06FA2041466}"/>
                  </a:ext>
                </a:extLst>
              </p:cNvPr>
              <p:cNvSpPr txBox="1"/>
              <p:nvPr/>
            </p:nvSpPr>
            <p:spPr>
              <a:xfrm>
                <a:off x="4744064" y="1835231"/>
                <a:ext cx="1866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E74AED-4DA4-C3F5-2BF2-B06FA204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4" y="1835231"/>
                <a:ext cx="1866793" cy="307777"/>
              </a:xfrm>
              <a:prstGeom prst="rect">
                <a:avLst/>
              </a:prstGeom>
              <a:blipFill>
                <a:blip r:embed="rId3"/>
                <a:stretch>
                  <a:fillRect l="-1307" t="-1961" r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EE3E1A-7B77-CEC8-1F32-682D3E69492F}"/>
              </a:ext>
            </a:extLst>
          </p:cNvPr>
          <p:cNvCxnSpPr>
            <a:cxnSpLocks/>
          </p:cNvCxnSpPr>
          <p:nvPr/>
        </p:nvCxnSpPr>
        <p:spPr>
          <a:xfrm flipH="1" flipV="1">
            <a:off x="2635045" y="3234813"/>
            <a:ext cx="1877961" cy="260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400867-2973-0112-5409-79522F61A8BF}"/>
              </a:ext>
            </a:extLst>
          </p:cNvPr>
          <p:cNvSpPr txBox="1"/>
          <p:nvPr/>
        </p:nvSpPr>
        <p:spPr>
          <a:xfrm>
            <a:off x="4611329" y="3311023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Solve using a quantum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C8697-8AD1-888B-7B50-D1311F17C17B}"/>
              </a:ext>
            </a:extLst>
          </p:cNvPr>
          <p:cNvSpPr txBox="1"/>
          <p:nvPr/>
        </p:nvSpPr>
        <p:spPr>
          <a:xfrm>
            <a:off x="3785418" y="3837125"/>
            <a:ext cx="326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Constraint is violated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4BAC1-181E-3B4D-3E5D-367CE1BE4975}"/>
              </a:ext>
            </a:extLst>
          </p:cNvPr>
          <p:cNvSpPr txBox="1"/>
          <p:nvPr/>
        </p:nvSpPr>
        <p:spPr>
          <a:xfrm>
            <a:off x="4589207" y="4179352"/>
            <a:ext cx="326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Increase the penalty</a:t>
            </a:r>
          </a:p>
        </p:txBody>
      </p:sp>
      <p:pic>
        <p:nvPicPr>
          <p:cNvPr id="4" name="Picture 3" descr="Startups - Quantumlah">
            <a:extLst>
              <a:ext uri="{FF2B5EF4-FFF2-40B4-BE49-F238E27FC236}">
                <a16:creationId xmlns:a16="http://schemas.microsoft.com/office/drawing/2014/main" id="{14D5BF7A-E9D5-41C7-E272-2E0A5912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BE07-2D2F-D30F-D4BA-B7B1C303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9FEB-0188-795D-E09A-8578B41C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Augmented </a:t>
            </a:r>
            <a:r>
              <a:rPr lang="en-US" sz="3600" dirty="0" err="1"/>
              <a:t>Lagrangian</a:t>
            </a:r>
            <a:r>
              <a:rPr lang="en-US" sz="3600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76E86-B62B-D075-E1D5-5DBFC574820F}"/>
                  </a:ext>
                </a:extLst>
              </p:cNvPr>
              <p:cNvSpPr txBox="1"/>
              <p:nvPr/>
            </p:nvSpPr>
            <p:spPr>
              <a:xfrm>
                <a:off x="324463" y="1879579"/>
                <a:ext cx="7079227" cy="480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  <a:r>
                  <a:rPr lang="en-US" sz="2000" dirty="0"/>
                  <a:t>: Initial </a:t>
                </a:r>
                <a:r>
                  <a:rPr lang="el-GR" sz="2000" i="1" dirty="0"/>
                  <a:t>μ</a:t>
                </a:r>
                <a:r>
                  <a:rPr lang="el-GR" sz="2000" dirty="0"/>
                  <a:t>, </a:t>
                </a:r>
                <a:r>
                  <a:rPr lang="en-US" sz="2000" dirty="0"/>
                  <a:t>initial </a:t>
                </a:r>
                <a:r>
                  <a:rPr lang="el-GR" sz="2000" b="1" i="1" dirty="0"/>
                  <a:t>λ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Repeat</a:t>
                </a: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 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l-GR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l-GR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for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1,…,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b="1" dirty="0"/>
                  <a:t>then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end if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end for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 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𝜌𝜇</m:t>
                    </m:r>
                  </m:oMath>
                </a14:m>
                <a:endParaRPr lang="el-G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l-GR" sz="2000" dirty="0"/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Until all constraints are satisfied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76E86-B62B-D075-E1D5-5DBFC574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3" y="1879579"/>
                <a:ext cx="7079227" cy="4809522"/>
              </a:xfrm>
              <a:prstGeom prst="rect">
                <a:avLst/>
              </a:prstGeom>
              <a:blipFill>
                <a:blip r:embed="rId2"/>
                <a:stretch>
                  <a:fillRect l="-9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84BAF-5488-5D48-9D43-9DE9CC503891}"/>
              </a:ext>
            </a:extLst>
          </p:cNvPr>
          <p:cNvCxnSpPr/>
          <p:nvPr/>
        </p:nvCxnSpPr>
        <p:spPr>
          <a:xfrm flipV="1">
            <a:off x="4611329" y="2212258"/>
            <a:ext cx="491613" cy="5997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1BD7D-9D91-48C4-A11E-9C7E1B1F59F1}"/>
                  </a:ext>
                </a:extLst>
              </p:cNvPr>
              <p:cNvSpPr txBox="1"/>
              <p:nvPr/>
            </p:nvSpPr>
            <p:spPr>
              <a:xfrm>
                <a:off x="4744064" y="1835231"/>
                <a:ext cx="1866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1BD7D-9D91-48C4-A11E-9C7E1B1F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4" y="1835231"/>
                <a:ext cx="1866793" cy="307777"/>
              </a:xfrm>
              <a:prstGeom prst="rect">
                <a:avLst/>
              </a:prstGeom>
              <a:blipFill>
                <a:blip r:embed="rId3"/>
                <a:stretch>
                  <a:fillRect l="-1307" t="-1961" r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756D3-90DF-D469-4EC8-48C4EDAF8FA1}"/>
              </a:ext>
            </a:extLst>
          </p:cNvPr>
          <p:cNvCxnSpPr>
            <a:cxnSpLocks/>
          </p:cNvCxnSpPr>
          <p:nvPr/>
        </p:nvCxnSpPr>
        <p:spPr>
          <a:xfrm flipH="1" flipV="1">
            <a:off x="2635045" y="3234813"/>
            <a:ext cx="1877961" cy="260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41F0E2-93C4-F435-4EE6-1CD615FFB884}"/>
              </a:ext>
            </a:extLst>
          </p:cNvPr>
          <p:cNvSpPr txBox="1"/>
          <p:nvPr/>
        </p:nvSpPr>
        <p:spPr>
          <a:xfrm>
            <a:off x="4611329" y="3311023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Solve using a quantum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780C5-EE61-8B74-D496-E702CDF27E96}"/>
              </a:ext>
            </a:extLst>
          </p:cNvPr>
          <p:cNvSpPr txBox="1"/>
          <p:nvPr/>
        </p:nvSpPr>
        <p:spPr>
          <a:xfrm>
            <a:off x="3785418" y="3837125"/>
            <a:ext cx="326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Constraint is violated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13FB8-C9E0-73A5-7076-D36290CB2AD7}"/>
              </a:ext>
            </a:extLst>
          </p:cNvPr>
          <p:cNvSpPr txBox="1"/>
          <p:nvPr/>
        </p:nvSpPr>
        <p:spPr>
          <a:xfrm>
            <a:off x="4589207" y="4179352"/>
            <a:ext cx="326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Increase the penalty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AFF511-E8E5-3310-83DA-726BAAF4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70" t="-566" r="24660" b="566"/>
          <a:stretch/>
        </p:blipFill>
        <p:spPr>
          <a:xfrm>
            <a:off x="8834287" y="3051799"/>
            <a:ext cx="2446123" cy="230931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8771F-D8CF-47D1-C22B-247D8CDDC7D0}"/>
              </a:ext>
            </a:extLst>
          </p:cNvPr>
          <p:cNvCxnSpPr>
            <a:cxnSpLocks/>
          </p:cNvCxnSpPr>
          <p:nvPr/>
        </p:nvCxnSpPr>
        <p:spPr>
          <a:xfrm flipH="1">
            <a:off x="6424589" y="2269000"/>
            <a:ext cx="1428928" cy="6806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65ECE-22A5-160C-E670-035BC0ADEA2B}"/>
                  </a:ext>
                </a:extLst>
              </p:cNvPr>
              <p:cNvSpPr txBox="1"/>
              <p:nvPr/>
            </p:nvSpPr>
            <p:spPr>
              <a:xfrm>
                <a:off x="8146026" y="1647690"/>
                <a:ext cx="4045973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Second Order Taylor approximation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65ECE-22A5-160C-E670-035BC0AD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026" y="1647690"/>
                <a:ext cx="4045973" cy="1284069"/>
              </a:xfrm>
              <a:prstGeom prst="rect">
                <a:avLst/>
              </a:prstGeom>
              <a:blipFill>
                <a:blip r:embed="rId5"/>
                <a:stretch>
                  <a:fillRect l="-1506" t="-2370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artups - Quantumlah">
            <a:extLst>
              <a:ext uri="{FF2B5EF4-FFF2-40B4-BE49-F238E27FC236}">
                <a16:creationId xmlns:a16="http://schemas.microsoft.com/office/drawing/2014/main" id="{AE15D670-23A9-8BFB-BB93-406C5EE52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75" y="5551412"/>
            <a:ext cx="1882925" cy="18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536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Office Theme</vt:lpstr>
      <vt:lpstr>Handling Constraints</vt:lpstr>
      <vt:lpstr>Handling Equality Constraints</vt:lpstr>
      <vt:lpstr>Handling Equality Constraints</vt:lpstr>
      <vt:lpstr>Handling Inequality Constraints</vt:lpstr>
      <vt:lpstr>Handling Inequality Constraints</vt:lpstr>
      <vt:lpstr>Handling Inequality Constraints</vt:lpstr>
      <vt:lpstr>Too many inequality constraints mean too many additional variables.</vt:lpstr>
      <vt:lpstr>Augmented Lagrangian Method</vt:lpstr>
      <vt:lpstr>Augmented Lagrangian Method</vt:lpstr>
      <vt:lpstr>Results from our example.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Georgios Lamprinakis</dc:creator>
  <cp:lastModifiedBy>Georgios Lamprinakis</cp:lastModifiedBy>
  <cp:revision>4</cp:revision>
  <dcterms:created xsi:type="dcterms:W3CDTF">2024-12-08T23:48:32Z</dcterms:created>
  <dcterms:modified xsi:type="dcterms:W3CDTF">2024-12-09T07:57:50Z</dcterms:modified>
</cp:coreProperties>
</file>