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2" r:id="rId11"/>
    <p:sldId id="273" r:id="rId12"/>
    <p:sldId id="261" r:id="rId13"/>
    <p:sldId id="274" r:id="rId14"/>
    <p:sldId id="275" r:id="rId15"/>
    <p:sldId id="262" r:id="rId16"/>
    <p:sldId id="276" r:id="rId17"/>
    <p:sldId id="277" r:id="rId18"/>
    <p:sldId id="263" r:id="rId19"/>
    <p:sldId id="278" r:id="rId20"/>
    <p:sldId id="264" r:id="rId21"/>
    <p:sldId id="265" r:id="rId22"/>
    <p:sldId id="270" r:id="rId23"/>
    <p:sldId id="27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D187-265B-21AE-0B86-901115010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36AF3-305F-FFFE-2673-19D95C85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280A-9769-9857-9EA7-F11223218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4360-57DC-E57C-6F35-2D80E18A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CED0-4002-F031-8177-9DD895EE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24A3-22C4-F811-207D-57D15EC3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7791-4F65-0176-3CDE-8DAC105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DC1B-A07A-4A35-76B3-6C07837A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7635-4123-C70C-2E11-68609F0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24D4-3C49-BAAF-892D-0B8E1AD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BE99F-351A-3DDB-1ECB-7E00FC8B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2B16E-5DB2-CCAF-9E13-C256D58F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B7C6-556F-95BB-19D5-E2C6D297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65496-4B61-D5CE-A2DC-0E3EA4EB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699-B555-4D66-20EC-070CC820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3220-D970-BA25-AA14-61AE4250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8BFA-E2B3-F570-8EC9-72E26821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AF5D-B436-8C77-AA87-F2B265A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1EB8-A5ED-14BB-80EC-393CAFF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0ED0C-C328-EF7A-B333-65813A56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0726-BFD7-27E2-AF26-907C865E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8BBBC-DDD1-3E05-2735-3061B20A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0B3-6580-2E2F-EF1A-46E3127E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BDF-26A9-E91F-301C-F75CCD9F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0CA9-2786-230F-683D-D762070F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8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B61-9CA5-B3DA-7B66-A2CAEBA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D5D7-9AF6-0F69-4D99-1131CB4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30D84-06FD-C692-A455-2C384DF27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C3664-228A-69F3-1CE3-B5579583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11A22-B893-D91A-47DD-87855B78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DF54C-F8A1-606D-3D9A-6D0345EF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2433-C260-C675-325C-4258A80A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0CE77-2285-5750-9364-F2A3AF63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5A0A-A76A-411C-2C1D-78096FF2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5442D-D10A-4F73-0930-1895B678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B101D-1A0A-E54B-6D29-A41BA6E3C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B6633-266D-2502-3711-36751E0A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63F3D-FD4E-27F0-AA24-AA668610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F160-BD39-E577-199C-CE8BD9F5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99E9-6962-797C-5758-420A6B9F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EA2D9-F68F-524C-0D87-FD7207BC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65C5-F482-C67C-A88D-2E2635B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C362-4F70-CCCB-395A-084FDA6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A9B80-2B49-A041-12B4-121BF6F1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37335-0F5D-6989-C800-0CE12CB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25A87-2F7D-8480-845F-EAA842F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7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D267-B291-7B35-484E-CFDC1B52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1A3C-73D1-DAE6-C968-A0C40F75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9CC78-8FC9-D83B-AB29-0849488C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3E71-37A7-60FF-C2CD-73C24D99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DA45-DBE3-4D48-3070-A162182A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20EF-A981-094E-019D-E53FB1F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C0DF-5D51-0B62-4EB6-24921877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7E0ED-4AD5-A019-6D7D-06AD7A44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A7991-358E-7EA2-1F76-B838BB2F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4EE12-0A7C-7570-A188-79909294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556-9941-4BF7-1FB3-C0D25329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4CD6-127D-0208-5741-219730C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C848C-92E8-838B-8562-B6800E2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9294-AB21-7BE1-4A43-8E41EE3F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9C25-DCEF-5A5E-3186-FC491B22D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AB13C-93E0-46EC-A5C3-EC9D89DF7BC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F56C2-092E-22DD-4DF7-1E1F7961E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9C26-69E5-212E-E6BE-04DF619B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E1F4E-95E8-44A2-AC7B-BCB2A99C6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2677886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have a set of </a:t>
                </a:r>
                <a:r>
                  <a:rPr lang="en-US" sz="2000" b="1" dirty="0"/>
                  <a:t>Electric Vehicles (EVs) </a:t>
                </a:r>
                <a:r>
                  <a:rPr lang="en-US" sz="2000" dirty="0"/>
                  <a:t>that are allocated to </a:t>
                </a:r>
                <a:r>
                  <a:rPr lang="en-US" sz="2000" b="1" dirty="0"/>
                  <a:t>Electric Vehicle Supply Equipment (EVSE)</a:t>
                </a:r>
                <a:r>
                  <a:rPr lang="en-US" sz="2000" dirty="0"/>
                  <a:t>, commonly known as </a:t>
                </a:r>
                <a:r>
                  <a:rPr lang="en-US" sz="2000" b="1" dirty="0"/>
                  <a:t>charging ports</a:t>
                </a:r>
                <a:r>
                  <a:rPr lang="en-US" sz="2000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EV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has a specific </a:t>
                </a:r>
                <a:r>
                  <a:rPr lang="en-US" sz="2000" b="1" dirty="0"/>
                  <a:t>energy requirement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dirty="0"/>
                  <a:t> and a required </a:t>
                </a:r>
                <a:r>
                  <a:rPr lang="en-US" sz="2000" b="1" dirty="0"/>
                  <a:t>charging duration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0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𝒆𝒏𝒅</m:t>
                        </m:r>
                      </m:sup>
                    </m:sSubSup>
                  </m:oMath>
                </a14:m>
                <a:r>
                  <a:rPr lang="en-US" sz="2000" b="1" dirty="0"/>
                  <a:t>)</a:t>
                </a:r>
              </a:p>
              <a:p>
                <a:pPr algn="l"/>
                <a:r>
                  <a:rPr lang="en-US" sz="2000" b="1" u="sng" dirty="0"/>
                  <a:t>Objective:</a:t>
                </a:r>
              </a:p>
              <a:p>
                <a:pPr algn="l"/>
                <a:r>
                  <a:rPr lang="en-US" sz="2000" dirty="0"/>
                  <a:t>Over a defined time horizon </a:t>
                </a:r>
                <a:r>
                  <a:rPr lang="en-US" sz="2000" b="1" i="1" dirty="0"/>
                  <a:t>T</a:t>
                </a:r>
                <a:r>
                  <a:rPr lang="en-US" sz="2000" dirty="0"/>
                  <a:t> with discrete time steps, establish a charging schedule that: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Ensures each EV meets its energy requirement within the specified deadline.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Minimizes the energy consumption at each time step.</a:t>
                </a:r>
              </a:p>
              <a:p>
                <a:pPr algn="l"/>
                <a:endParaRPr lang="en-US" sz="2000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95943" y="1203650"/>
                <a:ext cx="10282335" cy="2677886"/>
              </a:xfrm>
              <a:blipFill>
                <a:blip r:embed="rId2"/>
                <a:stretch>
                  <a:fillRect l="-593" t="-2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CA0DFC-1174-A3A6-9DD8-D8DAE09A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4310742"/>
            <a:ext cx="993937" cy="7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75D-9823-B042-BBBC-C2A791AF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5138147"/>
            <a:ext cx="993937" cy="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6B914-A888-7F0E-ABEB-12A6D89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5924938"/>
            <a:ext cx="993937" cy="7867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40F08-0B1B-0618-2980-ED268E51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77263"/>
              </p:ext>
            </p:extLst>
          </p:nvPr>
        </p:nvGraphicFramePr>
        <p:xfrm>
          <a:off x="1752082" y="4438351"/>
          <a:ext cx="8128000" cy="218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20822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29897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302462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3334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30760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9031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53211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9093933"/>
                    </a:ext>
                  </a:extLst>
                </a:gridCol>
              </a:tblGrid>
              <a:tr h="722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3863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14094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6222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/>
              <p:nvPr/>
            </p:nvSpPr>
            <p:spPr>
              <a:xfrm>
                <a:off x="1651519" y="4072240"/>
                <a:ext cx="333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19" y="4072240"/>
                <a:ext cx="333296" cy="553998"/>
              </a:xfrm>
              <a:prstGeom prst="rect">
                <a:avLst/>
              </a:prstGeom>
              <a:blipFill>
                <a:blip r:embed="rId4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/>
              <p:nvPr/>
            </p:nvSpPr>
            <p:spPr>
              <a:xfrm>
                <a:off x="2634343" y="4033743"/>
                <a:ext cx="323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43" y="4033743"/>
                <a:ext cx="323422" cy="553998"/>
              </a:xfrm>
              <a:prstGeom prst="rect">
                <a:avLst/>
              </a:prstGeom>
              <a:blipFill>
                <a:blip r:embed="rId5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/>
              <p:nvPr/>
            </p:nvSpPr>
            <p:spPr>
              <a:xfrm>
                <a:off x="3617167" y="40771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67" y="4077140"/>
                <a:ext cx="326051" cy="553998"/>
              </a:xfrm>
              <a:prstGeom prst="rect">
                <a:avLst/>
              </a:prstGeom>
              <a:blipFill>
                <a:blip r:embed="rId6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/>
              <p:nvPr/>
            </p:nvSpPr>
            <p:spPr>
              <a:xfrm>
                <a:off x="4656202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02" y="4072240"/>
                <a:ext cx="326051" cy="553998"/>
              </a:xfrm>
              <a:prstGeom prst="rect">
                <a:avLst/>
              </a:prstGeom>
              <a:blipFill>
                <a:blip r:embed="rId7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8FDA5-462F-B289-0079-F8E84FC47CBE}"/>
                  </a:ext>
                </a:extLst>
              </p:cNvPr>
              <p:cNvSpPr txBox="1"/>
              <p:nvPr/>
            </p:nvSpPr>
            <p:spPr>
              <a:xfrm>
                <a:off x="5654752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98FDA5-462F-B289-0079-F8E84FC4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752" y="4072240"/>
                <a:ext cx="326051" cy="553998"/>
              </a:xfrm>
              <a:prstGeom prst="rect">
                <a:avLst/>
              </a:prstGeom>
              <a:blipFill>
                <a:blip r:embed="rId8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F44F3-CDD8-FE2F-76C2-7684BC3529F6}"/>
                  </a:ext>
                </a:extLst>
              </p:cNvPr>
              <p:cNvSpPr txBox="1"/>
              <p:nvPr/>
            </p:nvSpPr>
            <p:spPr>
              <a:xfrm>
                <a:off x="6687935" y="4049148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EF44F3-CDD8-FE2F-76C2-7684BC352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35" y="4049148"/>
                <a:ext cx="326051" cy="553998"/>
              </a:xfrm>
              <a:prstGeom prst="rect">
                <a:avLst/>
              </a:prstGeom>
              <a:blipFill>
                <a:blip r:embed="rId9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FBE04-F649-000B-2BBA-7F0A6D1BAE10}"/>
                  </a:ext>
                </a:extLst>
              </p:cNvPr>
              <p:cNvSpPr txBox="1"/>
              <p:nvPr/>
            </p:nvSpPr>
            <p:spPr>
              <a:xfrm>
                <a:off x="7742469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FBE04-F649-000B-2BBA-7F0A6D1BA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469" y="4072240"/>
                <a:ext cx="326051" cy="553998"/>
              </a:xfrm>
              <a:prstGeom prst="rect">
                <a:avLst/>
              </a:prstGeom>
              <a:blipFill>
                <a:blip r:embed="rId10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D91B1-A9B1-9089-D72E-5D07DF70A900}"/>
                  </a:ext>
                </a:extLst>
              </p:cNvPr>
              <p:cNvSpPr txBox="1"/>
              <p:nvPr/>
            </p:nvSpPr>
            <p:spPr>
              <a:xfrm>
                <a:off x="8736473" y="4072240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7D91B1-A9B1-9089-D72E-5D07DF70A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73" y="4072240"/>
                <a:ext cx="326051" cy="553998"/>
              </a:xfrm>
              <a:prstGeom prst="rect">
                <a:avLst/>
              </a:prstGeom>
              <a:blipFill>
                <a:blip r:embed="rId11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D82-FB64-C475-FFCD-2EB4A5D98568}"/>
                  </a:ext>
                </a:extLst>
              </p:cNvPr>
              <p:cNvSpPr txBox="1"/>
              <p:nvPr/>
            </p:nvSpPr>
            <p:spPr>
              <a:xfrm>
                <a:off x="9736630" y="4072240"/>
                <a:ext cx="33329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D82-FB64-C475-FFCD-2EB4A5D9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630" y="4072240"/>
                <a:ext cx="33329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BCF9B-5755-1332-2296-E94776E62D1C}"/>
                  </a:ext>
                </a:extLst>
              </p:cNvPr>
              <p:cNvSpPr txBox="1"/>
              <p:nvPr/>
            </p:nvSpPr>
            <p:spPr>
              <a:xfrm>
                <a:off x="6847338" y="4687358"/>
                <a:ext cx="577274" cy="841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DBCF9B-5755-1332-2296-E94776E62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38" y="4687358"/>
                <a:ext cx="577274" cy="841384"/>
              </a:xfrm>
              <a:prstGeom prst="rect">
                <a:avLst/>
              </a:prstGeom>
              <a:blipFill>
                <a:blip r:embed="rId13"/>
                <a:stretch>
                  <a:fillRect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AF4A-5598-2DBE-8BBA-D0D69EB7FFA7}"/>
                  </a:ext>
                </a:extLst>
              </p:cNvPr>
              <p:cNvSpPr txBox="1"/>
              <p:nvPr/>
            </p:nvSpPr>
            <p:spPr>
              <a:xfrm>
                <a:off x="8899498" y="5324950"/>
                <a:ext cx="564450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ABAF4A-5598-2DBE-8BBA-D0D69EB7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498" y="5324950"/>
                <a:ext cx="564450" cy="866456"/>
              </a:xfrm>
              <a:prstGeom prst="rect">
                <a:avLst/>
              </a:prstGeom>
              <a:blipFill>
                <a:blip r:embed="rId14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0E97701-8FC9-64DE-427B-7100FE29B525}"/>
              </a:ext>
            </a:extLst>
          </p:cNvPr>
          <p:cNvSpPr txBox="1"/>
          <p:nvPr/>
        </p:nvSpPr>
        <p:spPr>
          <a:xfrm flipH="1">
            <a:off x="6999803" y="4839758"/>
            <a:ext cx="45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97298B-62FC-205F-784C-DC460CC6C07D}"/>
                  </a:ext>
                </a:extLst>
              </p:cNvPr>
              <p:cNvSpPr txBox="1"/>
              <p:nvPr/>
            </p:nvSpPr>
            <p:spPr>
              <a:xfrm>
                <a:off x="5816082" y="6047527"/>
                <a:ext cx="564450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97298B-62FC-205F-784C-DC460CC6C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082" y="6047527"/>
                <a:ext cx="564450" cy="866456"/>
              </a:xfrm>
              <a:prstGeom prst="rect">
                <a:avLst/>
              </a:prstGeom>
              <a:blipFill>
                <a:blip r:embed="rId15"/>
                <a:stretch>
                  <a:fillRect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E5B1B6-44DB-E5B8-45D9-03B27EABC294}"/>
                  </a:ext>
                </a:extLst>
              </p:cNvPr>
              <p:cNvSpPr txBox="1"/>
              <p:nvPr/>
            </p:nvSpPr>
            <p:spPr>
              <a:xfrm>
                <a:off x="4256818" y="4586286"/>
                <a:ext cx="3854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E5B1B6-44DB-E5B8-45D9-03B27EAB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18" y="4586286"/>
                <a:ext cx="385427" cy="738664"/>
              </a:xfrm>
              <a:prstGeom prst="rect">
                <a:avLst/>
              </a:prstGeom>
              <a:blipFill>
                <a:blip r:embed="rId16"/>
                <a:stretch>
                  <a:fillRect l="-4688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3D4A2-3C0C-070F-7261-E1A5063BEEE3}"/>
                  </a:ext>
                </a:extLst>
              </p:cNvPr>
              <p:cNvSpPr txBox="1"/>
              <p:nvPr/>
            </p:nvSpPr>
            <p:spPr>
              <a:xfrm>
                <a:off x="4933248" y="5211165"/>
                <a:ext cx="4487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B3D4A2-3C0C-070F-7261-E1A5063B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48" y="5211165"/>
                <a:ext cx="448777" cy="7386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7A78-56A6-2DD5-7809-0EBE0980DDDF}"/>
                  </a:ext>
                </a:extLst>
              </p:cNvPr>
              <p:cNvSpPr txBox="1"/>
              <p:nvPr/>
            </p:nvSpPr>
            <p:spPr>
              <a:xfrm>
                <a:off x="3850252" y="5974573"/>
                <a:ext cx="44877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7A78-56A6-2DD5-7809-0EBE0980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252" y="5974573"/>
                <a:ext cx="448777" cy="7386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33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282334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/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blipFill>
                <a:blip r:embed="rId4"/>
                <a:stretch>
                  <a:fillRect l="-1702" t="-183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1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0503159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/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A8E95-D233-7F84-DE6B-7C9BC6A9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84" y="2874560"/>
                <a:ext cx="2864498" cy="668581"/>
              </a:xfrm>
              <a:prstGeom prst="rect">
                <a:avLst/>
              </a:prstGeom>
              <a:blipFill>
                <a:blip r:embed="rId4"/>
                <a:stretch>
                  <a:fillRect l="-1702" t="-183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>
            <a:off x="3055842" y="3949159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4494256"/>
                <a:ext cx="6979297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4494256"/>
                <a:ext cx="6979297" cy="103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4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857722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ubtitle 31">
            <a:extLst>
              <a:ext uri="{FF2B5EF4-FFF2-40B4-BE49-F238E27FC236}">
                <a16:creationId xmlns:a16="http://schemas.microsoft.com/office/drawing/2014/main" id="{89E49336-F83F-106B-C60B-490B2076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465836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314" y="3221079"/>
            <a:ext cx="10282335" cy="961055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Convert to binary.</a:t>
            </a:r>
          </a:p>
          <a:p>
            <a:pPr algn="l"/>
            <a:r>
              <a:rPr lang="en-US" sz="2000" dirty="0"/>
              <a:t>Simplify set of allowable current to {0,16,32,48}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9E6EC-45E8-77AA-6944-E4FBA4818ED0}"/>
              </a:ext>
            </a:extLst>
          </p:cNvPr>
          <p:cNvCxnSpPr/>
          <p:nvPr/>
        </p:nvCxnSpPr>
        <p:spPr>
          <a:xfrm>
            <a:off x="6568751" y="379003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/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82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1082973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314" y="3221079"/>
            <a:ext cx="10282335" cy="961055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Convert to binary.</a:t>
            </a:r>
          </a:p>
          <a:p>
            <a:pPr algn="l"/>
            <a:r>
              <a:rPr lang="en-US" sz="2000" dirty="0"/>
              <a:t>Simplify set of allowable current to {0,16,32,48}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8E71F0F-8189-7F29-D422-DD9B37C03B9E}"/>
              </a:ext>
            </a:extLst>
          </p:cNvPr>
          <p:cNvSpPr/>
          <p:nvPr/>
        </p:nvSpPr>
        <p:spPr>
          <a:xfrm rot="16200000">
            <a:off x="684245" y="1786676"/>
            <a:ext cx="242596" cy="34523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/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E491B8-4E5F-19F6-0697-C4236C118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1454431"/>
                <a:ext cx="10710053" cy="1727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C9E6EC-45E8-77AA-6944-E4FBA4818ED0}"/>
              </a:ext>
            </a:extLst>
          </p:cNvPr>
          <p:cNvCxnSpPr/>
          <p:nvPr/>
        </p:nvCxnSpPr>
        <p:spPr>
          <a:xfrm>
            <a:off x="6568751" y="3790031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/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𝑖𝑘𝑞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295ECF-BE16-8E3C-FCE0-31A6D9D2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016" y="3374092"/>
                <a:ext cx="226209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Curved Right 27">
            <a:extLst>
              <a:ext uri="{FF2B5EF4-FFF2-40B4-BE49-F238E27FC236}">
                <a16:creationId xmlns:a16="http://schemas.microsoft.com/office/drawing/2014/main" id="{88211B45-4D25-7AFC-1F41-DB770293464B}"/>
              </a:ext>
            </a:extLst>
          </p:cNvPr>
          <p:cNvSpPr/>
          <p:nvPr/>
        </p:nvSpPr>
        <p:spPr>
          <a:xfrm>
            <a:off x="87086" y="2619395"/>
            <a:ext cx="672226" cy="3023118"/>
          </a:xfrm>
          <a:prstGeom prst="curv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8CA9D-92AA-0B4C-147D-8B10D54F2A03}"/>
                  </a:ext>
                </a:extLst>
              </p:cNvPr>
              <p:cNvSpPr txBox="1"/>
              <p:nvPr/>
            </p:nvSpPr>
            <p:spPr>
              <a:xfrm>
                <a:off x="550929" y="4755293"/>
                <a:ext cx="11641071" cy="1853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𝑖𝑘𝑞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256 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sSub>
                                        <m:sSub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16 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𝑖𝑘𝑞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ΔΤ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p>
                                  <m: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𝑖𝑘𝑞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𝑖𝑙𝑞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nary>
                            <m:naryPr>
                              <m:chr m:val="∑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0" smtClean="0">
                                      <a:latin typeface="Cambria Math" panose="02040503050406030204" pitchFamily="18" charset="0"/>
                                    </a:rPr>
                                    <m:t>ΔΤ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𝑖𝑘𝑞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D8CA9D-92AA-0B4C-147D-8B10D54F2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9" y="4755293"/>
                <a:ext cx="11641071" cy="1853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6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/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1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ClusterVQE</a:t>
            </a:r>
            <a:endParaRPr lang="en-US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6148874" y="570547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/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BB0F3B-59AA-F78A-D4AD-1F71C267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2" y="1954763"/>
                <a:ext cx="7361790" cy="1372299"/>
              </a:xfrm>
              <a:prstGeom prst="rect">
                <a:avLst/>
              </a:prstGeom>
              <a:blipFill>
                <a:blip r:embed="rId2"/>
                <a:stretch>
                  <a:fillRect l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/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Split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to </a:t>
                </a:r>
                <a:r>
                  <a:rPr lang="en-US" sz="2400" i="1" dirty="0"/>
                  <a:t>n </a:t>
                </a:r>
                <a:r>
                  <a:rPr lang="en-US" sz="2400" dirty="0"/>
                  <a:t>clusters of equal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B977E0-26A4-5B95-E8A2-130F5453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1045029"/>
                <a:ext cx="8220269" cy="461665"/>
              </a:xfrm>
              <a:prstGeom prst="rect">
                <a:avLst/>
              </a:prstGeom>
              <a:blipFill>
                <a:blip r:embed="rId3"/>
                <a:stretch>
                  <a:fillRect l="-11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/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EF636-1422-B321-4A91-0EE77353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7" y="3429000"/>
                <a:ext cx="12192714" cy="39754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315747C5-AD98-8530-A30E-6BFD3309E419}"/>
              </a:ext>
            </a:extLst>
          </p:cNvPr>
          <p:cNvSpPr/>
          <p:nvPr/>
        </p:nvSpPr>
        <p:spPr>
          <a:xfrm>
            <a:off x="2852058" y="3915761"/>
            <a:ext cx="195942" cy="29857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D6CED-EA6C-3C2D-4D25-30C5C07C829A}"/>
                  </a:ext>
                </a:extLst>
              </p:cNvPr>
              <p:cNvSpPr txBox="1"/>
              <p:nvPr/>
            </p:nvSpPr>
            <p:spPr>
              <a:xfrm>
                <a:off x="410546" y="4327923"/>
                <a:ext cx="11660026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]+…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0D6CED-EA6C-3C2D-4D25-30C5C07C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46" y="4327923"/>
                <a:ext cx="11660026" cy="373307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648-22E9-B439-CB47-2CFEE6CD0F90}"/>
                  </a:ext>
                </a:extLst>
              </p:cNvPr>
              <p:cNvSpPr txBox="1"/>
              <p:nvPr/>
            </p:nvSpPr>
            <p:spPr>
              <a:xfrm>
                <a:off x="421367" y="5262274"/>
                <a:ext cx="6965368" cy="11423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89648-22E9-B439-CB47-2CFEE6CD0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7" y="5262274"/>
                <a:ext cx="6965368" cy="11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Down 18">
            <a:extLst>
              <a:ext uri="{FF2B5EF4-FFF2-40B4-BE49-F238E27FC236}">
                <a16:creationId xmlns:a16="http://schemas.microsoft.com/office/drawing/2014/main" id="{B985C45F-D4CD-B3DD-49C9-EA8B23F125A9}"/>
              </a:ext>
            </a:extLst>
          </p:cNvPr>
          <p:cNvSpPr/>
          <p:nvPr/>
        </p:nvSpPr>
        <p:spPr>
          <a:xfrm>
            <a:off x="2852058" y="4888967"/>
            <a:ext cx="195942" cy="373307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61D680-DC3D-241D-6855-BB1DE5D643EB}"/>
              </a:ext>
            </a:extLst>
          </p:cNvPr>
          <p:cNvSpPr/>
          <p:nvPr/>
        </p:nvSpPr>
        <p:spPr>
          <a:xfrm>
            <a:off x="1175657" y="513184"/>
            <a:ext cx="2258008" cy="109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117D8F-30C0-56D2-6D30-A3122B94462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33665" y="1059025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/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blipFill>
                <a:blip r:embed="rId2"/>
                <a:stretch>
                  <a:fillRect l="-1802" t="-3226" r="-510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/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0D8FA1B-D35F-91D8-8984-E8F4CEDEC5EA}"/>
              </a:ext>
            </a:extLst>
          </p:cNvPr>
          <p:cNvSpPr txBox="1"/>
          <p:nvPr/>
        </p:nvSpPr>
        <p:spPr>
          <a:xfrm>
            <a:off x="8453535" y="93306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VQE</a:t>
            </a:r>
          </a:p>
        </p:txBody>
      </p:sp>
    </p:spTree>
    <p:extLst>
      <p:ext uri="{BB962C8B-B14F-4D97-AF65-F5344CB8AC3E}">
        <p14:creationId xmlns:p14="http://schemas.microsoft.com/office/powerpoint/2010/main" val="353588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61D680-DC3D-241D-6855-BB1DE5D643EB}"/>
              </a:ext>
            </a:extLst>
          </p:cNvPr>
          <p:cNvSpPr/>
          <p:nvPr/>
        </p:nvSpPr>
        <p:spPr>
          <a:xfrm>
            <a:off x="1175657" y="513184"/>
            <a:ext cx="2258008" cy="109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117D8F-30C0-56D2-6D30-A3122B94462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433665" y="1059025"/>
            <a:ext cx="1091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/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3F23D-D993-A593-196A-2158C9406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40" y="871088"/>
                <a:ext cx="2031197" cy="376385"/>
              </a:xfrm>
              <a:prstGeom prst="rect">
                <a:avLst/>
              </a:prstGeom>
              <a:blipFill>
                <a:blip r:embed="rId2"/>
                <a:stretch>
                  <a:fillRect l="-1802" t="-3226" r="-5105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/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81CAB-660B-F82D-23E0-34FE1D71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871088"/>
                <a:ext cx="261290" cy="369332"/>
              </a:xfrm>
              <a:prstGeom prst="rect">
                <a:avLst/>
              </a:prstGeom>
              <a:blipFill>
                <a:blip r:embed="rId3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67B85E-1354-6C0A-E33E-C8B785B2FF7E}"/>
              </a:ext>
            </a:extLst>
          </p:cNvPr>
          <p:cNvCxnSpPr/>
          <p:nvPr/>
        </p:nvCxnSpPr>
        <p:spPr>
          <a:xfrm>
            <a:off x="0" y="1950098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956939-EBE7-7111-34FF-C7257B6657BC}"/>
              </a:ext>
            </a:extLst>
          </p:cNvPr>
          <p:cNvSpPr/>
          <p:nvPr/>
        </p:nvSpPr>
        <p:spPr>
          <a:xfrm>
            <a:off x="1175657" y="2337320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4B95CE-70D7-6AE8-A1C1-EA5AA6C99C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23118" y="277819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51C86-324A-3320-5735-4D2EF9B4AFC6}"/>
                  </a:ext>
                </a:extLst>
              </p:cNvPr>
              <p:cNvSpPr txBox="1"/>
              <p:nvPr/>
            </p:nvSpPr>
            <p:spPr>
              <a:xfrm>
                <a:off x="3698477" y="2621545"/>
                <a:ext cx="2170477" cy="326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51C86-324A-3320-5735-4D2EF9B4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7" y="2621545"/>
                <a:ext cx="2170477" cy="326180"/>
              </a:xfrm>
              <a:prstGeom prst="rect">
                <a:avLst/>
              </a:prstGeom>
              <a:blipFill>
                <a:blip r:embed="rId4"/>
                <a:stretch>
                  <a:fillRect l="-1404" t="-1852" r="-4213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54C75B-F5C2-07D2-93BF-B0A49F191E45}"/>
                  </a:ext>
                </a:extLst>
              </p:cNvPr>
              <p:cNvSpPr txBox="1"/>
              <p:nvPr/>
            </p:nvSpPr>
            <p:spPr>
              <a:xfrm>
                <a:off x="704461" y="2695223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54C75B-F5C2-07D2-93BF-B0A49F19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2695223"/>
                <a:ext cx="286604" cy="369332"/>
              </a:xfrm>
              <a:prstGeom prst="rect">
                <a:avLst/>
              </a:prstGeom>
              <a:blipFill>
                <a:blip r:embed="rId5"/>
                <a:stretch>
                  <a:fillRect l="-38298" r="-404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31F56A-6DF5-3258-A33B-DB3DC4BDAF45}"/>
              </a:ext>
            </a:extLst>
          </p:cNvPr>
          <p:cNvSpPr/>
          <p:nvPr/>
        </p:nvSpPr>
        <p:spPr>
          <a:xfrm>
            <a:off x="1175657" y="3429000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393265-F83A-CB35-0F5A-66380944E2B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023118" y="386987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640DD-6A58-CB93-B3E6-00A2F1E6A2B1}"/>
                  </a:ext>
                </a:extLst>
              </p:cNvPr>
              <p:cNvSpPr txBox="1"/>
              <p:nvPr/>
            </p:nvSpPr>
            <p:spPr>
              <a:xfrm>
                <a:off x="3698478" y="3713225"/>
                <a:ext cx="2170476" cy="326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640DD-6A58-CB93-B3E6-00A2F1E6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8" y="3713225"/>
                <a:ext cx="2170476" cy="326180"/>
              </a:xfrm>
              <a:prstGeom prst="rect">
                <a:avLst/>
              </a:prstGeom>
              <a:blipFill>
                <a:blip r:embed="rId6"/>
                <a:stretch>
                  <a:fillRect l="-1404" t="-1852" r="-4213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A7281-26DA-06F4-200E-F1F3352AB808}"/>
                  </a:ext>
                </a:extLst>
              </p:cNvPr>
              <p:cNvSpPr txBox="1"/>
              <p:nvPr/>
            </p:nvSpPr>
            <p:spPr>
              <a:xfrm>
                <a:off x="704461" y="3786903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A7281-26DA-06F4-200E-F1F3352A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3786903"/>
                <a:ext cx="286604" cy="369332"/>
              </a:xfrm>
              <a:prstGeom prst="rect">
                <a:avLst/>
              </a:prstGeom>
              <a:blipFill>
                <a:blip r:embed="rId7"/>
                <a:stretch>
                  <a:fillRect l="-38298" r="-4042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5AFFBC-969A-E563-62C1-74753EF26441}"/>
              </a:ext>
            </a:extLst>
          </p:cNvPr>
          <p:cNvSpPr/>
          <p:nvPr/>
        </p:nvSpPr>
        <p:spPr>
          <a:xfrm>
            <a:off x="1175657" y="5546041"/>
            <a:ext cx="1847461" cy="8817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HEA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A6FA9F-1734-6B3C-CA94-843EBAEBC01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23118" y="5986912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A7DB-6F17-033E-CF69-DDD967A0E8CE}"/>
                  </a:ext>
                </a:extLst>
              </p:cNvPr>
              <p:cNvSpPr txBox="1"/>
              <p:nvPr/>
            </p:nvSpPr>
            <p:spPr>
              <a:xfrm>
                <a:off x="3698478" y="5830266"/>
                <a:ext cx="2170476" cy="31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𝒏𝒏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3A7DB-6F17-033E-CF69-DDD967A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478" y="5830266"/>
                <a:ext cx="2170476" cy="313676"/>
              </a:xfrm>
              <a:prstGeom prst="rect">
                <a:avLst/>
              </a:prstGeom>
              <a:blipFill>
                <a:blip r:embed="rId8"/>
                <a:stretch>
                  <a:fillRect l="-2247" t="-1923" r="-5056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36E47F-E210-C97E-849E-604E74CFC017}"/>
                  </a:ext>
                </a:extLst>
              </p:cNvPr>
              <p:cNvSpPr txBox="1"/>
              <p:nvPr/>
            </p:nvSpPr>
            <p:spPr>
              <a:xfrm>
                <a:off x="704461" y="5903944"/>
                <a:ext cx="2866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36E47F-E210-C97E-849E-604E74CF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1" y="5903944"/>
                <a:ext cx="286604" cy="369332"/>
              </a:xfrm>
              <a:prstGeom prst="rect">
                <a:avLst/>
              </a:prstGeom>
              <a:blipFill>
                <a:blip r:embed="rId9"/>
                <a:stretch>
                  <a:fillRect l="-38298" r="-3617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365FD-3242-B302-4C34-F5986657F3AF}"/>
                  </a:ext>
                </a:extLst>
              </p:cNvPr>
              <p:cNvSpPr txBox="1"/>
              <p:nvPr/>
            </p:nvSpPr>
            <p:spPr>
              <a:xfrm>
                <a:off x="1965022" y="4789892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D365FD-3242-B302-4C34-F5986657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022" y="4789892"/>
                <a:ext cx="1939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D5F24AA0-9800-BA52-F4B3-E70204A1FDC5}"/>
              </a:ext>
            </a:extLst>
          </p:cNvPr>
          <p:cNvSpPr/>
          <p:nvPr/>
        </p:nvSpPr>
        <p:spPr>
          <a:xfrm>
            <a:off x="6691837" y="2337320"/>
            <a:ext cx="352775" cy="409046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FAE7A-46C4-ABC1-A916-5D5AF576E6D3}"/>
              </a:ext>
            </a:extLst>
          </p:cNvPr>
          <p:cNvSpPr txBox="1"/>
          <p:nvPr/>
        </p:nvSpPr>
        <p:spPr>
          <a:xfrm>
            <a:off x="564502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CF80EF-8B6C-CD97-50DB-E5887C92A0E1}"/>
                  </a:ext>
                </a:extLst>
              </p:cNvPr>
              <p:cNvSpPr txBox="1"/>
              <p:nvPr/>
            </p:nvSpPr>
            <p:spPr>
              <a:xfrm>
                <a:off x="7154928" y="4163002"/>
                <a:ext cx="2241639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𝑸𝒙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CF80EF-8B6C-CD97-50DB-E5887C92A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28" y="4163002"/>
                <a:ext cx="2241639" cy="4385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6F4C840-95A4-4466-196A-3CBA2552023D}"/>
              </a:ext>
            </a:extLst>
          </p:cNvPr>
          <p:cNvSpPr txBox="1"/>
          <p:nvPr/>
        </p:nvSpPr>
        <p:spPr>
          <a:xfrm>
            <a:off x="8453535" y="93306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VQE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04FF8-1EE5-09AA-55D5-D2D6B11EA2ED}"/>
              </a:ext>
            </a:extLst>
          </p:cNvPr>
          <p:cNvSpPr txBox="1"/>
          <p:nvPr/>
        </p:nvSpPr>
        <p:spPr>
          <a:xfrm>
            <a:off x="8453535" y="2222628"/>
            <a:ext cx="2939143" cy="52322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ClusterVQE</a:t>
            </a:r>
            <a:endParaRPr lang="en-US" sz="2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5298FC-E1FE-7922-D6AE-1E8C95E08812}"/>
              </a:ext>
            </a:extLst>
          </p:cNvPr>
          <p:cNvCxnSpPr>
            <a:endCxn id="20" idx="0"/>
          </p:cNvCxnSpPr>
          <p:nvPr/>
        </p:nvCxnSpPr>
        <p:spPr>
          <a:xfrm>
            <a:off x="847763" y="3248799"/>
            <a:ext cx="0" cy="53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B2B2B4-2864-BB4C-4091-A12661B246C1}"/>
              </a:ext>
            </a:extLst>
          </p:cNvPr>
          <p:cNvCxnSpPr>
            <a:cxnSpLocks/>
          </p:cNvCxnSpPr>
          <p:nvPr/>
        </p:nvCxnSpPr>
        <p:spPr>
          <a:xfrm flipH="1">
            <a:off x="835106" y="4310742"/>
            <a:ext cx="12657" cy="50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4F509A-E4AA-5ACD-1858-1CA3986AADEB}"/>
              </a:ext>
            </a:extLst>
          </p:cNvPr>
          <p:cNvCxnSpPr/>
          <p:nvPr/>
        </p:nvCxnSpPr>
        <p:spPr>
          <a:xfrm>
            <a:off x="835106" y="5327780"/>
            <a:ext cx="12657" cy="50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5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05468" y="1203650"/>
                <a:ext cx="10282335" cy="1620607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Let's assume we are optimizing for a time </a:t>
                </a:r>
                <a:r>
                  <a:rPr lang="en-US" sz="2000" b="1" dirty="0"/>
                  <a:t>horizon </a:t>
                </a:r>
                <a:r>
                  <a:rPr lang="en-US" sz="2000" b="1" i="1" dirty="0"/>
                  <a:t>T = 4 hours</a:t>
                </a:r>
                <a:r>
                  <a:rPr lang="en-US" sz="2000" dirty="0"/>
                  <a:t>, with a timestep </a:t>
                </a:r>
                <a:r>
                  <a:rPr lang="en-US" sz="2000" b="1" i="1" dirty="0"/>
                  <a:t>Δ</a:t>
                </a:r>
                <a:r>
                  <a:rPr lang="en-US" sz="2000" b="1" i="1" dirty="0">
                    <a:effectLst/>
                  </a:rPr>
                  <a:t>T</a:t>
                </a:r>
                <a:r>
                  <a:rPr lang="en-US" sz="2000" b="1" i="1" dirty="0"/>
                  <a:t> = 1 hour</a:t>
                </a:r>
                <a:r>
                  <a:rPr lang="en-US" sz="2000" dirty="0"/>
                  <a:t>, a constant </a:t>
                </a:r>
                <a:r>
                  <a:rPr lang="en-US" sz="2000" b="1" i="1" dirty="0"/>
                  <a:t>voltage V= 240V</a:t>
                </a:r>
                <a:r>
                  <a:rPr lang="en-US" sz="2000" dirty="0"/>
                  <a:t>, and a </a:t>
                </a:r>
                <a:r>
                  <a:rPr lang="en-US" sz="2000" b="1" dirty="0"/>
                  <a:t>set of allowable charging rate currents </a:t>
                </a:r>
                <a:r>
                  <a:rPr lang="en-US" sz="2000" b="1" i="1" dirty="0"/>
                  <a:t>ρ={8,16,32,48,64} A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Consider that we have </a:t>
                </a:r>
                <a:r>
                  <a:rPr lang="en-US" sz="2000" b="1" dirty="0"/>
                  <a:t>4 EVs </a:t>
                </a:r>
                <a:r>
                  <a:rPr lang="en-US" sz="2000" dirty="0"/>
                  <a:t>where EV 1, 2, and 3 each have an energy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𝟐𝟔𝟖𝟖𝟎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𝒌𝑾𝒉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a required charging duration of </a:t>
                </a:r>
                <a:r>
                  <a:rPr lang="en-US" sz="2000" b="1" dirty="0"/>
                  <a:t>3 hours</a:t>
                </a:r>
                <a:r>
                  <a:rPr lang="en-US" sz="2000" dirty="0"/>
                  <a:t>. EV 4 has an energy requirement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𝟕𝟔𝟖𝟎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𝒌𝑾𝒉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a required charging duration of</a:t>
                </a:r>
                <a:r>
                  <a:rPr lang="en-US" sz="2000" b="1" dirty="0"/>
                  <a:t> 1 hour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5468" y="1203650"/>
                <a:ext cx="10282335" cy="1620607"/>
              </a:xfrm>
              <a:blipFill>
                <a:blip r:embed="rId2"/>
                <a:stretch>
                  <a:fillRect l="-534" t="-3759" b="-4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CA0DFC-1174-A3A6-9DD8-D8DAE09A2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3261284"/>
            <a:ext cx="993937" cy="786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60275D-9823-B042-BBBC-C2A791AF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4088689"/>
            <a:ext cx="993937" cy="7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6B914-A888-7F0E-ABEB-12A6D893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4875480"/>
            <a:ext cx="993937" cy="78679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40F08-0B1B-0618-2980-ED268E51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79707"/>
              </p:ext>
            </p:extLst>
          </p:nvPr>
        </p:nvGraphicFramePr>
        <p:xfrm>
          <a:off x="3133138" y="3388893"/>
          <a:ext cx="4064520" cy="291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130">
                  <a:extLst>
                    <a:ext uri="{9D8B030D-6E8A-4147-A177-3AD203B41FA5}">
                      <a16:colId xmlns:a16="http://schemas.microsoft.com/office/drawing/2014/main" val="1820822283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1629897952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2530246232"/>
                    </a:ext>
                  </a:extLst>
                </a:gridCol>
                <a:gridCol w="1016130">
                  <a:extLst>
                    <a:ext uri="{9D8B030D-6E8A-4147-A177-3AD203B41FA5}">
                      <a16:colId xmlns:a16="http://schemas.microsoft.com/office/drawing/2014/main" val="173334579"/>
                    </a:ext>
                  </a:extLst>
                </a:gridCol>
              </a:tblGrid>
              <a:tr h="7221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16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48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48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3863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140942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622290"/>
                  </a:ext>
                </a:extLst>
              </a:tr>
              <a:tr h="73213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358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/>
              <p:nvPr/>
            </p:nvSpPr>
            <p:spPr>
              <a:xfrm>
                <a:off x="3032450" y="2870102"/>
                <a:ext cx="333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9F6850-26EF-4B10-15C8-7F484B8A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50" y="2870102"/>
                <a:ext cx="333296" cy="553998"/>
              </a:xfrm>
              <a:prstGeom prst="rect">
                <a:avLst/>
              </a:prstGeom>
              <a:blipFill>
                <a:blip r:embed="rId4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/>
              <p:nvPr/>
            </p:nvSpPr>
            <p:spPr>
              <a:xfrm>
                <a:off x="4015274" y="2831605"/>
                <a:ext cx="3234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024374-9278-6E04-60E4-CDF9E1B2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274" y="2831605"/>
                <a:ext cx="323422" cy="553998"/>
              </a:xfrm>
              <a:prstGeom prst="rect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/>
              <p:nvPr/>
            </p:nvSpPr>
            <p:spPr>
              <a:xfrm>
                <a:off x="4998098" y="2875002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883939-CA06-F883-B782-EA58DD65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098" y="2875002"/>
                <a:ext cx="326051" cy="553998"/>
              </a:xfrm>
              <a:prstGeom prst="rect">
                <a:avLst/>
              </a:prstGeom>
              <a:blipFill>
                <a:blip r:embed="rId6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/>
              <p:nvPr/>
            </p:nvSpPr>
            <p:spPr>
              <a:xfrm>
                <a:off x="6037133" y="2870102"/>
                <a:ext cx="326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C099-961B-6162-666E-565708CF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33" y="2870102"/>
                <a:ext cx="326051" cy="553998"/>
              </a:xfrm>
              <a:prstGeom prst="rect">
                <a:avLst/>
              </a:prstGeom>
              <a:blipFill>
                <a:blip r:embed="rId7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98FDA5-462F-B289-0079-F8E84FC47CBE}"/>
              </a:ext>
            </a:extLst>
          </p:cNvPr>
          <p:cNvSpPr txBox="1"/>
          <p:nvPr/>
        </p:nvSpPr>
        <p:spPr>
          <a:xfrm>
            <a:off x="7167976" y="2923092"/>
            <a:ext cx="1122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i="1" dirty="0"/>
              <a:t>T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DBCF9B-5755-1332-2296-E94776E62D1C}"/>
              </a:ext>
            </a:extLst>
          </p:cNvPr>
          <p:cNvSpPr txBox="1"/>
          <p:nvPr/>
        </p:nvSpPr>
        <p:spPr>
          <a:xfrm>
            <a:off x="6856418" y="4519642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BAF4A-5598-2DBE-8BBA-D0D69EB7FFA7}"/>
              </a:ext>
            </a:extLst>
          </p:cNvPr>
          <p:cNvSpPr txBox="1"/>
          <p:nvPr/>
        </p:nvSpPr>
        <p:spPr>
          <a:xfrm>
            <a:off x="8899498" y="5324950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97701-8FC9-64DE-427B-7100FE29B525}"/>
              </a:ext>
            </a:extLst>
          </p:cNvPr>
          <p:cNvSpPr txBox="1"/>
          <p:nvPr/>
        </p:nvSpPr>
        <p:spPr>
          <a:xfrm flipH="1">
            <a:off x="7008883" y="4672042"/>
            <a:ext cx="45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6282F-E5F0-ECF0-651A-478550C3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119" y="5654131"/>
            <a:ext cx="993937" cy="786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D1A3CE-B94C-0329-5397-2348F289A174}"/>
                  </a:ext>
                </a:extLst>
              </p:cNvPr>
              <p:cNvSpPr txBox="1"/>
              <p:nvPr/>
            </p:nvSpPr>
            <p:spPr>
              <a:xfrm>
                <a:off x="7887475" y="4343584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D1A3CE-B94C-0329-5397-2348F289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75" y="4343584"/>
                <a:ext cx="1980029" cy="276999"/>
              </a:xfrm>
              <a:prstGeom prst="rect">
                <a:avLst/>
              </a:prstGeom>
              <a:blipFill>
                <a:blip r:embed="rId8"/>
                <a:stretch>
                  <a:fillRect l="-2462" t="-175556" r="-2462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34A8-61DE-8A4F-29FD-1030A3ED13CB}"/>
                  </a:ext>
                </a:extLst>
              </p:cNvPr>
              <p:cNvSpPr txBox="1"/>
              <p:nvPr/>
            </p:nvSpPr>
            <p:spPr>
              <a:xfrm>
                <a:off x="7887475" y="3677772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1534A8-61DE-8A4F-29FD-1030A3ED1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475" y="3677772"/>
                <a:ext cx="1980029" cy="276999"/>
              </a:xfrm>
              <a:prstGeom prst="rect">
                <a:avLst/>
              </a:prstGeom>
              <a:blipFill>
                <a:blip r:embed="rId9"/>
                <a:stretch>
                  <a:fillRect l="-2462" t="-169565" r="-2462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452F9-AA58-5AEC-76DF-9B1800A27CAE}"/>
                  </a:ext>
                </a:extLst>
              </p:cNvPr>
              <p:cNvSpPr txBox="1"/>
              <p:nvPr/>
            </p:nvSpPr>
            <p:spPr>
              <a:xfrm>
                <a:off x="7909483" y="5119168"/>
                <a:ext cx="1980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26880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452F9-AA58-5AEC-76DF-9B1800A2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3" y="5119168"/>
                <a:ext cx="1980029" cy="276999"/>
              </a:xfrm>
              <a:prstGeom prst="rect">
                <a:avLst/>
              </a:prstGeom>
              <a:blipFill>
                <a:blip r:embed="rId10"/>
                <a:stretch>
                  <a:fillRect l="-2154" t="-175556" r="-2462" b="-2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8C404A-7B90-F700-512C-A93825B498ED}"/>
                  </a:ext>
                </a:extLst>
              </p:cNvPr>
              <p:cNvSpPr txBox="1"/>
              <p:nvPr/>
            </p:nvSpPr>
            <p:spPr>
              <a:xfrm>
                <a:off x="7909483" y="5823535"/>
                <a:ext cx="1723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𝑘𝑊h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8C404A-7B90-F700-512C-A93825B49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83" y="5823535"/>
                <a:ext cx="1723549" cy="276999"/>
              </a:xfrm>
              <a:prstGeom prst="rect">
                <a:avLst/>
              </a:prstGeom>
              <a:blipFill>
                <a:blip r:embed="rId11"/>
                <a:stretch>
                  <a:fillRect l="-2473" t="-169565" r="-2827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1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Apply </a:t>
            </a:r>
            <a:r>
              <a:rPr lang="en-US" sz="4400" dirty="0" err="1"/>
              <a:t>ClusterVQE</a:t>
            </a:r>
            <a:r>
              <a:rPr lang="en-US" sz="4400" dirty="0"/>
              <a:t> to EV charging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40444-77EB-200F-CCB5-D83DFBAF1C19}"/>
              </a:ext>
            </a:extLst>
          </p:cNvPr>
          <p:cNvSpPr/>
          <p:nvPr/>
        </p:nvSpPr>
        <p:spPr>
          <a:xfrm>
            <a:off x="3153747" y="1931437"/>
            <a:ext cx="5458408" cy="559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4FB45-34DF-9227-7436-77EAA1DEDB24}"/>
                  </a:ext>
                </a:extLst>
              </p:cNvPr>
              <p:cNvSpPr txBox="1"/>
              <p:nvPr/>
            </p:nvSpPr>
            <p:spPr>
              <a:xfrm>
                <a:off x="3377682" y="1544215"/>
                <a:ext cx="2976466" cy="1752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E4FB45-34DF-9227-7436-77EAA1DED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82" y="1544215"/>
                <a:ext cx="2976466" cy="1752275"/>
              </a:xfrm>
              <a:prstGeom prst="rect">
                <a:avLst/>
              </a:prstGeom>
              <a:blipFill>
                <a:blip r:embed="rId2"/>
                <a:stretch>
                  <a:fillRect r="-6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BAD7-E3E8-C220-DB77-43DDA7F6AA29}"/>
                  </a:ext>
                </a:extLst>
              </p:cNvPr>
              <p:cNvSpPr txBox="1"/>
              <p:nvPr/>
            </p:nvSpPr>
            <p:spPr>
              <a:xfrm>
                <a:off x="8645589" y="1961473"/>
                <a:ext cx="381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C9BAD7-E3E8-C220-DB77-43DDA7F6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589" y="1961473"/>
                <a:ext cx="3810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A36D205-ED0D-0F5C-1081-855DC3153958}"/>
              </a:ext>
            </a:extLst>
          </p:cNvPr>
          <p:cNvSpPr/>
          <p:nvPr/>
        </p:nvSpPr>
        <p:spPr>
          <a:xfrm rot="16200000">
            <a:off x="5645020" y="-790773"/>
            <a:ext cx="326569" cy="428275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23D55-FCD4-0C7A-E76F-2381A0C9B009}"/>
                  </a:ext>
                </a:extLst>
              </p:cNvPr>
              <p:cNvSpPr txBox="1"/>
              <p:nvPr/>
            </p:nvSpPr>
            <p:spPr>
              <a:xfrm>
                <a:off x="5358276" y="864539"/>
                <a:ext cx="900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𝐻𝑜𝑟𝑖𝑧𝑜𝑛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23D55-FCD4-0C7A-E76F-2381A0C9B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276" y="864539"/>
                <a:ext cx="900055" cy="276999"/>
              </a:xfrm>
              <a:prstGeom prst="rect">
                <a:avLst/>
              </a:prstGeom>
              <a:blipFill>
                <a:blip r:embed="rId4"/>
                <a:stretch>
                  <a:fillRect l="-6081" r="-60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6A8F5F7D-18FA-0825-D8CE-0CA7957878F3}"/>
              </a:ext>
            </a:extLst>
          </p:cNvPr>
          <p:cNvSpPr/>
          <p:nvPr/>
        </p:nvSpPr>
        <p:spPr>
          <a:xfrm>
            <a:off x="2584581" y="1544215"/>
            <a:ext cx="157686" cy="16375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71A61-E5EA-59F2-AEED-BA7E96B9B3B9}"/>
              </a:ext>
            </a:extLst>
          </p:cNvPr>
          <p:cNvSpPr txBox="1"/>
          <p:nvPr/>
        </p:nvSpPr>
        <p:spPr>
          <a:xfrm>
            <a:off x="746449" y="2176916"/>
            <a:ext cx="1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Num of EVs =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A0FB1-2737-1BB6-88DC-F8E126C76FDC}"/>
              </a:ext>
            </a:extLst>
          </p:cNvPr>
          <p:cNvSpPr txBox="1"/>
          <p:nvPr/>
        </p:nvSpPr>
        <p:spPr>
          <a:xfrm>
            <a:off x="466531" y="3760237"/>
            <a:ext cx="942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Advantages of </a:t>
            </a:r>
            <a:r>
              <a:rPr lang="en-US" sz="2400" u="sng" dirty="0" err="1"/>
              <a:t>ClusterVQE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the number of qubits by a factor of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Increase the number of measurements by a factor of 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F50B0-433D-5C23-B0BE-4BF6EA53290B}"/>
              </a:ext>
            </a:extLst>
          </p:cNvPr>
          <p:cNvSpPr txBox="1"/>
          <p:nvPr/>
        </p:nvSpPr>
        <p:spPr>
          <a:xfrm>
            <a:off x="466531" y="5421086"/>
            <a:ext cx="709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2400" dirty="0"/>
              <a:t>Can also be used with qubit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 example with </a:t>
            </a:r>
            <a:r>
              <a:rPr lang="en-US" b="1" i="1" dirty="0"/>
              <a:t>T=4 hours </a:t>
            </a:r>
            <a:r>
              <a:rPr lang="en-US" dirty="0"/>
              <a:t>, </a:t>
            </a:r>
            <a:r>
              <a:rPr lang="en-US" b="1" i="1" dirty="0" err="1"/>
              <a:t>Evs</a:t>
            </a:r>
            <a:r>
              <a:rPr lang="en-US" b="1" i="1" dirty="0"/>
              <a:t> = 4   </a:t>
            </a:r>
            <a:r>
              <a:rPr lang="en-US" dirty="0"/>
              <a:t>and </a:t>
            </a:r>
            <a:r>
              <a:rPr lang="en-US" b="1" dirty="0"/>
              <a:t>2 layer </a:t>
            </a:r>
            <a:r>
              <a:rPr lang="en-US" dirty="0"/>
              <a:t>HAE</a:t>
            </a:r>
            <a:r>
              <a:rPr lang="en-US" b="1" i="1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8298CD-87D5-2763-2FE0-19C6DFCB0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75890"/>
              </p:ext>
            </p:extLst>
          </p:nvPr>
        </p:nvGraphicFramePr>
        <p:xfrm>
          <a:off x="1770743" y="2185739"/>
          <a:ext cx="8175691" cy="31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952">
                  <a:extLst>
                    <a:ext uri="{9D8B030D-6E8A-4147-A177-3AD203B41FA5}">
                      <a16:colId xmlns:a16="http://schemas.microsoft.com/office/drawing/2014/main" val="1860316069"/>
                    </a:ext>
                  </a:extLst>
                </a:gridCol>
                <a:gridCol w="1448819">
                  <a:extLst>
                    <a:ext uri="{9D8B030D-6E8A-4147-A177-3AD203B41FA5}">
                      <a16:colId xmlns:a16="http://schemas.microsoft.com/office/drawing/2014/main" val="563592540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626046515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1535036084"/>
                    </a:ext>
                  </a:extLst>
                </a:gridCol>
                <a:gridCol w="1199976">
                  <a:extLst>
                    <a:ext uri="{9D8B030D-6E8A-4147-A177-3AD203B41FA5}">
                      <a16:colId xmlns:a16="http://schemas.microsoft.com/office/drawing/2014/main" val="1914686839"/>
                    </a:ext>
                  </a:extLst>
                </a:gridCol>
                <a:gridCol w="1142009">
                  <a:extLst>
                    <a:ext uri="{9D8B030D-6E8A-4147-A177-3AD203B41FA5}">
                      <a16:colId xmlns:a16="http://schemas.microsoft.com/office/drawing/2014/main" val="2455258047"/>
                    </a:ext>
                  </a:extLst>
                </a:gridCol>
              </a:tblGrid>
              <a:tr h="634006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#Classical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#Qubits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#measurments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#parameters </a:t>
                      </a:r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Elapsed time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933818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VQE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709592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CompressedVQE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5968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ClusterVQE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464968"/>
                  </a:ext>
                </a:extLst>
              </a:tr>
              <a:tr h="6340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ClusterCompressedVQE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r>
                        <a:rPr lang="el-GR" dirty="0"/>
                        <a:t>0</a:t>
                      </a:r>
                      <a:r>
                        <a:rPr lang="en-US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4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271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3A7B3009-B77C-E26D-4256-B498E6D9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50119"/>
            <a:ext cx="7877175" cy="5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6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494523" y="1207927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705F53-1375-89D7-65D5-01608761992A}"/>
                  </a:ext>
                </a:extLst>
              </p:cNvPr>
              <p:cNvSpPr txBox="1"/>
              <p:nvPr/>
            </p:nvSpPr>
            <p:spPr>
              <a:xfrm>
                <a:off x="1236305" y="1954762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705F53-1375-89D7-65D5-01608761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5" y="1954762"/>
                <a:ext cx="2150708" cy="1360629"/>
              </a:xfrm>
              <a:prstGeom prst="rect">
                <a:avLst/>
              </a:prstGeom>
              <a:blipFill>
                <a:blip r:embed="rId2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053AE4-DF64-FB53-D4BA-E82BE0D2810B}"/>
              </a:ext>
            </a:extLst>
          </p:cNvPr>
          <p:cNvSpPr txBox="1"/>
          <p:nvPr/>
        </p:nvSpPr>
        <p:spPr>
          <a:xfrm>
            <a:off x="1236305" y="1324173"/>
            <a:ext cx="19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CompressedVQE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5721-32A6-CD8E-64A7-D82218E31328}"/>
              </a:ext>
            </a:extLst>
          </p:cNvPr>
          <p:cNvSpPr txBox="1"/>
          <p:nvPr/>
        </p:nvSpPr>
        <p:spPr>
          <a:xfrm>
            <a:off x="3694923" y="1870787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BA5E7-0835-0214-A246-33721BE455E6}"/>
                  </a:ext>
                </a:extLst>
              </p:cNvPr>
              <p:cNvSpPr txBox="1"/>
              <p:nvPr/>
            </p:nvSpPr>
            <p:spPr>
              <a:xfrm>
                <a:off x="6249954" y="1954762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DBA5E7-0835-0214-A246-33721BE4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54" y="1954762"/>
                <a:ext cx="2150708" cy="1360629"/>
              </a:xfrm>
              <a:prstGeom prst="rect">
                <a:avLst/>
              </a:prstGeom>
              <a:blipFill>
                <a:blip r:embed="rId3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80E44A-628D-8654-A307-F624EDDC4970}"/>
              </a:ext>
            </a:extLst>
          </p:cNvPr>
          <p:cNvSpPr txBox="1"/>
          <p:nvPr/>
        </p:nvSpPr>
        <p:spPr>
          <a:xfrm>
            <a:off x="6249953" y="1324173"/>
            <a:ext cx="27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ClusterCompressedVQE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4B839-253D-D371-4B82-86706DB0CD12}"/>
              </a:ext>
            </a:extLst>
          </p:cNvPr>
          <p:cNvSpPr txBox="1"/>
          <p:nvPr/>
        </p:nvSpPr>
        <p:spPr>
          <a:xfrm>
            <a:off x="8708572" y="1870787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rgbClr val="FF0000"/>
                </a:solidFill>
              </a:rPr>
              <a:t>32720/26880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59F5C-C674-807A-3E10-0DF790EA73C8}"/>
              </a:ext>
            </a:extLst>
          </p:cNvPr>
          <p:cNvSpPr txBox="1"/>
          <p:nvPr/>
        </p:nvSpPr>
        <p:spPr>
          <a:xfrm>
            <a:off x="494523" y="3429000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323FA-383B-8F9E-2E59-5EC422A138AE}"/>
                  </a:ext>
                </a:extLst>
              </p:cNvPr>
              <p:cNvSpPr txBox="1"/>
              <p:nvPr/>
            </p:nvSpPr>
            <p:spPr>
              <a:xfrm>
                <a:off x="1236305" y="4175835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C323FA-383B-8F9E-2E59-5EC422A1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05" y="4175835"/>
                <a:ext cx="2150708" cy="1360629"/>
              </a:xfrm>
              <a:prstGeom prst="rect">
                <a:avLst/>
              </a:prstGeom>
              <a:blipFill>
                <a:blip r:embed="rId4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147B5E-EB61-4171-FC16-A584D3FBE838}"/>
              </a:ext>
            </a:extLst>
          </p:cNvPr>
          <p:cNvSpPr txBox="1"/>
          <p:nvPr/>
        </p:nvSpPr>
        <p:spPr>
          <a:xfrm>
            <a:off x="1236305" y="3545246"/>
            <a:ext cx="19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ClusterVQE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44E57-67D1-5FBB-D9ED-237BCD2BB163}"/>
              </a:ext>
            </a:extLst>
          </p:cNvPr>
          <p:cNvSpPr txBox="1"/>
          <p:nvPr/>
        </p:nvSpPr>
        <p:spPr>
          <a:xfrm>
            <a:off x="3694923" y="4091860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85CB25-D12D-F616-614C-C0CA457AA1CB}"/>
                  </a:ext>
                </a:extLst>
              </p:cNvPr>
              <p:cNvSpPr txBox="1"/>
              <p:nvPr/>
            </p:nvSpPr>
            <p:spPr>
              <a:xfrm>
                <a:off x="6249954" y="4175835"/>
                <a:ext cx="2150708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85CB25-D12D-F616-614C-C0CA457AA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54" y="4175835"/>
                <a:ext cx="2150708" cy="1360629"/>
              </a:xfrm>
              <a:prstGeom prst="rect">
                <a:avLst/>
              </a:prstGeom>
              <a:blipFill>
                <a:blip r:embed="rId5"/>
                <a:stretch>
                  <a:fillRect r="-7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DDDDC91-C29E-2019-0DB0-03322EFB8A02}"/>
              </a:ext>
            </a:extLst>
          </p:cNvPr>
          <p:cNvSpPr txBox="1"/>
          <p:nvPr/>
        </p:nvSpPr>
        <p:spPr>
          <a:xfrm>
            <a:off x="6249953" y="3545246"/>
            <a:ext cx="27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VQE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8B3BA-1FDA-C8A6-087A-D27430165E93}"/>
              </a:ext>
            </a:extLst>
          </p:cNvPr>
          <p:cNvSpPr txBox="1"/>
          <p:nvPr/>
        </p:nvSpPr>
        <p:spPr>
          <a:xfrm>
            <a:off x="8708572" y="4091860"/>
            <a:ext cx="20434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26880/26880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7680/7680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51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5" y="95997"/>
            <a:ext cx="9144000" cy="73442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Comparison:64 EVs, 12 time step Horizon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0252-B2C3-0E47-74A8-23E02ED6024A}"/>
              </a:ext>
            </a:extLst>
          </p:cNvPr>
          <p:cNvSpPr txBox="1"/>
          <p:nvPr/>
        </p:nvSpPr>
        <p:spPr>
          <a:xfrm>
            <a:off x="345233" y="1091682"/>
            <a:ext cx="94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</a:t>
            </a:r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EE9D1F85-D983-1644-88FE-8270D8F90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51" y="1234435"/>
            <a:ext cx="6950503" cy="52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EV charging station placement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Aman Chandra, Jitesh Lalwani, Babita </a:t>
            </a:r>
            <a:r>
              <a:rPr lang="en-US" sz="1600" dirty="0" err="1"/>
              <a:t>Jajodia</a:t>
            </a:r>
            <a:r>
              <a:rPr lang="en-US" sz="1600" dirty="0"/>
              <a:t>:  “</a:t>
            </a:r>
            <a:r>
              <a:rPr lang="en-US" sz="1600" i="1" dirty="0"/>
              <a:t>Towards an Optimal Hybrid Algorithm for EV Charging Stations Placement using Quantum Annealing and Genetic Algorithms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371175-7C68-0922-E36D-DE92DC39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4" y="1735853"/>
            <a:ext cx="5762605" cy="4217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C9E889-74E3-1297-5096-E8628BA05224}"/>
              </a:ext>
            </a:extLst>
          </p:cNvPr>
          <p:cNvSpPr txBox="1"/>
          <p:nvPr/>
        </p:nvSpPr>
        <p:spPr>
          <a:xfrm>
            <a:off x="7585788" y="1884784"/>
            <a:ext cx="2780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Buildings</a:t>
            </a:r>
            <a:r>
              <a:rPr lang="en-US" dirty="0"/>
              <a:t>: Point of Interest (POI)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Blue Cars</a:t>
            </a:r>
            <a:r>
              <a:rPr lang="en-US" dirty="0"/>
              <a:t>: Existing charging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 Cars</a:t>
            </a:r>
            <a:r>
              <a:rPr lang="en-US" dirty="0"/>
              <a:t>: New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36920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EV charging station placement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Aman Chandra, Jitesh Lalwani, Babita </a:t>
            </a:r>
            <a:r>
              <a:rPr lang="en-US" sz="1600" dirty="0" err="1"/>
              <a:t>Jajodia</a:t>
            </a:r>
            <a:r>
              <a:rPr lang="en-US" sz="1600" dirty="0"/>
              <a:t>:  “</a:t>
            </a:r>
            <a:r>
              <a:rPr lang="en-US" sz="1600" i="1" dirty="0"/>
              <a:t>Towards an Optimal Hybrid Algorithm for EV Charging Stations Placement using Quantum Annealing and Genetic Algorithms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2E4D4-9E2A-2E2C-A85A-338F57D83AD2}"/>
              </a:ext>
            </a:extLst>
          </p:cNvPr>
          <p:cNvSpPr txBox="1"/>
          <p:nvPr/>
        </p:nvSpPr>
        <p:spPr>
          <a:xfrm>
            <a:off x="447869" y="1950098"/>
            <a:ext cx="57332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the new chargers at the </a:t>
            </a:r>
            <a:r>
              <a:rPr lang="en-US" sz="2000" b="1" dirty="0"/>
              <a:t>minimum possible distance from the point of interest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that the chargers are placed at </a:t>
            </a:r>
            <a:r>
              <a:rPr lang="en-US" sz="2000" b="1" dirty="0"/>
              <a:t>the maximum possible distance from the existing chargers</a:t>
            </a:r>
            <a:r>
              <a:rPr lang="en-US" sz="2000" dirty="0"/>
              <a:t> and at the </a:t>
            </a:r>
            <a:r>
              <a:rPr lang="en-US" sz="2000" b="1" dirty="0"/>
              <a:t>maximum distance from each other</a:t>
            </a:r>
            <a:r>
              <a:rPr lang="en-US" sz="2000" dirty="0"/>
              <a:t>.</a:t>
            </a:r>
            <a:endParaRPr lang="en-US" sz="20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A7660-674B-154D-4AE6-F606AF9F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318" y="1678703"/>
            <a:ext cx="2503257" cy="294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AE180-DE9C-8DF4-3F01-36D9D07AEA4D}"/>
              </a:ext>
            </a:extLst>
          </p:cNvPr>
          <p:cNvSpPr txBox="1"/>
          <p:nvPr/>
        </p:nvSpPr>
        <p:spPr>
          <a:xfrm>
            <a:off x="485192" y="4478694"/>
            <a:ext cx="608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Solved</a:t>
            </a:r>
            <a:r>
              <a:rPr lang="en-US" sz="1800" b="1" u="sng" dirty="0"/>
              <a:t>: </a:t>
            </a:r>
            <a:r>
              <a:rPr lang="en-US" sz="1800" dirty="0"/>
              <a:t>Quantum Annealing combined with Genetic </a:t>
            </a:r>
            <a:r>
              <a:rPr lang="en-US" dirty="0"/>
              <a:t>A</a:t>
            </a:r>
            <a:r>
              <a:rPr lang="en-US" sz="1800" dirty="0"/>
              <a:t>lgorithm</a:t>
            </a:r>
            <a:endParaRPr lang="en-US" sz="18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81B2-6FAC-338F-A119-ED23FB354215}"/>
              </a:ext>
            </a:extLst>
          </p:cNvPr>
          <p:cNvSpPr/>
          <p:nvPr/>
        </p:nvSpPr>
        <p:spPr>
          <a:xfrm>
            <a:off x="774441" y="5449078"/>
            <a:ext cx="330177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Annealing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7781B-E345-35B7-4FB2-CA766ADCFAD1}"/>
              </a:ext>
            </a:extLst>
          </p:cNvPr>
          <p:cNvCxnSpPr>
            <a:cxnSpLocks/>
          </p:cNvCxnSpPr>
          <p:nvPr/>
        </p:nvCxnSpPr>
        <p:spPr>
          <a:xfrm>
            <a:off x="4114540" y="5836584"/>
            <a:ext cx="1856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6B032C-4AA4-2D09-3634-730BD31A1FC5}"/>
              </a:ext>
            </a:extLst>
          </p:cNvPr>
          <p:cNvSpPr/>
          <p:nvPr/>
        </p:nvSpPr>
        <p:spPr>
          <a:xfrm>
            <a:off x="6096000" y="5449078"/>
            <a:ext cx="2972284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Genetic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DEEE9-FE72-4ADF-5BC5-FF17C1AFEDE4}"/>
              </a:ext>
            </a:extLst>
          </p:cNvPr>
          <p:cNvSpPr txBox="1"/>
          <p:nvPr/>
        </p:nvSpPr>
        <p:spPr>
          <a:xfrm>
            <a:off x="4114540" y="5504575"/>
            <a:ext cx="117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QA 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1F7531-4784-42F4-1E42-B3DF38BB44BE}"/>
              </a:ext>
            </a:extLst>
          </p:cNvPr>
          <p:cNvCxnSpPr/>
          <p:nvPr/>
        </p:nvCxnSpPr>
        <p:spPr>
          <a:xfrm>
            <a:off x="9068284" y="5836584"/>
            <a:ext cx="485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71CA4D-11CB-B497-609D-62009E1E96AA}"/>
              </a:ext>
            </a:extLst>
          </p:cNvPr>
          <p:cNvSpPr txBox="1"/>
          <p:nvPr/>
        </p:nvSpPr>
        <p:spPr>
          <a:xfrm>
            <a:off x="9553476" y="5682695"/>
            <a:ext cx="94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2805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Electric Mobility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Margarita </a:t>
            </a:r>
            <a:r>
              <a:rPr lang="en-US" sz="1600" dirty="0" err="1"/>
              <a:t>Veshchezerova</a:t>
            </a:r>
            <a:r>
              <a:rPr lang="en-US" sz="1600" dirty="0"/>
              <a:t>, Mikhail </a:t>
            </a:r>
            <a:r>
              <a:rPr lang="en-US" sz="1600" dirty="0" err="1"/>
              <a:t>Somov</a:t>
            </a:r>
            <a:r>
              <a:rPr lang="en-US" sz="1600" dirty="0"/>
              <a:t>, David </a:t>
            </a:r>
            <a:r>
              <a:rPr lang="en-US" sz="1600" dirty="0" err="1"/>
              <a:t>Bertsche</a:t>
            </a:r>
            <a:r>
              <a:rPr lang="en-US" sz="1600" dirty="0"/>
              <a:t>, Steffen </a:t>
            </a:r>
            <a:r>
              <a:rPr lang="en-US" sz="1600" dirty="0" err="1"/>
              <a:t>Limmer</a:t>
            </a:r>
            <a:r>
              <a:rPr lang="en-US" sz="1600" dirty="0"/>
              <a:t>, Sebastian Schmitt, Michael </a:t>
            </a:r>
            <a:r>
              <a:rPr lang="en-US" sz="1600" dirty="0" err="1"/>
              <a:t>Perelshtein</a:t>
            </a:r>
            <a:r>
              <a:rPr lang="en-US" sz="1600" dirty="0"/>
              <a:t>, Ayush Joshi Tripathi:  “</a:t>
            </a:r>
            <a:r>
              <a:rPr lang="en-US" sz="1600" i="1" dirty="0"/>
              <a:t>A Hybrid Quantum-Classical Approach to the Electric Mobility Problem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C9E889-74E3-1297-5096-E8628BA05224}"/>
              </a:ext>
            </a:extLst>
          </p:cNvPr>
          <p:cNvSpPr txBox="1"/>
          <p:nvPr/>
        </p:nvSpPr>
        <p:spPr>
          <a:xfrm>
            <a:off x="177282" y="1884784"/>
            <a:ext cx="10189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Problem Statement</a:t>
            </a:r>
          </a:p>
          <a:p>
            <a:r>
              <a:rPr lang="en-US" sz="2000" dirty="0"/>
              <a:t>Suppose we have rental EVs. We use each EV to satisfy reservations.</a:t>
            </a:r>
          </a:p>
          <a:p>
            <a:r>
              <a:rPr lang="en-US" sz="2000" b="1" u="sng" dirty="0"/>
              <a:t>The objective is : </a:t>
            </a:r>
            <a:r>
              <a:rPr lang="en-US" sz="2000" dirty="0"/>
              <a:t>to satisfy all reservations while spending the least amount of energy possible.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E5753-892E-F42B-594D-FC2F9642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95" y="2929065"/>
            <a:ext cx="5499681" cy="3561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34F63D-36CA-B823-3157-9552471BB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787" y="3312366"/>
            <a:ext cx="5379928" cy="2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6" y="95997"/>
            <a:ext cx="9144000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Electric Mobility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Margarita </a:t>
            </a:r>
            <a:r>
              <a:rPr lang="en-US" sz="1600" dirty="0" err="1"/>
              <a:t>Veshchezerova</a:t>
            </a:r>
            <a:r>
              <a:rPr lang="en-US" sz="1600" dirty="0"/>
              <a:t>, Mikhail </a:t>
            </a:r>
            <a:r>
              <a:rPr lang="en-US" sz="1600" dirty="0" err="1"/>
              <a:t>Somov</a:t>
            </a:r>
            <a:r>
              <a:rPr lang="en-US" sz="1600" dirty="0"/>
              <a:t>, David </a:t>
            </a:r>
            <a:r>
              <a:rPr lang="en-US" sz="1600" dirty="0" err="1"/>
              <a:t>Bertsche</a:t>
            </a:r>
            <a:r>
              <a:rPr lang="en-US" sz="1600" dirty="0"/>
              <a:t>, Steffen </a:t>
            </a:r>
            <a:r>
              <a:rPr lang="en-US" sz="1600" dirty="0" err="1"/>
              <a:t>Limmer</a:t>
            </a:r>
            <a:r>
              <a:rPr lang="en-US" sz="1600" dirty="0"/>
              <a:t>, Sebastian Schmitt, Michael </a:t>
            </a:r>
            <a:r>
              <a:rPr lang="en-US" sz="1600" dirty="0" err="1"/>
              <a:t>Perelshtein</a:t>
            </a:r>
            <a:r>
              <a:rPr lang="en-US" sz="1600" dirty="0"/>
              <a:t>, Ayush Joshi Tripathi:  “</a:t>
            </a:r>
            <a:r>
              <a:rPr lang="en-US" sz="1600" i="1" dirty="0"/>
              <a:t>A Hybrid Quantum-Classical Approach to the Electric Mobility Problem</a:t>
            </a:r>
            <a:r>
              <a:rPr lang="en-US" sz="1600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84D13-EA0D-D97B-10E9-907B4A5E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481"/>
            <a:ext cx="12192000" cy="41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3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1669485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Charging Electric Cars on a Motorway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Różycki</a:t>
            </a:r>
            <a:r>
              <a:rPr lang="en-US" sz="1600" dirty="0"/>
              <a:t>, R.; </a:t>
            </a:r>
            <a:r>
              <a:rPr lang="en-US" sz="1600" dirty="0" err="1"/>
              <a:t>Józefowska</a:t>
            </a:r>
            <a:r>
              <a:rPr lang="en-US" sz="1600" dirty="0"/>
              <a:t>, J.; </a:t>
            </a:r>
            <a:r>
              <a:rPr lang="en-US" sz="1600" dirty="0" err="1"/>
              <a:t>Kurowski</a:t>
            </a:r>
            <a:r>
              <a:rPr lang="en-US" sz="1600" dirty="0"/>
              <a:t>, K.; </a:t>
            </a:r>
            <a:r>
              <a:rPr lang="en-US" sz="1600" dirty="0" err="1"/>
              <a:t>Lemański</a:t>
            </a:r>
            <a:r>
              <a:rPr lang="en-US" sz="1600" dirty="0"/>
              <a:t>, T.; </a:t>
            </a:r>
            <a:r>
              <a:rPr lang="en-US" sz="1600" dirty="0" err="1"/>
              <a:t>Pecyna</a:t>
            </a:r>
            <a:r>
              <a:rPr lang="en-US" sz="1600" dirty="0"/>
              <a:t>, T.; </a:t>
            </a:r>
            <a:r>
              <a:rPr lang="en-US" sz="1600" dirty="0" err="1"/>
              <a:t>Subocz</a:t>
            </a:r>
            <a:r>
              <a:rPr lang="en-US" sz="1600" dirty="0"/>
              <a:t>, M.; </a:t>
            </a:r>
            <a:r>
              <a:rPr lang="en-US" sz="1600" dirty="0" err="1"/>
              <a:t>Waligóra</a:t>
            </a:r>
            <a:r>
              <a:rPr lang="en-US" sz="1600" dirty="0"/>
              <a:t>, G. A Quantum Approach to the Problem of Charging Electric Cars on a Motorway. Energies 2023, 16, 442. https://doi.org/10.3390/en16010442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EE9BE-FCE7-2933-C626-02CA53B5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01" y="2712485"/>
            <a:ext cx="10181202" cy="3635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38BDF7-815A-00A9-9DDD-945714381447}"/>
              </a:ext>
            </a:extLst>
          </p:cNvPr>
          <p:cNvSpPr txBox="1"/>
          <p:nvPr/>
        </p:nvSpPr>
        <p:spPr>
          <a:xfrm>
            <a:off x="279918" y="1558212"/>
            <a:ext cx="9461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Problem Statement</a:t>
            </a:r>
          </a:p>
          <a:p>
            <a:r>
              <a:rPr lang="en-US" dirty="0"/>
              <a:t>We have a number of EVs and a number of charging stations along a motorway. Each EV operates in a specific driving mode. </a:t>
            </a:r>
          </a:p>
          <a:p>
            <a:r>
              <a:rPr lang="en-US" b="1" u="sng" dirty="0"/>
              <a:t>The objective is</a:t>
            </a:r>
            <a:r>
              <a:rPr lang="en-US" dirty="0"/>
              <a:t>: Find all the cases (driving mode and charging station to be reached by each EV) so that there will be no conflicts at the station.</a:t>
            </a:r>
          </a:p>
        </p:txBody>
      </p:sp>
    </p:spTree>
    <p:extLst>
      <p:ext uri="{BB962C8B-B14F-4D97-AF65-F5344CB8AC3E}">
        <p14:creationId xmlns:p14="http://schemas.microsoft.com/office/powerpoint/2010/main" val="106205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10895045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Charging Electric Cars on a Motorway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CA1A6-11FA-59F5-925A-A042F1C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82" y="1008065"/>
            <a:ext cx="10282335" cy="550147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Różycki</a:t>
            </a:r>
            <a:r>
              <a:rPr lang="en-US" sz="1600" dirty="0"/>
              <a:t>, R.; </a:t>
            </a:r>
            <a:r>
              <a:rPr lang="en-US" sz="1600" dirty="0" err="1"/>
              <a:t>Józefowska</a:t>
            </a:r>
            <a:r>
              <a:rPr lang="en-US" sz="1600" dirty="0"/>
              <a:t>, J.; </a:t>
            </a:r>
            <a:r>
              <a:rPr lang="en-US" sz="1600" dirty="0" err="1"/>
              <a:t>Kurowski</a:t>
            </a:r>
            <a:r>
              <a:rPr lang="en-US" sz="1600" dirty="0"/>
              <a:t>, K.; </a:t>
            </a:r>
            <a:r>
              <a:rPr lang="en-US" sz="1600" dirty="0" err="1"/>
              <a:t>Lemański</a:t>
            </a:r>
            <a:r>
              <a:rPr lang="en-US" sz="1600" dirty="0"/>
              <a:t>, T.; </a:t>
            </a:r>
            <a:r>
              <a:rPr lang="en-US" sz="1600" dirty="0" err="1"/>
              <a:t>Pecyna</a:t>
            </a:r>
            <a:r>
              <a:rPr lang="en-US" sz="1600" dirty="0"/>
              <a:t>, T.; </a:t>
            </a:r>
            <a:r>
              <a:rPr lang="en-US" sz="1600" dirty="0" err="1"/>
              <a:t>Subocz</a:t>
            </a:r>
            <a:r>
              <a:rPr lang="en-US" sz="1600" dirty="0"/>
              <a:t>, M.; </a:t>
            </a:r>
            <a:r>
              <a:rPr lang="en-US" sz="1600" dirty="0" err="1"/>
              <a:t>Waligóra</a:t>
            </a:r>
            <a:r>
              <a:rPr lang="en-US" sz="1600" dirty="0"/>
              <a:t>, G. A Quantum Approach to the Problem of Charging Electric Cars on a Motorway. Energies 2023, 16, 442. https://doi.org/10.3390/en16010442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EDE11-4D8A-43DF-5638-6266B7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83" y="1735853"/>
            <a:ext cx="7145285" cy="48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3F6-AE27-EE18-E3DF-0340B3BA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" y="95997"/>
            <a:ext cx="9896669" cy="73442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QUBO Formulation of the initial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the charging current rate for EV</a:t>
                </a:r>
                <a:r>
                  <a:rPr lang="en-US" i="1" dirty="0"/>
                  <a:t> </a:t>
                </a:r>
                <a:r>
                  <a:rPr lang="en-US" b="1" i="1" dirty="0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i="1" dirty="0"/>
                  <a:t>N </a:t>
                </a:r>
                <a:r>
                  <a:rPr lang="en-US" dirty="0"/>
                  <a:t>the number of currently plugged EVs</a:t>
                </a:r>
              </a:p>
              <a:p>
                <a:pPr algn="l"/>
                <a:endParaRPr lang="en-US" sz="2000" dirty="0"/>
              </a:p>
              <a:p>
                <a:pPr algn="l"/>
                <a:r>
                  <a:rPr lang="en-US" sz="3100" b="1" u="sng" dirty="0"/>
                  <a:t>Cost Function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CFCA1A6-11FA-59F5-925A-A042F1CE8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7086" y="1063688"/>
                <a:ext cx="10282335" cy="1483958"/>
              </a:xfrm>
              <a:blipFill>
                <a:blip r:embed="rId2"/>
                <a:stretch>
                  <a:fillRect l="-1245" t="-6557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97298B-62FC-205F-784C-DC460CC6C07D}"/>
              </a:ext>
            </a:extLst>
          </p:cNvPr>
          <p:cNvSpPr txBox="1"/>
          <p:nvPr/>
        </p:nvSpPr>
        <p:spPr>
          <a:xfrm>
            <a:off x="5816082" y="6047527"/>
            <a:ext cx="6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/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𝑒𝑛𝑑</m:t>
                                          </m:r>
                                        </m:sup>
                                      </m:sSubSup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8FECB-A723-980B-841B-9B518A50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9" y="2618016"/>
                <a:ext cx="7100466" cy="11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5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8419</TotalTime>
  <Words>1266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Problem Statement</vt:lpstr>
      <vt:lpstr>Toy Example</vt:lpstr>
      <vt:lpstr>EV charging station placement problem</vt:lpstr>
      <vt:lpstr>EV charging station placement problem</vt:lpstr>
      <vt:lpstr>Electric Mobility Problem</vt:lpstr>
      <vt:lpstr>Electric Mobility Problem</vt:lpstr>
      <vt:lpstr>Charging Electric Cars on a Motorway</vt:lpstr>
      <vt:lpstr>Charging Electric Cars on a Motorway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QUBO Formulation of the initial Problem</vt:lpstr>
      <vt:lpstr>ClusterVQE</vt:lpstr>
      <vt:lpstr>ClusterVQE</vt:lpstr>
      <vt:lpstr>ClusterVQE</vt:lpstr>
      <vt:lpstr>PowerPoint Presentation</vt:lpstr>
      <vt:lpstr>PowerPoint Presentation</vt:lpstr>
      <vt:lpstr>Apply ClusterVQE to EV charging problem</vt:lpstr>
      <vt:lpstr>Comparison</vt:lpstr>
      <vt:lpstr>Comparison</vt:lpstr>
      <vt:lpstr>Comparison</vt:lpstr>
      <vt:lpstr>Comparison:64 EVs, 12 time step Horizon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Theodoros Kalamarakis</dc:creator>
  <cp:lastModifiedBy>Theodoros Kalamarakis</cp:lastModifiedBy>
  <cp:revision>8</cp:revision>
  <dcterms:created xsi:type="dcterms:W3CDTF">2024-01-17T03:24:24Z</dcterms:created>
  <dcterms:modified xsi:type="dcterms:W3CDTF">2024-01-31T20:53:43Z</dcterms:modified>
</cp:coreProperties>
</file>