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2" r:id="rId11"/>
    <p:sldId id="273" r:id="rId12"/>
    <p:sldId id="261" r:id="rId13"/>
    <p:sldId id="274" r:id="rId14"/>
    <p:sldId id="275" r:id="rId15"/>
    <p:sldId id="262" r:id="rId16"/>
    <p:sldId id="276" r:id="rId17"/>
    <p:sldId id="277" r:id="rId18"/>
    <p:sldId id="263" r:id="rId19"/>
    <p:sldId id="278" r:id="rId20"/>
    <p:sldId id="264" r:id="rId21"/>
    <p:sldId id="280" r:id="rId22"/>
    <p:sldId id="265" r:id="rId23"/>
    <p:sldId id="281" r:id="rId24"/>
    <p:sldId id="270" r:id="rId25"/>
    <p:sldId id="27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D187-265B-21AE-0B86-90111501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6AF3-305F-FFFE-2673-19D95C85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280A-9769-9857-9EA7-F1122321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4360-57DC-E57C-6F35-2D80E18A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CED0-4002-F031-8177-9DD895EE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4A3-22C4-F811-207D-57D15EC3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7791-4F65-0176-3CDE-8DAC105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DC1B-A07A-4A35-76B3-6C07837A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7635-4123-C70C-2E11-68609F0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24D4-3C49-BAAF-892D-0B8E1AD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BE99F-351A-3DDB-1ECB-7E00FC8B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B16E-5DB2-CCAF-9E13-C256D58F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B7C6-556F-95BB-19D5-E2C6D297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5496-4B61-D5CE-A2DC-0E3EA4E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699-B555-4D66-20EC-070CC82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3220-D970-BA25-AA14-61AE4250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8BFA-E2B3-F570-8EC9-72E26821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AF5D-B436-8C77-AA87-F2B265A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1EB8-A5ED-14BB-80EC-393CAFF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ED0C-C328-EF7A-B333-65813A56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0726-BFD7-27E2-AF26-907C865E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BBBC-DDD1-3E05-2735-3061B20A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0B3-6580-2E2F-EF1A-46E3127E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BDF-26A9-E91F-301C-F75CCD9F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0CA9-2786-230F-683D-D762070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B61-9CA5-B3DA-7B66-A2CAEBA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D5D7-9AF6-0F69-4D99-1131CB4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0D84-06FD-C692-A455-2C384DF2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3664-228A-69F3-1CE3-B557958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1A22-B893-D91A-47DD-87855B78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F54C-F8A1-606D-3D9A-6D0345EF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2433-C260-C675-325C-4258A80A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CE77-2285-5750-9364-F2A3AF63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5A0A-A76A-411C-2C1D-78096FF2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5442D-D10A-4F73-0930-1895B678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B101D-1A0A-E54B-6D29-A41BA6E3C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6633-266D-2502-3711-36751E0A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63F3D-FD4E-27F0-AA24-AA66861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F160-BD39-E577-199C-CE8BD9F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99E9-6962-797C-5758-420A6B9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EA2D9-F68F-524C-0D87-FD7207BC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65C5-F482-C67C-A88D-2E2635B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C362-4F70-CCCB-395A-084FDA6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A9B80-2B49-A041-12B4-121BF6F1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37335-0F5D-6989-C800-0CE12CB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5A87-2F7D-8480-845F-EAA842F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267-B291-7B35-484E-CFDC1B52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1A3C-73D1-DAE6-C968-A0C40F75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CC78-8FC9-D83B-AB29-0849488C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3E71-37A7-60FF-C2CD-73C24D9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DA45-DBE3-4D48-3070-A162182A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20EF-A981-094E-019D-E53FB1F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0DF-5D51-0B62-4EB6-2492187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E0ED-4AD5-A019-6D7D-06AD7A44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7991-358E-7EA2-1F76-B838BB2F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EE12-0A7C-7570-A188-79909294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556-9941-4BF7-1FB3-C0D25329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4CD6-127D-0208-5741-219730C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848C-92E8-838B-8562-B6800E2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9294-AB21-7BE1-4A43-8E41EE3F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9C25-DCEF-5A5E-3186-FC491B22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B13C-93E0-46EC-A5C3-EC9D89DF7B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56C2-092E-22DD-4DF7-1E1F7961E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9C26-69E5-212E-E6BE-04DF619B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have a set of </a:t>
                </a:r>
                <a:r>
                  <a:rPr lang="en-US" sz="2000" b="1" dirty="0"/>
                  <a:t>Electric Vehicles (EVs) </a:t>
                </a:r>
                <a:r>
                  <a:rPr lang="en-US" sz="2000" dirty="0"/>
                  <a:t>that are allocated to </a:t>
                </a:r>
                <a:r>
                  <a:rPr lang="en-US" sz="2000" b="1" dirty="0"/>
                  <a:t>Electric Vehicle Supply Equipment (EVSE)</a:t>
                </a:r>
                <a:r>
                  <a:rPr lang="en-US" sz="2000" dirty="0"/>
                  <a:t>, commonly known as </a:t>
                </a:r>
                <a:r>
                  <a:rPr lang="en-US" sz="2000" b="1" dirty="0"/>
                  <a:t>charging ports</a:t>
                </a:r>
                <a:r>
                  <a:rPr lang="en-US" sz="20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EV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has a specific </a:t>
                </a:r>
                <a:r>
                  <a:rPr lang="en-US" sz="2000" b="1" dirty="0"/>
                  <a:t>energy requirement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and a required </a:t>
                </a:r>
                <a:r>
                  <a:rPr lang="en-US" sz="2000" b="1" dirty="0"/>
                  <a:t>charging duration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𝒆𝒏𝒅</m:t>
                        </m:r>
                      </m:sup>
                    </m:sSubSup>
                  </m:oMath>
                </a14:m>
                <a:r>
                  <a:rPr lang="en-US" sz="2000" b="1" dirty="0"/>
                  <a:t>)</a:t>
                </a:r>
              </a:p>
              <a:p>
                <a:pPr algn="l"/>
                <a:r>
                  <a:rPr lang="en-US" sz="2000" b="1" u="sng" dirty="0"/>
                  <a:t>Objective:</a:t>
                </a:r>
              </a:p>
              <a:p>
                <a:pPr algn="l"/>
                <a:r>
                  <a:rPr lang="en-US" sz="2000" dirty="0"/>
                  <a:t>Over a defined time horizon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 with discrete time steps, establish a charging schedule that: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Ensures each EV meets its energy requirement within the specified deadline.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Minimizes the energy consumption at each time step.</a:t>
                </a:r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  <a:blipFill>
                <a:blip r:embed="rId2"/>
                <a:stretch>
                  <a:fillRect l="-593" t="-2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4310742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138147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924938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7263"/>
              </p:ext>
            </p:extLst>
          </p:nvPr>
        </p:nvGraphicFramePr>
        <p:xfrm>
          <a:off x="1752082" y="4438351"/>
          <a:ext cx="8128000" cy="218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3076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9031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53211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9093933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/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blipFill>
                <a:blip r:embed="rId8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/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blipFill>
                <a:blip r:embed="rId9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/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blipFill>
                <a:blip r:embed="rId10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/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blipFill>
                <a:blip r:embed="rId11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/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/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blipFill>
                <a:blip r:embed="rId13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/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blipFill>
                <a:blip r:embed="rId1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6999803" y="4839758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/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blipFill>
                <a:blip r:embed="rId15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/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blipFill>
                <a:blip r:embed="rId16"/>
                <a:stretch>
                  <a:fillRect l="-4688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/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/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3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282334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50315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>
            <a:off x="3055842" y="3949159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4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57722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ubtitle 31">
            <a:extLst>
              <a:ext uri="{FF2B5EF4-FFF2-40B4-BE49-F238E27FC236}">
                <a16:creationId xmlns:a16="http://schemas.microsoft.com/office/drawing/2014/main" id="{89E49336-F83F-106B-C60B-490B2076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465836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8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2973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88211B45-4D25-7AFC-1F41-DB770293464B}"/>
              </a:ext>
            </a:extLst>
          </p:cNvPr>
          <p:cNvSpPr/>
          <p:nvPr/>
        </p:nvSpPr>
        <p:spPr>
          <a:xfrm>
            <a:off x="87086" y="2619395"/>
            <a:ext cx="672226" cy="3023118"/>
          </a:xfrm>
          <a:prstGeom prst="curv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/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𝑖𝑘𝑞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𝑖𝑙𝑞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6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1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6148874" y="570547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315747C5-AD98-8530-A30E-6BFD3309E419}"/>
              </a:ext>
            </a:extLst>
          </p:cNvPr>
          <p:cNvSpPr/>
          <p:nvPr/>
        </p:nvSpPr>
        <p:spPr>
          <a:xfrm>
            <a:off x="2852058" y="3915761"/>
            <a:ext cx="195942" cy="29857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/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/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Down 18">
            <a:extLst>
              <a:ext uri="{FF2B5EF4-FFF2-40B4-BE49-F238E27FC236}">
                <a16:creationId xmlns:a16="http://schemas.microsoft.com/office/drawing/2014/main" id="{B985C45F-D4CD-B3DD-49C9-EA8B23F125A9}"/>
              </a:ext>
            </a:extLst>
          </p:cNvPr>
          <p:cNvSpPr/>
          <p:nvPr/>
        </p:nvSpPr>
        <p:spPr>
          <a:xfrm>
            <a:off x="2852058" y="4888967"/>
            <a:ext cx="195942" cy="37330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0D8FA1B-D35F-91D8-8984-E8F4CEDEC5EA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</p:spTree>
    <p:extLst>
      <p:ext uri="{BB962C8B-B14F-4D97-AF65-F5344CB8AC3E}">
        <p14:creationId xmlns:p14="http://schemas.microsoft.com/office/powerpoint/2010/main" val="353588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67B85E-1354-6C0A-E33E-C8B785B2FF7E}"/>
              </a:ext>
            </a:extLst>
          </p:cNvPr>
          <p:cNvCxnSpPr/>
          <p:nvPr/>
        </p:nvCxnSpPr>
        <p:spPr>
          <a:xfrm>
            <a:off x="0" y="1950098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956939-EBE7-7111-34FF-C7257B6657BC}"/>
              </a:ext>
            </a:extLst>
          </p:cNvPr>
          <p:cNvSpPr/>
          <p:nvPr/>
        </p:nvSpPr>
        <p:spPr>
          <a:xfrm>
            <a:off x="1175657" y="233732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4B95CE-70D7-6AE8-A1C1-EA5AA6C99C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23118" y="277819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/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blipFill>
                <a:blip r:embed="rId4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/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blipFill>
                <a:blip r:embed="rId5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31F56A-6DF5-3258-A33B-DB3DC4BDAF45}"/>
              </a:ext>
            </a:extLst>
          </p:cNvPr>
          <p:cNvSpPr/>
          <p:nvPr/>
        </p:nvSpPr>
        <p:spPr>
          <a:xfrm>
            <a:off x="1175657" y="342900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93265-F83A-CB35-0F5A-66380944E2B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023118" y="386987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/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blipFill>
                <a:blip r:embed="rId6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/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blipFill>
                <a:blip r:embed="rId7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5AFFBC-969A-E563-62C1-74753EF26441}"/>
              </a:ext>
            </a:extLst>
          </p:cNvPr>
          <p:cNvSpPr/>
          <p:nvPr/>
        </p:nvSpPr>
        <p:spPr>
          <a:xfrm>
            <a:off x="1175657" y="5546041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6FA9F-1734-6B3C-CA94-843EBAEBC0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23118" y="5986912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/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blipFill>
                <a:blip r:embed="rId8"/>
                <a:stretch>
                  <a:fillRect l="-2247" t="-1923" r="-5056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/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blipFill>
                <a:blip r:embed="rId9"/>
                <a:stretch>
                  <a:fillRect l="-38298" r="-3617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/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D5F24AA0-9800-BA52-F4B3-E70204A1FDC5}"/>
              </a:ext>
            </a:extLst>
          </p:cNvPr>
          <p:cNvSpPr/>
          <p:nvPr/>
        </p:nvSpPr>
        <p:spPr>
          <a:xfrm>
            <a:off x="6691837" y="2337320"/>
            <a:ext cx="352775" cy="40904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FAE7A-46C4-ABC1-A916-5D5AF576E6D3}"/>
              </a:ext>
            </a:extLst>
          </p:cNvPr>
          <p:cNvSpPr txBox="1"/>
          <p:nvPr/>
        </p:nvSpPr>
        <p:spPr>
          <a:xfrm>
            <a:off x="564502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/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𝑸𝒙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F4C840-95A4-4466-196A-3CBA2552023D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04FF8-1EE5-09AA-55D5-D2D6B11EA2ED}"/>
              </a:ext>
            </a:extLst>
          </p:cNvPr>
          <p:cNvSpPr txBox="1"/>
          <p:nvPr/>
        </p:nvSpPr>
        <p:spPr>
          <a:xfrm>
            <a:off x="8453535" y="2222628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ClusterVQE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298FC-E1FE-7922-D6AE-1E8C95E08812}"/>
              </a:ext>
            </a:extLst>
          </p:cNvPr>
          <p:cNvCxnSpPr>
            <a:endCxn id="20" idx="0"/>
          </p:cNvCxnSpPr>
          <p:nvPr/>
        </p:nvCxnSpPr>
        <p:spPr>
          <a:xfrm>
            <a:off x="847763" y="3248799"/>
            <a:ext cx="0" cy="5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2B2B4-2864-BB4C-4091-A12661B246C1}"/>
              </a:ext>
            </a:extLst>
          </p:cNvPr>
          <p:cNvCxnSpPr>
            <a:cxnSpLocks/>
          </p:cNvCxnSpPr>
          <p:nvPr/>
        </p:nvCxnSpPr>
        <p:spPr>
          <a:xfrm flipH="1">
            <a:off x="835106" y="4310742"/>
            <a:ext cx="12657" cy="50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4F509A-E4AA-5ACD-1858-1CA3986AADEB}"/>
              </a:ext>
            </a:extLst>
          </p:cNvPr>
          <p:cNvCxnSpPr/>
          <p:nvPr/>
        </p:nvCxnSpPr>
        <p:spPr>
          <a:xfrm>
            <a:off x="835106" y="5327780"/>
            <a:ext cx="12657" cy="5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5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05468" y="1203650"/>
                <a:ext cx="10282335" cy="1620607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Let's assume we are optimizing for a time </a:t>
                </a:r>
                <a:r>
                  <a:rPr lang="en-US" sz="2000" b="1" dirty="0"/>
                  <a:t>horizon </a:t>
                </a:r>
                <a:r>
                  <a:rPr lang="en-US" sz="2000" b="1" i="1" dirty="0"/>
                  <a:t>T = 4 hours</a:t>
                </a:r>
                <a:r>
                  <a:rPr lang="en-US" sz="2000" dirty="0"/>
                  <a:t>, with a timestep </a:t>
                </a:r>
                <a:r>
                  <a:rPr lang="en-US" sz="2000" b="1" i="1" dirty="0"/>
                  <a:t>Δ</a:t>
                </a:r>
                <a:r>
                  <a:rPr lang="en-US" sz="2000" b="1" i="1" dirty="0">
                    <a:effectLst/>
                  </a:rPr>
                  <a:t>T</a:t>
                </a:r>
                <a:r>
                  <a:rPr lang="en-US" sz="2000" b="1" i="1" dirty="0"/>
                  <a:t> = 1 hour</a:t>
                </a:r>
                <a:r>
                  <a:rPr lang="en-US" sz="2000" dirty="0"/>
                  <a:t>, a constant </a:t>
                </a:r>
                <a:r>
                  <a:rPr lang="en-US" sz="2000" b="1" i="1" dirty="0"/>
                  <a:t>voltage V= 240V</a:t>
                </a:r>
                <a:r>
                  <a:rPr lang="en-US" sz="2000" dirty="0"/>
                  <a:t>, and a </a:t>
                </a:r>
                <a:r>
                  <a:rPr lang="en-US" sz="2000" b="1" dirty="0"/>
                  <a:t>set of allowable charging rate currents </a:t>
                </a:r>
                <a:r>
                  <a:rPr lang="en-US" sz="2000" b="1" i="1" dirty="0"/>
                  <a:t>ρ={8,16,32,48,64} 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 that we have </a:t>
                </a:r>
                <a:r>
                  <a:rPr lang="en-US" sz="2000" b="1" dirty="0"/>
                  <a:t>4 EVs </a:t>
                </a:r>
                <a:r>
                  <a:rPr lang="en-US" sz="2000" dirty="0"/>
                  <a:t>where EV 1, 2, and 3 each have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𝟐𝟔𝟖𝟖𝟎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a required charging duration of </a:t>
                </a:r>
                <a:r>
                  <a:rPr lang="en-US" sz="2000" b="1" dirty="0"/>
                  <a:t>3 hours</a:t>
                </a:r>
                <a:r>
                  <a:rPr lang="en-US" sz="2000" dirty="0"/>
                  <a:t>. EV 4 has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𝟕𝟔𝟖𝟎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a required charging duration of</a:t>
                </a:r>
                <a:r>
                  <a:rPr lang="en-US" sz="2000" b="1" dirty="0"/>
                  <a:t> 1 hour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5468" y="1203650"/>
                <a:ext cx="10282335" cy="1620607"/>
              </a:xfrm>
              <a:blipFill>
                <a:blip r:embed="rId2"/>
                <a:stretch>
                  <a:fillRect l="-534" t="-3759" b="-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3261284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088689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875480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9707"/>
              </p:ext>
            </p:extLst>
          </p:nvPr>
        </p:nvGraphicFramePr>
        <p:xfrm>
          <a:off x="3133138" y="3388893"/>
          <a:ext cx="4064520" cy="291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13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16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358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98FDA5-462F-B289-0079-F8E84FC47CBE}"/>
              </a:ext>
            </a:extLst>
          </p:cNvPr>
          <p:cNvSpPr txBox="1"/>
          <p:nvPr/>
        </p:nvSpPr>
        <p:spPr>
          <a:xfrm>
            <a:off x="7167976" y="2923092"/>
            <a:ext cx="112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i="1" dirty="0"/>
              <a:t>T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DBCF9B-5755-1332-2296-E94776E62D1C}"/>
              </a:ext>
            </a:extLst>
          </p:cNvPr>
          <p:cNvSpPr txBox="1"/>
          <p:nvPr/>
        </p:nvSpPr>
        <p:spPr>
          <a:xfrm>
            <a:off x="6856418" y="4519642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BAF4A-5598-2DBE-8BBA-D0D69EB7FFA7}"/>
              </a:ext>
            </a:extLst>
          </p:cNvPr>
          <p:cNvSpPr txBox="1"/>
          <p:nvPr/>
        </p:nvSpPr>
        <p:spPr>
          <a:xfrm>
            <a:off x="8899498" y="532495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7008883" y="4672042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282F-E5F0-ECF0-651A-478550C3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5654131"/>
            <a:ext cx="993937" cy="78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/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blipFill>
                <a:blip r:embed="rId8"/>
                <a:stretch>
                  <a:fillRect l="-2462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/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blipFill>
                <a:blip r:embed="rId9"/>
                <a:stretch>
                  <a:fillRect l="-2462" t="-169565" r="-2462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/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blipFill>
                <a:blip r:embed="rId10"/>
                <a:stretch>
                  <a:fillRect l="-2154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/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blipFill>
                <a:blip r:embed="rId11"/>
                <a:stretch>
                  <a:fillRect l="-2473" t="-169565" r="-2827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Apply </a:t>
            </a:r>
            <a:r>
              <a:rPr lang="en-US" sz="4400" dirty="0" err="1"/>
              <a:t>ClusterVQE</a:t>
            </a:r>
            <a:r>
              <a:rPr lang="en-US" sz="4400" dirty="0"/>
              <a:t> to EV charging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40444-77EB-200F-CCB5-D83DFBAF1C19}"/>
              </a:ext>
            </a:extLst>
          </p:cNvPr>
          <p:cNvSpPr/>
          <p:nvPr/>
        </p:nvSpPr>
        <p:spPr>
          <a:xfrm>
            <a:off x="3153747" y="1931437"/>
            <a:ext cx="5458408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/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blipFill>
                <a:blip r:embed="rId2"/>
                <a:stretch>
                  <a:fillRect r="-6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/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A36D205-ED0D-0F5C-1081-855DC3153958}"/>
              </a:ext>
            </a:extLst>
          </p:cNvPr>
          <p:cNvSpPr/>
          <p:nvPr/>
        </p:nvSpPr>
        <p:spPr>
          <a:xfrm rot="16200000">
            <a:off x="5645020" y="-790773"/>
            <a:ext cx="326569" cy="42827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/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𝐻𝑜𝑟𝑖𝑧𝑜𝑛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blipFill>
                <a:blip r:embed="rId4"/>
                <a:stretch>
                  <a:fillRect l="-6081" r="-60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6A8F5F7D-18FA-0825-D8CE-0CA7957878F3}"/>
              </a:ext>
            </a:extLst>
          </p:cNvPr>
          <p:cNvSpPr/>
          <p:nvPr/>
        </p:nvSpPr>
        <p:spPr>
          <a:xfrm>
            <a:off x="2584581" y="1544215"/>
            <a:ext cx="157686" cy="1637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71A61-E5EA-59F2-AEED-BA7E96B9B3B9}"/>
              </a:ext>
            </a:extLst>
          </p:cNvPr>
          <p:cNvSpPr txBox="1"/>
          <p:nvPr/>
        </p:nvSpPr>
        <p:spPr>
          <a:xfrm>
            <a:off x="746449" y="2176916"/>
            <a:ext cx="1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Num of EVs =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A0FB1-2737-1BB6-88DC-F8E126C76FDC}"/>
              </a:ext>
            </a:extLst>
          </p:cNvPr>
          <p:cNvSpPr txBox="1"/>
          <p:nvPr/>
        </p:nvSpPr>
        <p:spPr>
          <a:xfrm>
            <a:off x="466531" y="3760237"/>
            <a:ext cx="942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Advantages of </a:t>
            </a:r>
            <a:r>
              <a:rPr lang="en-US" sz="2400" u="sng" dirty="0" err="1"/>
              <a:t>ClusterVQE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the number of qubits by a factor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the number of measurements by a factor of 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F50B0-433D-5C23-B0BE-4BF6EA53290B}"/>
              </a:ext>
            </a:extLst>
          </p:cNvPr>
          <p:cNvSpPr txBox="1"/>
          <p:nvPr/>
        </p:nvSpPr>
        <p:spPr>
          <a:xfrm>
            <a:off x="466531" y="5421086"/>
            <a:ext cx="709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2400" dirty="0"/>
              <a:t>Can also be used with qubit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E93E7-CF40-82C1-8627-BD1C5ED5D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5D6F-33FC-02DD-93FF-A4884CCD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Circuit: HEA with 2 layers</a:t>
            </a:r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F732A9D2-E263-FCD1-3F3C-1D9FB466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3" y="1018617"/>
            <a:ext cx="10643637" cy="56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0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example with </a:t>
            </a:r>
            <a:r>
              <a:rPr lang="en-US" b="1" i="1" dirty="0"/>
              <a:t>T=4 hours </a:t>
            </a:r>
            <a:r>
              <a:rPr lang="en-US" dirty="0"/>
              <a:t>, </a:t>
            </a:r>
            <a:r>
              <a:rPr lang="en-US" b="1" i="1" dirty="0" err="1"/>
              <a:t>Evs</a:t>
            </a:r>
            <a:r>
              <a:rPr lang="en-US" b="1" i="1" dirty="0"/>
              <a:t> = 4   </a:t>
            </a:r>
            <a:r>
              <a:rPr lang="en-US" dirty="0"/>
              <a:t>and </a:t>
            </a:r>
            <a:r>
              <a:rPr lang="en-US" b="1" dirty="0"/>
              <a:t>2 layer </a:t>
            </a:r>
            <a:r>
              <a:rPr lang="en-US" dirty="0"/>
              <a:t>HEA</a:t>
            </a:r>
            <a:r>
              <a:rPr lang="en-US" b="1" i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8298CD-87D5-2763-2FE0-19C6DFCB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96468"/>
              </p:ext>
            </p:extLst>
          </p:nvPr>
        </p:nvGraphicFramePr>
        <p:xfrm>
          <a:off x="587829" y="1931436"/>
          <a:ext cx="10692881" cy="40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38">
                  <a:extLst>
                    <a:ext uri="{9D8B030D-6E8A-4147-A177-3AD203B41FA5}">
                      <a16:colId xmlns:a16="http://schemas.microsoft.com/office/drawing/2014/main" val="18603160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563592540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626046515"/>
                    </a:ext>
                  </a:extLst>
                </a:gridCol>
                <a:gridCol w="821093">
                  <a:extLst>
                    <a:ext uri="{9D8B030D-6E8A-4147-A177-3AD203B41FA5}">
                      <a16:colId xmlns:a16="http://schemas.microsoft.com/office/drawing/2014/main" val="1535036084"/>
                    </a:ext>
                  </a:extLst>
                </a:gridCol>
                <a:gridCol w="1586205">
                  <a:extLst>
                    <a:ext uri="{9D8B030D-6E8A-4147-A177-3AD203B41FA5}">
                      <a16:colId xmlns:a16="http://schemas.microsoft.com/office/drawing/2014/main" val="1914686839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991389544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5338746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186401842"/>
                    </a:ext>
                  </a:extLst>
                </a:gridCol>
                <a:gridCol w="1548881">
                  <a:extLst>
                    <a:ext uri="{9D8B030D-6E8A-4147-A177-3AD203B41FA5}">
                      <a16:colId xmlns:a16="http://schemas.microsoft.com/office/drawing/2014/main" val="2455258047"/>
                    </a:ext>
                  </a:extLst>
                </a:gridCol>
              </a:tblGrid>
              <a:tr h="1117268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#Classical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#Shots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 </a:t>
                      </a:r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#Ry 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#CNOT 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#iterations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33818"/>
                  </a:ext>
                </a:extLst>
              </a:tr>
              <a:tr h="72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09592"/>
                  </a:ext>
                </a:extLst>
              </a:tr>
              <a:tr h="7295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5968"/>
                  </a:ext>
                </a:extLst>
              </a:tr>
              <a:tr h="7225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64968"/>
                  </a:ext>
                </a:extLst>
              </a:tr>
              <a:tr h="7295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BA6C-B44C-FF02-D281-14519359B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9249-9008-CB41-A86D-6F6FDADA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pic>
        <p:nvPicPr>
          <p:cNvPr id="4" name="Picture 3" descr="A chart with colored triangles and numbers&#10;&#10;Description automatically generated">
            <a:extLst>
              <a:ext uri="{FF2B5EF4-FFF2-40B4-BE49-F238E27FC236}">
                <a16:creationId xmlns:a16="http://schemas.microsoft.com/office/drawing/2014/main" id="{22C1672F-9645-2D89-211B-C678AB8D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0" y="1234435"/>
            <a:ext cx="5852172" cy="4389129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5A18721-3E9B-32CE-4ECC-26EA68103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A7B3009-B77C-E26D-4256-B498E6D9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50119"/>
            <a:ext cx="7877175" cy="5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494523" y="1207927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/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blipFill>
                <a:blip r:embed="rId2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053AE4-DF64-FB53-D4BA-E82BE0D2810B}"/>
              </a:ext>
            </a:extLst>
          </p:cNvPr>
          <p:cNvSpPr txBox="1"/>
          <p:nvPr/>
        </p:nvSpPr>
        <p:spPr>
          <a:xfrm>
            <a:off x="1236305" y="1324173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CompressedVQE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5721-32A6-CD8E-64A7-D82218E31328}"/>
              </a:ext>
            </a:extLst>
          </p:cNvPr>
          <p:cNvSpPr txBox="1"/>
          <p:nvPr/>
        </p:nvSpPr>
        <p:spPr>
          <a:xfrm>
            <a:off x="3694923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/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blipFill>
                <a:blip r:embed="rId3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0E44A-628D-8654-A307-F624EDDC4970}"/>
              </a:ext>
            </a:extLst>
          </p:cNvPr>
          <p:cNvSpPr txBox="1"/>
          <p:nvPr/>
        </p:nvSpPr>
        <p:spPr>
          <a:xfrm>
            <a:off x="6249953" y="1324173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ClusterCompressedVQE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4B839-253D-D371-4B82-86706DB0CD12}"/>
              </a:ext>
            </a:extLst>
          </p:cNvPr>
          <p:cNvSpPr txBox="1"/>
          <p:nvPr/>
        </p:nvSpPr>
        <p:spPr>
          <a:xfrm>
            <a:off x="8708572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32720/26880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59F5C-C674-807A-3E10-0DF790EA73C8}"/>
              </a:ext>
            </a:extLst>
          </p:cNvPr>
          <p:cNvSpPr txBox="1"/>
          <p:nvPr/>
        </p:nvSpPr>
        <p:spPr>
          <a:xfrm>
            <a:off x="494523" y="3429000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/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blipFill>
                <a:blip r:embed="rId4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147B5E-EB61-4171-FC16-A584D3FBE838}"/>
              </a:ext>
            </a:extLst>
          </p:cNvPr>
          <p:cNvSpPr txBox="1"/>
          <p:nvPr/>
        </p:nvSpPr>
        <p:spPr>
          <a:xfrm>
            <a:off x="1236305" y="3545246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ClusterVQE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4E57-67D1-5FBB-D9ED-237BCD2BB163}"/>
              </a:ext>
            </a:extLst>
          </p:cNvPr>
          <p:cNvSpPr txBox="1"/>
          <p:nvPr/>
        </p:nvSpPr>
        <p:spPr>
          <a:xfrm>
            <a:off x="3694923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/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blipFill>
                <a:blip r:embed="rId5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DDDDC91-C29E-2019-0DB0-03322EFB8A02}"/>
              </a:ext>
            </a:extLst>
          </p:cNvPr>
          <p:cNvSpPr txBox="1"/>
          <p:nvPr/>
        </p:nvSpPr>
        <p:spPr>
          <a:xfrm>
            <a:off x="6249953" y="3545246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VQE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8B3BA-1FDA-C8A6-087A-D27430165E93}"/>
              </a:ext>
            </a:extLst>
          </p:cNvPr>
          <p:cNvSpPr txBox="1"/>
          <p:nvPr/>
        </p:nvSpPr>
        <p:spPr>
          <a:xfrm>
            <a:off x="8708572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Comparison:64 EVs, 12 time step Horizon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EE9D1F85-D983-1644-88FE-8270D8F9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1" y="1234435"/>
            <a:ext cx="6950503" cy="52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371175-7C68-0922-E36D-DE92DC39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" y="1735853"/>
            <a:ext cx="5762605" cy="4217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7585788" y="1884784"/>
            <a:ext cx="2780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Buildings</a:t>
            </a:r>
            <a:r>
              <a:rPr lang="en-US" dirty="0"/>
              <a:t>: Point of Interest (POI)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 Cars</a:t>
            </a:r>
            <a:r>
              <a:rPr lang="en-US" dirty="0"/>
              <a:t>: Existing charging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Cars</a:t>
            </a:r>
            <a:r>
              <a:rPr lang="en-US" dirty="0"/>
              <a:t>: New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36920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2E4D4-9E2A-2E2C-A85A-338F57D83AD2}"/>
              </a:ext>
            </a:extLst>
          </p:cNvPr>
          <p:cNvSpPr txBox="1"/>
          <p:nvPr/>
        </p:nvSpPr>
        <p:spPr>
          <a:xfrm>
            <a:off x="447869" y="1950098"/>
            <a:ext cx="5733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the new chargers at the </a:t>
            </a:r>
            <a:r>
              <a:rPr lang="en-US" sz="2000" b="1" dirty="0"/>
              <a:t>minimum possible distance from the point of interest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that the chargers are placed at </a:t>
            </a:r>
            <a:r>
              <a:rPr lang="en-US" sz="2000" b="1" dirty="0"/>
              <a:t>the maximum possible distance from the existing chargers</a:t>
            </a:r>
            <a:r>
              <a:rPr lang="en-US" sz="2000" dirty="0"/>
              <a:t> and at the </a:t>
            </a:r>
            <a:r>
              <a:rPr lang="en-US" sz="2000" b="1" dirty="0"/>
              <a:t>maximum distance from each other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A7660-674B-154D-4AE6-F606AF9F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18" y="1678703"/>
            <a:ext cx="2503257" cy="294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AE180-DE9C-8DF4-3F01-36D9D07AEA4D}"/>
              </a:ext>
            </a:extLst>
          </p:cNvPr>
          <p:cNvSpPr txBox="1"/>
          <p:nvPr/>
        </p:nvSpPr>
        <p:spPr>
          <a:xfrm>
            <a:off x="485192" y="4478694"/>
            <a:ext cx="60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Solved</a:t>
            </a:r>
            <a:r>
              <a:rPr lang="en-US" sz="1800" b="1" u="sng" dirty="0"/>
              <a:t>: </a:t>
            </a:r>
            <a:r>
              <a:rPr lang="en-US" sz="1800" dirty="0"/>
              <a:t>Quantum Annealing combined with Genetic </a:t>
            </a:r>
            <a:r>
              <a:rPr lang="en-US" dirty="0"/>
              <a:t>A</a:t>
            </a:r>
            <a:r>
              <a:rPr lang="en-US" sz="1800" dirty="0"/>
              <a:t>lgorithm</a:t>
            </a:r>
            <a:endParaRPr lang="en-US" sz="18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81B2-6FAC-338F-A119-ED23FB354215}"/>
              </a:ext>
            </a:extLst>
          </p:cNvPr>
          <p:cNvSpPr/>
          <p:nvPr/>
        </p:nvSpPr>
        <p:spPr>
          <a:xfrm>
            <a:off x="774441" y="5449078"/>
            <a:ext cx="330177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Annealing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7781B-E345-35B7-4FB2-CA766ADCFAD1}"/>
              </a:ext>
            </a:extLst>
          </p:cNvPr>
          <p:cNvCxnSpPr>
            <a:cxnSpLocks/>
          </p:cNvCxnSpPr>
          <p:nvPr/>
        </p:nvCxnSpPr>
        <p:spPr>
          <a:xfrm>
            <a:off x="4114540" y="5836584"/>
            <a:ext cx="185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6B032C-4AA4-2D09-3634-730BD31A1FC5}"/>
              </a:ext>
            </a:extLst>
          </p:cNvPr>
          <p:cNvSpPr/>
          <p:nvPr/>
        </p:nvSpPr>
        <p:spPr>
          <a:xfrm>
            <a:off x="6096000" y="5449078"/>
            <a:ext cx="297228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Genetic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DEEE9-FE72-4ADF-5BC5-FF17C1AFEDE4}"/>
              </a:ext>
            </a:extLst>
          </p:cNvPr>
          <p:cNvSpPr txBox="1"/>
          <p:nvPr/>
        </p:nvSpPr>
        <p:spPr>
          <a:xfrm>
            <a:off x="4114540" y="5504575"/>
            <a:ext cx="11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QA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1F7531-4784-42F4-1E42-B3DF38BB44BE}"/>
              </a:ext>
            </a:extLst>
          </p:cNvPr>
          <p:cNvCxnSpPr/>
          <p:nvPr/>
        </p:nvCxnSpPr>
        <p:spPr>
          <a:xfrm>
            <a:off x="9068284" y="5836584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71CA4D-11CB-B497-609D-62009E1E96AA}"/>
              </a:ext>
            </a:extLst>
          </p:cNvPr>
          <p:cNvSpPr txBox="1"/>
          <p:nvPr/>
        </p:nvSpPr>
        <p:spPr>
          <a:xfrm>
            <a:off x="9553476" y="5682695"/>
            <a:ext cx="9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2805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177282" y="1884784"/>
            <a:ext cx="101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Problem Statement</a:t>
            </a:r>
          </a:p>
          <a:p>
            <a:r>
              <a:rPr lang="en-US" sz="2000" dirty="0"/>
              <a:t>Suppose we have rental EVs. We use each EV to satisfy reservations.</a:t>
            </a:r>
          </a:p>
          <a:p>
            <a:r>
              <a:rPr lang="en-US" sz="2000" b="1" u="sng" dirty="0"/>
              <a:t>The objective is : </a:t>
            </a:r>
            <a:r>
              <a:rPr lang="en-US" sz="2000" dirty="0"/>
              <a:t>to satisfy all reservations while spending the least amount of energy 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E5753-892E-F42B-594D-FC2F9642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5" y="2929065"/>
            <a:ext cx="5499681" cy="356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4F63D-36CA-B823-3157-9552471B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787" y="3312366"/>
            <a:ext cx="5379928" cy="2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84D13-EA0D-D97B-10E9-907B4A5E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481"/>
            <a:ext cx="12192000" cy="41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166948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EE9BE-FCE7-2933-C626-02CA53B5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01" y="2712485"/>
            <a:ext cx="10181202" cy="363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8BDF7-815A-00A9-9DDD-945714381447}"/>
              </a:ext>
            </a:extLst>
          </p:cNvPr>
          <p:cNvSpPr txBox="1"/>
          <p:nvPr/>
        </p:nvSpPr>
        <p:spPr>
          <a:xfrm>
            <a:off x="279918" y="1558212"/>
            <a:ext cx="946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</a:t>
            </a:r>
          </a:p>
          <a:p>
            <a:r>
              <a:rPr lang="en-US" dirty="0"/>
              <a:t>We have a number of EVs and a number of charging stations along a motorway. Each EV operates in a specific driving mode. </a:t>
            </a:r>
          </a:p>
          <a:p>
            <a:r>
              <a:rPr lang="en-US" b="1" u="sng" dirty="0"/>
              <a:t>The objective is</a:t>
            </a:r>
            <a:r>
              <a:rPr lang="en-US" dirty="0"/>
              <a:t>: Find all the cases (driving mode and charging station to be reached by each EV) so that there will be no conflicts at the station.</a:t>
            </a:r>
          </a:p>
        </p:txBody>
      </p:sp>
    </p:spTree>
    <p:extLst>
      <p:ext uri="{BB962C8B-B14F-4D97-AF65-F5344CB8AC3E}">
        <p14:creationId xmlns:p14="http://schemas.microsoft.com/office/powerpoint/2010/main" val="10620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89504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EDE11-4D8A-43DF-5638-6266B7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83" y="1735853"/>
            <a:ext cx="7145285" cy="48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989666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8462</TotalTime>
  <Words>1291</Words>
  <Application>Microsoft Office PowerPoint</Application>
  <PresentationFormat>Widescreen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Problem Statement</vt:lpstr>
      <vt:lpstr>Toy Example</vt:lpstr>
      <vt:lpstr>EV charging station placement problem</vt:lpstr>
      <vt:lpstr>EV charging station placement problem</vt:lpstr>
      <vt:lpstr>Electric Mobility Problem</vt:lpstr>
      <vt:lpstr>Electric Mobility Problem</vt:lpstr>
      <vt:lpstr>Charging Electric Cars on a Motorway</vt:lpstr>
      <vt:lpstr>Charging Electric Cars on a Motorway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ClusterVQE</vt:lpstr>
      <vt:lpstr>ClusterVQE</vt:lpstr>
      <vt:lpstr>ClusterVQE</vt:lpstr>
      <vt:lpstr>PowerPoint Presentation</vt:lpstr>
      <vt:lpstr>PowerPoint Presentation</vt:lpstr>
      <vt:lpstr>Apply ClusterVQE to EV charging problem</vt:lpstr>
      <vt:lpstr>Circuit: HEA with 2 layers</vt:lpstr>
      <vt:lpstr>Comparison</vt:lpstr>
      <vt:lpstr>Comparison</vt:lpstr>
      <vt:lpstr>Comparison</vt:lpstr>
      <vt:lpstr>Comparison</vt:lpstr>
      <vt:lpstr>Comparison:64 EVs, 12 time step Horizon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Theodoros Kalamarakis</dc:creator>
  <cp:lastModifiedBy>Theodoros Kalamarakis</cp:lastModifiedBy>
  <cp:revision>9</cp:revision>
  <dcterms:created xsi:type="dcterms:W3CDTF">2024-01-17T03:24:24Z</dcterms:created>
  <dcterms:modified xsi:type="dcterms:W3CDTF">2024-02-08T11:11:05Z</dcterms:modified>
</cp:coreProperties>
</file>