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55544-76FE-449E-B612-4F75A31FF40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6B26-4A97-4002-8825-C9387C7EE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1BE3-819D-D132-767D-FF5195B6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10B8-17E6-CF1A-7F6A-DE036199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2085-1086-2F33-BA61-A55955C7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EE5E-8151-6C0D-0BF4-85E2A546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4CB1-867B-7A5C-2673-90B3DC25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F50E-C2EE-8E5B-BA80-CDEDABB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D6EF-6E00-7BBF-F73D-90754D06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C46A-D50D-CCBF-0331-8E280330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B3F3-F4A5-5387-4711-972124A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7F6E-6A9B-2716-BEBA-5A622540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ED6F0-3C5E-BBA8-A84A-963504A16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8B1D9-AD7D-02B6-E5D2-AD689AA2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DB52-74EB-6F68-1F37-BFC45476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1CF5-A7FA-14BA-F1CE-BF15ACC5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09D1-040C-CB94-783A-D5049F9E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0EE9-718C-8E02-8C62-6997A961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1A50-66C8-53F1-6CEF-136B42A1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A185-B9EA-BAD7-197D-FC10590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9A6F-86F2-3F8E-F778-52E3DA67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C58F-F3DC-BD37-A1F1-1BA97BBD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CE63-F7D5-E853-968F-B18240FB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218D-241B-6FA1-B5A8-BE78DF5D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59E8-4093-8513-0A6A-85E3576A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DEF8-A771-E0B8-80E8-23C58DEC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40A1-533B-CFF6-D8F4-1AA13D0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7382-1A18-1618-E5B7-48AE037C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F0DE-5308-8DE8-670E-C0F51CF21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08B2F-7A69-6796-6540-E0883BDC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415F-4042-B5B0-11C4-7D70B1BF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85D6E-4849-D542-F96E-D35F3607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24D2-7640-A7D9-F007-7848760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5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ABF6-93C1-F02C-5E4B-F8363DAE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9BDD-BBC3-152B-D3EB-3A45E12B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5ECF-BBAC-B62A-43B0-97A68F58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9F735-3227-4F7E-E822-74B3254C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AD9C-6CB1-7385-68A8-812A269CA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63C7F-1763-7AB3-6861-B79E1509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85F94-CEE6-1AD3-2670-48C37D8E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DEEF0-0856-29E5-B49B-2555FE9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C98-A4CF-8DFE-90A0-63FEC55D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88DCA-72F5-DB7A-1BF5-99708E49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F5A7-D778-51EB-4627-1CA6A7E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6DF0C-963F-F088-2489-25B3A15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03712-E96C-E605-ED4C-7E69AD36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D142-774A-BD04-D21C-A3236111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2142E-107E-BDF6-88D2-736873F8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8E17-D305-B29F-928A-85F2AD4E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1FFB-03B8-A90D-92A1-3062E27E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DE010-DF54-1DB2-02B5-CAC6F41C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98379-0323-3FC6-CD2A-17ACEC86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FBEF9-7A8D-E202-D3C5-E3AB485D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04C4-710A-4810-B2C3-C35AB3DD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EC6A-390B-F9F3-E175-F41F4FCB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BF65B-BAD9-7B78-11A9-FF830123D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6936-7DBB-1CFF-1391-EE8F1779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A697-7660-5115-A7FC-DED1E469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0253-B832-A6FD-3A3C-A0D5F088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FCF0-8C09-E9D5-9E5D-09A67DF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E5379-C567-6119-3591-238650C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D65F-E483-0074-E4BA-C928C948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D9DF-B4A0-490B-7F7F-B12E3BD6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2975-80D1-4074-BD66-BA869C5977EF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EE27-F33E-73B0-AF90-DC0E9E015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8408-44E7-13EA-4C08-3C9B228B1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D6D3-C49B-4678-90E6-7DB5548E7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9558-3867-42A6-C4AC-9392DE41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 with 8 EVs and 8 hours Horizon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896BCE-BFC7-B6B6-0505-55FD72C0C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13831"/>
              </p:ext>
            </p:extLst>
          </p:nvPr>
        </p:nvGraphicFramePr>
        <p:xfrm>
          <a:off x="1782147" y="1531430"/>
          <a:ext cx="8135256" cy="3366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2849831514"/>
                    </a:ext>
                  </a:extLst>
                </a:gridCol>
                <a:gridCol w="2985796">
                  <a:extLst>
                    <a:ext uri="{9D8B030D-6E8A-4147-A177-3AD203B41FA5}">
                      <a16:colId xmlns:a16="http://schemas.microsoft.com/office/drawing/2014/main" val="982618661"/>
                    </a:ext>
                  </a:extLst>
                </a:gridCol>
                <a:gridCol w="2928774">
                  <a:extLst>
                    <a:ext uri="{9D8B030D-6E8A-4147-A177-3AD203B41FA5}">
                      <a16:colId xmlns:a16="http://schemas.microsoft.com/office/drawing/2014/main" val="293888445"/>
                    </a:ext>
                  </a:extLst>
                </a:gridCol>
              </a:tblGrid>
              <a:tr h="400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Energy Demand (</a:t>
                      </a:r>
                      <a:r>
                        <a:rPr lang="en-US" dirty="0" err="1"/>
                        <a:t>KWh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Elapsed Time of charging (h)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6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6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0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9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6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0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8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55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3: Result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D7E4218-F8B5-F973-3D81-F540411C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838199"/>
            <a:ext cx="7848601" cy="58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Comparison: % of Demand met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w.r.t.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power limit</a:t>
            </a:r>
          </a:p>
        </p:txBody>
      </p:sp>
      <p:pic>
        <p:nvPicPr>
          <p:cNvPr id="3" name="Picture 2" descr="A graph of a power capacity&#10;&#10;Description automatically generated with medium confidence">
            <a:extLst>
              <a:ext uri="{FF2B5EF4-FFF2-40B4-BE49-F238E27FC236}">
                <a16:creationId xmlns:a16="http://schemas.microsoft.com/office/drawing/2014/main" id="{8A9E4CA4-8DBE-3817-C144-9973D5F7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4" y="876299"/>
            <a:ext cx="7975601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5073426"/>
                  </p:ext>
                </p:extLst>
              </p:nvPr>
            </p:nvGraphicFramePr>
            <p:xfrm>
              <a:off x="2808513" y="2164701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2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3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4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5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6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7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(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8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5073426"/>
                  </p:ext>
                </p:extLst>
              </p:nvPr>
            </p:nvGraphicFramePr>
            <p:xfrm>
              <a:off x="2808513" y="2164701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667" r="-671569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1667" r="-598980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1667" r="-505155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1667" r="-400000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1667" r="-304124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1667" r="-201020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1667" r="-103093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1667" r="-2041" b="-7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01667" r="-67156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101667" r="-598980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101667" r="-505155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101667" r="-400000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101667" r="-304124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101667" r="-201020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101667" r="-103093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101667" r="-2041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01667" r="-67156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201667" r="-598980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201667" r="-505155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201667" r="-400000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201667" r="-304124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201667" r="-201020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201667" r="-103093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201667" r="-2041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96721" r="-671569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296721" r="-59898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296721" r="-505155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296721" r="-400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296721" r="-30412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296721" r="-20102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296721" r="-103093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296721" r="-2041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403333" r="-67156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403333" r="-59898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403333" r="-505155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403333" r="-4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403333" r="-304124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403333" r="-20102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403333" r="-103093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403333" r="-2041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503333" r="-67156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503333" r="-59898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503333" r="-50515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503333" r="-4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503333" r="-3041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503333" r="-20102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503333" r="-103093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503333" r="-204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603333" r="-67156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603333" r="-59898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603333" r="-50515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603333" r="-40000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603333" r="-304124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603333" r="-20102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603333" r="-10309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603333" r="-2041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0" t="-703333" r="-67156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102" t="-703333" r="-59898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7216" t="-703333" r="-505155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082" t="-703333" r="-40000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47" t="-703333" r="-304124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61" t="-703333" r="-20102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9278" t="-703333" r="-10309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041" t="-703333" r="-2041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23AD3F2-C710-C692-F00B-5933D2100B71}"/>
              </a:ext>
            </a:extLst>
          </p:cNvPr>
          <p:cNvSpPr/>
          <p:nvPr/>
        </p:nvSpPr>
        <p:spPr>
          <a:xfrm rot="10800000">
            <a:off x="8229600" y="2304660"/>
            <a:ext cx="414987" cy="2621902"/>
          </a:xfrm>
          <a:prstGeom prst="leftBrace">
            <a:avLst>
              <a:gd name="adj1" fmla="val 8333"/>
              <a:gd name="adj2" fmla="val 490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3EA5C0A0-84DE-414C-0419-B8D5CDF0B612}"/>
              </a:ext>
            </a:extLst>
          </p:cNvPr>
          <p:cNvSpPr/>
          <p:nvPr/>
        </p:nvSpPr>
        <p:spPr>
          <a:xfrm>
            <a:off x="2546635" y="2164701"/>
            <a:ext cx="261878" cy="2926080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C8ACDC53-FCDC-C4F5-CC88-45B1445CFC2D}"/>
              </a:ext>
            </a:extLst>
          </p:cNvPr>
          <p:cNvSpPr/>
          <p:nvPr/>
        </p:nvSpPr>
        <p:spPr>
          <a:xfrm rot="10800000">
            <a:off x="7671805" y="2164700"/>
            <a:ext cx="261879" cy="2926079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/>
              <p:nvPr/>
            </p:nvSpPr>
            <p:spPr>
              <a:xfrm>
                <a:off x="1501954" y="3353132"/>
                <a:ext cx="969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54" y="3353132"/>
                <a:ext cx="96967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0260E93E-1396-DEED-1C45-AD5078BCC25D}"/>
              </a:ext>
            </a:extLst>
          </p:cNvPr>
          <p:cNvSpPr/>
          <p:nvPr/>
        </p:nvSpPr>
        <p:spPr>
          <a:xfrm rot="5400000">
            <a:off x="5046737" y="-379687"/>
            <a:ext cx="300828" cy="41811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607D-960C-27F3-B932-2F61DAE8A892}"/>
              </a:ext>
            </a:extLst>
          </p:cNvPr>
          <p:cNvSpPr txBox="1"/>
          <p:nvPr/>
        </p:nvSpPr>
        <p:spPr>
          <a:xfrm>
            <a:off x="8719408" y="3460854"/>
            <a:ext cx="132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of EVs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D56FA-FF66-A0CF-3EB7-E6F7A5859446}"/>
              </a:ext>
            </a:extLst>
          </p:cNvPr>
          <p:cNvSpPr txBox="1"/>
          <p:nvPr/>
        </p:nvSpPr>
        <p:spPr>
          <a:xfrm>
            <a:off x="4717302" y="1113126"/>
            <a:ext cx="11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A0D3545-DBC1-3C56-2712-8ADC95C737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6626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6CF3C3-71C8-E43A-2C22-5D7961467BC9}"/>
              </a:ext>
            </a:extLst>
          </p:cNvPr>
          <p:cNvSpPr/>
          <p:nvPr/>
        </p:nvSpPr>
        <p:spPr>
          <a:xfrm>
            <a:off x="391885" y="2500604"/>
            <a:ext cx="2111497" cy="12969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83C88-6C3B-BF17-EB09-712BB67F0F60}"/>
              </a:ext>
            </a:extLst>
          </p:cNvPr>
          <p:cNvSpPr txBox="1"/>
          <p:nvPr/>
        </p:nvSpPr>
        <p:spPr>
          <a:xfrm>
            <a:off x="575551" y="2855168"/>
            <a:ext cx="215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VQE Circuit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23AFBB-EF41-47B4-E4B0-58DF08C10D41}"/>
              </a:ext>
            </a:extLst>
          </p:cNvPr>
          <p:cNvCxnSpPr>
            <a:cxnSpLocks/>
          </p:cNvCxnSpPr>
          <p:nvPr/>
        </p:nvCxnSpPr>
        <p:spPr>
          <a:xfrm>
            <a:off x="2503382" y="317235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487350"/>
                  </p:ext>
                </p:extLst>
              </p:nvPr>
            </p:nvGraphicFramePr>
            <p:xfrm>
              <a:off x="3807821" y="1990759"/>
              <a:ext cx="528832" cy="23419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2506338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487350"/>
                  </p:ext>
                </p:extLst>
              </p:nvPr>
            </p:nvGraphicFramePr>
            <p:xfrm>
              <a:off x="3807821" y="1990759"/>
              <a:ext cx="528832" cy="23419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7609" b="-2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506338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7255" b="-90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8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ket 5">
            <a:extLst>
              <a:ext uri="{FF2B5EF4-FFF2-40B4-BE49-F238E27FC236}">
                <a16:creationId xmlns:a16="http://schemas.microsoft.com/office/drawing/2014/main" id="{0F9F6486-860A-5997-D78A-50D91CC5468B}"/>
              </a:ext>
            </a:extLst>
          </p:cNvPr>
          <p:cNvSpPr/>
          <p:nvPr/>
        </p:nvSpPr>
        <p:spPr>
          <a:xfrm rot="10800000">
            <a:off x="4245669" y="2093392"/>
            <a:ext cx="76443" cy="226056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/>
              <p:nvPr/>
            </p:nvSpPr>
            <p:spPr>
              <a:xfrm>
                <a:off x="2863422" y="2915718"/>
                <a:ext cx="104166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=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22" y="2915718"/>
                <a:ext cx="1041667" cy="513282"/>
              </a:xfrm>
              <a:prstGeom prst="rect">
                <a:avLst/>
              </a:prstGeom>
              <a:blipFill>
                <a:blip r:embed="rId3"/>
                <a:stretch>
                  <a:fillRect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FC2F85-057A-C7C5-2F34-C7B3AAFF1257}"/>
              </a:ext>
            </a:extLst>
          </p:cNvPr>
          <p:cNvCxnSpPr>
            <a:cxnSpLocks/>
          </p:cNvCxnSpPr>
          <p:nvPr/>
        </p:nvCxnSpPr>
        <p:spPr>
          <a:xfrm>
            <a:off x="4525347" y="3116778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/>
              <p:nvPr/>
            </p:nvSpPr>
            <p:spPr>
              <a:xfrm>
                <a:off x="5560529" y="2839778"/>
                <a:ext cx="1152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29" y="2839778"/>
                <a:ext cx="11525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D87ED-C470-5D39-D372-C49DA6B97397}"/>
              </a:ext>
            </a:extLst>
          </p:cNvPr>
          <p:cNvCxnSpPr/>
          <p:nvPr/>
        </p:nvCxnSpPr>
        <p:spPr>
          <a:xfrm>
            <a:off x="7660953" y="3116778"/>
            <a:ext cx="112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01A589-F7D2-4BA6-FF65-F185DB8D7ECD}"/>
                  </a:ext>
                </a:extLst>
              </p:cNvPr>
              <p:cNvSpPr txBox="1"/>
              <p:nvPr/>
            </p:nvSpPr>
            <p:spPr>
              <a:xfrm>
                <a:off x="8751224" y="2932111"/>
                <a:ext cx="295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=6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𝑞𝑢𝑏𝑖𝑡𝑠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01A589-F7D2-4BA6-FF65-F185DB8D7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24" y="2932111"/>
                <a:ext cx="2958694" cy="461665"/>
              </a:xfrm>
              <a:prstGeom prst="rect">
                <a:avLst/>
              </a:prstGeom>
              <a:blipFill>
                <a:blip r:embed="rId5"/>
                <a:stretch>
                  <a:fillRect l="-14021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78BC25-5CB6-03BB-AD37-B63CF836A792}"/>
              </a:ext>
            </a:extLst>
          </p:cNvPr>
          <p:cNvSpPr/>
          <p:nvPr/>
        </p:nvSpPr>
        <p:spPr>
          <a:xfrm>
            <a:off x="3809186" y="2093392"/>
            <a:ext cx="76443" cy="226056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F1FA559-842C-6C7C-8B44-92C1EDC9A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562809"/>
                  </p:ext>
                </p:extLst>
              </p:nvPr>
            </p:nvGraphicFramePr>
            <p:xfrm>
              <a:off x="6740533" y="1990759"/>
              <a:ext cx="714248" cy="23419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14248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506338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F1FA559-842C-6C7C-8B44-92C1EDC9A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7562809"/>
                  </p:ext>
                </p:extLst>
              </p:nvPr>
            </p:nvGraphicFramePr>
            <p:xfrm>
              <a:off x="6740533" y="1990759"/>
              <a:ext cx="714248" cy="23419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14248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1010" r="-1695" b="-2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108696" r="-1695" b="-2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506338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188235" r="-1695" b="-92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559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319565" r="-169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Left Bracket 16">
            <a:extLst>
              <a:ext uri="{FF2B5EF4-FFF2-40B4-BE49-F238E27FC236}">
                <a16:creationId xmlns:a16="http://schemas.microsoft.com/office/drawing/2014/main" id="{C6E98176-5401-3792-8257-BB6ED7EA2432}"/>
              </a:ext>
            </a:extLst>
          </p:cNvPr>
          <p:cNvSpPr/>
          <p:nvPr/>
        </p:nvSpPr>
        <p:spPr>
          <a:xfrm rot="10800000">
            <a:off x="7351897" y="2011976"/>
            <a:ext cx="76444" cy="234198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3737EF2A-1E05-6D96-E2EA-FEC1B8101B0D}"/>
              </a:ext>
            </a:extLst>
          </p:cNvPr>
          <p:cNvSpPr/>
          <p:nvPr/>
        </p:nvSpPr>
        <p:spPr>
          <a:xfrm>
            <a:off x="6741898" y="2011976"/>
            <a:ext cx="76444" cy="234198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1: Use one circuit for the entire matrix</a:t>
            </a:r>
          </a:p>
        </p:txBody>
      </p:sp>
    </p:spTree>
    <p:extLst>
      <p:ext uri="{BB962C8B-B14F-4D97-AF65-F5344CB8AC3E}">
        <p14:creationId xmlns:p14="http://schemas.microsoft.com/office/powerpoint/2010/main" val="42546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1: Result</a:t>
            </a:r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5D604D06-2050-957B-8643-0CB5FF60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28675"/>
            <a:ext cx="7686675" cy="57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6CF3C3-71C8-E43A-2C22-5D7961467BC9}"/>
              </a:ext>
            </a:extLst>
          </p:cNvPr>
          <p:cNvSpPr/>
          <p:nvPr/>
        </p:nvSpPr>
        <p:spPr>
          <a:xfrm>
            <a:off x="786908" y="1489831"/>
            <a:ext cx="1751458" cy="979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83C88-6C3B-BF17-EB09-712BB67F0F60}"/>
              </a:ext>
            </a:extLst>
          </p:cNvPr>
          <p:cNvSpPr txBox="1"/>
          <p:nvPr/>
        </p:nvSpPr>
        <p:spPr>
          <a:xfrm>
            <a:off x="719817" y="1717725"/>
            <a:ext cx="215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VQE Circuit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23AFBB-EF41-47B4-E4B0-58DF08C10D41}"/>
              </a:ext>
            </a:extLst>
          </p:cNvPr>
          <p:cNvCxnSpPr>
            <a:cxnSpLocks/>
          </p:cNvCxnSpPr>
          <p:nvPr/>
        </p:nvCxnSpPr>
        <p:spPr>
          <a:xfrm>
            <a:off x="2538366" y="197933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063403"/>
                  </p:ext>
                </p:extLst>
              </p:nvPr>
            </p:nvGraphicFramePr>
            <p:xfrm>
              <a:off x="3618497" y="1271944"/>
              <a:ext cx="528832" cy="15721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5901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0419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688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063403"/>
                  </p:ext>
                </p:extLst>
              </p:nvPr>
            </p:nvGraphicFramePr>
            <p:xfrm>
              <a:off x="3618497" y="1271944"/>
              <a:ext cx="528832" cy="15721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5901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167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041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000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ket 5">
            <a:extLst>
              <a:ext uri="{FF2B5EF4-FFF2-40B4-BE49-F238E27FC236}">
                <a16:creationId xmlns:a16="http://schemas.microsoft.com/office/drawing/2014/main" id="{0F9F6486-860A-5997-D78A-50D91CC5468B}"/>
              </a:ext>
            </a:extLst>
          </p:cNvPr>
          <p:cNvSpPr/>
          <p:nvPr/>
        </p:nvSpPr>
        <p:spPr>
          <a:xfrm rot="10800000">
            <a:off x="4055031" y="1245862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/>
              <p:nvPr/>
            </p:nvSpPr>
            <p:spPr>
              <a:xfrm>
                <a:off x="2822014" y="1672769"/>
                <a:ext cx="104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14" y="1672769"/>
                <a:ext cx="1041667" cy="461665"/>
              </a:xfrm>
              <a:prstGeom prst="rect">
                <a:avLst/>
              </a:prstGeom>
              <a:blipFill>
                <a:blip r:embed="rId3"/>
                <a:stretch>
                  <a:fillRect l="-7018" t="-128947" r="-29240" b="-19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FC2F85-057A-C7C5-2F34-C7B3AAFF1257}"/>
              </a:ext>
            </a:extLst>
          </p:cNvPr>
          <p:cNvCxnSpPr>
            <a:cxnSpLocks/>
          </p:cNvCxnSpPr>
          <p:nvPr/>
        </p:nvCxnSpPr>
        <p:spPr>
          <a:xfrm>
            <a:off x="4147329" y="1970358"/>
            <a:ext cx="471324" cy="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/>
              <p:nvPr/>
            </p:nvSpPr>
            <p:spPr>
              <a:xfrm>
                <a:off x="4712410" y="1739525"/>
                <a:ext cx="1328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10" y="1739525"/>
                <a:ext cx="1328508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78BC25-5CB6-03BB-AD37-B63CF836A792}"/>
              </a:ext>
            </a:extLst>
          </p:cNvPr>
          <p:cNvSpPr/>
          <p:nvPr/>
        </p:nvSpPr>
        <p:spPr>
          <a:xfrm>
            <a:off x="3618498" y="1245862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2: Use a circuit for every column of the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760EE6-7F9A-E824-7045-3248567CC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975783"/>
                  </p:ext>
                </p:extLst>
              </p:nvPr>
            </p:nvGraphicFramePr>
            <p:xfrm>
              <a:off x="6145305" y="124586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760EE6-7F9A-E824-7045-3248567CC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2975783"/>
                  </p:ext>
                </p:extLst>
              </p:nvPr>
            </p:nvGraphicFramePr>
            <p:xfrm>
              <a:off x="6145305" y="124586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174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7059" b="-6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83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9048" b="-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Left Bracket 9">
            <a:extLst>
              <a:ext uri="{FF2B5EF4-FFF2-40B4-BE49-F238E27FC236}">
                <a16:creationId xmlns:a16="http://schemas.microsoft.com/office/drawing/2014/main" id="{D71C1A85-7E9B-17EF-3A23-AC56CDD7B1A8}"/>
              </a:ext>
            </a:extLst>
          </p:cNvPr>
          <p:cNvSpPr/>
          <p:nvPr/>
        </p:nvSpPr>
        <p:spPr>
          <a:xfrm rot="10800000">
            <a:off x="6868590" y="1245861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C976AF8-6050-83D9-23E0-6225FEFAC1B5}"/>
              </a:ext>
            </a:extLst>
          </p:cNvPr>
          <p:cNvSpPr/>
          <p:nvPr/>
        </p:nvSpPr>
        <p:spPr>
          <a:xfrm>
            <a:off x="6040917" y="1245861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08D243-B5E7-DD36-BD1E-B560F0FA18C8}"/>
              </a:ext>
            </a:extLst>
          </p:cNvPr>
          <p:cNvSpPr/>
          <p:nvPr/>
        </p:nvSpPr>
        <p:spPr>
          <a:xfrm>
            <a:off x="694609" y="5166801"/>
            <a:ext cx="1751458" cy="979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533D0-FD20-E0B7-FDEF-C4E659780EF5}"/>
              </a:ext>
            </a:extLst>
          </p:cNvPr>
          <p:cNvSpPr txBox="1"/>
          <p:nvPr/>
        </p:nvSpPr>
        <p:spPr>
          <a:xfrm>
            <a:off x="627518" y="5394695"/>
            <a:ext cx="215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VQE Circuit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9CAA71-2D09-0546-5903-DADA8B4CB950}"/>
              </a:ext>
            </a:extLst>
          </p:cNvPr>
          <p:cNvCxnSpPr>
            <a:cxnSpLocks/>
          </p:cNvCxnSpPr>
          <p:nvPr/>
        </p:nvCxnSpPr>
        <p:spPr>
          <a:xfrm>
            <a:off x="2446067" y="565630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D8673D0-1092-C519-CE25-4716FCD20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231530"/>
                  </p:ext>
                </p:extLst>
              </p:nvPr>
            </p:nvGraphicFramePr>
            <p:xfrm>
              <a:off x="3526198" y="482019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D8673D0-1092-C519-CE25-4716FCD20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231530"/>
                  </p:ext>
                </p:extLst>
              </p:nvPr>
            </p:nvGraphicFramePr>
            <p:xfrm>
              <a:off x="3526198" y="482019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8039" b="-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Left Bracket 24">
            <a:extLst>
              <a:ext uri="{FF2B5EF4-FFF2-40B4-BE49-F238E27FC236}">
                <a16:creationId xmlns:a16="http://schemas.microsoft.com/office/drawing/2014/main" id="{C200BBD2-E575-7FBB-99DD-D08FF1F6C42C}"/>
              </a:ext>
            </a:extLst>
          </p:cNvPr>
          <p:cNvSpPr/>
          <p:nvPr/>
        </p:nvSpPr>
        <p:spPr>
          <a:xfrm rot="10800000">
            <a:off x="3962732" y="4922832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803C-8B70-6953-ACCA-E0C9672CED5F}"/>
                  </a:ext>
                </a:extLst>
              </p:cNvPr>
              <p:cNvSpPr txBox="1"/>
              <p:nvPr/>
            </p:nvSpPr>
            <p:spPr>
              <a:xfrm>
                <a:off x="2729715" y="5349739"/>
                <a:ext cx="104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803C-8B70-6953-ACCA-E0C9672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15" y="5349739"/>
                <a:ext cx="1041667" cy="461665"/>
              </a:xfrm>
              <a:prstGeom prst="rect">
                <a:avLst/>
              </a:prstGeom>
              <a:blipFill>
                <a:blip r:embed="rId7"/>
                <a:stretch>
                  <a:fillRect l="-6433" t="-130667" r="-29825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10669-A42E-FF9B-F0C6-1929F064548B}"/>
              </a:ext>
            </a:extLst>
          </p:cNvPr>
          <p:cNvCxnSpPr>
            <a:cxnSpLocks/>
          </p:cNvCxnSpPr>
          <p:nvPr/>
        </p:nvCxnSpPr>
        <p:spPr>
          <a:xfrm>
            <a:off x="4055030" y="5647328"/>
            <a:ext cx="471324" cy="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E8814-4BC0-E7D4-CA99-05C9281F8F2B}"/>
                  </a:ext>
                </a:extLst>
              </p:cNvPr>
              <p:cNvSpPr txBox="1"/>
              <p:nvPr/>
            </p:nvSpPr>
            <p:spPr>
              <a:xfrm>
                <a:off x="4620111" y="5416495"/>
                <a:ext cx="1328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(8)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E8814-4BC0-E7D4-CA99-05C9281F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11" y="5416495"/>
                <a:ext cx="1328508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>
            <a:extLst>
              <a:ext uri="{FF2B5EF4-FFF2-40B4-BE49-F238E27FC236}">
                <a16:creationId xmlns:a16="http://schemas.microsoft.com/office/drawing/2014/main" id="{5FC96C29-BF20-EA4C-1A2E-5EFBA17BBBD6}"/>
              </a:ext>
            </a:extLst>
          </p:cNvPr>
          <p:cNvSpPr/>
          <p:nvPr/>
        </p:nvSpPr>
        <p:spPr>
          <a:xfrm>
            <a:off x="3526199" y="4922832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5AFE3E7-1C9F-C2A2-2065-FCB8223D6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621367"/>
                  </p:ext>
                </p:extLst>
              </p:nvPr>
            </p:nvGraphicFramePr>
            <p:xfrm>
              <a:off x="6053006" y="492283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5AFE3E7-1C9F-C2A2-2065-FCB8223D6F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621367"/>
                  </p:ext>
                </p:extLst>
              </p:nvPr>
            </p:nvGraphicFramePr>
            <p:xfrm>
              <a:off x="6053006" y="492283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b="-1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98039" b="-6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83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20635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A1AB4E05-5FE8-2016-45CF-EC725CE4AE5D}"/>
              </a:ext>
            </a:extLst>
          </p:cNvPr>
          <p:cNvSpPr/>
          <p:nvPr/>
        </p:nvSpPr>
        <p:spPr>
          <a:xfrm rot="10800000">
            <a:off x="6776291" y="4922831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E934D2D-9F8B-DCE7-FEB2-A41642E83809}"/>
              </a:ext>
            </a:extLst>
          </p:cNvPr>
          <p:cNvSpPr/>
          <p:nvPr/>
        </p:nvSpPr>
        <p:spPr>
          <a:xfrm>
            <a:off x="5948618" y="4922831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3F2B9-F48A-3714-90A1-36C37384023D}"/>
                  </a:ext>
                </a:extLst>
              </p:cNvPr>
              <p:cNvSpPr txBox="1"/>
              <p:nvPr/>
            </p:nvSpPr>
            <p:spPr>
              <a:xfrm>
                <a:off x="158903" y="1031220"/>
                <a:ext cx="271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𝑞𝑢𝑏𝑖𝑡𝑠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3F2B9-F48A-3714-90A1-36C37384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3" y="1031220"/>
                <a:ext cx="2715306" cy="369332"/>
              </a:xfrm>
              <a:prstGeom prst="rect">
                <a:avLst/>
              </a:prstGeom>
              <a:blipFill>
                <a:blip r:embed="rId10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D79CB-38D9-6F49-0EF7-29CCAACBD314}"/>
                  </a:ext>
                </a:extLst>
              </p:cNvPr>
              <p:cNvSpPr txBox="1"/>
              <p:nvPr/>
            </p:nvSpPr>
            <p:spPr>
              <a:xfrm>
                <a:off x="-386919" y="4729860"/>
                <a:ext cx="3798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𝑞𝑢𝑏𝑖𝑡𝑠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D79CB-38D9-6F49-0EF7-29CCAACB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919" y="4729860"/>
                <a:ext cx="3798472" cy="369332"/>
              </a:xfrm>
              <a:prstGeom prst="rect">
                <a:avLst/>
              </a:prstGeom>
              <a:blipFill>
                <a:blip r:embed="rId11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AFE9E-9148-E700-B44F-FE5AA4A4D132}"/>
                  </a:ext>
                </a:extLst>
              </p:cNvPr>
              <p:cNvSpPr txBox="1"/>
              <p:nvPr/>
            </p:nvSpPr>
            <p:spPr>
              <a:xfrm>
                <a:off x="-480035" y="3355972"/>
                <a:ext cx="41007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AFE9E-9148-E700-B44F-FE5AA4A4D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035" y="3355972"/>
                <a:ext cx="4100746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>
            <a:extLst>
              <a:ext uri="{FF2B5EF4-FFF2-40B4-BE49-F238E27FC236}">
                <a16:creationId xmlns:a16="http://schemas.microsoft.com/office/drawing/2014/main" id="{9E39DB67-6E09-2B0A-6728-EAF28B698E8B}"/>
              </a:ext>
            </a:extLst>
          </p:cNvPr>
          <p:cNvSpPr/>
          <p:nvPr/>
        </p:nvSpPr>
        <p:spPr>
          <a:xfrm>
            <a:off x="7763069" y="1414550"/>
            <a:ext cx="291730" cy="47312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DC261F-EAEE-369F-9FC6-BE2297CCDAC2}"/>
                  </a:ext>
                </a:extLst>
              </p:cNvPr>
              <p:cNvSpPr txBox="1"/>
              <p:nvPr/>
            </p:nvSpPr>
            <p:spPr>
              <a:xfrm>
                <a:off x="7763069" y="3549346"/>
                <a:ext cx="35398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DC261F-EAEE-369F-9FC6-BE2297CC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69" y="3549346"/>
                <a:ext cx="3539809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6B000-F7B3-DFE6-3F24-7F82B2EE9D31}"/>
                  </a:ext>
                </a:extLst>
              </p:cNvPr>
              <p:cNvSpPr txBox="1"/>
              <p:nvPr/>
            </p:nvSpPr>
            <p:spPr>
              <a:xfrm>
                <a:off x="159475" y="1801080"/>
                <a:ext cx="307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6B000-F7B3-DFE6-3F24-7F82B2EE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5" y="1801080"/>
                <a:ext cx="307712" cy="276999"/>
              </a:xfrm>
              <a:prstGeom prst="rect">
                <a:avLst/>
              </a:prstGeom>
              <a:blipFill>
                <a:blip r:embed="rId14"/>
                <a:stretch>
                  <a:fillRect l="-17647" r="-78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D8CCA6-12D9-7E8C-33FD-CFE8FA11B15F}"/>
                  </a:ext>
                </a:extLst>
              </p:cNvPr>
              <p:cNvSpPr txBox="1"/>
              <p:nvPr/>
            </p:nvSpPr>
            <p:spPr>
              <a:xfrm>
                <a:off x="-38634" y="5408507"/>
                <a:ext cx="717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D8CCA6-12D9-7E8C-33FD-CFE8FA11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4" y="5408507"/>
                <a:ext cx="7173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6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23DB45F-D5E2-FF8A-906F-83FDEE967C2F}"/>
              </a:ext>
            </a:extLst>
          </p:cNvPr>
          <p:cNvSpPr/>
          <p:nvPr/>
        </p:nvSpPr>
        <p:spPr>
          <a:xfrm>
            <a:off x="4562669" y="733426"/>
            <a:ext cx="755780" cy="34560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797551"/>
                  </p:ext>
                </p:extLst>
              </p:nvPr>
            </p:nvGraphicFramePr>
            <p:xfrm>
              <a:off x="3387011" y="989044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797551"/>
                  </p:ext>
                </p:extLst>
              </p:nvPr>
            </p:nvGraphicFramePr>
            <p:xfrm>
              <a:off x="3387011" y="989044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669608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r="-596939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r="-503093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r="-397959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r="-302062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r="-198980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r="-101031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b="-7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669608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100000" r="-59693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100000" r="-503093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100000" r="-39795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100000" r="-302062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100000" r="-198980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100000" r="-101031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100000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669608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200000" r="-59693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200000" r="-503093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200000" r="-39795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200000" r="-302062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200000" r="-198980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200000" r="-101031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20000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5082" r="-66960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295082" r="-596939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295082" r="-503093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295082" r="-397959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295082" r="-302062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295082" r="-19898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295082" r="-10103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295082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1667" r="-6696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401667" r="-59693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401667" r="-503093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401667" r="-39795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401667" r="-302062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401667" r="-19898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401667" r="-101031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401667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1667" r="-66960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501667" r="-59693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501667" r="-503093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501667" r="-39795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501667" r="-3020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501667" r="-19898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501667" r="-10103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501667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1667" r="-66960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601667" r="-59693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601667" r="-50309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601667" r="-39795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601667" r="-302062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601667" r="-19898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601667" r="-10103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601667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01667" r="-66960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701667" r="-59693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701667" r="-50309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701667" r="-39795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701667" r="-30206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701667" r="-19898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701667" r="-10103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70166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3EA5C0A0-84DE-414C-0419-B8D5CDF0B612}"/>
              </a:ext>
            </a:extLst>
          </p:cNvPr>
          <p:cNvSpPr/>
          <p:nvPr/>
        </p:nvSpPr>
        <p:spPr>
          <a:xfrm>
            <a:off x="3125133" y="989044"/>
            <a:ext cx="261878" cy="2926080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C8ACDC53-FCDC-C4F5-CC88-45B1445CFC2D}"/>
              </a:ext>
            </a:extLst>
          </p:cNvPr>
          <p:cNvSpPr/>
          <p:nvPr/>
        </p:nvSpPr>
        <p:spPr>
          <a:xfrm rot="10800000">
            <a:off x="8250303" y="989043"/>
            <a:ext cx="261879" cy="2926079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/>
              <p:nvPr/>
            </p:nvSpPr>
            <p:spPr>
              <a:xfrm>
                <a:off x="2080452" y="2177475"/>
                <a:ext cx="969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52" y="2177475"/>
                <a:ext cx="96967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AA0D3545-DBC1-3C56-2712-8ADC95C737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73298-401B-ED24-1BB4-4DD3190C3C25}"/>
                  </a:ext>
                </a:extLst>
              </p:cNvPr>
              <p:cNvSpPr txBox="1"/>
              <p:nvPr/>
            </p:nvSpPr>
            <p:spPr>
              <a:xfrm>
                <a:off x="793102" y="5118645"/>
                <a:ext cx="7585788" cy="55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([|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∗[|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73298-401B-ED24-1BB4-4DD3190C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2" y="5118645"/>
                <a:ext cx="7585788" cy="557140"/>
              </a:xfrm>
              <a:prstGeom prst="rect">
                <a:avLst/>
              </a:prstGeom>
              <a:blipFill>
                <a:blip r:embed="rId4"/>
                <a:stretch>
                  <a:fillRect l="-804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A4FC34-A90D-DBFA-DF06-D99A46ED3F14}"/>
              </a:ext>
            </a:extLst>
          </p:cNvPr>
          <p:cNvCxnSpPr>
            <a:cxnSpLocks/>
          </p:cNvCxnSpPr>
          <p:nvPr/>
        </p:nvCxnSpPr>
        <p:spPr>
          <a:xfrm>
            <a:off x="8378890" y="5399014"/>
            <a:ext cx="53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1BFAE-C684-D703-3B95-FE2D7602A49F}"/>
                  </a:ext>
                </a:extLst>
              </p:cNvPr>
              <p:cNvSpPr txBox="1"/>
              <p:nvPr/>
            </p:nvSpPr>
            <p:spPr>
              <a:xfrm>
                <a:off x="9088020" y="5188792"/>
                <a:ext cx="199432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1BFAE-C684-D703-3B95-FE2D7602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20" y="5188792"/>
                <a:ext cx="1994329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1B5BCC-4339-D1C0-AB90-3C4B108A278F}"/>
              </a:ext>
            </a:extLst>
          </p:cNvPr>
          <p:cNvSpPr txBox="1"/>
          <p:nvPr/>
        </p:nvSpPr>
        <p:spPr>
          <a:xfrm>
            <a:off x="4469363" y="4256784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28BF8-56D0-9B3E-8DE0-A656A2B89733}"/>
              </a:ext>
            </a:extLst>
          </p:cNvPr>
          <p:cNvSpPr txBox="1"/>
          <p:nvPr/>
        </p:nvSpPr>
        <p:spPr>
          <a:xfrm>
            <a:off x="793102" y="5871409"/>
            <a:ext cx="581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set     c= max aggregate current rate</a:t>
            </a:r>
          </a:p>
        </p:txBody>
      </p:sp>
    </p:spTree>
    <p:extLst>
      <p:ext uri="{BB962C8B-B14F-4D97-AF65-F5344CB8AC3E}">
        <p14:creationId xmlns:p14="http://schemas.microsoft.com/office/powerpoint/2010/main" val="8957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2: Result</a:t>
            </a:r>
          </a:p>
        </p:txBody>
      </p:sp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4F7C2AF3-112C-D8BF-8BD0-07F31A35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819150"/>
            <a:ext cx="79629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6CF3C3-71C8-E43A-2C22-5D7961467BC9}"/>
              </a:ext>
            </a:extLst>
          </p:cNvPr>
          <p:cNvSpPr/>
          <p:nvPr/>
        </p:nvSpPr>
        <p:spPr>
          <a:xfrm>
            <a:off x="786908" y="1489831"/>
            <a:ext cx="1751458" cy="979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83C88-6C3B-BF17-EB09-712BB67F0F60}"/>
              </a:ext>
            </a:extLst>
          </p:cNvPr>
          <p:cNvSpPr txBox="1"/>
          <p:nvPr/>
        </p:nvSpPr>
        <p:spPr>
          <a:xfrm>
            <a:off x="719817" y="1717725"/>
            <a:ext cx="215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VQE Circuit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23AFBB-EF41-47B4-E4B0-58DF08C10D41}"/>
              </a:ext>
            </a:extLst>
          </p:cNvPr>
          <p:cNvCxnSpPr>
            <a:cxnSpLocks/>
          </p:cNvCxnSpPr>
          <p:nvPr/>
        </p:nvCxnSpPr>
        <p:spPr>
          <a:xfrm>
            <a:off x="2538366" y="197933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18497" y="114322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7FE361-FD17-7171-F9EE-DC56F4AF29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18497" y="114322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1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039" b="-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ket 5">
            <a:extLst>
              <a:ext uri="{FF2B5EF4-FFF2-40B4-BE49-F238E27FC236}">
                <a16:creationId xmlns:a16="http://schemas.microsoft.com/office/drawing/2014/main" id="{0F9F6486-860A-5997-D78A-50D91CC5468B}"/>
              </a:ext>
            </a:extLst>
          </p:cNvPr>
          <p:cNvSpPr/>
          <p:nvPr/>
        </p:nvSpPr>
        <p:spPr>
          <a:xfrm rot="10800000">
            <a:off x="4055031" y="1245862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/>
              <p:nvPr/>
            </p:nvSpPr>
            <p:spPr>
              <a:xfrm>
                <a:off x="2822014" y="1672769"/>
                <a:ext cx="104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16577-4087-37C8-A87C-9DBDB9B05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14" y="1672769"/>
                <a:ext cx="1041667" cy="461665"/>
              </a:xfrm>
              <a:prstGeom prst="rect">
                <a:avLst/>
              </a:prstGeom>
              <a:blipFill>
                <a:blip r:embed="rId3"/>
                <a:stretch>
                  <a:fillRect l="-7018" t="-128947" r="-29240" b="-19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FC2F85-057A-C7C5-2F34-C7B3AAFF1257}"/>
              </a:ext>
            </a:extLst>
          </p:cNvPr>
          <p:cNvCxnSpPr>
            <a:cxnSpLocks/>
          </p:cNvCxnSpPr>
          <p:nvPr/>
        </p:nvCxnSpPr>
        <p:spPr>
          <a:xfrm>
            <a:off x="4147329" y="1970358"/>
            <a:ext cx="471324" cy="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/>
              <p:nvPr/>
            </p:nvSpPr>
            <p:spPr>
              <a:xfrm>
                <a:off x="4712410" y="1739525"/>
                <a:ext cx="1328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40872-EF98-2241-39DC-5916340D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10" y="1739525"/>
                <a:ext cx="13285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78BC25-5CB6-03BB-AD37-B63CF836A792}"/>
              </a:ext>
            </a:extLst>
          </p:cNvPr>
          <p:cNvSpPr/>
          <p:nvPr/>
        </p:nvSpPr>
        <p:spPr>
          <a:xfrm>
            <a:off x="3618498" y="1245862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2DD1D32-8FD4-F863-8FB2-69525345CB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3: Use a circuit for every row of the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760EE6-7F9A-E824-7045-3248567CC1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45305" y="124586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1,8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760EE6-7F9A-E824-7045-3248567CC1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45305" y="124586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174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7059" b="-6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83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9048" b="-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Left Bracket 9">
            <a:extLst>
              <a:ext uri="{FF2B5EF4-FFF2-40B4-BE49-F238E27FC236}">
                <a16:creationId xmlns:a16="http://schemas.microsoft.com/office/drawing/2014/main" id="{D71C1A85-7E9B-17EF-3A23-AC56CDD7B1A8}"/>
              </a:ext>
            </a:extLst>
          </p:cNvPr>
          <p:cNvSpPr/>
          <p:nvPr/>
        </p:nvSpPr>
        <p:spPr>
          <a:xfrm rot="10800000">
            <a:off x="6868590" y="1245861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0C976AF8-6050-83D9-23E0-6225FEFAC1B5}"/>
              </a:ext>
            </a:extLst>
          </p:cNvPr>
          <p:cNvSpPr/>
          <p:nvPr/>
        </p:nvSpPr>
        <p:spPr>
          <a:xfrm>
            <a:off x="6040917" y="1245861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08D243-B5E7-DD36-BD1E-B560F0FA18C8}"/>
              </a:ext>
            </a:extLst>
          </p:cNvPr>
          <p:cNvSpPr/>
          <p:nvPr/>
        </p:nvSpPr>
        <p:spPr>
          <a:xfrm>
            <a:off x="694609" y="5166801"/>
            <a:ext cx="1751458" cy="9790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533D0-FD20-E0B7-FDEF-C4E659780EF5}"/>
              </a:ext>
            </a:extLst>
          </p:cNvPr>
          <p:cNvSpPr txBox="1"/>
          <p:nvPr/>
        </p:nvSpPr>
        <p:spPr>
          <a:xfrm>
            <a:off x="627518" y="5394695"/>
            <a:ext cx="215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VQE Circuit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9CAA71-2D09-0546-5903-DADA8B4CB950}"/>
              </a:ext>
            </a:extLst>
          </p:cNvPr>
          <p:cNvCxnSpPr>
            <a:cxnSpLocks/>
          </p:cNvCxnSpPr>
          <p:nvPr/>
        </p:nvCxnSpPr>
        <p:spPr>
          <a:xfrm>
            <a:off x="2446067" y="565630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D8673D0-1092-C519-CE25-4716FCD201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26198" y="482019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D8673D0-1092-C519-CE25-4716FCD201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26198" y="4820199"/>
              <a:ext cx="528832" cy="160111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28832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98039" b="-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Left Bracket 24">
            <a:extLst>
              <a:ext uri="{FF2B5EF4-FFF2-40B4-BE49-F238E27FC236}">
                <a16:creationId xmlns:a16="http://schemas.microsoft.com/office/drawing/2014/main" id="{C200BBD2-E575-7FBB-99DD-D08FF1F6C42C}"/>
              </a:ext>
            </a:extLst>
          </p:cNvPr>
          <p:cNvSpPr/>
          <p:nvPr/>
        </p:nvSpPr>
        <p:spPr>
          <a:xfrm rot="10800000">
            <a:off x="3962732" y="4922832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803C-8B70-6953-ACCA-E0C9672CED5F}"/>
                  </a:ext>
                </a:extLst>
              </p:cNvPr>
              <p:cNvSpPr txBox="1"/>
              <p:nvPr/>
            </p:nvSpPr>
            <p:spPr>
              <a:xfrm>
                <a:off x="2729715" y="5349739"/>
                <a:ext cx="1041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5803C-8B70-6953-ACCA-E0C9672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15" y="5349739"/>
                <a:ext cx="1041667" cy="461665"/>
              </a:xfrm>
              <a:prstGeom prst="rect">
                <a:avLst/>
              </a:prstGeom>
              <a:blipFill>
                <a:blip r:embed="rId7"/>
                <a:stretch>
                  <a:fillRect l="-6433" t="-130667" r="-29825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10669-A42E-FF9B-F0C6-1929F064548B}"/>
              </a:ext>
            </a:extLst>
          </p:cNvPr>
          <p:cNvCxnSpPr>
            <a:cxnSpLocks/>
          </p:cNvCxnSpPr>
          <p:nvPr/>
        </p:nvCxnSpPr>
        <p:spPr>
          <a:xfrm>
            <a:off x="4055030" y="5647328"/>
            <a:ext cx="471324" cy="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E8814-4BC0-E7D4-CA99-05C9281F8F2B}"/>
                  </a:ext>
                </a:extLst>
              </p:cNvPr>
              <p:cNvSpPr txBox="1"/>
              <p:nvPr/>
            </p:nvSpPr>
            <p:spPr>
              <a:xfrm>
                <a:off x="4620111" y="5416495"/>
                <a:ext cx="1328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CE8814-4BC0-E7D4-CA99-05C9281F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11" y="5416495"/>
                <a:ext cx="132850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>
            <a:extLst>
              <a:ext uri="{FF2B5EF4-FFF2-40B4-BE49-F238E27FC236}">
                <a16:creationId xmlns:a16="http://schemas.microsoft.com/office/drawing/2014/main" id="{5FC96C29-BF20-EA4C-1A2E-5EFBA17BBBD6}"/>
              </a:ext>
            </a:extLst>
          </p:cNvPr>
          <p:cNvSpPr/>
          <p:nvPr/>
        </p:nvSpPr>
        <p:spPr>
          <a:xfrm>
            <a:off x="3526199" y="4922832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5AFE3E7-1C9F-C2A2-2065-FCB8223D6F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53006" y="492283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8,1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8,8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85AFE3E7-1C9F-C2A2-2065-FCB8223D6F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53006" y="4922830"/>
              <a:ext cx="695289" cy="16065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5289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b="-1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98039" b="-6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83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320635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A1AB4E05-5FE8-2016-45CF-EC725CE4AE5D}"/>
              </a:ext>
            </a:extLst>
          </p:cNvPr>
          <p:cNvSpPr/>
          <p:nvPr/>
        </p:nvSpPr>
        <p:spPr>
          <a:xfrm rot="10800000">
            <a:off x="6776291" y="4922831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E934D2D-9F8B-DCE7-FEB2-A41642E83809}"/>
              </a:ext>
            </a:extLst>
          </p:cNvPr>
          <p:cNvSpPr/>
          <p:nvPr/>
        </p:nvSpPr>
        <p:spPr>
          <a:xfrm>
            <a:off x="5948618" y="4922831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3F2B9-F48A-3714-90A1-36C37384023D}"/>
                  </a:ext>
                </a:extLst>
              </p:cNvPr>
              <p:cNvSpPr txBox="1"/>
              <p:nvPr/>
            </p:nvSpPr>
            <p:spPr>
              <a:xfrm>
                <a:off x="158903" y="1031220"/>
                <a:ext cx="271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𝑞𝑢𝑏𝑖𝑡𝑠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F3F2B9-F48A-3714-90A1-36C37384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3" y="1031220"/>
                <a:ext cx="2715306" cy="369332"/>
              </a:xfrm>
              <a:prstGeom prst="rect">
                <a:avLst/>
              </a:prstGeom>
              <a:blipFill>
                <a:blip r:embed="rId10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D79CB-38D9-6F49-0EF7-29CCAACBD314}"/>
                  </a:ext>
                </a:extLst>
              </p:cNvPr>
              <p:cNvSpPr txBox="1"/>
              <p:nvPr/>
            </p:nvSpPr>
            <p:spPr>
              <a:xfrm>
                <a:off x="-386919" y="4729860"/>
                <a:ext cx="37984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𝑞𝑢𝑏𝑖𝑡𝑠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D79CB-38D9-6F49-0EF7-29CCAACB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919" y="4729860"/>
                <a:ext cx="3798472" cy="369332"/>
              </a:xfrm>
              <a:prstGeom prst="rect">
                <a:avLst/>
              </a:prstGeom>
              <a:blipFill>
                <a:blip r:embed="rId11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AFE9E-9148-E700-B44F-FE5AA4A4D132}"/>
                  </a:ext>
                </a:extLst>
              </p:cNvPr>
              <p:cNvSpPr txBox="1"/>
              <p:nvPr/>
            </p:nvSpPr>
            <p:spPr>
              <a:xfrm>
                <a:off x="-480035" y="3355972"/>
                <a:ext cx="41007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EAFE9E-9148-E700-B44F-FE5AA4A4D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0035" y="3355972"/>
                <a:ext cx="4100746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>
            <a:extLst>
              <a:ext uri="{FF2B5EF4-FFF2-40B4-BE49-F238E27FC236}">
                <a16:creationId xmlns:a16="http://schemas.microsoft.com/office/drawing/2014/main" id="{9E39DB67-6E09-2B0A-6728-EAF28B698E8B}"/>
              </a:ext>
            </a:extLst>
          </p:cNvPr>
          <p:cNvSpPr/>
          <p:nvPr/>
        </p:nvSpPr>
        <p:spPr>
          <a:xfrm>
            <a:off x="7763069" y="1414550"/>
            <a:ext cx="291730" cy="47312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DC261F-EAEE-369F-9FC6-BE2297CCDAC2}"/>
                  </a:ext>
                </a:extLst>
              </p:cNvPr>
              <p:cNvSpPr txBox="1"/>
              <p:nvPr/>
            </p:nvSpPr>
            <p:spPr>
              <a:xfrm>
                <a:off x="8054799" y="3540637"/>
                <a:ext cx="10636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DC261F-EAEE-369F-9FC6-BE2297CC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99" y="3540637"/>
                <a:ext cx="106369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9493EEF-8A1C-29BA-D4BD-A0112ABC7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147707"/>
                  </p:ext>
                </p:extLst>
              </p:nvPr>
            </p:nvGraphicFramePr>
            <p:xfrm>
              <a:off x="9190653" y="2933286"/>
              <a:ext cx="429208" cy="16804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9208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374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baseline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9493EEF-8A1C-29BA-D4BD-A0112ABC7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147707"/>
                  </p:ext>
                </p:extLst>
              </p:nvPr>
            </p:nvGraphicFramePr>
            <p:xfrm>
              <a:off x="9190653" y="2933286"/>
              <a:ext cx="429208" cy="16804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9208">
                      <a:extLst>
                        <a:ext uri="{9D8B030D-6E8A-4147-A177-3AD203B41FA5}">
                          <a16:colId xmlns:a16="http://schemas.microsoft.com/office/drawing/2014/main" val="1083127610"/>
                        </a:ext>
                      </a:extLst>
                    </a:gridCol>
                  </a:tblGrid>
                  <a:tr h="604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b="-1797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111150"/>
                      </a:ext>
                    </a:extLst>
                  </a:tr>
                  <a:tr h="6188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97059" b="-74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668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68000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4703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A5BCB3BA-6EA4-4E41-CC2B-66DEF6CB386D}"/>
              </a:ext>
            </a:extLst>
          </p:cNvPr>
          <p:cNvSpPr/>
          <p:nvPr/>
        </p:nvSpPr>
        <p:spPr>
          <a:xfrm rot="10800000">
            <a:off x="9581665" y="3035918"/>
            <a:ext cx="76392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0C59EF45-49C4-03A8-411B-118F01FA4B9C}"/>
              </a:ext>
            </a:extLst>
          </p:cNvPr>
          <p:cNvSpPr/>
          <p:nvPr/>
        </p:nvSpPr>
        <p:spPr>
          <a:xfrm>
            <a:off x="9074248" y="3035919"/>
            <a:ext cx="52194" cy="15982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774B9-9E46-E1CB-BEAC-E547900E99D7}"/>
                  </a:ext>
                </a:extLst>
              </p:cNvPr>
              <p:cNvSpPr txBox="1"/>
              <p:nvPr/>
            </p:nvSpPr>
            <p:spPr>
              <a:xfrm>
                <a:off x="-85082" y="1797271"/>
                <a:ext cx="915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9774B9-9E46-E1CB-BEAC-E547900E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82" y="1797271"/>
                <a:ext cx="915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DA6F80-6FEB-79E5-0F7A-6129AFF812B4}"/>
                  </a:ext>
                </a:extLst>
              </p:cNvPr>
              <p:cNvSpPr txBox="1"/>
              <p:nvPr/>
            </p:nvSpPr>
            <p:spPr>
              <a:xfrm>
                <a:off x="-29972" y="5510851"/>
                <a:ext cx="7245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DA6F80-6FEB-79E5-0F7A-6129AFF81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72" y="5510851"/>
                <a:ext cx="7245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0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1C7CB8-A8A0-885E-DD01-A1B99885180C}"/>
              </a:ext>
            </a:extLst>
          </p:cNvPr>
          <p:cNvSpPr/>
          <p:nvPr/>
        </p:nvSpPr>
        <p:spPr>
          <a:xfrm>
            <a:off x="2864499" y="1390261"/>
            <a:ext cx="6046236" cy="3490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7011" y="989044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2745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(8)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F923DE7-B942-5368-9F22-0B67421A1E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7011" y="989044"/>
              <a:ext cx="4777276" cy="292608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621761">
                      <a:extLst>
                        <a:ext uri="{9D8B030D-6E8A-4147-A177-3AD203B41FA5}">
                          <a16:colId xmlns:a16="http://schemas.microsoft.com/office/drawing/2014/main" val="1020654727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878934551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363846682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879563469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818397265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4111982234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1855508778"/>
                        </a:ext>
                      </a:extLst>
                    </a:gridCol>
                    <a:gridCol w="593645">
                      <a:extLst>
                        <a:ext uri="{9D8B030D-6E8A-4147-A177-3AD203B41FA5}">
                          <a16:colId xmlns:a16="http://schemas.microsoft.com/office/drawing/2014/main" val="2405499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669608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r="-596939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r="-503093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r="-397959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r="-302062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r="-198980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r="-101031" b="-7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b="-7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975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669608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100000" r="-59693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100000" r="-503093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100000" r="-397959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100000" r="-302062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100000" r="-198980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100000" r="-101031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100000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234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669608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200000" r="-59693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200000" r="-503093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200000" r="-39795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200000" r="-302062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200000" r="-198980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200000" r="-101031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20000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8880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5082" r="-66960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295082" r="-596939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295082" r="-503093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295082" r="-397959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295082" r="-302062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295082" r="-19898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295082" r="-10103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295082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995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1667" r="-66960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401667" r="-59693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401667" r="-503093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401667" r="-39795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401667" r="-302062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401667" r="-19898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401667" r="-101031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401667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7531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1667" r="-66960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501667" r="-59693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501667" r="-503093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501667" r="-39795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501667" r="-3020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501667" r="-19898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501667" r="-10103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501667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5284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1667" r="-66960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601667" r="-59693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601667" r="-503093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601667" r="-39795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601667" r="-302062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601667" r="-19898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601667" r="-10103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601667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651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01667" r="-66960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4082" t="-701667" r="-59693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6186" t="-701667" r="-50309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061" t="-701667" r="-39795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16" t="-701667" r="-30206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041" t="-701667" r="-19898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8247" t="-701667" r="-10103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020" t="-70166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381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3EA5C0A0-84DE-414C-0419-B8D5CDF0B612}"/>
              </a:ext>
            </a:extLst>
          </p:cNvPr>
          <p:cNvSpPr/>
          <p:nvPr/>
        </p:nvSpPr>
        <p:spPr>
          <a:xfrm>
            <a:off x="3125133" y="989044"/>
            <a:ext cx="261878" cy="2926080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C8ACDC53-FCDC-C4F5-CC88-45B1445CFC2D}"/>
              </a:ext>
            </a:extLst>
          </p:cNvPr>
          <p:cNvSpPr/>
          <p:nvPr/>
        </p:nvSpPr>
        <p:spPr>
          <a:xfrm rot="10800000">
            <a:off x="8250303" y="989043"/>
            <a:ext cx="261879" cy="2926079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/>
              <p:nvPr/>
            </p:nvSpPr>
            <p:spPr>
              <a:xfrm>
                <a:off x="2080452" y="2177475"/>
                <a:ext cx="969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9B1420-64D2-E7D7-FBC6-C43732DB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52" y="2177475"/>
                <a:ext cx="96967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AA0D3545-DBC1-3C56-2712-8ADC95C737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33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73298-401B-ED24-1BB4-4DD3190C3C25}"/>
                  </a:ext>
                </a:extLst>
              </p:cNvPr>
              <p:cNvSpPr txBox="1"/>
              <p:nvPr/>
            </p:nvSpPr>
            <p:spPr>
              <a:xfrm>
                <a:off x="793102" y="5118645"/>
                <a:ext cx="7585788" cy="557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Since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([|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∗[|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73298-401B-ED24-1BB4-4DD3190C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2" y="5118645"/>
                <a:ext cx="7585788" cy="557140"/>
              </a:xfrm>
              <a:prstGeom prst="rect">
                <a:avLst/>
              </a:prstGeom>
              <a:blipFill>
                <a:blip r:embed="rId4"/>
                <a:stretch>
                  <a:fillRect l="-804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A4FC34-A90D-DBFA-DF06-D99A46ED3F14}"/>
              </a:ext>
            </a:extLst>
          </p:cNvPr>
          <p:cNvCxnSpPr>
            <a:cxnSpLocks/>
          </p:cNvCxnSpPr>
          <p:nvPr/>
        </p:nvCxnSpPr>
        <p:spPr>
          <a:xfrm>
            <a:off x="8378890" y="5399014"/>
            <a:ext cx="531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1BFAE-C684-D703-3B95-FE2D7602A49F}"/>
                  </a:ext>
                </a:extLst>
              </p:cNvPr>
              <p:cNvSpPr txBox="1"/>
              <p:nvPr/>
            </p:nvSpPr>
            <p:spPr>
              <a:xfrm>
                <a:off x="9088020" y="5188792"/>
                <a:ext cx="1668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1BFAE-C684-D703-3B95-FE2D7602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20" y="5188792"/>
                <a:ext cx="1668790" cy="369332"/>
              </a:xfrm>
              <a:prstGeom prst="rect">
                <a:avLst/>
              </a:prstGeom>
              <a:blipFill>
                <a:blip r:embed="rId5"/>
                <a:stretch>
                  <a:fillRect l="-2190" r="-109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1B5BCC-4339-D1C0-AB90-3C4B108A278F}"/>
              </a:ext>
            </a:extLst>
          </p:cNvPr>
          <p:cNvSpPr txBox="1"/>
          <p:nvPr/>
        </p:nvSpPr>
        <p:spPr>
          <a:xfrm>
            <a:off x="4469363" y="4256784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28BF8-56D0-9B3E-8DE0-A656A2B89733}"/>
              </a:ext>
            </a:extLst>
          </p:cNvPr>
          <p:cNvSpPr txBox="1"/>
          <p:nvPr/>
        </p:nvSpPr>
        <p:spPr>
          <a:xfrm>
            <a:off x="793102" y="5868956"/>
            <a:ext cx="581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set     c= total rate needed for EV </a:t>
            </a:r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9C62-FEA9-A2E9-649C-B6EA0A872FA7}"/>
              </a:ext>
            </a:extLst>
          </p:cNvPr>
          <p:cNvSpPr txBox="1"/>
          <p:nvPr/>
        </p:nvSpPr>
        <p:spPr>
          <a:xfrm>
            <a:off x="9171369" y="1380136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= c</a:t>
            </a:r>
          </a:p>
        </p:txBody>
      </p:sp>
    </p:spTree>
    <p:extLst>
      <p:ext uri="{BB962C8B-B14F-4D97-AF65-F5344CB8AC3E}">
        <p14:creationId xmlns:p14="http://schemas.microsoft.com/office/powerpoint/2010/main" val="21088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1071</Words>
  <Application>Microsoft Office PowerPoint</Application>
  <PresentationFormat>Widescreen</PresentationFormat>
  <Paragraphs>307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Example with 8 EVs and 8 hours 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with 8 EVs and 8 hours Horizon</dc:title>
  <dc:creator>Theodoros Kalamarakis</dc:creator>
  <cp:lastModifiedBy>Theodoros Kalamarakis</cp:lastModifiedBy>
  <cp:revision>2</cp:revision>
  <dcterms:created xsi:type="dcterms:W3CDTF">2024-01-07T20:29:30Z</dcterms:created>
  <dcterms:modified xsi:type="dcterms:W3CDTF">2024-01-08T08:24:41Z</dcterms:modified>
</cp:coreProperties>
</file>