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88" r:id="rId4"/>
    <p:sldId id="289" r:id="rId5"/>
    <p:sldId id="282" r:id="rId6"/>
    <p:sldId id="292" r:id="rId7"/>
    <p:sldId id="290" r:id="rId8"/>
    <p:sldId id="291" r:id="rId9"/>
    <p:sldId id="283" r:id="rId10"/>
    <p:sldId id="295" r:id="rId11"/>
    <p:sldId id="293" r:id="rId12"/>
    <p:sldId id="294" r:id="rId13"/>
    <p:sldId id="284" r:id="rId14"/>
    <p:sldId id="280" r:id="rId15"/>
    <p:sldId id="265" r:id="rId16"/>
    <p:sldId id="271" r:id="rId17"/>
    <p:sldId id="281" r:id="rId18"/>
    <p:sldId id="285" r:id="rId19"/>
    <p:sldId id="286"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55294" autoAdjust="0"/>
  </p:normalViewPr>
  <p:slideViewPr>
    <p:cSldViewPr snapToGrid="0">
      <p:cViewPr varScale="1">
        <p:scale>
          <a:sx n="45" d="100"/>
          <a:sy n="45" d="100"/>
        </p:scale>
        <p:origin x="2126"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88B69-A611-4D1F-B1AD-F80BD7279A45}"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8835D-F45D-46D4-A521-A1FEFD0927D8}" type="slidenum">
              <a:rPr lang="en-US" smtClean="0"/>
              <a:t>‹#›</a:t>
            </a:fld>
            <a:endParaRPr lang="en-US"/>
          </a:p>
        </p:txBody>
      </p:sp>
    </p:spTree>
    <p:extLst>
      <p:ext uri="{BB962C8B-B14F-4D97-AF65-F5344CB8AC3E}">
        <p14:creationId xmlns:p14="http://schemas.microsoft.com/office/powerpoint/2010/main" val="370322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online challenge proposed by the university of </a:t>
            </a:r>
            <a:r>
              <a:rPr lang="en-US" dirty="0" err="1"/>
              <a:t>alberta</a:t>
            </a:r>
            <a:r>
              <a:rPr lang="en-US" dirty="0"/>
              <a:t>, Canada, where they try to solve the city’s electric vehicle energy problem and they are interested in exploring possible quantum method to approach the problem. The problem statement is the following:</a:t>
            </a:r>
            <a:br>
              <a:rPr lang="en-US" dirty="0"/>
            </a:br>
            <a:r>
              <a:rPr lang="en-US" dirty="0"/>
              <a:t>suppose you have a </a:t>
            </a:r>
            <a:r>
              <a:rPr lang="en-US" dirty="0" err="1"/>
              <a:t>a</a:t>
            </a:r>
            <a:r>
              <a:rPr lang="en-US" dirty="0"/>
              <a:t> set of EV and a set of charging ports and each EV has its own energy </a:t>
            </a:r>
            <a:r>
              <a:rPr lang="en-US" dirty="0" err="1"/>
              <a:t>requirmenet</a:t>
            </a:r>
            <a:r>
              <a:rPr lang="en-US" dirty="0"/>
              <a:t> an its own charging duration requirements which is basically a deadline to charge.</a:t>
            </a:r>
          </a:p>
          <a:p>
            <a:endParaRPr lang="en-US" dirty="0"/>
          </a:p>
          <a:p>
            <a:r>
              <a:rPr lang="en-US" dirty="0"/>
              <a:t>The goal is to find an charging schedule over a time horizon of </a:t>
            </a:r>
            <a:r>
              <a:rPr lang="en-US" dirty="0" err="1"/>
              <a:t>disrete</a:t>
            </a:r>
            <a:r>
              <a:rPr lang="en-US" dirty="0"/>
              <a:t> timesteps, that satisfy the </a:t>
            </a:r>
            <a:r>
              <a:rPr lang="en-US" dirty="0" err="1"/>
              <a:t>deamands</a:t>
            </a:r>
            <a:r>
              <a:rPr lang="en-US" dirty="0"/>
              <a:t> of every EV while also minimize the </a:t>
            </a:r>
            <a:r>
              <a:rPr lang="en-US" dirty="0" err="1"/>
              <a:t>tota</a:t>
            </a:r>
            <a:r>
              <a:rPr lang="en-US" dirty="0"/>
              <a:t> energy consumption in each timestep</a:t>
            </a:r>
          </a:p>
        </p:txBody>
      </p:sp>
      <p:sp>
        <p:nvSpPr>
          <p:cNvPr id="4" name="Slide Number Placeholder 3"/>
          <p:cNvSpPr>
            <a:spLocks noGrp="1"/>
          </p:cNvSpPr>
          <p:nvPr>
            <p:ph type="sldNum" sz="quarter" idx="5"/>
          </p:nvPr>
        </p:nvSpPr>
        <p:spPr/>
        <p:txBody>
          <a:bodyPr/>
          <a:lstStyle/>
          <a:p>
            <a:fld id="{3988835D-F45D-46D4-A521-A1FEFD0927D8}" type="slidenum">
              <a:rPr lang="en-US" smtClean="0"/>
              <a:t>1</a:t>
            </a:fld>
            <a:endParaRPr lang="en-US"/>
          </a:p>
        </p:txBody>
      </p:sp>
    </p:spTree>
    <p:extLst>
      <p:ext uri="{BB962C8B-B14F-4D97-AF65-F5344CB8AC3E}">
        <p14:creationId xmlns:p14="http://schemas.microsoft.com/office/powerpoint/2010/main" val="485371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tried really hard but the simplest one I could think of is this one, which uses three qubits. </a:t>
            </a:r>
          </a:p>
        </p:txBody>
      </p:sp>
      <p:sp>
        <p:nvSpPr>
          <p:cNvPr id="4" name="Slide Number Placeholder 3"/>
          <p:cNvSpPr>
            <a:spLocks noGrp="1"/>
          </p:cNvSpPr>
          <p:nvPr>
            <p:ph type="sldNum" sz="quarter" idx="5"/>
          </p:nvPr>
        </p:nvSpPr>
        <p:spPr/>
        <p:txBody>
          <a:bodyPr/>
          <a:lstStyle/>
          <a:p>
            <a:fld id="{3988835D-F45D-46D4-A521-A1FEFD0927D8}" type="slidenum">
              <a:rPr lang="en-US" smtClean="0"/>
              <a:t>10</a:t>
            </a:fld>
            <a:endParaRPr lang="en-US"/>
          </a:p>
        </p:txBody>
      </p:sp>
    </p:spTree>
    <p:extLst>
      <p:ext uri="{BB962C8B-B14F-4D97-AF65-F5344CB8AC3E}">
        <p14:creationId xmlns:p14="http://schemas.microsoft.com/office/powerpoint/2010/main" val="375524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encoding here … violates the </a:t>
            </a:r>
            <a:r>
              <a:rPr lang="en-US" dirty="0" err="1"/>
              <a:t>quadraticness</a:t>
            </a:r>
            <a:r>
              <a:rPr lang="en-US" dirty="0"/>
              <a:t> of the cost function so I had to abandon it</a:t>
            </a:r>
          </a:p>
        </p:txBody>
      </p:sp>
      <p:sp>
        <p:nvSpPr>
          <p:cNvPr id="4" name="Slide Number Placeholder 3"/>
          <p:cNvSpPr>
            <a:spLocks noGrp="1"/>
          </p:cNvSpPr>
          <p:nvPr>
            <p:ph type="sldNum" sz="quarter" idx="5"/>
          </p:nvPr>
        </p:nvSpPr>
        <p:spPr/>
        <p:txBody>
          <a:bodyPr/>
          <a:lstStyle/>
          <a:p>
            <a:fld id="{3988835D-F45D-46D4-A521-A1FEFD0927D8}" type="slidenum">
              <a:rPr lang="en-US" smtClean="0"/>
              <a:t>11</a:t>
            </a:fld>
            <a:endParaRPr lang="en-US"/>
          </a:p>
        </p:txBody>
      </p:sp>
    </p:spTree>
    <p:extLst>
      <p:ext uri="{BB962C8B-B14F-4D97-AF65-F5344CB8AC3E}">
        <p14:creationId xmlns:p14="http://schemas.microsoft.com/office/powerpoint/2010/main" val="232198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had to simplify the set to this one in order to the standard encoding with 2 qubits</a:t>
            </a:r>
          </a:p>
        </p:txBody>
      </p:sp>
      <p:sp>
        <p:nvSpPr>
          <p:cNvPr id="4" name="Slide Number Placeholder 3"/>
          <p:cNvSpPr>
            <a:spLocks noGrp="1"/>
          </p:cNvSpPr>
          <p:nvPr>
            <p:ph type="sldNum" sz="quarter" idx="5"/>
          </p:nvPr>
        </p:nvSpPr>
        <p:spPr/>
        <p:txBody>
          <a:bodyPr/>
          <a:lstStyle/>
          <a:p>
            <a:fld id="{3988835D-F45D-46D4-A521-A1FEFD0927D8}" type="slidenum">
              <a:rPr lang="en-US" smtClean="0"/>
              <a:t>12</a:t>
            </a:fld>
            <a:endParaRPr lang="en-US"/>
          </a:p>
        </p:txBody>
      </p:sp>
    </p:spTree>
    <p:extLst>
      <p:ext uri="{BB962C8B-B14F-4D97-AF65-F5344CB8AC3E}">
        <p14:creationId xmlns:p14="http://schemas.microsoft.com/office/powerpoint/2010/main" val="854035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inequality constraints. In order to embody them into the cost function we have to convert them into equality constraint and then incorporate them using the square error method.</a:t>
            </a:r>
          </a:p>
          <a:p>
            <a:endParaRPr lang="en-US" dirty="0"/>
          </a:p>
          <a:p>
            <a:r>
              <a:rPr lang="en-US" dirty="0"/>
              <a:t>To convert them into equality constraint we have to introduce an additional variable to the problem </a:t>
            </a:r>
            <a:r>
              <a:rPr lang="en-US" dirty="0" err="1"/>
              <a:t>sk</a:t>
            </a:r>
            <a:r>
              <a:rPr lang="en-US" dirty="0"/>
              <a:t> which we call slack variable the they are a positive integer which can go up to the value of C.</a:t>
            </a:r>
          </a:p>
          <a:p>
            <a:endParaRPr lang="en-US" dirty="0"/>
          </a:p>
          <a:p>
            <a:r>
              <a:rPr lang="en-US" dirty="0"/>
              <a:t>So to encode them we need additional </a:t>
            </a:r>
            <a:r>
              <a:rPr lang="en-US" dirty="0" err="1"/>
              <a:t>logC</a:t>
            </a:r>
            <a:r>
              <a:rPr lang="en-US" dirty="0"/>
              <a:t> bits…… and for a n timestep Horizon we would need extra </a:t>
            </a:r>
            <a:r>
              <a:rPr lang="en-US" dirty="0" err="1"/>
              <a:t>nlogC</a:t>
            </a:r>
            <a:r>
              <a:rPr lang="en-US" dirty="0"/>
              <a:t> bits.  If we want to avoid this additional complexity there is an alternative way.</a:t>
            </a:r>
          </a:p>
          <a:p>
            <a:endParaRPr lang="en-US" dirty="0"/>
          </a:p>
          <a:p>
            <a:r>
              <a:rPr lang="en-US" dirty="0"/>
              <a:t>We can incorporate the C into the weight f=of the load variation cost function. In way that when the </a:t>
            </a:r>
            <a:r>
              <a:rPr lang="en-US" dirty="0" err="1"/>
              <a:t>decrases</a:t>
            </a:r>
            <a:r>
              <a:rPr lang="en-US" dirty="0"/>
              <a:t> the weight increases. So what I am gone do is I am gone use both methods. </a:t>
            </a:r>
          </a:p>
          <a:p>
            <a:r>
              <a:rPr lang="en-US" dirty="0"/>
              <a:t> For the experiments that we compare the quantum algorithm with the classical ones I am </a:t>
            </a:r>
            <a:r>
              <a:rPr lang="en-US" dirty="0" err="1"/>
              <a:t>gonna</a:t>
            </a:r>
            <a:r>
              <a:rPr lang="en-US" dirty="0"/>
              <a:t> the slack variable method to keep the comparison fair.</a:t>
            </a:r>
          </a:p>
          <a:p>
            <a:endParaRPr lang="en-US" dirty="0"/>
          </a:p>
          <a:p>
            <a:r>
              <a:rPr lang="en-US" dirty="0"/>
              <a:t>But for the experiments that compares the VQE with Compressed VQE  or compressed VQE for different shots </a:t>
            </a:r>
            <a:r>
              <a:rPr lang="en-US" dirty="0" err="1"/>
              <a:t>etc</a:t>
            </a:r>
            <a:r>
              <a:rPr lang="en-US" dirty="0"/>
              <a:t> I am </a:t>
            </a:r>
            <a:r>
              <a:rPr lang="en-US" dirty="0" err="1"/>
              <a:t>gonna</a:t>
            </a:r>
            <a:r>
              <a:rPr lang="en-US" dirty="0"/>
              <a:t> use the second method</a:t>
            </a:r>
          </a:p>
          <a:p>
            <a:endParaRPr lang="en-US" dirty="0"/>
          </a:p>
        </p:txBody>
      </p:sp>
      <p:sp>
        <p:nvSpPr>
          <p:cNvPr id="4" name="Slide Number Placeholder 3"/>
          <p:cNvSpPr>
            <a:spLocks noGrp="1"/>
          </p:cNvSpPr>
          <p:nvPr>
            <p:ph type="sldNum" sz="quarter" idx="5"/>
          </p:nvPr>
        </p:nvSpPr>
        <p:spPr/>
        <p:txBody>
          <a:bodyPr/>
          <a:lstStyle/>
          <a:p>
            <a:fld id="{3988835D-F45D-46D4-A521-A1FEFD0927D8}" type="slidenum">
              <a:rPr lang="en-US" smtClean="0"/>
              <a:t>13</a:t>
            </a:fld>
            <a:endParaRPr lang="en-US"/>
          </a:p>
        </p:txBody>
      </p:sp>
    </p:spTree>
    <p:extLst>
      <p:ext uri="{BB962C8B-B14F-4D97-AF65-F5344CB8AC3E}">
        <p14:creationId xmlns:p14="http://schemas.microsoft.com/office/powerpoint/2010/main" val="1154314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moving on to the experimental procedure I am going to use simple quantum efficient ansatz.</a:t>
            </a:r>
          </a:p>
        </p:txBody>
      </p:sp>
      <p:sp>
        <p:nvSpPr>
          <p:cNvPr id="4" name="Slide Number Placeholder 3"/>
          <p:cNvSpPr>
            <a:spLocks noGrp="1"/>
          </p:cNvSpPr>
          <p:nvPr>
            <p:ph type="sldNum" sz="quarter" idx="5"/>
          </p:nvPr>
        </p:nvSpPr>
        <p:spPr/>
        <p:txBody>
          <a:bodyPr/>
          <a:lstStyle/>
          <a:p>
            <a:fld id="{3988835D-F45D-46D4-A521-A1FEFD0927D8}" type="slidenum">
              <a:rPr lang="en-US" smtClean="0"/>
              <a:t>14</a:t>
            </a:fld>
            <a:endParaRPr lang="en-US"/>
          </a:p>
        </p:txBody>
      </p:sp>
    </p:spTree>
    <p:extLst>
      <p:ext uri="{BB962C8B-B14F-4D97-AF65-F5344CB8AC3E}">
        <p14:creationId xmlns:p14="http://schemas.microsoft.com/office/powerpoint/2010/main" val="1194601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the first experiment I will solve the toy example that I describe at the beginning. Using full encoding VQE and 2 body correlation compressed VQE. The reason behind the use of 2 body correlation is that I want to at least capture the correlation of the two qubits here</a:t>
            </a:r>
          </a:p>
        </p:txBody>
      </p:sp>
      <p:sp>
        <p:nvSpPr>
          <p:cNvPr id="4" name="Slide Number Placeholder 3"/>
          <p:cNvSpPr>
            <a:spLocks noGrp="1"/>
          </p:cNvSpPr>
          <p:nvPr>
            <p:ph type="sldNum" sz="quarter" idx="5"/>
          </p:nvPr>
        </p:nvSpPr>
        <p:spPr/>
        <p:txBody>
          <a:bodyPr/>
          <a:lstStyle/>
          <a:p>
            <a:fld id="{3988835D-F45D-46D4-A521-A1FEFD0927D8}" type="slidenum">
              <a:rPr lang="en-US" smtClean="0"/>
              <a:t>15</a:t>
            </a:fld>
            <a:endParaRPr lang="en-US"/>
          </a:p>
        </p:txBody>
      </p:sp>
    </p:spTree>
    <p:extLst>
      <p:ext uri="{BB962C8B-B14F-4D97-AF65-F5344CB8AC3E}">
        <p14:creationId xmlns:p14="http://schemas.microsoft.com/office/powerpoint/2010/main" val="4193394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results that both of those gave. Both are correct solutions</a:t>
            </a:r>
          </a:p>
        </p:txBody>
      </p:sp>
      <p:sp>
        <p:nvSpPr>
          <p:cNvPr id="4" name="Slide Number Placeholder 3"/>
          <p:cNvSpPr>
            <a:spLocks noGrp="1"/>
          </p:cNvSpPr>
          <p:nvPr>
            <p:ph type="sldNum" sz="quarter" idx="5"/>
          </p:nvPr>
        </p:nvSpPr>
        <p:spPr/>
        <p:txBody>
          <a:bodyPr/>
          <a:lstStyle/>
          <a:p>
            <a:fld id="{3988835D-F45D-46D4-A521-A1FEFD0927D8}" type="slidenum">
              <a:rPr lang="en-US" smtClean="0"/>
              <a:t>16</a:t>
            </a:fld>
            <a:endParaRPr lang="en-US"/>
          </a:p>
        </p:txBody>
      </p:sp>
    </p:spTree>
    <p:extLst>
      <p:ext uri="{BB962C8B-B14F-4D97-AF65-F5344CB8AC3E}">
        <p14:creationId xmlns:p14="http://schemas.microsoft.com/office/powerpoint/2010/main" val="1560283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moving to a larger scale example here we have 64 </a:t>
            </a:r>
            <a:r>
              <a:rPr lang="en-US" dirty="0" err="1"/>
              <a:t>Evs</a:t>
            </a:r>
            <a:r>
              <a:rPr lang="en-US" dirty="0"/>
              <a:t> 12 timestep horizon, that corresponds to </a:t>
            </a:r>
          </a:p>
        </p:txBody>
      </p:sp>
      <p:sp>
        <p:nvSpPr>
          <p:cNvPr id="4" name="Slide Number Placeholder 3"/>
          <p:cNvSpPr>
            <a:spLocks noGrp="1"/>
          </p:cNvSpPr>
          <p:nvPr>
            <p:ph type="sldNum" sz="quarter" idx="5"/>
          </p:nvPr>
        </p:nvSpPr>
        <p:spPr/>
        <p:txBody>
          <a:bodyPr/>
          <a:lstStyle/>
          <a:p>
            <a:fld id="{3988835D-F45D-46D4-A521-A1FEFD0927D8}" type="slidenum">
              <a:rPr lang="en-US" smtClean="0"/>
              <a:t>17</a:t>
            </a:fld>
            <a:endParaRPr lang="en-US"/>
          </a:p>
        </p:txBody>
      </p:sp>
    </p:spTree>
    <p:extLst>
      <p:ext uri="{BB962C8B-B14F-4D97-AF65-F5344CB8AC3E}">
        <p14:creationId xmlns:p14="http://schemas.microsoft.com/office/powerpoint/2010/main" val="784758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another larger example here</a:t>
            </a:r>
          </a:p>
        </p:txBody>
      </p:sp>
      <p:sp>
        <p:nvSpPr>
          <p:cNvPr id="4" name="Slide Number Placeholder 3"/>
          <p:cNvSpPr>
            <a:spLocks noGrp="1"/>
          </p:cNvSpPr>
          <p:nvPr>
            <p:ph type="sldNum" sz="quarter" idx="5"/>
          </p:nvPr>
        </p:nvSpPr>
        <p:spPr/>
        <p:txBody>
          <a:bodyPr/>
          <a:lstStyle/>
          <a:p>
            <a:fld id="{3988835D-F45D-46D4-A521-A1FEFD0927D8}" type="slidenum">
              <a:rPr lang="en-US" smtClean="0"/>
              <a:t>18</a:t>
            </a:fld>
            <a:endParaRPr lang="en-US"/>
          </a:p>
        </p:txBody>
      </p:sp>
    </p:spTree>
    <p:extLst>
      <p:ext uri="{BB962C8B-B14F-4D97-AF65-F5344CB8AC3E}">
        <p14:creationId xmlns:p14="http://schemas.microsoft.com/office/powerpoint/2010/main" val="1520848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also performed a noise simulator for different kind of gate fidelities </a:t>
            </a:r>
          </a:p>
        </p:txBody>
      </p:sp>
      <p:sp>
        <p:nvSpPr>
          <p:cNvPr id="4" name="Slide Number Placeholder 3"/>
          <p:cNvSpPr>
            <a:spLocks noGrp="1"/>
          </p:cNvSpPr>
          <p:nvPr>
            <p:ph type="sldNum" sz="quarter" idx="5"/>
          </p:nvPr>
        </p:nvSpPr>
        <p:spPr/>
        <p:txBody>
          <a:bodyPr/>
          <a:lstStyle/>
          <a:p>
            <a:fld id="{3988835D-F45D-46D4-A521-A1FEFD0927D8}" type="slidenum">
              <a:rPr lang="en-US" smtClean="0"/>
              <a:t>19</a:t>
            </a:fld>
            <a:endParaRPr lang="en-US"/>
          </a:p>
        </p:txBody>
      </p:sp>
    </p:spTree>
    <p:extLst>
      <p:ext uri="{BB962C8B-B14F-4D97-AF65-F5344CB8AC3E}">
        <p14:creationId xmlns:p14="http://schemas.microsoft.com/office/powerpoint/2010/main" val="223080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 simple example. Here we have a horizon of 4 hours with 1 hour timestep and a constant voltage and we are allowed to choose the charging current from this discrete set. Suppose we have 4 </a:t>
            </a:r>
            <a:r>
              <a:rPr lang="en-US" dirty="0" err="1"/>
              <a:t>Evs</a:t>
            </a:r>
            <a:r>
              <a:rPr lang="en-US" dirty="0"/>
              <a:t> where the 3 of those require to receive this amount energy within 3 hours and the last one require to receive this amount of energy in only 1 hour.</a:t>
            </a:r>
          </a:p>
          <a:p>
            <a:r>
              <a:rPr lang="en-US" dirty="0"/>
              <a:t>A possible solution for the problem would be the this schedule right here. As you can see we optimize over the current rates and this schedule manages to not only satisfy the demands of every but also manages to not overload the network. We try not use 48A amperes all at once, the idea is to somehow distribute them thought out the hole time span we have.</a:t>
            </a:r>
          </a:p>
        </p:txBody>
      </p:sp>
      <p:sp>
        <p:nvSpPr>
          <p:cNvPr id="4" name="Slide Number Placeholder 3"/>
          <p:cNvSpPr>
            <a:spLocks noGrp="1"/>
          </p:cNvSpPr>
          <p:nvPr>
            <p:ph type="sldNum" sz="quarter" idx="5"/>
          </p:nvPr>
        </p:nvSpPr>
        <p:spPr/>
        <p:txBody>
          <a:bodyPr/>
          <a:lstStyle/>
          <a:p>
            <a:fld id="{3988835D-F45D-46D4-A521-A1FEFD0927D8}" type="slidenum">
              <a:rPr lang="en-US" smtClean="0"/>
              <a:t>2</a:t>
            </a:fld>
            <a:endParaRPr lang="en-US"/>
          </a:p>
        </p:txBody>
      </p:sp>
    </p:spTree>
    <p:extLst>
      <p:ext uri="{BB962C8B-B14F-4D97-AF65-F5344CB8AC3E}">
        <p14:creationId xmlns:p14="http://schemas.microsoft.com/office/powerpoint/2010/main" val="211411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 we compare the quantum algorithm with few classical ones .</a:t>
            </a:r>
          </a:p>
        </p:txBody>
      </p:sp>
      <p:sp>
        <p:nvSpPr>
          <p:cNvPr id="4" name="Slide Number Placeholder 3"/>
          <p:cNvSpPr>
            <a:spLocks noGrp="1"/>
          </p:cNvSpPr>
          <p:nvPr>
            <p:ph type="sldNum" sz="quarter" idx="5"/>
          </p:nvPr>
        </p:nvSpPr>
        <p:spPr/>
        <p:txBody>
          <a:bodyPr/>
          <a:lstStyle/>
          <a:p>
            <a:fld id="{3988835D-F45D-46D4-A521-A1FEFD0927D8}" type="slidenum">
              <a:rPr lang="en-US" smtClean="0"/>
              <a:t>20</a:t>
            </a:fld>
            <a:endParaRPr lang="en-US"/>
          </a:p>
        </p:txBody>
      </p:sp>
    </p:spTree>
    <p:extLst>
      <p:ext uri="{BB962C8B-B14F-4D97-AF65-F5344CB8AC3E}">
        <p14:creationId xmlns:p14="http://schemas.microsoft.com/office/powerpoint/2010/main" val="2419308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we formulate the problem into QUBO? First we have to define the optimization variables . We define r I  </a:t>
            </a:r>
            <a:r>
              <a:rPr lang="en-US" dirty="0" err="1"/>
              <a:t>tk</a:t>
            </a:r>
            <a:r>
              <a:rPr lang="en-US" dirty="0"/>
              <a:t> to be the charging current of the EV I at time </a:t>
            </a:r>
            <a:r>
              <a:rPr lang="en-US" dirty="0" err="1"/>
              <a:t>tk</a:t>
            </a:r>
            <a:r>
              <a:rPr lang="en-US" dirty="0"/>
              <a:t> , N capital be the number of active </a:t>
            </a:r>
            <a:r>
              <a:rPr lang="en-US" dirty="0" err="1"/>
              <a:t>Evs</a:t>
            </a:r>
            <a:r>
              <a:rPr lang="en-US" dirty="0"/>
              <a:t> and </a:t>
            </a:r>
            <a:r>
              <a:rPr lang="en-US" dirty="0" err="1"/>
              <a:t>tn</a:t>
            </a:r>
            <a:r>
              <a:rPr lang="en-US" dirty="0"/>
              <a:t> be the </a:t>
            </a:r>
            <a:r>
              <a:rPr lang="en-US" dirty="0" err="1"/>
              <a:t>lasta</a:t>
            </a:r>
            <a:r>
              <a:rPr lang="en-US" dirty="0"/>
              <a:t> timestep of the horizon. </a:t>
            </a:r>
          </a:p>
          <a:p>
            <a:r>
              <a:rPr lang="en-US" dirty="0"/>
              <a:t>Our optimization variable </a:t>
            </a:r>
            <a:r>
              <a:rPr lang="en-US" dirty="0" err="1"/>
              <a:t>woulb</a:t>
            </a:r>
            <a:r>
              <a:rPr lang="en-US" dirty="0"/>
              <a:t> be the this matrix right here</a:t>
            </a:r>
          </a:p>
        </p:txBody>
      </p:sp>
      <p:sp>
        <p:nvSpPr>
          <p:cNvPr id="4" name="Slide Number Placeholder 3"/>
          <p:cNvSpPr>
            <a:spLocks noGrp="1"/>
          </p:cNvSpPr>
          <p:nvPr>
            <p:ph type="sldNum" sz="quarter" idx="5"/>
          </p:nvPr>
        </p:nvSpPr>
        <p:spPr/>
        <p:txBody>
          <a:bodyPr/>
          <a:lstStyle/>
          <a:p>
            <a:fld id="{3988835D-F45D-46D4-A521-A1FEFD0927D8}" type="slidenum">
              <a:rPr lang="en-US" smtClean="0"/>
              <a:t>3</a:t>
            </a:fld>
            <a:endParaRPr lang="en-US"/>
          </a:p>
        </p:txBody>
      </p:sp>
    </p:spTree>
    <p:extLst>
      <p:ext uri="{BB962C8B-B14F-4D97-AF65-F5344CB8AC3E}">
        <p14:creationId xmlns:p14="http://schemas.microsoft.com/office/powerpoint/2010/main" val="314870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cost function would be the a combination of two cost function each one represents a </a:t>
            </a:r>
            <a:r>
              <a:rPr lang="en-US" dirty="0" err="1"/>
              <a:t>differet</a:t>
            </a:r>
            <a:r>
              <a:rPr lang="en-US" dirty="0"/>
              <a:t> aspect of the problem. The fist one is a non- completion penalty cost function.  A cos </a:t>
            </a:r>
            <a:r>
              <a:rPr lang="en-US" dirty="0" err="1"/>
              <a:t>tfunction</a:t>
            </a:r>
            <a:r>
              <a:rPr lang="en-US" dirty="0"/>
              <a:t> that basically penalizes the uncovered demands. And the second one is a cost function that minimizes the total energy consumption in each time step.</a:t>
            </a:r>
          </a:p>
        </p:txBody>
      </p:sp>
      <p:sp>
        <p:nvSpPr>
          <p:cNvPr id="4" name="Slide Number Placeholder 3"/>
          <p:cNvSpPr>
            <a:spLocks noGrp="1"/>
          </p:cNvSpPr>
          <p:nvPr>
            <p:ph type="sldNum" sz="quarter" idx="5"/>
          </p:nvPr>
        </p:nvSpPr>
        <p:spPr/>
        <p:txBody>
          <a:bodyPr/>
          <a:lstStyle/>
          <a:p>
            <a:fld id="{3988835D-F45D-46D4-A521-A1FEFD0927D8}" type="slidenum">
              <a:rPr lang="en-US" smtClean="0"/>
              <a:t>4</a:t>
            </a:fld>
            <a:endParaRPr lang="en-US"/>
          </a:p>
        </p:txBody>
      </p:sp>
    </p:spTree>
    <p:extLst>
      <p:ext uri="{BB962C8B-B14F-4D97-AF65-F5344CB8AC3E}">
        <p14:creationId xmlns:p14="http://schemas.microsoft.com/office/powerpoint/2010/main" val="230810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problems cost function would be written as a weighted sum of the two cost function.</a:t>
            </a:r>
          </a:p>
        </p:txBody>
      </p:sp>
      <p:sp>
        <p:nvSpPr>
          <p:cNvPr id="4" name="Slide Number Placeholder 3"/>
          <p:cNvSpPr>
            <a:spLocks noGrp="1"/>
          </p:cNvSpPr>
          <p:nvPr>
            <p:ph type="sldNum" sz="quarter" idx="5"/>
          </p:nvPr>
        </p:nvSpPr>
        <p:spPr/>
        <p:txBody>
          <a:bodyPr/>
          <a:lstStyle/>
          <a:p>
            <a:fld id="{3988835D-F45D-46D4-A521-A1FEFD0927D8}" type="slidenum">
              <a:rPr lang="en-US" smtClean="0"/>
              <a:t>5</a:t>
            </a:fld>
            <a:endParaRPr lang="en-US"/>
          </a:p>
        </p:txBody>
      </p:sp>
    </p:spTree>
    <p:extLst>
      <p:ext uri="{BB962C8B-B14F-4D97-AF65-F5344CB8AC3E}">
        <p14:creationId xmlns:p14="http://schemas.microsoft.com/office/powerpoint/2010/main" val="234540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get rid these terms here </a:t>
            </a:r>
          </a:p>
          <a:p>
            <a:endParaRPr lang="en-US" dirty="0"/>
          </a:p>
          <a:p>
            <a:r>
              <a:rPr lang="en-US" dirty="0"/>
              <a:t>so we introduce the indicators delta where delta </a:t>
            </a:r>
            <a:r>
              <a:rPr lang="en-US" dirty="0" err="1"/>
              <a:t>ik</a:t>
            </a:r>
            <a:r>
              <a:rPr lang="en-US" dirty="0"/>
              <a:t> is 1 if the timestep </a:t>
            </a:r>
            <a:r>
              <a:rPr lang="en-US" dirty="0" err="1"/>
              <a:t>tk</a:t>
            </a:r>
            <a:r>
              <a:rPr lang="en-US" dirty="0"/>
              <a:t> comes before the deadline of I…  and 0 otherwise</a:t>
            </a:r>
          </a:p>
          <a:p>
            <a:endParaRPr lang="en-US" dirty="0"/>
          </a:p>
        </p:txBody>
      </p:sp>
      <p:sp>
        <p:nvSpPr>
          <p:cNvPr id="4" name="Slide Number Placeholder 3"/>
          <p:cNvSpPr>
            <a:spLocks noGrp="1"/>
          </p:cNvSpPr>
          <p:nvPr>
            <p:ph type="sldNum" sz="quarter" idx="5"/>
          </p:nvPr>
        </p:nvSpPr>
        <p:spPr/>
        <p:txBody>
          <a:bodyPr/>
          <a:lstStyle/>
          <a:p>
            <a:fld id="{3988835D-F45D-46D4-A521-A1FEFD0927D8}" type="slidenum">
              <a:rPr lang="en-US" smtClean="0"/>
              <a:t>6</a:t>
            </a:fld>
            <a:endParaRPr lang="en-US"/>
          </a:p>
        </p:txBody>
      </p:sp>
    </p:spTree>
    <p:extLst>
      <p:ext uri="{BB962C8B-B14F-4D97-AF65-F5344CB8AC3E}">
        <p14:creationId xmlns:p14="http://schemas.microsoft.com/office/powerpoint/2010/main" val="141806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the addition of the deltas the cost function would rewritten in a more convenient way like this</a:t>
            </a:r>
          </a:p>
        </p:txBody>
      </p:sp>
      <p:sp>
        <p:nvSpPr>
          <p:cNvPr id="4" name="Slide Number Placeholder 3"/>
          <p:cNvSpPr>
            <a:spLocks noGrp="1"/>
          </p:cNvSpPr>
          <p:nvPr>
            <p:ph type="sldNum" sz="quarter" idx="5"/>
          </p:nvPr>
        </p:nvSpPr>
        <p:spPr/>
        <p:txBody>
          <a:bodyPr/>
          <a:lstStyle/>
          <a:p>
            <a:fld id="{3988835D-F45D-46D4-A521-A1FEFD0927D8}" type="slidenum">
              <a:rPr lang="en-US" smtClean="0"/>
              <a:t>7</a:t>
            </a:fld>
            <a:endParaRPr lang="en-US"/>
          </a:p>
        </p:txBody>
      </p:sp>
    </p:spTree>
    <p:extLst>
      <p:ext uri="{BB962C8B-B14F-4D97-AF65-F5344CB8AC3E}">
        <p14:creationId xmlns:p14="http://schemas.microsoft.com/office/powerpoint/2010/main" val="421423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 top of that we can include some constraints…</a:t>
            </a:r>
          </a:p>
          <a:p>
            <a:r>
              <a:rPr lang="en-US" dirty="0"/>
              <a:t>The first constraint is limiting the variables to take values from this discrete set.</a:t>
            </a:r>
          </a:p>
          <a:p>
            <a:endParaRPr lang="en-US" dirty="0"/>
          </a:p>
          <a:p>
            <a:r>
              <a:rPr lang="en-US" dirty="0"/>
              <a:t>And the second constraint is to set a power supply limit at any </a:t>
            </a:r>
            <a:r>
              <a:rPr lang="en-US" dirty="0" err="1"/>
              <a:t>givem</a:t>
            </a:r>
            <a:r>
              <a:rPr lang="en-US" dirty="0"/>
              <a:t> timestep… C here is the power capacity of the network and the cumulative power supply that is being given to the plugged in </a:t>
            </a:r>
            <a:r>
              <a:rPr lang="en-US" dirty="0" err="1"/>
              <a:t>Evs</a:t>
            </a:r>
            <a:r>
              <a:rPr lang="en-US" dirty="0"/>
              <a:t>.., can not that number…</a:t>
            </a:r>
          </a:p>
          <a:p>
            <a:endParaRPr lang="en-US" dirty="0"/>
          </a:p>
          <a:p>
            <a:r>
              <a:rPr lang="en-US" dirty="0"/>
              <a:t>So there are two thing to be done from here.. The first thing is to convert the problem into binary…</a:t>
            </a:r>
          </a:p>
          <a:p>
            <a:endParaRPr lang="en-US" dirty="0"/>
          </a:p>
          <a:p>
            <a:r>
              <a:rPr lang="en-US" dirty="0"/>
              <a:t>And the second thing is to incorporate the inequality constraints into the cost function.. Which is not trivial.</a:t>
            </a:r>
          </a:p>
        </p:txBody>
      </p:sp>
      <p:sp>
        <p:nvSpPr>
          <p:cNvPr id="4" name="Slide Number Placeholder 3"/>
          <p:cNvSpPr>
            <a:spLocks noGrp="1"/>
          </p:cNvSpPr>
          <p:nvPr>
            <p:ph type="sldNum" sz="quarter" idx="5"/>
          </p:nvPr>
        </p:nvSpPr>
        <p:spPr/>
        <p:txBody>
          <a:bodyPr/>
          <a:lstStyle/>
          <a:p>
            <a:fld id="{3988835D-F45D-46D4-A521-A1FEFD0927D8}" type="slidenum">
              <a:rPr lang="en-US" smtClean="0"/>
              <a:t>8</a:t>
            </a:fld>
            <a:endParaRPr lang="en-US"/>
          </a:p>
        </p:txBody>
      </p:sp>
    </p:spTree>
    <p:extLst>
      <p:ext uri="{BB962C8B-B14F-4D97-AF65-F5344CB8AC3E}">
        <p14:creationId xmlns:p14="http://schemas.microsoft.com/office/powerpoint/2010/main" val="196612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binary conversion we employ have to find a binary encoding for this </a:t>
            </a:r>
          </a:p>
        </p:txBody>
      </p:sp>
      <p:sp>
        <p:nvSpPr>
          <p:cNvPr id="4" name="Slide Number Placeholder 3"/>
          <p:cNvSpPr>
            <a:spLocks noGrp="1"/>
          </p:cNvSpPr>
          <p:nvPr>
            <p:ph type="sldNum" sz="quarter" idx="5"/>
          </p:nvPr>
        </p:nvSpPr>
        <p:spPr/>
        <p:txBody>
          <a:bodyPr/>
          <a:lstStyle/>
          <a:p>
            <a:fld id="{3988835D-F45D-46D4-A521-A1FEFD0927D8}" type="slidenum">
              <a:rPr lang="en-US" smtClean="0"/>
              <a:t>9</a:t>
            </a:fld>
            <a:endParaRPr lang="en-US"/>
          </a:p>
        </p:txBody>
      </p:sp>
    </p:spTree>
    <p:extLst>
      <p:ext uri="{BB962C8B-B14F-4D97-AF65-F5344CB8AC3E}">
        <p14:creationId xmlns:p14="http://schemas.microsoft.com/office/powerpoint/2010/main" val="66082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D187-265B-21AE-0B86-901115010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D36AF3-305F-FFFE-2673-19D95C852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E4280A-9769-9857-9EA7-F112232186B0}"/>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5" name="Footer Placeholder 4">
            <a:extLst>
              <a:ext uri="{FF2B5EF4-FFF2-40B4-BE49-F238E27FC236}">
                <a16:creationId xmlns:a16="http://schemas.microsoft.com/office/drawing/2014/main" id="{F2334360-57DC-E57C-6F35-2D80E18A3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CCED0-4002-F031-8177-9DD895EEDCB5}"/>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40033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24A3-22C4-F811-207D-57D15EC3CA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7791-4F65-0176-3CDE-8DAC105CF9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8DC1B-A07A-4A35-76B3-6C07837A77AA}"/>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5" name="Footer Placeholder 4">
            <a:extLst>
              <a:ext uri="{FF2B5EF4-FFF2-40B4-BE49-F238E27FC236}">
                <a16:creationId xmlns:a16="http://schemas.microsoft.com/office/drawing/2014/main" id="{6FB37635-4123-C70C-2E11-68609F01E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724D4-3C49-BAAF-892D-0B8E1AD9E91B}"/>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333323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BE99F-351A-3DDB-1ECB-7E00FC8BB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2B16E-5DB2-CCAF-9E13-C256D58F59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EB7C6-556F-95BB-19D5-E2C6D2979620}"/>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5" name="Footer Placeholder 4">
            <a:extLst>
              <a:ext uri="{FF2B5EF4-FFF2-40B4-BE49-F238E27FC236}">
                <a16:creationId xmlns:a16="http://schemas.microsoft.com/office/drawing/2014/main" id="{91D65496-4B61-D5CE-A2DC-0E3EA4EB7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8F699-B555-4D66-20EC-070CC820B25F}"/>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327148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3220-D970-BA25-AA14-61AE4250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68BFA-E2B3-F570-8EC9-72E26821AD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4AF5D-B436-8C77-AA87-F2B265AA4A0E}"/>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5" name="Footer Placeholder 4">
            <a:extLst>
              <a:ext uri="{FF2B5EF4-FFF2-40B4-BE49-F238E27FC236}">
                <a16:creationId xmlns:a16="http://schemas.microsoft.com/office/drawing/2014/main" id="{6A141EB8-A5ED-14BB-80EC-393CAFFD0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0ED0C-C328-EF7A-B333-65813A5652A3}"/>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1646729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0726-BFD7-27E2-AF26-907C865E9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78BBBC-DDD1-3E05-2735-3061B20AB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0E0B3-6580-2E2F-EF1A-46E3127E445F}"/>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5" name="Footer Placeholder 4">
            <a:extLst>
              <a:ext uri="{FF2B5EF4-FFF2-40B4-BE49-F238E27FC236}">
                <a16:creationId xmlns:a16="http://schemas.microsoft.com/office/drawing/2014/main" id="{A7599BDF-26A9-E91F-301C-F75CCD9F9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70CA9-2786-230F-683D-D762070F7CCB}"/>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206588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3B61-9CA5-B3DA-7B66-A2CAEBA74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8D5D7-9AF6-0F69-4D99-1131CB4AE8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130D84-06FD-C692-A455-2C384DF27A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C3664-228A-69F3-1CE3-B55795832A2C}"/>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6" name="Footer Placeholder 5">
            <a:extLst>
              <a:ext uri="{FF2B5EF4-FFF2-40B4-BE49-F238E27FC236}">
                <a16:creationId xmlns:a16="http://schemas.microsoft.com/office/drawing/2014/main" id="{E7D11A22-B893-D91A-47DD-87855B782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DF54C-F8A1-606D-3D9A-6D0345EF6177}"/>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129494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2433-C260-C675-325C-4258A80A95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30CE77-2285-5750-9364-F2A3AF63D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95A0A-A76A-411C-2C1D-78096FF25A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E5442D-D10A-4F73-0930-1895B6781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B101D-1A0A-E54B-6D29-A41BA6E3CD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B6633-266D-2502-3711-36751E0A9652}"/>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8" name="Footer Placeholder 7">
            <a:extLst>
              <a:ext uri="{FF2B5EF4-FFF2-40B4-BE49-F238E27FC236}">
                <a16:creationId xmlns:a16="http://schemas.microsoft.com/office/drawing/2014/main" id="{F3263F3D-FD4E-27F0-AA24-AA6686109B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8DF160-BD39-E577-199C-CE8BD9F5D8DB}"/>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298275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99E9-6962-797C-5758-420A6B9F1D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4EA2D9-F68F-524C-0D87-FD7207BCCDEC}"/>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4" name="Footer Placeholder 3">
            <a:extLst>
              <a:ext uri="{FF2B5EF4-FFF2-40B4-BE49-F238E27FC236}">
                <a16:creationId xmlns:a16="http://schemas.microsoft.com/office/drawing/2014/main" id="{6FF765C5-F482-C67C-A88D-2E2635B35B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2DC362-4F70-CCCB-395A-084FDA6D8823}"/>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225605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A9B80-2B49-A041-12B4-121BF6F1DBDE}"/>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3" name="Footer Placeholder 2">
            <a:extLst>
              <a:ext uri="{FF2B5EF4-FFF2-40B4-BE49-F238E27FC236}">
                <a16:creationId xmlns:a16="http://schemas.microsoft.com/office/drawing/2014/main" id="{26F37335-0F5D-6989-C800-0CE12CB01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B25A87-2F7D-8480-845F-EAA842F55D16}"/>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77927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D267-B291-7B35-484E-CFDC1B52F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4C1A3C-73D1-DAE6-C968-A0C40F75E0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E9CC78-8FC9-D83B-AB29-0849488CE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E3E71-37A7-60FF-C2CD-73C24D99844C}"/>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6" name="Footer Placeholder 5">
            <a:extLst>
              <a:ext uri="{FF2B5EF4-FFF2-40B4-BE49-F238E27FC236}">
                <a16:creationId xmlns:a16="http://schemas.microsoft.com/office/drawing/2014/main" id="{F6EBDA45-DBE3-4D48-3070-A162182AE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E20EF-A981-094E-019D-E53FB1F3E7FA}"/>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286254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C0DF-5D51-0B62-4EB6-24921877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7E0ED-4AD5-A019-6D7D-06AD7A449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7A7991-358E-7EA2-1F76-B838BB2FB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4EE12-0A7C-7570-A188-79909294C6A7}"/>
              </a:ext>
            </a:extLst>
          </p:cNvPr>
          <p:cNvSpPr>
            <a:spLocks noGrp="1"/>
          </p:cNvSpPr>
          <p:nvPr>
            <p:ph type="dt" sz="half" idx="10"/>
          </p:nvPr>
        </p:nvSpPr>
        <p:spPr/>
        <p:txBody>
          <a:bodyPr/>
          <a:lstStyle/>
          <a:p>
            <a:fld id="{557AB13C-93E0-46EC-A5C3-EC9D89DF7BCC}" type="datetimeFigureOut">
              <a:rPr lang="en-US" smtClean="0"/>
              <a:t>3/3/2024</a:t>
            </a:fld>
            <a:endParaRPr lang="en-US"/>
          </a:p>
        </p:txBody>
      </p:sp>
      <p:sp>
        <p:nvSpPr>
          <p:cNvPr id="6" name="Footer Placeholder 5">
            <a:extLst>
              <a:ext uri="{FF2B5EF4-FFF2-40B4-BE49-F238E27FC236}">
                <a16:creationId xmlns:a16="http://schemas.microsoft.com/office/drawing/2014/main" id="{87EAE556-9941-4BF7-1FB3-C0D253290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C4CD6-127D-0208-5741-219730C23C31}"/>
              </a:ext>
            </a:extLst>
          </p:cNvPr>
          <p:cNvSpPr>
            <a:spLocks noGrp="1"/>
          </p:cNvSpPr>
          <p:nvPr>
            <p:ph type="sldNum" sz="quarter" idx="12"/>
          </p:nvPr>
        </p:nvSpPr>
        <p:spPr/>
        <p:txBody>
          <a:bodyPr/>
          <a:lstStyle/>
          <a:p>
            <a:fld id="{5A6E1F4E-95E8-44A2-AC7B-BCB2A99C6EB2}" type="slidenum">
              <a:rPr lang="en-US" smtClean="0"/>
              <a:t>‹#›</a:t>
            </a:fld>
            <a:endParaRPr lang="en-US"/>
          </a:p>
        </p:txBody>
      </p:sp>
    </p:spTree>
    <p:extLst>
      <p:ext uri="{BB962C8B-B14F-4D97-AF65-F5344CB8AC3E}">
        <p14:creationId xmlns:p14="http://schemas.microsoft.com/office/powerpoint/2010/main" val="37821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C848C-92E8-838B-8562-B6800E21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669294-AB21-7BE1-4A43-8E41EE3FA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79C25-DCEF-5A5E-3186-FC491B22D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AB13C-93E0-46EC-A5C3-EC9D89DF7BCC}" type="datetimeFigureOut">
              <a:rPr lang="en-US" smtClean="0"/>
              <a:t>3/3/2024</a:t>
            </a:fld>
            <a:endParaRPr lang="en-US"/>
          </a:p>
        </p:txBody>
      </p:sp>
      <p:sp>
        <p:nvSpPr>
          <p:cNvPr id="5" name="Footer Placeholder 4">
            <a:extLst>
              <a:ext uri="{FF2B5EF4-FFF2-40B4-BE49-F238E27FC236}">
                <a16:creationId xmlns:a16="http://schemas.microsoft.com/office/drawing/2014/main" id="{0CEF56C2-092E-22DD-4DF7-1E1F7961E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449C26-69E5-212E-E6BE-04DF619B0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E1F4E-95E8-44A2-AC7B-BCB2A99C6EB2}" type="slidenum">
              <a:rPr lang="en-US" smtClean="0"/>
              <a:t>‹#›</a:t>
            </a:fld>
            <a:endParaRPr lang="en-US"/>
          </a:p>
        </p:txBody>
      </p:sp>
    </p:spTree>
    <p:extLst>
      <p:ext uri="{BB962C8B-B14F-4D97-AF65-F5344CB8AC3E}">
        <p14:creationId xmlns:p14="http://schemas.microsoft.com/office/powerpoint/2010/main" val="156828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80.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23.png"/></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F3F6-AE27-EE18-E3DF-0340B3BA7331}"/>
              </a:ext>
            </a:extLst>
          </p:cNvPr>
          <p:cNvSpPr>
            <a:spLocks noGrp="1"/>
          </p:cNvSpPr>
          <p:nvPr>
            <p:ph type="ctrTitle"/>
          </p:nvPr>
        </p:nvSpPr>
        <p:spPr>
          <a:xfrm>
            <a:off x="87086" y="95997"/>
            <a:ext cx="9144000" cy="734427"/>
          </a:xfrm>
        </p:spPr>
        <p:txBody>
          <a:bodyPr>
            <a:normAutofit/>
          </a:bodyPr>
          <a:lstStyle/>
          <a:p>
            <a:pPr algn="l"/>
            <a:r>
              <a:rPr lang="en-US" sz="4400" dirty="0"/>
              <a:t>Problem Statement</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CFCA1A6-11FA-59F5-925A-A042F1CE8FED}"/>
                  </a:ext>
                </a:extLst>
              </p:cNvPr>
              <p:cNvSpPr>
                <a:spLocks noGrp="1"/>
              </p:cNvSpPr>
              <p:nvPr>
                <p:ph type="subTitle" idx="1"/>
              </p:nvPr>
            </p:nvSpPr>
            <p:spPr>
              <a:xfrm>
                <a:off x="195943" y="1203650"/>
                <a:ext cx="10282335" cy="2677886"/>
              </a:xfrm>
            </p:spPr>
            <p:txBody>
              <a:bodyPr>
                <a:normAutofit/>
              </a:bodyPr>
              <a:lstStyle/>
              <a:p>
                <a:pPr marL="342900" indent="-342900" algn="l">
                  <a:buFont typeface="Arial" panose="020B0604020202020204" pitchFamily="34" charset="0"/>
                  <a:buChar char="•"/>
                </a:pPr>
                <a:r>
                  <a:rPr lang="en-US" sz="2000" dirty="0"/>
                  <a:t>We have a set of </a:t>
                </a:r>
                <a:r>
                  <a:rPr lang="en-US" sz="2000" b="1" dirty="0"/>
                  <a:t>Electric Vehicles (EVs) </a:t>
                </a:r>
                <a:r>
                  <a:rPr lang="en-US" sz="2000" dirty="0"/>
                  <a:t>that are allocated to </a:t>
                </a:r>
                <a:r>
                  <a:rPr lang="en-US" sz="2000" b="1" dirty="0"/>
                  <a:t>Electric Vehicle Supply Equipment (EVSE)</a:t>
                </a:r>
                <a:r>
                  <a:rPr lang="en-US" sz="2000" dirty="0"/>
                  <a:t>, commonly known as </a:t>
                </a:r>
                <a:r>
                  <a:rPr lang="en-US" sz="2000" b="1" dirty="0"/>
                  <a:t>charging ports</a:t>
                </a:r>
                <a:r>
                  <a:rPr lang="en-US" sz="2000" dirty="0"/>
                  <a:t>.</a:t>
                </a:r>
              </a:p>
              <a:p>
                <a:pPr marL="342900" indent="-342900" algn="l">
                  <a:buFont typeface="Arial" panose="020B0604020202020204" pitchFamily="34" charset="0"/>
                  <a:buChar char="•"/>
                </a:pPr>
                <a:r>
                  <a:rPr lang="en-US" sz="2000" dirty="0"/>
                  <a:t>Each EV </a:t>
                </a:r>
                <a:r>
                  <a:rPr lang="en-US" sz="2000" i="1" dirty="0" err="1"/>
                  <a:t>i</a:t>
                </a:r>
                <a:r>
                  <a:rPr lang="en-US" sz="2000" dirty="0"/>
                  <a:t> has a specific </a:t>
                </a:r>
                <a:r>
                  <a:rPr lang="en-US" sz="2000" b="1" dirty="0"/>
                  <a:t>energy requirement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𝒆</m:t>
                        </m:r>
                      </m:e>
                      <m:sub>
                        <m:r>
                          <a:rPr lang="en-US" sz="2000" b="1" i="1" smtClean="0">
                            <a:latin typeface="Cambria Math" panose="02040503050406030204" pitchFamily="18" charset="0"/>
                          </a:rPr>
                          <m:t>𝒊</m:t>
                        </m:r>
                      </m:sub>
                    </m:sSub>
                  </m:oMath>
                </a14:m>
                <a:r>
                  <a:rPr lang="en-US" sz="2000" b="1" dirty="0"/>
                  <a:t>)</a:t>
                </a:r>
                <a:r>
                  <a:rPr lang="en-US" sz="2000" dirty="0"/>
                  <a:t> and a required </a:t>
                </a:r>
                <a:r>
                  <a:rPr lang="en-US" sz="2000" b="1" dirty="0"/>
                  <a:t>charging duration (</a:t>
                </a:r>
                <a14:m>
                  <m:oMath xmlns:m="http://schemas.openxmlformats.org/officeDocument/2006/math">
                    <m:sSubSup>
                      <m:sSubSupPr>
                        <m:ctrlPr>
                          <a:rPr lang="el-GR" sz="2000" b="1" i="1" smtClean="0">
                            <a:latin typeface="Cambria Math" panose="02040503050406030204" pitchFamily="18" charset="0"/>
                          </a:rPr>
                        </m:ctrlPr>
                      </m:sSubSupPr>
                      <m:e>
                        <m:r>
                          <a:rPr lang="el-GR" sz="2000" b="1" i="1" smtClean="0">
                            <a:latin typeface="Cambria Math" panose="02040503050406030204" pitchFamily="18" charset="0"/>
                          </a:rPr>
                          <m:t>𝝉</m:t>
                        </m:r>
                      </m:e>
                      <m:sub>
                        <m:r>
                          <a:rPr lang="en-US" sz="2000" b="1" i="1" smtClean="0">
                            <a:latin typeface="Cambria Math" panose="02040503050406030204" pitchFamily="18" charset="0"/>
                          </a:rPr>
                          <m:t>𝒊</m:t>
                        </m:r>
                      </m:sub>
                      <m:sup>
                        <m:r>
                          <a:rPr lang="en-US" sz="2000" b="1" i="1" smtClean="0">
                            <a:latin typeface="Cambria Math" panose="02040503050406030204" pitchFamily="18" charset="0"/>
                          </a:rPr>
                          <m:t>𝒆𝒏𝒅</m:t>
                        </m:r>
                      </m:sup>
                    </m:sSubSup>
                  </m:oMath>
                </a14:m>
                <a:r>
                  <a:rPr lang="en-US" sz="2000" b="1" dirty="0"/>
                  <a:t>)</a:t>
                </a:r>
              </a:p>
              <a:p>
                <a:pPr algn="l"/>
                <a:r>
                  <a:rPr lang="en-US" sz="2000" b="1" u="sng" dirty="0"/>
                  <a:t>Objective:</a:t>
                </a:r>
              </a:p>
              <a:p>
                <a:pPr algn="l"/>
                <a:r>
                  <a:rPr lang="en-US" sz="2000" dirty="0"/>
                  <a:t>Over a defined time horizon </a:t>
                </a:r>
                <a:r>
                  <a:rPr lang="en-US" sz="2000" b="1" i="1" dirty="0"/>
                  <a:t>T</a:t>
                </a:r>
                <a:r>
                  <a:rPr lang="en-US" sz="2000" dirty="0"/>
                  <a:t> with discrete time steps, establish a charging schedule that:</a:t>
                </a:r>
              </a:p>
              <a:p>
                <a:pPr marL="342900" indent="-342900" algn="l">
                  <a:buFont typeface="Arial" panose="020B0604020202020204" pitchFamily="34" charset="0"/>
                  <a:buChar char="•"/>
                </a:pPr>
                <a:r>
                  <a:rPr lang="en-US" sz="2000" dirty="0"/>
                  <a:t>Ensures each EV meets its energy requirement within the specified deadline.</a:t>
                </a:r>
              </a:p>
              <a:p>
                <a:pPr marL="342900" indent="-342900" algn="l">
                  <a:buFont typeface="Arial" panose="020B0604020202020204" pitchFamily="34" charset="0"/>
                  <a:buChar char="•"/>
                </a:pPr>
                <a:r>
                  <a:rPr lang="en-US" sz="2000" dirty="0"/>
                  <a:t>Minimizes the energy consumption at each time step.</a:t>
                </a:r>
              </a:p>
              <a:p>
                <a:pPr algn="l"/>
                <a:endParaRPr lang="en-US" sz="2000" dirty="0"/>
              </a:p>
            </p:txBody>
          </p:sp>
        </mc:Choice>
        <mc:Fallback xmlns="">
          <p:sp>
            <p:nvSpPr>
              <p:cNvPr id="3" name="Subtitle 2">
                <a:extLst>
                  <a:ext uri="{FF2B5EF4-FFF2-40B4-BE49-F238E27FC236}">
                    <a16:creationId xmlns:a16="http://schemas.microsoft.com/office/drawing/2014/main" id="{3CFCA1A6-11FA-59F5-925A-A042F1CE8FED}"/>
                  </a:ext>
                </a:extLst>
              </p:cNvPr>
              <p:cNvSpPr>
                <a:spLocks noGrp="1" noRot="1" noChangeAspect="1" noMove="1" noResize="1" noEditPoints="1" noAdjustHandles="1" noChangeArrowheads="1" noChangeShapeType="1" noTextEdit="1"/>
              </p:cNvSpPr>
              <p:nvPr>
                <p:ph type="subTitle" idx="1"/>
              </p:nvPr>
            </p:nvSpPr>
            <p:spPr>
              <a:xfrm>
                <a:off x="195943" y="1203650"/>
                <a:ext cx="10282335" cy="2677886"/>
              </a:xfrm>
              <a:blipFill>
                <a:blip r:embed="rId3"/>
                <a:stretch>
                  <a:fillRect l="-593" t="-2273" b="-363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ECA0DFC-1174-A3A6-9DD8-D8DAE09A2ADB}"/>
              </a:ext>
            </a:extLst>
          </p:cNvPr>
          <p:cNvPicPr>
            <a:picLocks noChangeAspect="1"/>
          </p:cNvPicPr>
          <p:nvPr/>
        </p:nvPicPr>
        <p:blipFill>
          <a:blip r:embed="rId4"/>
          <a:stretch>
            <a:fillRect/>
          </a:stretch>
        </p:blipFill>
        <p:spPr>
          <a:xfrm>
            <a:off x="530063" y="4310742"/>
            <a:ext cx="993937" cy="786791"/>
          </a:xfrm>
          <a:prstGeom prst="rect">
            <a:avLst/>
          </a:prstGeom>
        </p:spPr>
      </p:pic>
      <p:pic>
        <p:nvPicPr>
          <p:cNvPr id="6" name="Picture 5">
            <a:extLst>
              <a:ext uri="{FF2B5EF4-FFF2-40B4-BE49-F238E27FC236}">
                <a16:creationId xmlns:a16="http://schemas.microsoft.com/office/drawing/2014/main" id="{1760275D-9823-B042-BBBC-C2A791AFEA1C}"/>
              </a:ext>
            </a:extLst>
          </p:cNvPr>
          <p:cNvPicPr>
            <a:picLocks noChangeAspect="1"/>
          </p:cNvPicPr>
          <p:nvPr/>
        </p:nvPicPr>
        <p:blipFill>
          <a:blip r:embed="rId4"/>
          <a:stretch>
            <a:fillRect/>
          </a:stretch>
        </p:blipFill>
        <p:spPr>
          <a:xfrm>
            <a:off x="530063" y="5138147"/>
            <a:ext cx="993937" cy="786791"/>
          </a:xfrm>
          <a:prstGeom prst="rect">
            <a:avLst/>
          </a:prstGeom>
        </p:spPr>
      </p:pic>
      <p:pic>
        <p:nvPicPr>
          <p:cNvPr id="7" name="Picture 6">
            <a:extLst>
              <a:ext uri="{FF2B5EF4-FFF2-40B4-BE49-F238E27FC236}">
                <a16:creationId xmlns:a16="http://schemas.microsoft.com/office/drawing/2014/main" id="{69C6B914-A888-7F0E-ABEB-12A6D8934DB6}"/>
              </a:ext>
            </a:extLst>
          </p:cNvPr>
          <p:cNvPicPr>
            <a:picLocks noChangeAspect="1"/>
          </p:cNvPicPr>
          <p:nvPr/>
        </p:nvPicPr>
        <p:blipFill>
          <a:blip r:embed="rId4"/>
          <a:stretch>
            <a:fillRect/>
          </a:stretch>
        </p:blipFill>
        <p:spPr>
          <a:xfrm>
            <a:off x="530063" y="5924938"/>
            <a:ext cx="993937" cy="786791"/>
          </a:xfrm>
          <a:prstGeom prst="rect">
            <a:avLst/>
          </a:prstGeom>
        </p:spPr>
      </p:pic>
      <p:graphicFrame>
        <p:nvGraphicFramePr>
          <p:cNvPr id="8" name="Table 7">
            <a:extLst>
              <a:ext uri="{FF2B5EF4-FFF2-40B4-BE49-F238E27FC236}">
                <a16:creationId xmlns:a16="http://schemas.microsoft.com/office/drawing/2014/main" id="{2E440F08-0B1B-0618-2980-ED268E512D9B}"/>
              </a:ext>
            </a:extLst>
          </p:cNvPr>
          <p:cNvGraphicFramePr>
            <a:graphicFrameLocks noGrp="1"/>
          </p:cNvGraphicFramePr>
          <p:nvPr>
            <p:extLst>
              <p:ext uri="{D42A27DB-BD31-4B8C-83A1-F6EECF244321}">
                <p14:modId xmlns:p14="http://schemas.microsoft.com/office/powerpoint/2010/main" val="2486677263"/>
              </p:ext>
            </p:extLst>
          </p:nvPr>
        </p:nvGraphicFramePr>
        <p:xfrm>
          <a:off x="1752082" y="4438351"/>
          <a:ext cx="8128000" cy="2186382"/>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820822283"/>
                    </a:ext>
                  </a:extLst>
                </a:gridCol>
                <a:gridCol w="1016000">
                  <a:extLst>
                    <a:ext uri="{9D8B030D-6E8A-4147-A177-3AD203B41FA5}">
                      <a16:colId xmlns:a16="http://schemas.microsoft.com/office/drawing/2014/main" val="1629897952"/>
                    </a:ext>
                  </a:extLst>
                </a:gridCol>
                <a:gridCol w="1016000">
                  <a:extLst>
                    <a:ext uri="{9D8B030D-6E8A-4147-A177-3AD203B41FA5}">
                      <a16:colId xmlns:a16="http://schemas.microsoft.com/office/drawing/2014/main" val="2530246232"/>
                    </a:ext>
                  </a:extLst>
                </a:gridCol>
                <a:gridCol w="1016000">
                  <a:extLst>
                    <a:ext uri="{9D8B030D-6E8A-4147-A177-3AD203B41FA5}">
                      <a16:colId xmlns:a16="http://schemas.microsoft.com/office/drawing/2014/main" val="173334579"/>
                    </a:ext>
                  </a:extLst>
                </a:gridCol>
                <a:gridCol w="1016000">
                  <a:extLst>
                    <a:ext uri="{9D8B030D-6E8A-4147-A177-3AD203B41FA5}">
                      <a16:colId xmlns:a16="http://schemas.microsoft.com/office/drawing/2014/main" val="2823076099"/>
                    </a:ext>
                  </a:extLst>
                </a:gridCol>
                <a:gridCol w="1016000">
                  <a:extLst>
                    <a:ext uri="{9D8B030D-6E8A-4147-A177-3AD203B41FA5}">
                      <a16:colId xmlns:a16="http://schemas.microsoft.com/office/drawing/2014/main" val="3549031207"/>
                    </a:ext>
                  </a:extLst>
                </a:gridCol>
                <a:gridCol w="1016000">
                  <a:extLst>
                    <a:ext uri="{9D8B030D-6E8A-4147-A177-3AD203B41FA5}">
                      <a16:colId xmlns:a16="http://schemas.microsoft.com/office/drawing/2014/main" val="825321185"/>
                    </a:ext>
                  </a:extLst>
                </a:gridCol>
                <a:gridCol w="1016000">
                  <a:extLst>
                    <a:ext uri="{9D8B030D-6E8A-4147-A177-3AD203B41FA5}">
                      <a16:colId xmlns:a16="http://schemas.microsoft.com/office/drawing/2014/main" val="2809093933"/>
                    </a:ext>
                  </a:extLst>
                </a:gridCol>
              </a:tblGrid>
              <a:tr h="72210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6238632"/>
                  </a:ext>
                </a:extLst>
              </a:tr>
              <a:tr h="73213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1140942"/>
                  </a:ext>
                </a:extLst>
              </a:tr>
              <a:tr h="73213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162229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59F6850-26EF-4B10-15C8-7F484B8A340D}"/>
                  </a:ext>
                </a:extLst>
              </p:cNvPr>
              <p:cNvSpPr txBox="1"/>
              <p:nvPr/>
            </p:nvSpPr>
            <p:spPr>
              <a:xfrm>
                <a:off x="1651519" y="4072240"/>
                <a:ext cx="33329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b="0" dirty="0"/>
              </a:p>
              <a:p>
                <a:endParaRPr lang="en-US" dirty="0"/>
              </a:p>
            </p:txBody>
          </p:sp>
        </mc:Choice>
        <mc:Fallback xmlns="">
          <p:sp>
            <p:nvSpPr>
              <p:cNvPr id="9" name="TextBox 8">
                <a:extLst>
                  <a:ext uri="{FF2B5EF4-FFF2-40B4-BE49-F238E27FC236}">
                    <a16:creationId xmlns:a16="http://schemas.microsoft.com/office/drawing/2014/main" id="{459F6850-26EF-4B10-15C8-7F484B8A340D}"/>
                  </a:ext>
                </a:extLst>
              </p:cNvPr>
              <p:cNvSpPr txBox="1">
                <a:spLocks noRot="1" noChangeAspect="1" noMove="1" noResize="1" noEditPoints="1" noAdjustHandles="1" noChangeArrowheads="1" noChangeShapeType="1" noTextEdit="1"/>
              </p:cNvSpPr>
              <p:nvPr/>
            </p:nvSpPr>
            <p:spPr>
              <a:xfrm>
                <a:off x="1651519" y="4072240"/>
                <a:ext cx="333296" cy="553998"/>
              </a:xfrm>
              <a:prstGeom prst="rect">
                <a:avLst/>
              </a:prstGeom>
              <a:blipFill>
                <a:blip r:embed="rId5"/>
                <a:stretch>
                  <a:fillRect l="-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024374-9278-6E04-60E4-CDF9E1B2078F}"/>
                  </a:ext>
                </a:extLst>
              </p:cNvPr>
              <p:cNvSpPr txBox="1"/>
              <p:nvPr/>
            </p:nvSpPr>
            <p:spPr>
              <a:xfrm>
                <a:off x="2634343" y="4033743"/>
                <a:ext cx="32342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b="0" dirty="0"/>
              </a:p>
              <a:p>
                <a:endParaRPr lang="en-US" dirty="0"/>
              </a:p>
            </p:txBody>
          </p:sp>
        </mc:Choice>
        <mc:Fallback xmlns="">
          <p:sp>
            <p:nvSpPr>
              <p:cNvPr id="10" name="TextBox 9">
                <a:extLst>
                  <a:ext uri="{FF2B5EF4-FFF2-40B4-BE49-F238E27FC236}">
                    <a16:creationId xmlns:a16="http://schemas.microsoft.com/office/drawing/2014/main" id="{EC024374-9278-6E04-60E4-CDF9E1B2078F}"/>
                  </a:ext>
                </a:extLst>
              </p:cNvPr>
              <p:cNvSpPr txBox="1">
                <a:spLocks noRot="1" noChangeAspect="1" noMove="1" noResize="1" noEditPoints="1" noAdjustHandles="1" noChangeArrowheads="1" noChangeShapeType="1" noTextEdit="1"/>
              </p:cNvSpPr>
              <p:nvPr/>
            </p:nvSpPr>
            <p:spPr>
              <a:xfrm>
                <a:off x="2634343" y="4033743"/>
                <a:ext cx="323422" cy="553998"/>
              </a:xfrm>
              <a:prstGeom prst="rect">
                <a:avLst/>
              </a:prstGeom>
              <a:blipFill>
                <a:blip r:embed="rId6"/>
                <a:stretch>
                  <a:fillRect l="-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883939-CA06-F883-B782-EA58DD651F3F}"/>
                  </a:ext>
                </a:extLst>
              </p:cNvPr>
              <p:cNvSpPr txBox="1"/>
              <p:nvPr/>
            </p:nvSpPr>
            <p:spPr>
              <a:xfrm>
                <a:off x="3617167" y="4077140"/>
                <a:ext cx="3260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b="0" dirty="0"/>
              </a:p>
              <a:p>
                <a:endParaRPr lang="en-US" dirty="0"/>
              </a:p>
            </p:txBody>
          </p:sp>
        </mc:Choice>
        <mc:Fallback xmlns="">
          <p:sp>
            <p:nvSpPr>
              <p:cNvPr id="11" name="TextBox 10">
                <a:extLst>
                  <a:ext uri="{FF2B5EF4-FFF2-40B4-BE49-F238E27FC236}">
                    <a16:creationId xmlns:a16="http://schemas.microsoft.com/office/drawing/2014/main" id="{21883939-CA06-F883-B782-EA58DD651F3F}"/>
                  </a:ext>
                </a:extLst>
              </p:cNvPr>
              <p:cNvSpPr txBox="1">
                <a:spLocks noRot="1" noChangeAspect="1" noMove="1" noResize="1" noEditPoints="1" noAdjustHandles="1" noChangeArrowheads="1" noChangeShapeType="1" noTextEdit="1"/>
              </p:cNvSpPr>
              <p:nvPr/>
            </p:nvSpPr>
            <p:spPr>
              <a:xfrm>
                <a:off x="3617167" y="4077140"/>
                <a:ext cx="326051" cy="553998"/>
              </a:xfrm>
              <a:prstGeom prst="rect">
                <a:avLst/>
              </a:prstGeom>
              <a:blipFill>
                <a:blip r:embed="rId7"/>
                <a:stretch>
                  <a:fillRect l="-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92C099-961B-6162-666E-565708CF296F}"/>
                  </a:ext>
                </a:extLst>
              </p:cNvPr>
              <p:cNvSpPr txBox="1"/>
              <p:nvPr/>
            </p:nvSpPr>
            <p:spPr>
              <a:xfrm>
                <a:off x="4656202" y="4072240"/>
                <a:ext cx="3260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3</m:t>
                          </m:r>
                        </m:sub>
                      </m:sSub>
                    </m:oMath>
                  </m:oMathPara>
                </a14:m>
                <a:endParaRPr lang="en-US" b="0" dirty="0"/>
              </a:p>
              <a:p>
                <a:endParaRPr lang="en-US" dirty="0"/>
              </a:p>
            </p:txBody>
          </p:sp>
        </mc:Choice>
        <mc:Fallback xmlns="">
          <p:sp>
            <p:nvSpPr>
              <p:cNvPr id="12" name="TextBox 11">
                <a:extLst>
                  <a:ext uri="{FF2B5EF4-FFF2-40B4-BE49-F238E27FC236}">
                    <a16:creationId xmlns:a16="http://schemas.microsoft.com/office/drawing/2014/main" id="{6392C099-961B-6162-666E-565708CF296F}"/>
                  </a:ext>
                </a:extLst>
              </p:cNvPr>
              <p:cNvSpPr txBox="1">
                <a:spLocks noRot="1" noChangeAspect="1" noMove="1" noResize="1" noEditPoints="1" noAdjustHandles="1" noChangeArrowheads="1" noChangeShapeType="1" noTextEdit="1"/>
              </p:cNvSpPr>
              <p:nvPr/>
            </p:nvSpPr>
            <p:spPr>
              <a:xfrm>
                <a:off x="4656202" y="4072240"/>
                <a:ext cx="326051" cy="553998"/>
              </a:xfrm>
              <a:prstGeom prst="rect">
                <a:avLst/>
              </a:prstGeom>
              <a:blipFill>
                <a:blip r:embed="rId8"/>
                <a:stretch>
                  <a:fillRect l="-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A98FDA5-462F-B289-0079-F8E84FC47CBE}"/>
                  </a:ext>
                </a:extLst>
              </p:cNvPr>
              <p:cNvSpPr txBox="1"/>
              <p:nvPr/>
            </p:nvSpPr>
            <p:spPr>
              <a:xfrm>
                <a:off x="5654752" y="4072240"/>
                <a:ext cx="3260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4</m:t>
                          </m:r>
                        </m:sub>
                      </m:sSub>
                    </m:oMath>
                  </m:oMathPara>
                </a14:m>
                <a:endParaRPr lang="en-US" b="0" dirty="0"/>
              </a:p>
              <a:p>
                <a:endParaRPr lang="en-US" dirty="0"/>
              </a:p>
            </p:txBody>
          </p:sp>
        </mc:Choice>
        <mc:Fallback xmlns="">
          <p:sp>
            <p:nvSpPr>
              <p:cNvPr id="13" name="TextBox 12">
                <a:extLst>
                  <a:ext uri="{FF2B5EF4-FFF2-40B4-BE49-F238E27FC236}">
                    <a16:creationId xmlns:a16="http://schemas.microsoft.com/office/drawing/2014/main" id="{3A98FDA5-462F-B289-0079-F8E84FC47CBE}"/>
                  </a:ext>
                </a:extLst>
              </p:cNvPr>
              <p:cNvSpPr txBox="1">
                <a:spLocks noRot="1" noChangeAspect="1" noMove="1" noResize="1" noEditPoints="1" noAdjustHandles="1" noChangeArrowheads="1" noChangeShapeType="1" noTextEdit="1"/>
              </p:cNvSpPr>
              <p:nvPr/>
            </p:nvSpPr>
            <p:spPr>
              <a:xfrm>
                <a:off x="5654752" y="4072240"/>
                <a:ext cx="326051" cy="553998"/>
              </a:xfrm>
              <a:prstGeom prst="rect">
                <a:avLst/>
              </a:prstGeom>
              <a:blipFill>
                <a:blip r:embed="rId9"/>
                <a:stretch>
                  <a:fillRect l="-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3EF44F3-CDD8-FE2F-76C2-7684BC3529F6}"/>
                  </a:ext>
                </a:extLst>
              </p:cNvPr>
              <p:cNvSpPr txBox="1"/>
              <p:nvPr/>
            </p:nvSpPr>
            <p:spPr>
              <a:xfrm>
                <a:off x="6687935" y="4049148"/>
                <a:ext cx="3260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5</m:t>
                          </m:r>
                        </m:sub>
                      </m:sSub>
                    </m:oMath>
                  </m:oMathPara>
                </a14:m>
                <a:endParaRPr lang="en-US" b="0" dirty="0"/>
              </a:p>
              <a:p>
                <a:endParaRPr lang="en-US" dirty="0"/>
              </a:p>
            </p:txBody>
          </p:sp>
        </mc:Choice>
        <mc:Fallback xmlns="">
          <p:sp>
            <p:nvSpPr>
              <p:cNvPr id="14" name="TextBox 13">
                <a:extLst>
                  <a:ext uri="{FF2B5EF4-FFF2-40B4-BE49-F238E27FC236}">
                    <a16:creationId xmlns:a16="http://schemas.microsoft.com/office/drawing/2014/main" id="{43EF44F3-CDD8-FE2F-76C2-7684BC3529F6}"/>
                  </a:ext>
                </a:extLst>
              </p:cNvPr>
              <p:cNvSpPr txBox="1">
                <a:spLocks noRot="1" noChangeAspect="1" noMove="1" noResize="1" noEditPoints="1" noAdjustHandles="1" noChangeArrowheads="1" noChangeShapeType="1" noTextEdit="1"/>
              </p:cNvSpPr>
              <p:nvPr/>
            </p:nvSpPr>
            <p:spPr>
              <a:xfrm>
                <a:off x="6687935" y="4049148"/>
                <a:ext cx="326051" cy="553998"/>
              </a:xfrm>
              <a:prstGeom prst="rect">
                <a:avLst/>
              </a:prstGeom>
              <a:blipFill>
                <a:blip r:embed="rId10"/>
                <a:stretch>
                  <a:fillRect l="-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DEFBE04-F649-000B-2BBA-7F0A6D1BAE10}"/>
                  </a:ext>
                </a:extLst>
              </p:cNvPr>
              <p:cNvSpPr txBox="1"/>
              <p:nvPr/>
            </p:nvSpPr>
            <p:spPr>
              <a:xfrm>
                <a:off x="7742469" y="4072240"/>
                <a:ext cx="3260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6</m:t>
                          </m:r>
                        </m:sub>
                      </m:sSub>
                    </m:oMath>
                  </m:oMathPara>
                </a14:m>
                <a:endParaRPr lang="en-US" b="0" dirty="0"/>
              </a:p>
              <a:p>
                <a:endParaRPr lang="en-US" dirty="0"/>
              </a:p>
            </p:txBody>
          </p:sp>
        </mc:Choice>
        <mc:Fallback xmlns="">
          <p:sp>
            <p:nvSpPr>
              <p:cNvPr id="15" name="TextBox 14">
                <a:extLst>
                  <a:ext uri="{FF2B5EF4-FFF2-40B4-BE49-F238E27FC236}">
                    <a16:creationId xmlns:a16="http://schemas.microsoft.com/office/drawing/2014/main" id="{EDEFBE04-F649-000B-2BBA-7F0A6D1BAE10}"/>
                  </a:ext>
                </a:extLst>
              </p:cNvPr>
              <p:cNvSpPr txBox="1">
                <a:spLocks noRot="1" noChangeAspect="1" noMove="1" noResize="1" noEditPoints="1" noAdjustHandles="1" noChangeArrowheads="1" noChangeShapeType="1" noTextEdit="1"/>
              </p:cNvSpPr>
              <p:nvPr/>
            </p:nvSpPr>
            <p:spPr>
              <a:xfrm>
                <a:off x="7742469" y="4072240"/>
                <a:ext cx="326051" cy="553998"/>
              </a:xfrm>
              <a:prstGeom prst="rect">
                <a:avLst/>
              </a:prstGeom>
              <a:blipFill>
                <a:blip r:embed="rId11"/>
                <a:stretch>
                  <a:fillRect l="-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57D91B1-A9B1-9089-D72E-5D07DF70A900}"/>
                  </a:ext>
                </a:extLst>
              </p:cNvPr>
              <p:cNvSpPr txBox="1"/>
              <p:nvPr/>
            </p:nvSpPr>
            <p:spPr>
              <a:xfrm>
                <a:off x="8736473" y="4072240"/>
                <a:ext cx="3260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7</m:t>
                          </m:r>
                        </m:sub>
                      </m:sSub>
                    </m:oMath>
                  </m:oMathPara>
                </a14:m>
                <a:endParaRPr lang="en-US" b="0" dirty="0"/>
              </a:p>
              <a:p>
                <a:endParaRPr lang="en-US" dirty="0"/>
              </a:p>
            </p:txBody>
          </p:sp>
        </mc:Choice>
        <mc:Fallback xmlns="">
          <p:sp>
            <p:nvSpPr>
              <p:cNvPr id="16" name="TextBox 15">
                <a:extLst>
                  <a:ext uri="{FF2B5EF4-FFF2-40B4-BE49-F238E27FC236}">
                    <a16:creationId xmlns:a16="http://schemas.microsoft.com/office/drawing/2014/main" id="{357D91B1-A9B1-9089-D72E-5D07DF70A900}"/>
                  </a:ext>
                </a:extLst>
              </p:cNvPr>
              <p:cNvSpPr txBox="1">
                <a:spLocks noRot="1" noChangeAspect="1" noMove="1" noResize="1" noEditPoints="1" noAdjustHandles="1" noChangeArrowheads="1" noChangeShapeType="1" noTextEdit="1"/>
              </p:cNvSpPr>
              <p:nvPr/>
            </p:nvSpPr>
            <p:spPr>
              <a:xfrm>
                <a:off x="8736473" y="4072240"/>
                <a:ext cx="326051" cy="553998"/>
              </a:xfrm>
              <a:prstGeom prst="rect">
                <a:avLst/>
              </a:prstGeom>
              <a:blipFill>
                <a:blip r:embed="rId12"/>
                <a:stretch>
                  <a:fillRect l="-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954D82-FB64-C475-FFCD-2EB4A5D98568}"/>
                  </a:ext>
                </a:extLst>
              </p:cNvPr>
              <p:cNvSpPr txBox="1"/>
              <p:nvPr/>
            </p:nvSpPr>
            <p:spPr>
              <a:xfrm>
                <a:off x="9736630" y="4072240"/>
                <a:ext cx="333296"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b="0" dirty="0"/>
              </a:p>
              <a:p>
                <a:endParaRPr lang="en-US" dirty="0"/>
              </a:p>
            </p:txBody>
          </p:sp>
        </mc:Choice>
        <mc:Fallback xmlns="">
          <p:sp>
            <p:nvSpPr>
              <p:cNvPr id="17" name="TextBox 16">
                <a:extLst>
                  <a:ext uri="{FF2B5EF4-FFF2-40B4-BE49-F238E27FC236}">
                    <a16:creationId xmlns:a16="http://schemas.microsoft.com/office/drawing/2014/main" id="{F4954D82-FB64-C475-FFCD-2EB4A5D98568}"/>
                  </a:ext>
                </a:extLst>
              </p:cNvPr>
              <p:cNvSpPr txBox="1">
                <a:spLocks noRot="1" noChangeAspect="1" noMove="1" noResize="1" noEditPoints="1" noAdjustHandles="1" noChangeArrowheads="1" noChangeShapeType="1" noTextEdit="1"/>
              </p:cNvSpPr>
              <p:nvPr/>
            </p:nvSpPr>
            <p:spPr>
              <a:xfrm>
                <a:off x="9736630" y="4072240"/>
                <a:ext cx="333296" cy="55399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EDBCF9B-5755-1332-2296-E94776E62D1C}"/>
                  </a:ext>
                </a:extLst>
              </p:cNvPr>
              <p:cNvSpPr txBox="1"/>
              <p:nvPr/>
            </p:nvSpPr>
            <p:spPr>
              <a:xfrm>
                <a:off x="6847338" y="4687358"/>
                <a:ext cx="577274" cy="841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b="0" i="1" smtClean="0">
                              <a:latin typeface="Cambria Math" panose="02040503050406030204" pitchFamily="18" charset="0"/>
                            </a:rPr>
                          </m:ctrlPr>
                        </m:sSubSupPr>
                        <m:e>
                          <m:r>
                            <a:rPr lang="el-GR" b="0" i="1" smtClean="0">
                              <a:latin typeface="Cambria Math" panose="02040503050406030204" pitchFamily="18" charset="0"/>
                            </a:rPr>
                            <m:t>𝜏</m:t>
                          </m:r>
                        </m:e>
                        <m:sub>
                          <m:r>
                            <a:rPr lang="en-US" b="0" i="1" smtClean="0">
                              <a:latin typeface="Cambria Math" panose="02040503050406030204" pitchFamily="18" charset="0"/>
                            </a:rPr>
                            <m:t>1</m:t>
                          </m:r>
                        </m:sub>
                        <m:sup>
                          <m:r>
                            <a:rPr lang="en-US" b="0" i="1" smtClean="0">
                              <a:latin typeface="Cambria Math" panose="02040503050406030204" pitchFamily="18" charset="0"/>
                            </a:rPr>
                            <m:t>𝑒𝑛𝑑</m:t>
                          </m:r>
                        </m:sup>
                      </m:sSubSup>
                    </m:oMath>
                  </m:oMathPara>
                </a14:m>
                <a:endParaRPr lang="en-US" b="0" dirty="0"/>
              </a:p>
              <a:p>
                <a:endParaRPr lang="en-US" b="0" dirty="0"/>
              </a:p>
              <a:p>
                <a:endParaRPr lang="en-US" dirty="0"/>
              </a:p>
            </p:txBody>
          </p:sp>
        </mc:Choice>
        <mc:Fallback xmlns="">
          <p:sp>
            <p:nvSpPr>
              <p:cNvPr id="18" name="TextBox 17">
                <a:extLst>
                  <a:ext uri="{FF2B5EF4-FFF2-40B4-BE49-F238E27FC236}">
                    <a16:creationId xmlns:a16="http://schemas.microsoft.com/office/drawing/2014/main" id="{7EDBCF9B-5755-1332-2296-E94776E62D1C}"/>
                  </a:ext>
                </a:extLst>
              </p:cNvPr>
              <p:cNvSpPr txBox="1">
                <a:spLocks noRot="1" noChangeAspect="1" noMove="1" noResize="1" noEditPoints="1" noAdjustHandles="1" noChangeArrowheads="1" noChangeShapeType="1" noTextEdit="1"/>
              </p:cNvSpPr>
              <p:nvPr/>
            </p:nvSpPr>
            <p:spPr>
              <a:xfrm>
                <a:off x="6847338" y="4687358"/>
                <a:ext cx="577274" cy="841384"/>
              </a:xfrm>
              <a:prstGeom prst="rect">
                <a:avLst/>
              </a:prstGeom>
              <a:blipFill>
                <a:blip r:embed="rId14"/>
                <a:stretch>
                  <a:fillRect t="-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DABAF4A-5598-2DBE-8BBA-D0D69EB7FFA7}"/>
                  </a:ext>
                </a:extLst>
              </p:cNvPr>
              <p:cNvSpPr txBox="1"/>
              <p:nvPr/>
            </p:nvSpPr>
            <p:spPr>
              <a:xfrm>
                <a:off x="8899498" y="5324950"/>
                <a:ext cx="564450" cy="8664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b="0" i="1" smtClean="0">
                              <a:latin typeface="Cambria Math" panose="02040503050406030204" pitchFamily="18" charset="0"/>
                            </a:rPr>
                          </m:ctrlPr>
                        </m:sSubSupPr>
                        <m:e>
                          <m:r>
                            <a:rPr lang="el-GR" b="0" i="1" smtClean="0">
                              <a:latin typeface="Cambria Math" panose="02040503050406030204" pitchFamily="18" charset="0"/>
                            </a:rPr>
                            <m:t>𝜏</m:t>
                          </m:r>
                        </m:e>
                        <m:sub>
                          <m:r>
                            <a:rPr lang="en-US" b="0" i="1" smtClean="0">
                              <a:latin typeface="Cambria Math" panose="02040503050406030204" pitchFamily="18" charset="0"/>
                            </a:rPr>
                            <m:t>2</m:t>
                          </m:r>
                        </m:sub>
                        <m:sup>
                          <m:r>
                            <a:rPr lang="en-US" b="0" i="1" smtClean="0">
                              <a:latin typeface="Cambria Math" panose="02040503050406030204" pitchFamily="18" charset="0"/>
                            </a:rPr>
                            <m:t>𝑒𝑛𝑑</m:t>
                          </m:r>
                        </m:sup>
                      </m:sSubSup>
                    </m:oMath>
                  </m:oMathPara>
                </a14:m>
                <a:endParaRPr lang="en-US" b="0" dirty="0"/>
              </a:p>
              <a:p>
                <a:endParaRPr lang="en-US" b="0" dirty="0"/>
              </a:p>
              <a:p>
                <a:endParaRPr lang="en-US" dirty="0"/>
              </a:p>
            </p:txBody>
          </p:sp>
        </mc:Choice>
        <mc:Fallback xmlns="">
          <p:sp>
            <p:nvSpPr>
              <p:cNvPr id="19" name="TextBox 18">
                <a:extLst>
                  <a:ext uri="{FF2B5EF4-FFF2-40B4-BE49-F238E27FC236}">
                    <a16:creationId xmlns:a16="http://schemas.microsoft.com/office/drawing/2014/main" id="{6DABAF4A-5598-2DBE-8BBA-D0D69EB7FFA7}"/>
                  </a:ext>
                </a:extLst>
              </p:cNvPr>
              <p:cNvSpPr txBox="1">
                <a:spLocks noRot="1" noChangeAspect="1" noMove="1" noResize="1" noEditPoints="1" noAdjustHandles="1" noChangeArrowheads="1" noChangeShapeType="1" noTextEdit="1"/>
              </p:cNvSpPr>
              <p:nvPr/>
            </p:nvSpPr>
            <p:spPr>
              <a:xfrm>
                <a:off x="8899498" y="5324950"/>
                <a:ext cx="564450" cy="866456"/>
              </a:xfrm>
              <a:prstGeom prst="rect">
                <a:avLst/>
              </a:prstGeom>
              <a:blipFill>
                <a:blip r:embed="rId15"/>
                <a:stretch>
                  <a:fillRect t="-1408"/>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0E97701-8FC9-64DE-427B-7100FE29B525}"/>
              </a:ext>
            </a:extLst>
          </p:cNvPr>
          <p:cNvSpPr txBox="1"/>
          <p:nvPr/>
        </p:nvSpPr>
        <p:spPr>
          <a:xfrm flipH="1">
            <a:off x="6999803" y="4839758"/>
            <a:ext cx="45719" cy="830997"/>
          </a:xfrm>
          <a:prstGeom prst="rect">
            <a:avLst/>
          </a:prstGeom>
          <a:noFill/>
        </p:spPr>
        <p:txBody>
          <a:bodyPr wrap="square" lIns="0" tIns="0" rIns="0" bIns="0" rtlCol="0">
            <a:spAutoFit/>
          </a:bodyPr>
          <a:lstStyle/>
          <a:p>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F97298B-62FC-205F-784C-DC460CC6C07D}"/>
                  </a:ext>
                </a:extLst>
              </p:cNvPr>
              <p:cNvSpPr txBox="1"/>
              <p:nvPr/>
            </p:nvSpPr>
            <p:spPr>
              <a:xfrm>
                <a:off x="5816082" y="6047527"/>
                <a:ext cx="564450" cy="8664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b="0" i="1" smtClean="0">
                              <a:latin typeface="Cambria Math" panose="02040503050406030204" pitchFamily="18" charset="0"/>
                            </a:rPr>
                          </m:ctrlPr>
                        </m:sSubSupPr>
                        <m:e>
                          <m:r>
                            <a:rPr lang="el-GR" b="0" i="1" smtClean="0">
                              <a:latin typeface="Cambria Math" panose="02040503050406030204" pitchFamily="18" charset="0"/>
                            </a:rPr>
                            <m:t>𝜏</m:t>
                          </m:r>
                        </m:e>
                        <m:sub>
                          <m:r>
                            <a:rPr lang="en-US" b="0" i="1" smtClean="0">
                              <a:latin typeface="Cambria Math" panose="02040503050406030204" pitchFamily="18" charset="0"/>
                            </a:rPr>
                            <m:t>3</m:t>
                          </m:r>
                        </m:sub>
                        <m:sup>
                          <m:r>
                            <a:rPr lang="en-US" b="0" i="1" smtClean="0">
                              <a:latin typeface="Cambria Math" panose="02040503050406030204" pitchFamily="18" charset="0"/>
                            </a:rPr>
                            <m:t>𝑒𝑛𝑑</m:t>
                          </m:r>
                        </m:sup>
                      </m:sSubSup>
                    </m:oMath>
                  </m:oMathPara>
                </a14:m>
                <a:endParaRPr lang="en-US" b="0" dirty="0"/>
              </a:p>
              <a:p>
                <a:endParaRPr lang="en-US" b="0" dirty="0"/>
              </a:p>
              <a:p>
                <a:endParaRPr lang="en-US" dirty="0"/>
              </a:p>
            </p:txBody>
          </p:sp>
        </mc:Choice>
        <mc:Fallback xmlns="">
          <p:sp>
            <p:nvSpPr>
              <p:cNvPr id="21" name="TextBox 20">
                <a:extLst>
                  <a:ext uri="{FF2B5EF4-FFF2-40B4-BE49-F238E27FC236}">
                    <a16:creationId xmlns:a16="http://schemas.microsoft.com/office/drawing/2014/main" id="{9F97298B-62FC-205F-784C-DC460CC6C07D}"/>
                  </a:ext>
                </a:extLst>
              </p:cNvPr>
              <p:cNvSpPr txBox="1">
                <a:spLocks noRot="1" noChangeAspect="1" noMove="1" noResize="1" noEditPoints="1" noAdjustHandles="1" noChangeArrowheads="1" noChangeShapeType="1" noTextEdit="1"/>
              </p:cNvSpPr>
              <p:nvPr/>
            </p:nvSpPr>
            <p:spPr>
              <a:xfrm>
                <a:off x="5816082" y="6047527"/>
                <a:ext cx="564450" cy="866456"/>
              </a:xfrm>
              <a:prstGeom prst="rect">
                <a:avLst/>
              </a:prstGeom>
              <a:blipFill>
                <a:blip r:embed="rId16"/>
                <a:stretch>
                  <a:fillRect t="-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9E5B1B6-44DB-E5B8-45D9-03B27EABC294}"/>
                  </a:ext>
                </a:extLst>
              </p:cNvPr>
              <p:cNvSpPr txBox="1"/>
              <p:nvPr/>
            </p:nvSpPr>
            <p:spPr>
              <a:xfrm>
                <a:off x="4256818" y="4586286"/>
                <a:ext cx="385427"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oMath>
                  </m:oMathPara>
                </a14:m>
                <a:endParaRPr lang="en-US" sz="2400" b="0" dirty="0"/>
              </a:p>
              <a:p>
                <a:endParaRPr lang="en-US" sz="2400" dirty="0"/>
              </a:p>
            </p:txBody>
          </p:sp>
        </mc:Choice>
        <mc:Fallback xmlns="">
          <p:sp>
            <p:nvSpPr>
              <p:cNvPr id="26" name="TextBox 25">
                <a:extLst>
                  <a:ext uri="{FF2B5EF4-FFF2-40B4-BE49-F238E27FC236}">
                    <a16:creationId xmlns:a16="http://schemas.microsoft.com/office/drawing/2014/main" id="{D9E5B1B6-44DB-E5B8-45D9-03B27EABC294}"/>
                  </a:ext>
                </a:extLst>
              </p:cNvPr>
              <p:cNvSpPr txBox="1">
                <a:spLocks noRot="1" noChangeAspect="1" noMove="1" noResize="1" noEditPoints="1" noAdjustHandles="1" noChangeArrowheads="1" noChangeShapeType="1" noTextEdit="1"/>
              </p:cNvSpPr>
              <p:nvPr/>
            </p:nvSpPr>
            <p:spPr>
              <a:xfrm>
                <a:off x="4256818" y="4586286"/>
                <a:ext cx="385427" cy="738664"/>
              </a:xfrm>
              <a:prstGeom prst="rect">
                <a:avLst/>
              </a:prstGeom>
              <a:blipFill>
                <a:blip r:embed="rId17"/>
                <a:stretch>
                  <a:fillRect l="-46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4B3D4A2-3C0C-070F-7261-E1A5063BEEE3}"/>
                  </a:ext>
                </a:extLst>
              </p:cNvPr>
              <p:cNvSpPr txBox="1"/>
              <p:nvPr/>
            </p:nvSpPr>
            <p:spPr>
              <a:xfrm>
                <a:off x="4933248" y="5211165"/>
                <a:ext cx="448777"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2</m:t>
                          </m:r>
                        </m:sub>
                      </m:sSub>
                    </m:oMath>
                  </m:oMathPara>
                </a14:m>
                <a:endParaRPr lang="en-US" sz="2400" b="0" dirty="0"/>
              </a:p>
              <a:p>
                <a:endParaRPr lang="en-US" sz="2400" dirty="0"/>
              </a:p>
            </p:txBody>
          </p:sp>
        </mc:Choice>
        <mc:Fallback xmlns="">
          <p:sp>
            <p:nvSpPr>
              <p:cNvPr id="27" name="TextBox 26">
                <a:extLst>
                  <a:ext uri="{FF2B5EF4-FFF2-40B4-BE49-F238E27FC236}">
                    <a16:creationId xmlns:a16="http://schemas.microsoft.com/office/drawing/2014/main" id="{64B3D4A2-3C0C-070F-7261-E1A5063BEEE3}"/>
                  </a:ext>
                </a:extLst>
              </p:cNvPr>
              <p:cNvSpPr txBox="1">
                <a:spLocks noRot="1" noChangeAspect="1" noMove="1" noResize="1" noEditPoints="1" noAdjustHandles="1" noChangeArrowheads="1" noChangeShapeType="1" noTextEdit="1"/>
              </p:cNvSpPr>
              <p:nvPr/>
            </p:nvSpPr>
            <p:spPr>
              <a:xfrm>
                <a:off x="4933248" y="5211165"/>
                <a:ext cx="448777" cy="73866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87A7A78-56A6-2DD5-7809-0EBE0980DDDF}"/>
                  </a:ext>
                </a:extLst>
              </p:cNvPr>
              <p:cNvSpPr txBox="1"/>
              <p:nvPr/>
            </p:nvSpPr>
            <p:spPr>
              <a:xfrm>
                <a:off x="3850252" y="5974573"/>
                <a:ext cx="448777"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3</m:t>
                          </m:r>
                        </m:sub>
                      </m:sSub>
                    </m:oMath>
                  </m:oMathPara>
                </a14:m>
                <a:endParaRPr lang="en-US" sz="2400" b="0" dirty="0"/>
              </a:p>
              <a:p>
                <a:endParaRPr lang="en-US" sz="2400" dirty="0"/>
              </a:p>
            </p:txBody>
          </p:sp>
        </mc:Choice>
        <mc:Fallback xmlns="">
          <p:sp>
            <p:nvSpPr>
              <p:cNvPr id="28" name="TextBox 27">
                <a:extLst>
                  <a:ext uri="{FF2B5EF4-FFF2-40B4-BE49-F238E27FC236}">
                    <a16:creationId xmlns:a16="http://schemas.microsoft.com/office/drawing/2014/main" id="{187A7A78-56A6-2DD5-7809-0EBE0980DDDF}"/>
                  </a:ext>
                </a:extLst>
              </p:cNvPr>
              <p:cNvSpPr txBox="1">
                <a:spLocks noRot="1" noChangeAspect="1" noMove="1" noResize="1" noEditPoints="1" noAdjustHandles="1" noChangeArrowheads="1" noChangeShapeType="1" noTextEdit="1"/>
              </p:cNvSpPr>
              <p:nvPr/>
            </p:nvSpPr>
            <p:spPr>
              <a:xfrm>
                <a:off x="3850252" y="5974573"/>
                <a:ext cx="448777" cy="738664"/>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883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00AEB-535D-EE43-A444-E1C57BC38F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757BA2-5000-877A-49DA-9CB9D68071E9}"/>
              </a:ext>
            </a:extLst>
          </p:cNvPr>
          <p:cNvSpPr>
            <a:spLocks noGrp="1"/>
          </p:cNvSpPr>
          <p:nvPr>
            <p:ph type="ctrTitle"/>
          </p:nvPr>
        </p:nvSpPr>
        <p:spPr>
          <a:xfrm>
            <a:off x="87085" y="95997"/>
            <a:ext cx="9896669" cy="734427"/>
          </a:xfrm>
        </p:spPr>
        <p:txBody>
          <a:bodyPr>
            <a:normAutofit/>
          </a:bodyPr>
          <a:lstStyle/>
          <a:p>
            <a:pPr algn="l"/>
            <a:r>
              <a:rPr lang="en-US" sz="4400" dirty="0"/>
              <a:t>Binary Conversion</a:t>
            </a:r>
          </a:p>
        </p:txBody>
      </p:sp>
      <p:sp>
        <p:nvSpPr>
          <p:cNvPr id="21" name="TextBox 20">
            <a:extLst>
              <a:ext uri="{FF2B5EF4-FFF2-40B4-BE49-F238E27FC236}">
                <a16:creationId xmlns:a16="http://schemas.microsoft.com/office/drawing/2014/main" id="{9B199DC7-20C8-6A3E-8936-0E18E1067C5F}"/>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p:sp>
        <p:nvSpPr>
          <p:cNvPr id="3" name="TextBox 2">
            <a:extLst>
              <a:ext uri="{FF2B5EF4-FFF2-40B4-BE49-F238E27FC236}">
                <a16:creationId xmlns:a16="http://schemas.microsoft.com/office/drawing/2014/main" id="{E0D45CF8-7BC6-243F-E3DA-A1D8B4B7B66B}"/>
              </a:ext>
            </a:extLst>
          </p:cNvPr>
          <p:cNvSpPr txBox="1"/>
          <p:nvPr/>
        </p:nvSpPr>
        <p:spPr>
          <a:xfrm>
            <a:off x="363894" y="1156996"/>
            <a:ext cx="8453470" cy="400110"/>
          </a:xfrm>
          <a:prstGeom prst="rect">
            <a:avLst/>
          </a:prstGeom>
          <a:noFill/>
        </p:spPr>
        <p:txBody>
          <a:bodyPr wrap="square" rtlCol="0">
            <a:spAutoFit/>
          </a:bodyPr>
          <a:lstStyle/>
          <a:p>
            <a:r>
              <a:rPr lang="en-US" sz="2000" dirty="0"/>
              <a:t>We have to find a binary encoding for the set {0, 8, 16, 32, 48, 68</a:t>
            </a:r>
            <a:r>
              <a:rPr lang="en-US"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D14335-E512-96C4-11BD-066372B83F85}"/>
                  </a:ext>
                </a:extLst>
              </p:cNvPr>
              <p:cNvSpPr txBox="1"/>
              <p:nvPr/>
            </p:nvSpPr>
            <p:spPr>
              <a:xfrm>
                <a:off x="2705878" y="2081256"/>
                <a:ext cx="5393400" cy="808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∙16∙</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𝑞</m:t>
                          </m:r>
                          <m:r>
                            <a:rPr lang="en-US" b="0" i="1" smtClean="0">
                              <a:latin typeface="Cambria Math" panose="02040503050406030204" pitchFamily="18" charset="0"/>
                            </a:rPr>
                            <m:t>=0</m:t>
                          </m:r>
                        </m:sub>
                        <m:sup>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𝑞</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𝑞</m:t>
                              </m:r>
                            </m:sub>
                          </m:sSub>
                          <m:r>
                            <a:rPr lang="en-US" b="0" i="1" smtClean="0">
                              <a:latin typeface="Cambria Math" panose="02040503050406030204" pitchFamily="18" charset="0"/>
                            </a:rPr>
                            <m:t> </m:t>
                          </m:r>
                        </m:e>
                      </m:nary>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,1</m:t>
                          </m:r>
                        </m:sub>
                      </m:sSub>
                    </m:oMath>
                  </m:oMathPara>
                </a14:m>
                <a:endParaRPr lang="en-US" dirty="0"/>
              </a:p>
            </p:txBody>
          </p:sp>
        </mc:Choice>
        <mc:Fallback xmlns="">
          <p:sp>
            <p:nvSpPr>
              <p:cNvPr id="10" name="TextBox 9">
                <a:extLst>
                  <a:ext uri="{FF2B5EF4-FFF2-40B4-BE49-F238E27FC236}">
                    <a16:creationId xmlns:a16="http://schemas.microsoft.com/office/drawing/2014/main" id="{EDD14335-E512-96C4-11BD-066372B83F85}"/>
                  </a:ext>
                </a:extLst>
              </p:cNvPr>
              <p:cNvSpPr txBox="1">
                <a:spLocks noRot="1" noChangeAspect="1" noMove="1" noResize="1" noEditPoints="1" noAdjustHandles="1" noChangeArrowheads="1" noChangeShapeType="1" noTextEdit="1"/>
              </p:cNvSpPr>
              <p:nvPr/>
            </p:nvSpPr>
            <p:spPr>
              <a:xfrm>
                <a:off x="2705878" y="2081256"/>
                <a:ext cx="5393400" cy="808619"/>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993330-D0FA-58D3-BE0A-21F12FEC82C6}"/>
              </a:ext>
            </a:extLst>
          </p:cNvPr>
          <p:cNvSpPr txBox="1"/>
          <p:nvPr/>
        </p:nvSpPr>
        <p:spPr>
          <a:xfrm>
            <a:off x="363894" y="2162401"/>
            <a:ext cx="1520890" cy="646331"/>
          </a:xfrm>
          <a:prstGeom prst="rect">
            <a:avLst/>
          </a:prstGeom>
          <a:noFill/>
        </p:spPr>
        <p:txBody>
          <a:bodyPr wrap="square" rtlCol="0">
            <a:spAutoFit/>
          </a:bodyPr>
          <a:lstStyle/>
          <a:p>
            <a:r>
              <a:rPr lang="en-US" dirty="0"/>
              <a:t>Simplest one I could think of</a:t>
            </a:r>
          </a:p>
        </p:txBody>
      </p:sp>
      <p:cxnSp>
        <p:nvCxnSpPr>
          <p:cNvPr id="14" name="Straight Arrow Connector 13">
            <a:extLst>
              <a:ext uri="{FF2B5EF4-FFF2-40B4-BE49-F238E27FC236}">
                <a16:creationId xmlns:a16="http://schemas.microsoft.com/office/drawing/2014/main" id="{2D7ADD35-11A2-D083-0433-87E8DEAFD450}"/>
              </a:ext>
            </a:extLst>
          </p:cNvPr>
          <p:cNvCxnSpPr>
            <a:stCxn id="12" idx="3"/>
            <a:endCxn id="10" idx="1"/>
          </p:cNvCxnSpPr>
          <p:nvPr/>
        </p:nvCxnSpPr>
        <p:spPr>
          <a:xfrm flipV="1">
            <a:off x="1884784" y="2485566"/>
            <a:ext cx="82109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315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282F0-2E32-929A-29D4-702F7E744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0B408-1768-6E8E-53A2-5DB0138BD2B1}"/>
              </a:ext>
            </a:extLst>
          </p:cNvPr>
          <p:cNvSpPr>
            <a:spLocks noGrp="1"/>
          </p:cNvSpPr>
          <p:nvPr>
            <p:ph type="ctrTitle"/>
          </p:nvPr>
        </p:nvSpPr>
        <p:spPr>
          <a:xfrm>
            <a:off x="87085" y="95997"/>
            <a:ext cx="9896669" cy="734427"/>
          </a:xfrm>
        </p:spPr>
        <p:txBody>
          <a:bodyPr>
            <a:normAutofit/>
          </a:bodyPr>
          <a:lstStyle/>
          <a:p>
            <a:pPr algn="l"/>
            <a:r>
              <a:rPr lang="en-US" sz="4400" dirty="0"/>
              <a:t>Binary Conversion</a:t>
            </a:r>
          </a:p>
        </p:txBody>
      </p:sp>
      <p:sp>
        <p:nvSpPr>
          <p:cNvPr id="21" name="TextBox 20">
            <a:extLst>
              <a:ext uri="{FF2B5EF4-FFF2-40B4-BE49-F238E27FC236}">
                <a16:creationId xmlns:a16="http://schemas.microsoft.com/office/drawing/2014/main" id="{1833A6B8-7A44-11CE-025A-3BE5C7C1AF83}"/>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p:sp>
        <p:nvSpPr>
          <p:cNvPr id="3" name="TextBox 2">
            <a:extLst>
              <a:ext uri="{FF2B5EF4-FFF2-40B4-BE49-F238E27FC236}">
                <a16:creationId xmlns:a16="http://schemas.microsoft.com/office/drawing/2014/main" id="{19663C80-7892-EBF6-91AE-8C797D64EF89}"/>
              </a:ext>
            </a:extLst>
          </p:cNvPr>
          <p:cNvSpPr txBox="1"/>
          <p:nvPr/>
        </p:nvSpPr>
        <p:spPr>
          <a:xfrm>
            <a:off x="363894" y="1156996"/>
            <a:ext cx="8453470" cy="400110"/>
          </a:xfrm>
          <a:prstGeom prst="rect">
            <a:avLst/>
          </a:prstGeom>
          <a:noFill/>
        </p:spPr>
        <p:txBody>
          <a:bodyPr wrap="square" rtlCol="0">
            <a:spAutoFit/>
          </a:bodyPr>
          <a:lstStyle/>
          <a:p>
            <a:r>
              <a:rPr lang="en-US" sz="2000" dirty="0"/>
              <a:t>We have to find a binary encoding for the set {0, 8, 16, 32, 48, 68</a:t>
            </a:r>
            <a:r>
              <a:rPr lang="en-US"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F5A5268-37FE-D528-A2D7-34725A1987F2}"/>
                  </a:ext>
                </a:extLst>
              </p:cNvPr>
              <p:cNvSpPr txBox="1"/>
              <p:nvPr/>
            </p:nvSpPr>
            <p:spPr>
              <a:xfrm>
                <a:off x="2705878" y="2081256"/>
                <a:ext cx="5393400" cy="808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∙16∙</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𝑞</m:t>
                          </m:r>
                          <m:r>
                            <a:rPr lang="en-US" b="0" i="1" smtClean="0">
                              <a:latin typeface="Cambria Math" panose="02040503050406030204" pitchFamily="18" charset="0"/>
                            </a:rPr>
                            <m:t>=0</m:t>
                          </m:r>
                        </m:sub>
                        <m:sup>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𝑞</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𝑞</m:t>
                              </m:r>
                            </m:sub>
                          </m:sSub>
                          <m:r>
                            <a:rPr lang="en-US" b="0" i="1" smtClean="0">
                              <a:latin typeface="Cambria Math" panose="02040503050406030204" pitchFamily="18" charset="0"/>
                            </a:rPr>
                            <m:t> </m:t>
                          </m:r>
                        </m:e>
                      </m:nary>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,1</m:t>
                          </m:r>
                        </m:sub>
                      </m:sSub>
                    </m:oMath>
                  </m:oMathPara>
                </a14:m>
                <a:endParaRPr lang="en-US" dirty="0"/>
              </a:p>
            </p:txBody>
          </p:sp>
        </mc:Choice>
        <mc:Fallback xmlns="">
          <p:sp>
            <p:nvSpPr>
              <p:cNvPr id="10" name="TextBox 9">
                <a:extLst>
                  <a:ext uri="{FF2B5EF4-FFF2-40B4-BE49-F238E27FC236}">
                    <a16:creationId xmlns:a16="http://schemas.microsoft.com/office/drawing/2014/main" id="{EF5A5268-37FE-D528-A2D7-34725A1987F2}"/>
                  </a:ext>
                </a:extLst>
              </p:cNvPr>
              <p:cNvSpPr txBox="1">
                <a:spLocks noRot="1" noChangeAspect="1" noMove="1" noResize="1" noEditPoints="1" noAdjustHandles="1" noChangeArrowheads="1" noChangeShapeType="1" noTextEdit="1"/>
              </p:cNvSpPr>
              <p:nvPr/>
            </p:nvSpPr>
            <p:spPr>
              <a:xfrm>
                <a:off x="2705878" y="2081256"/>
                <a:ext cx="5393400" cy="808619"/>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B21D3E7-C279-845E-0913-91598E5FFE60}"/>
              </a:ext>
            </a:extLst>
          </p:cNvPr>
          <p:cNvSpPr txBox="1"/>
          <p:nvPr/>
        </p:nvSpPr>
        <p:spPr>
          <a:xfrm>
            <a:off x="363894" y="2162401"/>
            <a:ext cx="1520890" cy="646331"/>
          </a:xfrm>
          <a:prstGeom prst="rect">
            <a:avLst/>
          </a:prstGeom>
          <a:noFill/>
        </p:spPr>
        <p:txBody>
          <a:bodyPr wrap="square" rtlCol="0">
            <a:spAutoFit/>
          </a:bodyPr>
          <a:lstStyle/>
          <a:p>
            <a:r>
              <a:rPr lang="en-US" dirty="0"/>
              <a:t>Simplest one I could think of</a:t>
            </a:r>
          </a:p>
        </p:txBody>
      </p:sp>
      <p:cxnSp>
        <p:nvCxnSpPr>
          <p:cNvPr id="14" name="Straight Arrow Connector 13">
            <a:extLst>
              <a:ext uri="{FF2B5EF4-FFF2-40B4-BE49-F238E27FC236}">
                <a16:creationId xmlns:a16="http://schemas.microsoft.com/office/drawing/2014/main" id="{13398177-879C-5051-86E7-96FBAF6200E6}"/>
              </a:ext>
            </a:extLst>
          </p:cNvPr>
          <p:cNvCxnSpPr>
            <a:stCxn id="12" idx="3"/>
            <a:endCxn id="10" idx="1"/>
          </p:cNvCxnSpPr>
          <p:nvPr/>
        </p:nvCxnSpPr>
        <p:spPr>
          <a:xfrm flipV="1">
            <a:off x="1884784" y="2485566"/>
            <a:ext cx="82109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9F52D33-13F7-1CD9-91C0-45D73EDA0E71}"/>
              </a:ext>
            </a:extLst>
          </p:cNvPr>
          <p:cNvSpPr txBox="1"/>
          <p:nvPr/>
        </p:nvSpPr>
        <p:spPr>
          <a:xfrm>
            <a:off x="9144000" y="1557106"/>
            <a:ext cx="2155371" cy="646331"/>
          </a:xfrm>
          <a:prstGeom prst="rect">
            <a:avLst/>
          </a:prstGeom>
          <a:noFill/>
        </p:spPr>
        <p:txBody>
          <a:bodyPr wrap="square" rtlCol="0">
            <a:spAutoFit/>
          </a:bodyPr>
          <a:lstStyle/>
          <a:p>
            <a:r>
              <a:rPr lang="en-US" dirty="0"/>
              <a:t>Increases the order of the cost function</a:t>
            </a:r>
          </a:p>
        </p:txBody>
      </p:sp>
      <p:cxnSp>
        <p:nvCxnSpPr>
          <p:cNvPr id="17" name="Straight Arrow Connector 16">
            <a:extLst>
              <a:ext uri="{FF2B5EF4-FFF2-40B4-BE49-F238E27FC236}">
                <a16:creationId xmlns:a16="http://schemas.microsoft.com/office/drawing/2014/main" id="{C154DE54-23BC-9788-2AF4-676873FBAEDE}"/>
              </a:ext>
            </a:extLst>
          </p:cNvPr>
          <p:cNvCxnSpPr>
            <a:cxnSpLocks/>
            <a:stCxn id="15" idx="1"/>
          </p:cNvCxnSpPr>
          <p:nvPr/>
        </p:nvCxnSpPr>
        <p:spPr>
          <a:xfrm flipH="1">
            <a:off x="8322906" y="1880272"/>
            <a:ext cx="821094" cy="524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8510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DABBF-7FAF-FE76-F473-3D976D2FAD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C435-81A9-291E-D312-181C5218C4F0}"/>
              </a:ext>
            </a:extLst>
          </p:cNvPr>
          <p:cNvSpPr>
            <a:spLocks noGrp="1"/>
          </p:cNvSpPr>
          <p:nvPr>
            <p:ph type="ctrTitle"/>
          </p:nvPr>
        </p:nvSpPr>
        <p:spPr>
          <a:xfrm>
            <a:off x="87085" y="95997"/>
            <a:ext cx="9896669" cy="734427"/>
          </a:xfrm>
        </p:spPr>
        <p:txBody>
          <a:bodyPr>
            <a:normAutofit/>
          </a:bodyPr>
          <a:lstStyle/>
          <a:p>
            <a:pPr algn="l"/>
            <a:r>
              <a:rPr lang="en-US" sz="4400" dirty="0"/>
              <a:t>Binary Conversion</a:t>
            </a:r>
          </a:p>
        </p:txBody>
      </p:sp>
      <p:sp>
        <p:nvSpPr>
          <p:cNvPr id="21" name="TextBox 20">
            <a:extLst>
              <a:ext uri="{FF2B5EF4-FFF2-40B4-BE49-F238E27FC236}">
                <a16:creationId xmlns:a16="http://schemas.microsoft.com/office/drawing/2014/main" id="{3F51FF36-7BC5-8B70-C4A2-E8E0EDCD49A6}"/>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p:sp>
        <p:nvSpPr>
          <p:cNvPr id="3" name="TextBox 2">
            <a:extLst>
              <a:ext uri="{FF2B5EF4-FFF2-40B4-BE49-F238E27FC236}">
                <a16:creationId xmlns:a16="http://schemas.microsoft.com/office/drawing/2014/main" id="{D80CF2DA-2DED-9050-B1AF-917D20213DF3}"/>
              </a:ext>
            </a:extLst>
          </p:cNvPr>
          <p:cNvSpPr txBox="1"/>
          <p:nvPr/>
        </p:nvSpPr>
        <p:spPr>
          <a:xfrm>
            <a:off x="363894" y="1156996"/>
            <a:ext cx="8453470" cy="400110"/>
          </a:xfrm>
          <a:prstGeom prst="rect">
            <a:avLst/>
          </a:prstGeom>
          <a:noFill/>
        </p:spPr>
        <p:txBody>
          <a:bodyPr wrap="square" rtlCol="0">
            <a:spAutoFit/>
          </a:bodyPr>
          <a:lstStyle/>
          <a:p>
            <a:r>
              <a:rPr lang="en-US" sz="2000" dirty="0"/>
              <a:t>We have to find a binary encoding for the set {0, 8, 16, 32, 48, 68</a:t>
            </a:r>
            <a:r>
              <a:rPr lang="en-US"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402023-B459-D7EA-6EA5-74D6352E61BB}"/>
                  </a:ext>
                </a:extLst>
              </p:cNvPr>
              <p:cNvSpPr txBox="1"/>
              <p:nvPr/>
            </p:nvSpPr>
            <p:spPr>
              <a:xfrm>
                <a:off x="2705878" y="2081256"/>
                <a:ext cx="5393400" cy="808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∙16∙</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𝑞</m:t>
                          </m:r>
                          <m:r>
                            <a:rPr lang="en-US" b="0" i="1" smtClean="0">
                              <a:latin typeface="Cambria Math" panose="02040503050406030204" pitchFamily="18" charset="0"/>
                            </a:rPr>
                            <m:t>=0</m:t>
                          </m:r>
                        </m:sub>
                        <m:sup>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𝑞</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𝑞</m:t>
                              </m:r>
                            </m:sub>
                          </m:sSub>
                          <m:r>
                            <a:rPr lang="en-US" b="0" i="1" smtClean="0">
                              <a:latin typeface="Cambria Math" panose="02040503050406030204" pitchFamily="18" charset="0"/>
                            </a:rPr>
                            <m:t> </m:t>
                          </m:r>
                        </m:e>
                      </m:nary>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,1</m:t>
                          </m:r>
                        </m:sub>
                      </m:sSub>
                    </m:oMath>
                  </m:oMathPara>
                </a14:m>
                <a:endParaRPr lang="en-US" dirty="0"/>
              </a:p>
            </p:txBody>
          </p:sp>
        </mc:Choice>
        <mc:Fallback xmlns="">
          <p:sp>
            <p:nvSpPr>
              <p:cNvPr id="10" name="TextBox 9">
                <a:extLst>
                  <a:ext uri="{FF2B5EF4-FFF2-40B4-BE49-F238E27FC236}">
                    <a16:creationId xmlns:a16="http://schemas.microsoft.com/office/drawing/2014/main" id="{F4402023-B459-D7EA-6EA5-74D6352E61BB}"/>
                  </a:ext>
                </a:extLst>
              </p:cNvPr>
              <p:cNvSpPr txBox="1">
                <a:spLocks noRot="1" noChangeAspect="1" noMove="1" noResize="1" noEditPoints="1" noAdjustHandles="1" noChangeArrowheads="1" noChangeShapeType="1" noTextEdit="1"/>
              </p:cNvSpPr>
              <p:nvPr/>
            </p:nvSpPr>
            <p:spPr>
              <a:xfrm>
                <a:off x="2705878" y="2081256"/>
                <a:ext cx="5393400" cy="808619"/>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E4B33D9-D23B-5F73-D317-C594F885A646}"/>
              </a:ext>
            </a:extLst>
          </p:cNvPr>
          <p:cNvSpPr txBox="1"/>
          <p:nvPr/>
        </p:nvSpPr>
        <p:spPr>
          <a:xfrm>
            <a:off x="363894" y="2162401"/>
            <a:ext cx="1520890" cy="646331"/>
          </a:xfrm>
          <a:prstGeom prst="rect">
            <a:avLst/>
          </a:prstGeom>
          <a:noFill/>
        </p:spPr>
        <p:txBody>
          <a:bodyPr wrap="square" rtlCol="0">
            <a:spAutoFit/>
          </a:bodyPr>
          <a:lstStyle/>
          <a:p>
            <a:r>
              <a:rPr lang="en-US" dirty="0"/>
              <a:t>Simplest one I could think of</a:t>
            </a:r>
          </a:p>
        </p:txBody>
      </p:sp>
      <p:cxnSp>
        <p:nvCxnSpPr>
          <p:cNvPr id="14" name="Straight Arrow Connector 13">
            <a:extLst>
              <a:ext uri="{FF2B5EF4-FFF2-40B4-BE49-F238E27FC236}">
                <a16:creationId xmlns:a16="http://schemas.microsoft.com/office/drawing/2014/main" id="{035D0BCD-F8FF-F742-0697-AF4519986082}"/>
              </a:ext>
            </a:extLst>
          </p:cNvPr>
          <p:cNvCxnSpPr>
            <a:stCxn id="12" idx="3"/>
            <a:endCxn id="10" idx="1"/>
          </p:cNvCxnSpPr>
          <p:nvPr/>
        </p:nvCxnSpPr>
        <p:spPr>
          <a:xfrm flipV="1">
            <a:off x="1884784" y="2485566"/>
            <a:ext cx="82109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8B22445-E0C2-80C2-036A-0EFD92442705}"/>
              </a:ext>
            </a:extLst>
          </p:cNvPr>
          <p:cNvSpPr txBox="1"/>
          <p:nvPr/>
        </p:nvSpPr>
        <p:spPr>
          <a:xfrm>
            <a:off x="9144000" y="1557106"/>
            <a:ext cx="2155371" cy="646331"/>
          </a:xfrm>
          <a:prstGeom prst="rect">
            <a:avLst/>
          </a:prstGeom>
          <a:noFill/>
        </p:spPr>
        <p:txBody>
          <a:bodyPr wrap="square" rtlCol="0">
            <a:spAutoFit/>
          </a:bodyPr>
          <a:lstStyle/>
          <a:p>
            <a:r>
              <a:rPr lang="en-US" dirty="0"/>
              <a:t>Increases the order of the cost function</a:t>
            </a:r>
          </a:p>
        </p:txBody>
      </p:sp>
      <p:cxnSp>
        <p:nvCxnSpPr>
          <p:cNvPr id="17" name="Straight Arrow Connector 16">
            <a:extLst>
              <a:ext uri="{FF2B5EF4-FFF2-40B4-BE49-F238E27FC236}">
                <a16:creationId xmlns:a16="http://schemas.microsoft.com/office/drawing/2014/main" id="{A5FD1BCD-D9DA-1D1C-8235-ACE4D3091415}"/>
              </a:ext>
            </a:extLst>
          </p:cNvPr>
          <p:cNvCxnSpPr>
            <a:cxnSpLocks/>
            <a:stCxn id="15" idx="1"/>
          </p:cNvCxnSpPr>
          <p:nvPr/>
        </p:nvCxnSpPr>
        <p:spPr>
          <a:xfrm flipH="1">
            <a:off x="8322906" y="1880272"/>
            <a:ext cx="821094" cy="524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F9EF610-ED36-9CAE-76FC-9F1DEFA93375}"/>
              </a:ext>
            </a:extLst>
          </p:cNvPr>
          <p:cNvSpPr txBox="1"/>
          <p:nvPr/>
        </p:nvSpPr>
        <p:spPr>
          <a:xfrm>
            <a:off x="559837" y="3526971"/>
            <a:ext cx="7371183" cy="369332"/>
          </a:xfrm>
          <a:prstGeom prst="rect">
            <a:avLst/>
          </a:prstGeom>
          <a:noFill/>
        </p:spPr>
        <p:txBody>
          <a:bodyPr wrap="square" rtlCol="0">
            <a:spAutoFit/>
          </a:bodyPr>
          <a:lstStyle/>
          <a:p>
            <a:r>
              <a:rPr lang="en-US" dirty="0"/>
              <a:t>Instead, we simplify the set of allowable currents to : {0, 16, 32, 48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DD1A9EB-CD13-D596-6009-CA4C5659ADCD}"/>
                  </a:ext>
                </a:extLst>
              </p:cNvPr>
              <p:cNvSpPr txBox="1"/>
              <p:nvPr/>
            </p:nvSpPr>
            <p:spPr>
              <a:xfrm>
                <a:off x="989199" y="4545608"/>
                <a:ext cx="6176864" cy="900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16∙</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𝑞</m:t>
                          </m:r>
                          <m:r>
                            <a:rPr lang="en-US" b="0" i="1" smtClean="0">
                              <a:latin typeface="Cambria Math" panose="02040503050406030204" pitchFamily="18" charset="0"/>
                            </a:rPr>
                            <m:t>=0</m:t>
                          </m:r>
                        </m:sub>
                        <m:sup>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𝑞</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𝑞</m:t>
                              </m:r>
                            </m:sub>
                          </m:sSub>
                          <m:r>
                            <a:rPr lang="en-US" b="0" i="1" smtClean="0">
                              <a:latin typeface="Cambria Math" panose="02040503050406030204" pitchFamily="18" charset="0"/>
                            </a:rPr>
                            <m:t> </m:t>
                          </m:r>
                        </m:e>
                      </m:nary>
                    </m:oMath>
                  </m:oMathPara>
                </a14:m>
                <a:endParaRPr lang="en-US" dirty="0"/>
              </a:p>
            </p:txBody>
          </p:sp>
        </mc:Choice>
        <mc:Fallback xmlns="">
          <p:sp>
            <p:nvSpPr>
              <p:cNvPr id="22" name="TextBox 21">
                <a:extLst>
                  <a:ext uri="{FF2B5EF4-FFF2-40B4-BE49-F238E27FC236}">
                    <a16:creationId xmlns:a16="http://schemas.microsoft.com/office/drawing/2014/main" id="{4DD1A9EB-CD13-D596-6009-CA4C5659ADCD}"/>
                  </a:ext>
                </a:extLst>
              </p:cNvPr>
              <p:cNvSpPr txBox="1">
                <a:spLocks noRot="1" noChangeAspect="1" noMove="1" noResize="1" noEditPoints="1" noAdjustHandles="1" noChangeArrowheads="1" noChangeShapeType="1" noTextEdit="1"/>
              </p:cNvSpPr>
              <p:nvPr/>
            </p:nvSpPr>
            <p:spPr>
              <a:xfrm>
                <a:off x="989199" y="4545608"/>
                <a:ext cx="6176864" cy="90095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0462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EE5D1-893F-0F10-9FFB-BBCF23B97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7F1B8-466A-0997-14AB-6FC14CC6EA35}"/>
              </a:ext>
            </a:extLst>
          </p:cNvPr>
          <p:cNvSpPr>
            <a:spLocks noGrp="1"/>
          </p:cNvSpPr>
          <p:nvPr>
            <p:ph type="ctrTitle"/>
          </p:nvPr>
        </p:nvSpPr>
        <p:spPr>
          <a:xfrm>
            <a:off x="87085" y="95997"/>
            <a:ext cx="9896669" cy="734427"/>
          </a:xfrm>
        </p:spPr>
        <p:txBody>
          <a:bodyPr>
            <a:normAutofit/>
          </a:bodyPr>
          <a:lstStyle/>
          <a:p>
            <a:pPr algn="l"/>
            <a:r>
              <a:rPr lang="en-US" sz="4400" dirty="0"/>
              <a:t>Incorporating Inequality Constraints</a:t>
            </a:r>
          </a:p>
        </p:txBody>
      </p:sp>
      <p:sp>
        <p:nvSpPr>
          <p:cNvPr id="21" name="TextBox 20">
            <a:extLst>
              <a:ext uri="{FF2B5EF4-FFF2-40B4-BE49-F238E27FC236}">
                <a16:creationId xmlns:a16="http://schemas.microsoft.com/office/drawing/2014/main" id="{F91B80B7-419C-0D71-8D55-04B018A1ED4A}"/>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p:sp>
        <p:nvSpPr>
          <p:cNvPr id="3" name="TextBox 2">
            <a:extLst>
              <a:ext uri="{FF2B5EF4-FFF2-40B4-BE49-F238E27FC236}">
                <a16:creationId xmlns:a16="http://schemas.microsoft.com/office/drawing/2014/main" id="{756C3F42-40D2-F312-2EC7-FD3BE7643421}"/>
              </a:ext>
            </a:extLst>
          </p:cNvPr>
          <p:cNvSpPr txBox="1"/>
          <p:nvPr/>
        </p:nvSpPr>
        <p:spPr>
          <a:xfrm>
            <a:off x="363894" y="1156996"/>
            <a:ext cx="8453470" cy="400110"/>
          </a:xfrm>
          <a:prstGeom prst="rect">
            <a:avLst/>
          </a:prstGeom>
          <a:noFill/>
        </p:spPr>
        <p:txBody>
          <a:bodyPr wrap="square" rtlCol="0">
            <a:spAutoFit/>
          </a:bodyPr>
          <a:lstStyle/>
          <a:p>
            <a:r>
              <a:rPr lang="en-US" sz="2000" dirty="0"/>
              <a:t>Convert Inequality Constraint to Equality Constraint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87C66E-75A6-6E69-1A77-9CC280CBECE6}"/>
                  </a:ext>
                </a:extLst>
              </p:cNvPr>
              <p:cNvSpPr txBox="1"/>
              <p:nvPr/>
            </p:nvSpPr>
            <p:spPr>
              <a:xfrm>
                <a:off x="2416629" y="1652290"/>
                <a:ext cx="6176864" cy="8712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 </m:t>
                          </m:r>
                        </m:e>
                      </m:nary>
                    </m:oMath>
                  </m:oMathPara>
                </a14:m>
                <a:endParaRPr lang="en-US" dirty="0"/>
              </a:p>
            </p:txBody>
          </p:sp>
        </mc:Choice>
        <mc:Fallback xmlns="">
          <p:sp>
            <p:nvSpPr>
              <p:cNvPr id="7" name="TextBox 6">
                <a:extLst>
                  <a:ext uri="{FF2B5EF4-FFF2-40B4-BE49-F238E27FC236}">
                    <a16:creationId xmlns:a16="http://schemas.microsoft.com/office/drawing/2014/main" id="{3087C66E-75A6-6E69-1A77-9CC280CBECE6}"/>
                  </a:ext>
                </a:extLst>
              </p:cNvPr>
              <p:cNvSpPr txBox="1">
                <a:spLocks noRot="1" noChangeAspect="1" noMove="1" noResize="1" noEditPoints="1" noAdjustHandles="1" noChangeArrowheads="1" noChangeShapeType="1" noTextEdit="1"/>
              </p:cNvSpPr>
              <p:nvPr/>
            </p:nvSpPr>
            <p:spPr>
              <a:xfrm>
                <a:off x="2416629" y="1652290"/>
                <a:ext cx="6176864" cy="871264"/>
              </a:xfrm>
              <a:prstGeom prst="rect">
                <a:avLst/>
              </a:prstGeom>
              <a:blipFill>
                <a:blip r:embed="rId3"/>
                <a:stretch>
                  <a:fillRect/>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7AF3FFAF-813F-034A-F592-38BB07111185}"/>
              </a:ext>
            </a:extLst>
          </p:cNvPr>
          <p:cNvSpPr/>
          <p:nvPr/>
        </p:nvSpPr>
        <p:spPr>
          <a:xfrm>
            <a:off x="5332445" y="2495902"/>
            <a:ext cx="345232" cy="62048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F134C-70A5-8819-FBF8-5C714694A1C0}"/>
                  </a:ext>
                </a:extLst>
              </p:cNvPr>
              <p:cNvSpPr txBox="1"/>
              <p:nvPr/>
            </p:nvSpPr>
            <p:spPr>
              <a:xfrm>
                <a:off x="2351314" y="3116388"/>
                <a:ext cx="6176864" cy="8712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 </m:t>
                          </m:r>
                        </m:e>
                      </m:nary>
                    </m:oMath>
                  </m:oMathPara>
                </a14:m>
                <a:endParaRPr lang="en-US" dirty="0"/>
              </a:p>
            </p:txBody>
          </p:sp>
        </mc:Choice>
        <mc:Fallback xmlns="">
          <p:sp>
            <p:nvSpPr>
              <p:cNvPr id="11" name="TextBox 10">
                <a:extLst>
                  <a:ext uri="{FF2B5EF4-FFF2-40B4-BE49-F238E27FC236}">
                    <a16:creationId xmlns:a16="http://schemas.microsoft.com/office/drawing/2014/main" id="{8BDF134C-70A5-8819-FBF8-5C714694A1C0}"/>
                  </a:ext>
                </a:extLst>
              </p:cNvPr>
              <p:cNvSpPr txBox="1">
                <a:spLocks noRot="1" noChangeAspect="1" noMove="1" noResize="1" noEditPoints="1" noAdjustHandles="1" noChangeArrowheads="1" noChangeShapeType="1" noTextEdit="1"/>
              </p:cNvSpPr>
              <p:nvPr/>
            </p:nvSpPr>
            <p:spPr>
              <a:xfrm>
                <a:off x="2351314" y="3116388"/>
                <a:ext cx="6176864" cy="8712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6CDE703-DAB6-0C1E-2EEB-6400885E58DD}"/>
                  </a:ext>
                </a:extLst>
              </p:cNvPr>
              <p:cNvSpPr txBox="1"/>
              <p:nvPr/>
            </p:nvSpPr>
            <p:spPr>
              <a:xfrm>
                <a:off x="363894" y="4312605"/>
                <a:ext cx="7501747" cy="400110"/>
              </a:xfrm>
              <a:prstGeom prst="rect">
                <a:avLst/>
              </a:prstGeom>
              <a:noFill/>
            </p:spPr>
            <p:txBody>
              <a:bodyPr wrap="square" rtlCol="0">
                <a:spAutoFit/>
              </a:bodyPr>
              <a:lstStyle/>
              <a:p>
                <a:r>
                  <a:rPr lang="en-US" sz="2000" dirty="0"/>
                  <a:t>“</a:t>
                </a:r>
                <a:r>
                  <a:rPr lang="en-US" sz="2000" b="1" dirty="0"/>
                  <a:t>Slack Variables”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𝒔</m:t>
                        </m:r>
                      </m:e>
                      <m:sub>
                        <m:r>
                          <a:rPr lang="en-US" sz="2000" b="1" i="1" smtClean="0">
                            <a:latin typeface="Cambria Math" panose="02040503050406030204" pitchFamily="18" charset="0"/>
                          </a:rPr>
                          <m:t>𝒌</m:t>
                        </m:r>
                      </m:sub>
                    </m:sSub>
                    <m:r>
                      <a:rPr lang="en-US" sz="2000" b="1" i="1" smtClean="0">
                        <a:latin typeface="Cambria Math" panose="02040503050406030204" pitchFamily="18" charset="0"/>
                      </a:rPr>
                      <m:t> </m:t>
                    </m:r>
                  </m:oMath>
                </a14:m>
                <a:r>
                  <a:rPr lang="en-US" sz="2000" b="1" dirty="0"/>
                  <a:t> </a:t>
                </a:r>
                <a:r>
                  <a:rPr lang="en-US" sz="2000" dirty="0"/>
                  <a:t>are positive integers where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𝒔</m:t>
                        </m:r>
                      </m:e>
                      <m:sub>
                        <m:r>
                          <a:rPr lang="en-US" sz="2000" b="1" i="1" smtClean="0">
                            <a:latin typeface="Cambria Math" panose="02040503050406030204" pitchFamily="18" charset="0"/>
                          </a:rPr>
                          <m:t>𝒌</m:t>
                        </m:r>
                      </m:sub>
                    </m:sSub>
                    <m:r>
                      <a:rPr lang="en-US" sz="2000" b="1" i="1" smtClean="0">
                        <a:latin typeface="Cambria Math" panose="02040503050406030204" pitchFamily="18" charset="0"/>
                      </a:rPr>
                      <m:t>≤</m:t>
                    </m:r>
                    <m:r>
                      <a:rPr lang="en-US" sz="2000" b="1" i="1" smtClean="0">
                        <a:latin typeface="Cambria Math" panose="02040503050406030204" pitchFamily="18" charset="0"/>
                      </a:rPr>
                      <m:t>𝑪</m:t>
                    </m:r>
                  </m:oMath>
                </a14:m>
                <a:endParaRPr lang="en-US" sz="2000" b="1" dirty="0"/>
              </a:p>
            </p:txBody>
          </p:sp>
        </mc:Choice>
        <mc:Fallback xmlns="">
          <p:sp>
            <p:nvSpPr>
              <p:cNvPr id="13" name="TextBox 12">
                <a:extLst>
                  <a:ext uri="{FF2B5EF4-FFF2-40B4-BE49-F238E27FC236}">
                    <a16:creationId xmlns:a16="http://schemas.microsoft.com/office/drawing/2014/main" id="{26CDE703-DAB6-0C1E-2EEB-6400885E58DD}"/>
                  </a:ext>
                </a:extLst>
              </p:cNvPr>
              <p:cNvSpPr txBox="1">
                <a:spLocks noRot="1" noChangeAspect="1" noMove="1" noResize="1" noEditPoints="1" noAdjustHandles="1" noChangeArrowheads="1" noChangeShapeType="1" noTextEdit="1"/>
              </p:cNvSpPr>
              <p:nvPr/>
            </p:nvSpPr>
            <p:spPr>
              <a:xfrm>
                <a:off x="363894" y="4312605"/>
                <a:ext cx="7501747" cy="400110"/>
              </a:xfrm>
              <a:prstGeom prst="rect">
                <a:avLst/>
              </a:prstGeom>
              <a:blipFill>
                <a:blip r:embed="rId5"/>
                <a:stretch>
                  <a:fillRect l="-894"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0EC8A58-7F79-7321-02DF-05369E9D1ACC}"/>
                  </a:ext>
                </a:extLst>
              </p:cNvPr>
              <p:cNvSpPr txBox="1"/>
              <p:nvPr/>
            </p:nvSpPr>
            <p:spPr>
              <a:xfrm>
                <a:off x="457199" y="5029200"/>
                <a:ext cx="8798701" cy="400110"/>
              </a:xfrm>
              <a:prstGeom prst="rect">
                <a:avLst/>
              </a:prstGeom>
              <a:noFill/>
            </p:spPr>
            <p:txBody>
              <a:bodyPr wrap="square" rtlCol="0">
                <a:spAutoFit/>
              </a:bodyPr>
              <a:lstStyle/>
              <a:p>
                <a:r>
                  <a:rPr lang="en-US" sz="2000" dirty="0"/>
                  <a:t>To encode one of them we need    </a:t>
                </a:r>
                <a14:m>
                  <m:oMath xmlns:m="http://schemas.openxmlformats.org/officeDocument/2006/math">
                    <m:d>
                      <m:dPr>
                        <m:begChr m:val="⌈"/>
                        <m:endChr m:val="⌉"/>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0" smtClean="0">
                                <a:latin typeface="Cambria Math" panose="02040503050406030204" pitchFamily="18" charset="0"/>
                              </a:rPr>
                              <m:t>𝐥𝐨𝐠</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𝑪</m:t>
                        </m:r>
                      </m:e>
                    </m:d>
                  </m:oMath>
                </a14:m>
                <a:r>
                  <a:rPr lang="en-US" sz="2000" dirty="0"/>
                  <a:t>   binary variables </a:t>
                </a:r>
              </a:p>
            </p:txBody>
          </p:sp>
        </mc:Choice>
        <mc:Fallback xmlns="">
          <p:sp>
            <p:nvSpPr>
              <p:cNvPr id="16" name="TextBox 15">
                <a:extLst>
                  <a:ext uri="{FF2B5EF4-FFF2-40B4-BE49-F238E27FC236}">
                    <a16:creationId xmlns:a16="http://schemas.microsoft.com/office/drawing/2014/main" id="{20EC8A58-7F79-7321-02DF-05369E9D1ACC}"/>
                  </a:ext>
                </a:extLst>
              </p:cNvPr>
              <p:cNvSpPr txBox="1">
                <a:spLocks noRot="1" noChangeAspect="1" noMove="1" noResize="1" noEditPoints="1" noAdjustHandles="1" noChangeArrowheads="1" noChangeShapeType="1" noTextEdit="1"/>
              </p:cNvSpPr>
              <p:nvPr/>
            </p:nvSpPr>
            <p:spPr>
              <a:xfrm>
                <a:off x="457199" y="5029200"/>
                <a:ext cx="8798701" cy="400110"/>
              </a:xfrm>
              <a:prstGeom prst="rect">
                <a:avLst/>
              </a:prstGeom>
              <a:blipFill>
                <a:blip r:embed="rId6"/>
                <a:stretch>
                  <a:fillRect l="-693"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16BC14-EA1B-1259-6977-12AD5832F4D6}"/>
                  </a:ext>
                </a:extLst>
              </p:cNvPr>
              <p:cNvSpPr txBox="1"/>
              <p:nvPr/>
            </p:nvSpPr>
            <p:spPr>
              <a:xfrm>
                <a:off x="485189" y="5862861"/>
                <a:ext cx="8182817" cy="369332"/>
              </a:xfrm>
              <a:prstGeom prst="rect">
                <a:avLst/>
              </a:prstGeom>
              <a:noFill/>
            </p:spPr>
            <p:txBody>
              <a:bodyPr wrap="square">
                <a:spAutoFit/>
              </a:bodyPr>
              <a:lstStyle/>
              <a:p>
                <a:r>
                  <a:rPr lang="en-US" dirty="0"/>
                  <a:t>For a </a:t>
                </a:r>
                <a:r>
                  <a:rPr lang="en-US" b="1" i="1" dirty="0"/>
                  <a:t>n</a:t>
                </a:r>
                <a:r>
                  <a:rPr lang="en-US" i="1" dirty="0"/>
                  <a:t>  </a:t>
                </a:r>
                <a:r>
                  <a:rPr lang="en-US" dirty="0"/>
                  <a:t>timestep Horizon we need additional  </a:t>
                </a:r>
                <a:r>
                  <a:rPr lang="en-US" b="1" dirty="0"/>
                  <a:t>n</a:t>
                </a:r>
                <a14:m>
                  <m:oMath xmlns:m="http://schemas.openxmlformats.org/officeDocument/2006/math">
                    <m:d>
                      <m:dPr>
                        <m:begChr m:val="⌈"/>
                        <m:endChr m:val="⌉"/>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0" smtClean="0">
                                <a:latin typeface="Cambria Math" panose="02040503050406030204" pitchFamily="18" charset="0"/>
                              </a:rPr>
                              <m:t>𝐥𝐨𝐠</m:t>
                            </m:r>
                          </m:e>
                          <m:sub>
                            <m:r>
                              <a:rPr lang="en-US" sz="1800" b="1" i="1" smtClean="0">
                                <a:latin typeface="Cambria Math" panose="02040503050406030204" pitchFamily="18" charset="0"/>
                              </a:rPr>
                              <m:t>𝟐</m:t>
                            </m:r>
                          </m:sub>
                        </m:sSub>
                        <m:r>
                          <a:rPr lang="en-US" sz="1800" b="1" i="1" smtClean="0">
                            <a:latin typeface="Cambria Math" panose="02040503050406030204" pitchFamily="18" charset="0"/>
                          </a:rPr>
                          <m:t>𝑪</m:t>
                        </m:r>
                      </m:e>
                    </m:d>
                  </m:oMath>
                </a14:m>
                <a:r>
                  <a:rPr lang="en-US" sz="1800" b="1" dirty="0"/>
                  <a:t>   </a:t>
                </a:r>
                <a:r>
                  <a:rPr lang="en-US" sz="1800" dirty="0"/>
                  <a:t>binary variables </a:t>
                </a:r>
              </a:p>
            </p:txBody>
          </p:sp>
        </mc:Choice>
        <mc:Fallback xmlns="">
          <p:sp>
            <p:nvSpPr>
              <p:cNvPr id="20" name="TextBox 19">
                <a:extLst>
                  <a:ext uri="{FF2B5EF4-FFF2-40B4-BE49-F238E27FC236}">
                    <a16:creationId xmlns:a16="http://schemas.microsoft.com/office/drawing/2014/main" id="{C216BC14-EA1B-1259-6977-12AD5832F4D6}"/>
                  </a:ext>
                </a:extLst>
              </p:cNvPr>
              <p:cNvSpPr txBox="1">
                <a:spLocks noRot="1" noChangeAspect="1" noMove="1" noResize="1" noEditPoints="1" noAdjustHandles="1" noChangeArrowheads="1" noChangeShapeType="1" noTextEdit="1"/>
              </p:cNvSpPr>
              <p:nvPr/>
            </p:nvSpPr>
            <p:spPr>
              <a:xfrm>
                <a:off x="485189" y="5862861"/>
                <a:ext cx="8182817" cy="369332"/>
              </a:xfrm>
              <a:prstGeom prst="rect">
                <a:avLst/>
              </a:prstGeom>
              <a:blipFill>
                <a:blip r:embed="rId7"/>
                <a:stretch>
                  <a:fillRect l="-671"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855886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E93E7-CF40-82C1-8627-BD1C5ED5D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575D6F-33FC-02DD-93FF-A4884CCD52E5}"/>
              </a:ext>
            </a:extLst>
          </p:cNvPr>
          <p:cNvSpPr>
            <a:spLocks noGrp="1"/>
          </p:cNvSpPr>
          <p:nvPr>
            <p:ph type="ctrTitle"/>
          </p:nvPr>
        </p:nvSpPr>
        <p:spPr>
          <a:xfrm>
            <a:off x="77755" y="95997"/>
            <a:ext cx="9144000" cy="734427"/>
          </a:xfrm>
        </p:spPr>
        <p:txBody>
          <a:bodyPr>
            <a:normAutofit/>
          </a:bodyPr>
          <a:lstStyle/>
          <a:p>
            <a:pPr algn="l"/>
            <a:r>
              <a:rPr lang="en-US" sz="4400" dirty="0"/>
              <a:t>Circuit: HEA with 2 layers</a:t>
            </a:r>
          </a:p>
        </p:txBody>
      </p:sp>
      <p:pic>
        <p:nvPicPr>
          <p:cNvPr id="9" name="Picture 8" descr="A diagram of a graph&#10;&#10;Description automatically generated">
            <a:extLst>
              <a:ext uri="{FF2B5EF4-FFF2-40B4-BE49-F238E27FC236}">
                <a16:creationId xmlns:a16="http://schemas.microsoft.com/office/drawing/2014/main" id="{F732A9D2-E263-FCD1-3F3C-1D9FB4667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93" y="1018617"/>
            <a:ext cx="10643637" cy="5641859"/>
          </a:xfrm>
          <a:prstGeom prst="rect">
            <a:avLst/>
          </a:prstGeom>
        </p:spPr>
      </p:pic>
    </p:spTree>
    <p:extLst>
      <p:ext uri="{BB962C8B-B14F-4D97-AF65-F5344CB8AC3E}">
        <p14:creationId xmlns:p14="http://schemas.microsoft.com/office/powerpoint/2010/main" val="407780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F3F6-AE27-EE18-E3DF-0340B3BA7331}"/>
              </a:ext>
            </a:extLst>
          </p:cNvPr>
          <p:cNvSpPr>
            <a:spLocks noGrp="1"/>
          </p:cNvSpPr>
          <p:nvPr>
            <p:ph type="ctrTitle"/>
          </p:nvPr>
        </p:nvSpPr>
        <p:spPr>
          <a:xfrm>
            <a:off x="77755" y="95997"/>
            <a:ext cx="9144000" cy="734427"/>
          </a:xfrm>
        </p:spPr>
        <p:txBody>
          <a:bodyPr>
            <a:normAutofit/>
          </a:bodyPr>
          <a:lstStyle/>
          <a:p>
            <a:pPr algn="l"/>
            <a:r>
              <a:rPr lang="en-US" sz="4400" dirty="0"/>
              <a:t>Experimental Procedure: Toy Example</a:t>
            </a:r>
          </a:p>
        </p:txBody>
      </p:sp>
      <p:sp>
        <p:nvSpPr>
          <p:cNvPr id="7" name="TextBox 6">
            <a:extLst>
              <a:ext uri="{FF2B5EF4-FFF2-40B4-BE49-F238E27FC236}">
                <a16:creationId xmlns:a16="http://schemas.microsoft.com/office/drawing/2014/main" id="{35820252-B2C3-0E47-74A8-23E02ED6024A}"/>
              </a:ext>
            </a:extLst>
          </p:cNvPr>
          <p:cNvSpPr txBox="1"/>
          <p:nvPr/>
        </p:nvSpPr>
        <p:spPr>
          <a:xfrm>
            <a:off x="345233" y="1091682"/>
            <a:ext cx="9414587" cy="369332"/>
          </a:xfrm>
          <a:prstGeom prst="rect">
            <a:avLst/>
          </a:prstGeom>
          <a:noFill/>
        </p:spPr>
        <p:txBody>
          <a:bodyPr wrap="square" rtlCol="0">
            <a:spAutoFit/>
          </a:bodyPr>
          <a:lstStyle/>
          <a:p>
            <a:r>
              <a:rPr lang="en-US" dirty="0"/>
              <a:t>For the toy  example with </a:t>
            </a:r>
            <a:r>
              <a:rPr lang="en-US" b="1" i="1" dirty="0"/>
              <a:t>T=4 hours </a:t>
            </a:r>
            <a:r>
              <a:rPr lang="en-US" dirty="0"/>
              <a:t>, </a:t>
            </a:r>
            <a:r>
              <a:rPr lang="en-US" b="1" i="1" dirty="0" err="1"/>
              <a:t>Evs</a:t>
            </a:r>
            <a:r>
              <a:rPr lang="en-US" b="1" i="1" dirty="0"/>
              <a:t> = 4   </a:t>
            </a:r>
            <a:r>
              <a:rPr lang="en-US" dirty="0"/>
              <a:t>and </a:t>
            </a:r>
            <a:r>
              <a:rPr lang="en-US" b="1" dirty="0"/>
              <a:t>2 layer </a:t>
            </a:r>
            <a:r>
              <a:rPr lang="en-US" dirty="0"/>
              <a:t>HEA</a:t>
            </a:r>
            <a:r>
              <a:rPr lang="en-US" b="1" i="1" dirty="0"/>
              <a:t> </a:t>
            </a:r>
          </a:p>
        </p:txBody>
      </p:sp>
      <p:graphicFrame>
        <p:nvGraphicFramePr>
          <p:cNvPr id="9" name="Table 8">
            <a:extLst>
              <a:ext uri="{FF2B5EF4-FFF2-40B4-BE49-F238E27FC236}">
                <a16:creationId xmlns:a16="http://schemas.microsoft.com/office/drawing/2014/main" id="{DE8298CD-87D5-2763-2FE0-19C6DFCB01B3}"/>
              </a:ext>
            </a:extLst>
          </p:cNvPr>
          <p:cNvGraphicFramePr>
            <a:graphicFrameLocks noGrp="1"/>
          </p:cNvGraphicFramePr>
          <p:nvPr>
            <p:extLst>
              <p:ext uri="{D42A27DB-BD31-4B8C-83A1-F6EECF244321}">
                <p14:modId xmlns:p14="http://schemas.microsoft.com/office/powerpoint/2010/main" val="4194902207"/>
              </p:ext>
            </p:extLst>
          </p:nvPr>
        </p:nvGraphicFramePr>
        <p:xfrm>
          <a:off x="578498" y="1567541"/>
          <a:ext cx="10692881" cy="1777700"/>
        </p:xfrm>
        <a:graphic>
          <a:graphicData uri="http://schemas.openxmlformats.org/drawingml/2006/table">
            <a:tbl>
              <a:tblPr firstRow="1" bandRow="1">
                <a:tableStyleId>{5C22544A-7EE6-4342-B048-85BDC9FD1C3A}</a:tableStyleId>
              </a:tblPr>
              <a:tblGrid>
                <a:gridCol w="1352938">
                  <a:extLst>
                    <a:ext uri="{9D8B030D-6E8A-4147-A177-3AD203B41FA5}">
                      <a16:colId xmlns:a16="http://schemas.microsoft.com/office/drawing/2014/main" val="1860316069"/>
                    </a:ext>
                  </a:extLst>
                </a:gridCol>
                <a:gridCol w="1306286">
                  <a:extLst>
                    <a:ext uri="{9D8B030D-6E8A-4147-A177-3AD203B41FA5}">
                      <a16:colId xmlns:a16="http://schemas.microsoft.com/office/drawing/2014/main" val="563592540"/>
                    </a:ext>
                  </a:extLst>
                </a:gridCol>
                <a:gridCol w="998376">
                  <a:extLst>
                    <a:ext uri="{9D8B030D-6E8A-4147-A177-3AD203B41FA5}">
                      <a16:colId xmlns:a16="http://schemas.microsoft.com/office/drawing/2014/main" val="626046515"/>
                    </a:ext>
                  </a:extLst>
                </a:gridCol>
                <a:gridCol w="955221">
                  <a:extLst>
                    <a:ext uri="{9D8B030D-6E8A-4147-A177-3AD203B41FA5}">
                      <a16:colId xmlns:a16="http://schemas.microsoft.com/office/drawing/2014/main" val="1535036084"/>
                    </a:ext>
                  </a:extLst>
                </a:gridCol>
                <a:gridCol w="1452077">
                  <a:extLst>
                    <a:ext uri="{9D8B030D-6E8A-4147-A177-3AD203B41FA5}">
                      <a16:colId xmlns:a16="http://schemas.microsoft.com/office/drawing/2014/main" val="1914686839"/>
                    </a:ext>
                  </a:extLst>
                </a:gridCol>
                <a:gridCol w="1110342">
                  <a:extLst>
                    <a:ext uri="{9D8B030D-6E8A-4147-A177-3AD203B41FA5}">
                      <a16:colId xmlns:a16="http://schemas.microsoft.com/office/drawing/2014/main" val="991389544"/>
                    </a:ext>
                  </a:extLst>
                </a:gridCol>
                <a:gridCol w="979715">
                  <a:extLst>
                    <a:ext uri="{9D8B030D-6E8A-4147-A177-3AD203B41FA5}">
                      <a16:colId xmlns:a16="http://schemas.microsoft.com/office/drawing/2014/main" val="533874680"/>
                    </a:ext>
                  </a:extLst>
                </a:gridCol>
                <a:gridCol w="989045">
                  <a:extLst>
                    <a:ext uri="{9D8B030D-6E8A-4147-A177-3AD203B41FA5}">
                      <a16:colId xmlns:a16="http://schemas.microsoft.com/office/drawing/2014/main" val="2186401842"/>
                    </a:ext>
                  </a:extLst>
                </a:gridCol>
                <a:gridCol w="1548881">
                  <a:extLst>
                    <a:ext uri="{9D8B030D-6E8A-4147-A177-3AD203B41FA5}">
                      <a16:colId xmlns:a16="http://schemas.microsoft.com/office/drawing/2014/main" val="2455258047"/>
                    </a:ext>
                  </a:extLst>
                </a:gridCol>
              </a:tblGrid>
              <a:tr h="690826">
                <a:tc>
                  <a:txBody>
                    <a:bodyPr/>
                    <a:lstStyle/>
                    <a:p>
                      <a:r>
                        <a:rPr lang="en-US" dirty="0"/>
                        <a:t>Algorithm</a:t>
                      </a:r>
                    </a:p>
                  </a:txBody>
                  <a:tcPr anchor="ctr"/>
                </a:tc>
                <a:tc>
                  <a:txBody>
                    <a:bodyPr/>
                    <a:lstStyle/>
                    <a:p>
                      <a:r>
                        <a:rPr lang="en-US" dirty="0"/>
                        <a:t>#Classical Variables</a:t>
                      </a:r>
                    </a:p>
                  </a:txBody>
                  <a:tcPr anchor="ctr"/>
                </a:tc>
                <a:tc>
                  <a:txBody>
                    <a:bodyPr/>
                    <a:lstStyle/>
                    <a:p>
                      <a:r>
                        <a:rPr lang="en-US" dirty="0"/>
                        <a:t>#Qubits</a:t>
                      </a:r>
                    </a:p>
                  </a:txBody>
                  <a:tcPr anchor="ctr"/>
                </a:tc>
                <a:tc>
                  <a:txBody>
                    <a:bodyPr/>
                    <a:lstStyle/>
                    <a:p>
                      <a:r>
                        <a:rPr lang="en-US" dirty="0"/>
                        <a:t>#Shots</a:t>
                      </a:r>
                    </a:p>
                  </a:txBody>
                  <a:tcPr anchor="ctr"/>
                </a:tc>
                <a:tc>
                  <a:txBody>
                    <a:bodyPr/>
                    <a:lstStyle/>
                    <a:p>
                      <a:r>
                        <a:rPr lang="en-US" dirty="0"/>
                        <a:t>#parameters </a:t>
                      </a:r>
                      <a:r>
                        <a:rPr lang="el-GR" dirty="0"/>
                        <a:t>θ</a:t>
                      </a:r>
                      <a:endParaRPr lang="en-US" dirty="0"/>
                    </a:p>
                  </a:txBody>
                  <a:tcPr anchor="ctr"/>
                </a:tc>
                <a:tc>
                  <a:txBody>
                    <a:bodyPr/>
                    <a:lstStyle/>
                    <a:p>
                      <a:r>
                        <a:rPr lang="en-US" dirty="0"/>
                        <a:t>#Ry gates</a:t>
                      </a:r>
                    </a:p>
                  </a:txBody>
                  <a:tcPr anchor="ctr"/>
                </a:tc>
                <a:tc>
                  <a:txBody>
                    <a:bodyPr/>
                    <a:lstStyle/>
                    <a:p>
                      <a:r>
                        <a:rPr lang="en-US" dirty="0"/>
                        <a:t>#CNOT gates</a:t>
                      </a:r>
                    </a:p>
                  </a:txBody>
                  <a:tcPr anchor="ctr"/>
                </a:tc>
                <a:tc>
                  <a:txBody>
                    <a:bodyPr/>
                    <a:lstStyle/>
                    <a:p>
                      <a:r>
                        <a:rPr lang="en-US" dirty="0"/>
                        <a:t>#gates</a:t>
                      </a:r>
                    </a:p>
                  </a:txBody>
                  <a:tcPr anchor="ctr"/>
                </a:tc>
                <a:tc>
                  <a:txBody>
                    <a:bodyPr/>
                    <a:lstStyle/>
                    <a:p>
                      <a:r>
                        <a:rPr lang="en-US" dirty="0"/>
                        <a:t>#iterations</a:t>
                      </a:r>
                    </a:p>
                  </a:txBody>
                  <a:tcPr anchor="ctr"/>
                </a:tc>
                <a:extLst>
                  <a:ext uri="{0D108BD9-81ED-4DB2-BD59-A6C34878D82A}">
                    <a16:rowId xmlns:a16="http://schemas.microsoft.com/office/drawing/2014/main" val="1610933818"/>
                  </a:ext>
                </a:extLst>
              </a:tr>
              <a:tr h="446794">
                <a:tc>
                  <a:txBody>
                    <a:bodyPr/>
                    <a:lstStyle/>
                    <a:p>
                      <a:pPr algn="ctr"/>
                      <a:r>
                        <a:rPr lang="en-US" dirty="0"/>
                        <a:t>VQE</a:t>
                      </a:r>
                    </a:p>
                  </a:txBody>
                  <a:tcPr anchor="ctr"/>
                </a:tc>
                <a:tc>
                  <a:txBody>
                    <a:bodyPr/>
                    <a:lstStyle/>
                    <a:p>
                      <a:pPr algn="ctr"/>
                      <a:r>
                        <a:rPr lang="en-US" dirty="0"/>
                        <a:t>16</a:t>
                      </a:r>
                    </a:p>
                  </a:txBody>
                  <a:tcPr anchor="ctr"/>
                </a:tc>
                <a:tc>
                  <a:txBody>
                    <a:bodyPr/>
                    <a:lstStyle/>
                    <a:p>
                      <a:pPr algn="ctr"/>
                      <a:r>
                        <a:rPr lang="en-US" dirty="0"/>
                        <a:t>32</a:t>
                      </a:r>
                    </a:p>
                  </a:txBody>
                  <a:tcPr anchor="ctr"/>
                </a:tc>
                <a:tc>
                  <a:txBody>
                    <a:bodyPr/>
                    <a:lstStyle/>
                    <a:p>
                      <a:pPr algn="ctr"/>
                      <a:r>
                        <a:rPr lang="en-US" dirty="0"/>
                        <a:t>5</a:t>
                      </a:r>
                      <a:r>
                        <a:rPr lang="el-GR" dirty="0"/>
                        <a:t>0</a:t>
                      </a:r>
                      <a:r>
                        <a:rPr lang="en-US" dirty="0"/>
                        <a:t>00</a:t>
                      </a:r>
                    </a:p>
                  </a:txBody>
                  <a:tcPr anchor="ctr"/>
                </a:tc>
                <a:tc>
                  <a:txBody>
                    <a:bodyPr/>
                    <a:lstStyle/>
                    <a:p>
                      <a:pPr algn="ctr"/>
                      <a:r>
                        <a:rPr lang="en-US" dirty="0"/>
                        <a:t>64</a:t>
                      </a:r>
                    </a:p>
                  </a:txBody>
                  <a:tcPr anchor="ctr"/>
                </a:tc>
                <a:tc>
                  <a:txBody>
                    <a:bodyPr/>
                    <a:lstStyle/>
                    <a:p>
                      <a:pPr algn="ctr"/>
                      <a:r>
                        <a:rPr lang="en-US" dirty="0"/>
                        <a:t>64</a:t>
                      </a:r>
                    </a:p>
                  </a:txBody>
                  <a:tcPr anchor="ctr"/>
                </a:tc>
                <a:tc>
                  <a:txBody>
                    <a:bodyPr/>
                    <a:lstStyle/>
                    <a:p>
                      <a:pPr algn="ctr"/>
                      <a:r>
                        <a:rPr lang="en-US" dirty="0"/>
                        <a:t>31</a:t>
                      </a:r>
                    </a:p>
                  </a:txBody>
                  <a:tcPr anchor="ctr"/>
                </a:tc>
                <a:tc>
                  <a:txBody>
                    <a:bodyPr/>
                    <a:lstStyle/>
                    <a:p>
                      <a:pPr algn="ctr"/>
                      <a:r>
                        <a:rPr lang="en-US" dirty="0"/>
                        <a:t>95</a:t>
                      </a:r>
                    </a:p>
                  </a:txBody>
                  <a:tcPr anchor="ctr"/>
                </a:tc>
                <a:tc>
                  <a:txBody>
                    <a:bodyPr/>
                    <a:lstStyle/>
                    <a:p>
                      <a:pPr algn="ctr"/>
                      <a:r>
                        <a:rPr lang="en-US" dirty="0"/>
                        <a:t>400+</a:t>
                      </a:r>
                    </a:p>
                  </a:txBody>
                  <a:tcPr anchor="ctr"/>
                </a:tc>
                <a:extLst>
                  <a:ext uri="{0D108BD9-81ED-4DB2-BD59-A6C34878D82A}">
                    <a16:rowId xmlns:a16="http://schemas.microsoft.com/office/drawing/2014/main" val="1989709592"/>
                  </a:ext>
                </a:extLst>
              </a:tr>
              <a:tr h="457917">
                <a:tc>
                  <a:txBody>
                    <a:bodyPr/>
                    <a:lstStyle/>
                    <a:p>
                      <a:pPr algn="ctr"/>
                      <a:r>
                        <a:rPr lang="en-US" dirty="0" err="1"/>
                        <a:t>CompressedVQE</a:t>
                      </a:r>
                      <a:endParaRPr lang="en-US" dirty="0"/>
                    </a:p>
                  </a:txBody>
                  <a:tcPr anchor="ctr"/>
                </a:tc>
                <a:tc>
                  <a:txBody>
                    <a:bodyPr/>
                    <a:lstStyle/>
                    <a:p>
                      <a:pPr algn="ctr"/>
                      <a:r>
                        <a:rPr lang="en-US" dirty="0"/>
                        <a:t>16</a:t>
                      </a:r>
                    </a:p>
                  </a:txBody>
                  <a:tcPr anchor="ctr"/>
                </a:tc>
                <a:tc>
                  <a:txBody>
                    <a:bodyPr/>
                    <a:lstStyle/>
                    <a:p>
                      <a:pPr algn="ctr"/>
                      <a:r>
                        <a:rPr lang="en-US" dirty="0"/>
                        <a:t>6</a:t>
                      </a:r>
                    </a:p>
                  </a:txBody>
                  <a:tcPr anchor="ctr"/>
                </a:tc>
                <a:tc>
                  <a:txBody>
                    <a:bodyPr/>
                    <a:lstStyle/>
                    <a:p>
                      <a:pPr algn="ctr"/>
                      <a:r>
                        <a:rPr lang="en-US" dirty="0"/>
                        <a:t>10</a:t>
                      </a:r>
                      <a:r>
                        <a:rPr lang="el-GR" dirty="0"/>
                        <a:t>0</a:t>
                      </a:r>
                      <a:r>
                        <a:rPr lang="en-US" dirty="0"/>
                        <a:t>00</a:t>
                      </a:r>
                    </a:p>
                  </a:txBody>
                  <a:tcPr anchor="ctr"/>
                </a:tc>
                <a:tc>
                  <a:txBody>
                    <a:bodyPr/>
                    <a:lstStyle/>
                    <a:p>
                      <a:pPr algn="ctr"/>
                      <a:r>
                        <a:rPr lang="en-US" dirty="0"/>
                        <a:t>12</a:t>
                      </a:r>
                    </a:p>
                  </a:txBody>
                  <a:tcPr anchor="ctr"/>
                </a:tc>
                <a:tc>
                  <a:txBody>
                    <a:bodyPr/>
                    <a:lstStyle/>
                    <a:p>
                      <a:pPr algn="ctr"/>
                      <a:r>
                        <a:rPr lang="en-US" dirty="0"/>
                        <a:t>12</a:t>
                      </a:r>
                    </a:p>
                  </a:txBody>
                  <a:tcPr anchor="ctr"/>
                </a:tc>
                <a:tc>
                  <a:txBody>
                    <a:bodyPr/>
                    <a:lstStyle/>
                    <a:p>
                      <a:pPr algn="ctr"/>
                      <a:r>
                        <a:rPr lang="en-US" dirty="0"/>
                        <a:t>5</a:t>
                      </a:r>
                    </a:p>
                  </a:txBody>
                  <a:tcPr anchor="ctr"/>
                </a:tc>
                <a:tc>
                  <a:txBody>
                    <a:bodyPr/>
                    <a:lstStyle/>
                    <a:p>
                      <a:pPr algn="ctr"/>
                      <a:r>
                        <a:rPr lang="en-US" dirty="0"/>
                        <a:t>17</a:t>
                      </a:r>
                    </a:p>
                  </a:txBody>
                  <a:tcPr anchor="ctr"/>
                </a:tc>
                <a:tc>
                  <a:txBody>
                    <a:bodyPr/>
                    <a:lstStyle/>
                    <a:p>
                      <a:pPr algn="ctr"/>
                      <a:r>
                        <a:rPr lang="en-US" dirty="0"/>
                        <a:t>130</a:t>
                      </a:r>
                    </a:p>
                  </a:txBody>
                  <a:tcPr anchor="ctr"/>
                </a:tc>
                <a:extLst>
                  <a:ext uri="{0D108BD9-81ED-4DB2-BD59-A6C34878D82A}">
                    <a16:rowId xmlns:a16="http://schemas.microsoft.com/office/drawing/2014/main" val="2561605968"/>
                  </a:ext>
                </a:extLst>
              </a:tr>
            </a:tbl>
          </a:graphicData>
        </a:graphic>
      </p:graphicFrame>
      <p:pic>
        <p:nvPicPr>
          <p:cNvPr id="6" name="Picture 5" descr="A graph of solutions for a cost function&#10;&#10;Description automatically generated">
            <a:extLst>
              <a:ext uri="{FF2B5EF4-FFF2-40B4-BE49-F238E27FC236}">
                <a16:creationId xmlns:a16="http://schemas.microsoft.com/office/drawing/2014/main" id="{4AD2962F-1006-5FE6-C49D-8B69BCD68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274" y="3395024"/>
            <a:ext cx="4648235" cy="3005775"/>
          </a:xfrm>
          <a:prstGeom prst="rect">
            <a:avLst/>
          </a:prstGeom>
        </p:spPr>
      </p:pic>
      <p:pic>
        <p:nvPicPr>
          <p:cNvPr id="10" name="Picture 9" descr="A graph of a graph showing a graph of a function">
            <a:extLst>
              <a:ext uri="{FF2B5EF4-FFF2-40B4-BE49-F238E27FC236}">
                <a16:creationId xmlns:a16="http://schemas.microsoft.com/office/drawing/2014/main" id="{87F58434-D283-B06E-39F3-C56FE31229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437" y="3395025"/>
            <a:ext cx="4537789" cy="3076467"/>
          </a:xfrm>
          <a:prstGeom prst="rect">
            <a:avLst/>
          </a:prstGeom>
        </p:spPr>
      </p:pic>
    </p:spTree>
    <p:extLst>
      <p:ext uri="{BB962C8B-B14F-4D97-AF65-F5344CB8AC3E}">
        <p14:creationId xmlns:p14="http://schemas.microsoft.com/office/powerpoint/2010/main" val="219727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F3F6-AE27-EE18-E3DF-0340B3BA7331}"/>
              </a:ext>
            </a:extLst>
          </p:cNvPr>
          <p:cNvSpPr>
            <a:spLocks noGrp="1"/>
          </p:cNvSpPr>
          <p:nvPr>
            <p:ph type="ctrTitle"/>
          </p:nvPr>
        </p:nvSpPr>
        <p:spPr>
          <a:xfrm>
            <a:off x="77755" y="95997"/>
            <a:ext cx="9144000" cy="734427"/>
          </a:xfrm>
        </p:spPr>
        <p:txBody>
          <a:bodyPr>
            <a:normAutofit/>
          </a:bodyPr>
          <a:lstStyle/>
          <a:p>
            <a:pPr algn="l"/>
            <a:r>
              <a:rPr lang="en-US" sz="4400" dirty="0"/>
              <a:t>Toy Example</a:t>
            </a:r>
          </a:p>
        </p:txBody>
      </p:sp>
      <p:sp>
        <p:nvSpPr>
          <p:cNvPr id="7" name="TextBox 6">
            <a:extLst>
              <a:ext uri="{FF2B5EF4-FFF2-40B4-BE49-F238E27FC236}">
                <a16:creationId xmlns:a16="http://schemas.microsoft.com/office/drawing/2014/main" id="{35820252-B2C3-0E47-74A8-23E02ED6024A}"/>
              </a:ext>
            </a:extLst>
          </p:cNvPr>
          <p:cNvSpPr txBox="1"/>
          <p:nvPr/>
        </p:nvSpPr>
        <p:spPr>
          <a:xfrm>
            <a:off x="578499" y="1254000"/>
            <a:ext cx="9414587" cy="369332"/>
          </a:xfrm>
          <a:prstGeom prst="rect">
            <a:avLst/>
          </a:prstGeom>
          <a:noFill/>
        </p:spPr>
        <p:txBody>
          <a:bodyPr wrap="square" rtlCol="0">
            <a:spAutoFit/>
          </a:bodyPr>
          <a:lstStyle/>
          <a:p>
            <a:r>
              <a:rPr lang="en-US" b="1" i="1" dirty="0"/>
              <a: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D705F53-1375-89D7-65D5-01608761992A}"/>
                  </a:ext>
                </a:extLst>
              </p:cNvPr>
              <p:cNvSpPr txBox="1"/>
              <p:nvPr/>
            </p:nvSpPr>
            <p:spPr>
              <a:xfrm>
                <a:off x="1121227" y="2514599"/>
                <a:ext cx="2150708" cy="13606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2"/>
                                    <m:mcJc m:val="center"/>
                                  </m:mcPr>
                                </m:mc>
                              </m:mcs>
                              <m:ctrlPr>
                                <a:rPr lang="en-US" sz="2400" i="1" smtClean="0">
                                  <a:latin typeface="Cambria Math" panose="02040503050406030204" pitchFamily="18" charset="0"/>
                                </a:rPr>
                              </m:ctrlPr>
                            </m:mPr>
                            <m:mr>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3</m:t>
                                      </m:r>
                                      <m:r>
                                        <a:rPr lang="en-US" sz="2400" b="0" i="1" smtClean="0">
                                          <a:latin typeface="Cambria Math" panose="02040503050406030204" pitchFamily="18" charset="0"/>
                                        </a:rPr>
                                        <m:t>2</m:t>
                                      </m:r>
                                    </m:e>
                                    <m:e>
                                      <m:r>
                                        <a:rPr lang="en-US" sz="2400" b="0" i="1" smtClean="0">
                                          <a:latin typeface="Cambria Math" panose="02040503050406030204" pitchFamily="18" charset="0"/>
                                        </a:rPr>
                                        <m:t>32</m:t>
                                      </m:r>
                                    </m:e>
                                  </m:mr>
                                  <m:mr>
                                    <m:e>
                                      <m:r>
                                        <a:rPr lang="en-US" sz="2400" b="0" i="1" smtClean="0">
                                          <a:latin typeface="Cambria Math" panose="02040503050406030204" pitchFamily="18" charset="0"/>
                                        </a:rPr>
                                        <m:t>32</m:t>
                                      </m:r>
                                    </m:e>
                                    <m:e>
                                      <m:r>
                                        <a:rPr lang="en-US" sz="2400" b="0" i="1" smtClean="0">
                                          <a:latin typeface="Cambria Math" panose="02040503050406030204" pitchFamily="18" charset="0"/>
                                        </a:rPr>
                                        <m:t>48</m:t>
                                      </m:r>
                                    </m:e>
                                  </m:mr>
                                </m:m>
                              </m:e>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4</m:t>
                                      </m:r>
                                      <m:r>
                                        <a:rPr lang="en-US" sz="2400" b="0" i="1" smtClean="0">
                                          <a:latin typeface="Cambria Math" panose="02040503050406030204" pitchFamily="18" charset="0"/>
                                        </a:rPr>
                                        <m:t>8</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32</m:t>
                                      </m:r>
                                    </m:e>
                                    <m:e>
                                      <m:r>
                                        <a:rPr lang="en-US" sz="2400" b="0" i="1" smtClean="0">
                                          <a:latin typeface="Cambria Math" panose="02040503050406030204" pitchFamily="18" charset="0"/>
                                        </a:rPr>
                                        <m:t>0</m:t>
                                      </m:r>
                                    </m:e>
                                  </m:mr>
                                </m:m>
                              </m:e>
                            </m:mr>
                            <m:mr>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3</m:t>
                                      </m:r>
                                      <m:r>
                                        <a:rPr lang="en-US" sz="2400" b="0" i="1" smtClean="0">
                                          <a:latin typeface="Cambria Math" panose="02040503050406030204" pitchFamily="18" charset="0"/>
                                        </a:rPr>
                                        <m:t>2</m:t>
                                      </m:r>
                                    </m:e>
                                    <m:e>
                                      <m:r>
                                        <a:rPr lang="en-US" sz="2400" b="0" i="1" smtClean="0">
                                          <a:latin typeface="Cambria Math" panose="02040503050406030204" pitchFamily="18" charset="0"/>
                                        </a:rPr>
                                        <m:t>48</m:t>
                                      </m:r>
                                    </m:e>
                                  </m:mr>
                                  <m:mr>
                                    <m:e>
                                      <m:r>
                                        <a:rPr lang="en-US" sz="2400" b="0" i="1" smtClean="0">
                                          <a:latin typeface="Cambria Math" panose="02040503050406030204" pitchFamily="18" charset="0"/>
                                        </a:rPr>
                                        <m:t>32</m:t>
                                      </m:r>
                                    </m:e>
                                    <m:e>
                                      <m:r>
                                        <a:rPr lang="en-US" sz="2400" b="0" i="1" smtClean="0">
                                          <a:latin typeface="Cambria Math" panose="02040503050406030204" pitchFamily="18" charset="0"/>
                                        </a:rPr>
                                        <m:t>0</m:t>
                                      </m:r>
                                    </m:e>
                                  </m:mr>
                                </m:m>
                              </m:e>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3</m:t>
                                      </m:r>
                                      <m:r>
                                        <a:rPr lang="en-US" sz="2400" b="0" i="1" smtClean="0">
                                          <a:latin typeface="Cambria Math" panose="02040503050406030204" pitchFamily="18" charset="0"/>
                                        </a:rPr>
                                        <m:t>2</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
                              </m:e>
                            </m:mr>
                          </m:m>
                        </m:e>
                      </m:d>
                    </m:oMath>
                  </m:oMathPara>
                </a14:m>
                <a:endParaRPr lang="en-US" dirty="0"/>
              </a:p>
            </p:txBody>
          </p:sp>
        </mc:Choice>
        <mc:Fallback xmlns="">
          <p:sp>
            <p:nvSpPr>
              <p:cNvPr id="3" name="TextBox 2">
                <a:extLst>
                  <a:ext uri="{FF2B5EF4-FFF2-40B4-BE49-F238E27FC236}">
                    <a16:creationId xmlns:a16="http://schemas.microsoft.com/office/drawing/2014/main" id="{3D705F53-1375-89D7-65D5-01608761992A}"/>
                  </a:ext>
                </a:extLst>
              </p:cNvPr>
              <p:cNvSpPr txBox="1">
                <a:spLocks noRot="1" noChangeAspect="1" noMove="1" noResize="1" noEditPoints="1" noAdjustHandles="1" noChangeArrowheads="1" noChangeShapeType="1" noTextEdit="1"/>
              </p:cNvSpPr>
              <p:nvPr/>
            </p:nvSpPr>
            <p:spPr>
              <a:xfrm>
                <a:off x="1121227" y="2514599"/>
                <a:ext cx="2150708" cy="1360629"/>
              </a:xfrm>
              <a:prstGeom prst="rect">
                <a:avLst/>
              </a:prstGeom>
              <a:blipFill>
                <a:blip r:embed="rId3"/>
                <a:stretch>
                  <a:fillRect r="-793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4053AE4-DF64-FB53-D4BA-E82BE0D2810B}"/>
              </a:ext>
            </a:extLst>
          </p:cNvPr>
          <p:cNvSpPr txBox="1"/>
          <p:nvPr/>
        </p:nvSpPr>
        <p:spPr>
          <a:xfrm>
            <a:off x="1121227" y="1884010"/>
            <a:ext cx="1973426" cy="400110"/>
          </a:xfrm>
          <a:prstGeom prst="rect">
            <a:avLst/>
          </a:prstGeom>
          <a:noFill/>
        </p:spPr>
        <p:txBody>
          <a:bodyPr wrap="square" rtlCol="0">
            <a:spAutoFit/>
          </a:bodyPr>
          <a:lstStyle/>
          <a:p>
            <a:r>
              <a:rPr lang="en-US" sz="2000" dirty="0" err="1"/>
              <a:t>CompressedVQE</a:t>
            </a:r>
            <a:endParaRPr lang="en-US" sz="2000" dirty="0"/>
          </a:p>
        </p:txBody>
      </p:sp>
      <p:sp>
        <p:nvSpPr>
          <p:cNvPr id="11" name="TextBox 10">
            <a:extLst>
              <a:ext uri="{FF2B5EF4-FFF2-40B4-BE49-F238E27FC236}">
                <a16:creationId xmlns:a16="http://schemas.microsoft.com/office/drawing/2014/main" id="{F8495721-32A6-CD8E-64A7-D82218E31328}"/>
              </a:ext>
            </a:extLst>
          </p:cNvPr>
          <p:cNvSpPr txBox="1"/>
          <p:nvPr/>
        </p:nvSpPr>
        <p:spPr>
          <a:xfrm>
            <a:off x="3579845" y="2430624"/>
            <a:ext cx="2043404" cy="1846659"/>
          </a:xfrm>
          <a:prstGeom prst="rect">
            <a:avLst/>
          </a:prstGeom>
          <a:noFill/>
        </p:spPr>
        <p:txBody>
          <a:bodyPr wrap="square" rtlCol="0">
            <a:spAutoFit/>
          </a:bodyPr>
          <a:lstStyle/>
          <a:p>
            <a:r>
              <a:rPr lang="en-US" sz="2400" dirty="0">
                <a:solidFill>
                  <a:schemeClr val="accent6"/>
                </a:solidFill>
              </a:rPr>
              <a:t>26880/26880</a:t>
            </a:r>
          </a:p>
          <a:p>
            <a:r>
              <a:rPr lang="en-US" sz="2400" dirty="0">
                <a:solidFill>
                  <a:schemeClr val="accent6"/>
                </a:solidFill>
              </a:rPr>
              <a:t>26880/26880</a:t>
            </a:r>
          </a:p>
          <a:p>
            <a:r>
              <a:rPr lang="en-US" sz="2400" dirty="0">
                <a:solidFill>
                  <a:schemeClr val="accent6"/>
                </a:solidFill>
              </a:rPr>
              <a:t>26880/26880</a:t>
            </a:r>
          </a:p>
          <a:p>
            <a:r>
              <a:rPr lang="en-US" sz="2400" dirty="0">
                <a:solidFill>
                  <a:schemeClr val="accent6"/>
                </a:solidFill>
              </a:rPr>
              <a:t>7680/7680</a:t>
            </a:r>
          </a:p>
          <a:p>
            <a:endParaRPr lang="en-US" dirty="0"/>
          </a:p>
        </p:txBody>
      </p:sp>
      <p:sp>
        <p:nvSpPr>
          <p:cNvPr id="15" name="TextBox 14">
            <a:extLst>
              <a:ext uri="{FF2B5EF4-FFF2-40B4-BE49-F238E27FC236}">
                <a16:creationId xmlns:a16="http://schemas.microsoft.com/office/drawing/2014/main" id="{51C59F5C-C674-807A-3E10-0DF790EA73C8}"/>
              </a:ext>
            </a:extLst>
          </p:cNvPr>
          <p:cNvSpPr txBox="1"/>
          <p:nvPr/>
        </p:nvSpPr>
        <p:spPr>
          <a:xfrm>
            <a:off x="494523" y="3429000"/>
            <a:ext cx="9414587" cy="369332"/>
          </a:xfrm>
          <a:prstGeom prst="rect">
            <a:avLst/>
          </a:prstGeom>
          <a:noFill/>
        </p:spPr>
        <p:txBody>
          <a:bodyPr wrap="square" rtlCol="0">
            <a:spAutoFit/>
          </a:bodyPr>
          <a:lstStyle/>
          <a:p>
            <a:r>
              <a:rPr lang="en-US" b="1" i="1" dirty="0"/>
              <a:t>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85CB25-D12D-F616-614C-C0CA457AA1CB}"/>
                  </a:ext>
                </a:extLst>
              </p:cNvPr>
              <p:cNvSpPr txBox="1"/>
              <p:nvPr/>
            </p:nvSpPr>
            <p:spPr>
              <a:xfrm>
                <a:off x="6320709" y="2514599"/>
                <a:ext cx="2150708" cy="13606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2"/>
                                    <m:mcJc m:val="center"/>
                                  </m:mcPr>
                                </m:mc>
                              </m:mcs>
                              <m:ctrlPr>
                                <a:rPr lang="en-US" sz="2400" i="1" smtClean="0">
                                  <a:latin typeface="Cambria Math" panose="02040503050406030204" pitchFamily="18" charset="0"/>
                                </a:rPr>
                              </m:ctrlPr>
                            </m:mPr>
                            <m:mr>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6</m:t>
                                      </m:r>
                                    </m:e>
                                    <m:e>
                                      <m:r>
                                        <a:rPr lang="en-US" sz="2400" b="0" i="1" smtClean="0">
                                          <a:latin typeface="Cambria Math" panose="02040503050406030204" pitchFamily="18" charset="0"/>
                                        </a:rPr>
                                        <m:t>48</m:t>
                                      </m:r>
                                    </m:e>
                                  </m:mr>
                                  <m:mr>
                                    <m:e>
                                      <m:r>
                                        <a:rPr lang="en-US" sz="2400" b="0" i="1" smtClean="0">
                                          <a:latin typeface="Cambria Math" panose="02040503050406030204" pitchFamily="18" charset="0"/>
                                        </a:rPr>
                                        <m:t>32</m:t>
                                      </m:r>
                                    </m:e>
                                    <m:e>
                                      <m:r>
                                        <a:rPr lang="en-US" sz="2400" b="0" i="1" smtClean="0">
                                          <a:latin typeface="Cambria Math" panose="02040503050406030204" pitchFamily="18" charset="0"/>
                                        </a:rPr>
                                        <m:t>32</m:t>
                                      </m:r>
                                    </m:e>
                                  </m:mr>
                                </m:m>
                              </m:e>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4</m:t>
                                      </m:r>
                                      <m:r>
                                        <a:rPr lang="en-US" sz="2400" b="0" i="1" smtClean="0">
                                          <a:latin typeface="Cambria Math" panose="02040503050406030204" pitchFamily="18" charset="0"/>
                                        </a:rPr>
                                        <m:t>8</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48</m:t>
                                      </m:r>
                                    </m:e>
                                    <m:e>
                                      <m:r>
                                        <a:rPr lang="en-US" sz="2400" b="0" i="1" smtClean="0">
                                          <a:latin typeface="Cambria Math" panose="02040503050406030204" pitchFamily="18" charset="0"/>
                                        </a:rPr>
                                        <m:t>0</m:t>
                                      </m:r>
                                    </m:e>
                                  </m:mr>
                                </m:m>
                              </m:e>
                            </m:mr>
                            <m:mr>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4</m:t>
                                      </m:r>
                                      <m:r>
                                        <a:rPr lang="en-US" sz="2400" b="0" i="1" smtClean="0">
                                          <a:latin typeface="Cambria Math" panose="02040503050406030204" pitchFamily="18" charset="0"/>
                                        </a:rPr>
                                        <m:t>8</m:t>
                                      </m:r>
                                    </m:e>
                                    <m:e>
                                      <m:r>
                                        <a:rPr lang="en-US" sz="2400" b="0" i="1" smtClean="0">
                                          <a:latin typeface="Cambria Math" panose="02040503050406030204" pitchFamily="18" charset="0"/>
                                        </a:rPr>
                                        <m:t>32</m:t>
                                      </m:r>
                                    </m:e>
                                  </m:mr>
                                  <m:mr>
                                    <m:e>
                                      <m:r>
                                        <a:rPr lang="en-US" sz="2400" b="0" i="1" smtClean="0">
                                          <a:latin typeface="Cambria Math" panose="02040503050406030204" pitchFamily="18" charset="0"/>
                                        </a:rPr>
                                        <m:t>32</m:t>
                                      </m:r>
                                    </m:e>
                                    <m:e>
                                      <m:r>
                                        <a:rPr lang="en-US" sz="2400" b="0" i="1" smtClean="0">
                                          <a:latin typeface="Cambria Math" panose="02040503050406030204" pitchFamily="18" charset="0"/>
                                        </a:rPr>
                                        <m:t>0</m:t>
                                      </m:r>
                                    </m:e>
                                  </m:mr>
                                </m:m>
                              </m:e>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3</m:t>
                                      </m:r>
                                      <m:r>
                                        <a:rPr lang="en-US" sz="2400" b="0" i="1" smtClean="0">
                                          <a:latin typeface="Cambria Math" panose="02040503050406030204" pitchFamily="18" charset="0"/>
                                        </a:rPr>
                                        <m:t>2</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
                              </m:e>
                            </m:mr>
                          </m:m>
                        </m:e>
                      </m:d>
                    </m:oMath>
                  </m:oMathPara>
                </a14:m>
                <a:endParaRPr lang="en-US" dirty="0"/>
              </a:p>
            </p:txBody>
          </p:sp>
        </mc:Choice>
        <mc:Fallback xmlns="">
          <p:sp>
            <p:nvSpPr>
              <p:cNvPr id="19" name="TextBox 18">
                <a:extLst>
                  <a:ext uri="{FF2B5EF4-FFF2-40B4-BE49-F238E27FC236}">
                    <a16:creationId xmlns:a16="http://schemas.microsoft.com/office/drawing/2014/main" id="{8E85CB25-D12D-F616-614C-C0CA457AA1CB}"/>
                  </a:ext>
                </a:extLst>
              </p:cNvPr>
              <p:cNvSpPr txBox="1">
                <a:spLocks noRot="1" noChangeAspect="1" noMove="1" noResize="1" noEditPoints="1" noAdjustHandles="1" noChangeArrowheads="1" noChangeShapeType="1" noTextEdit="1"/>
              </p:cNvSpPr>
              <p:nvPr/>
            </p:nvSpPr>
            <p:spPr>
              <a:xfrm>
                <a:off x="6320709" y="2514599"/>
                <a:ext cx="2150708" cy="1360629"/>
              </a:xfrm>
              <a:prstGeom prst="rect">
                <a:avLst/>
              </a:prstGeom>
              <a:blipFill>
                <a:blip r:embed="rId4"/>
                <a:stretch>
                  <a:fillRect r="-793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DDDDC91-C29E-2019-0DB0-03322EFB8A02}"/>
              </a:ext>
            </a:extLst>
          </p:cNvPr>
          <p:cNvSpPr txBox="1"/>
          <p:nvPr/>
        </p:nvSpPr>
        <p:spPr>
          <a:xfrm>
            <a:off x="6320708" y="1884010"/>
            <a:ext cx="2732318" cy="400110"/>
          </a:xfrm>
          <a:prstGeom prst="rect">
            <a:avLst/>
          </a:prstGeom>
          <a:noFill/>
        </p:spPr>
        <p:txBody>
          <a:bodyPr wrap="square" rtlCol="0">
            <a:spAutoFit/>
          </a:bodyPr>
          <a:lstStyle/>
          <a:p>
            <a:r>
              <a:rPr lang="en-US" sz="2000" dirty="0"/>
              <a:t>VQE</a:t>
            </a:r>
          </a:p>
        </p:txBody>
      </p:sp>
      <p:sp>
        <p:nvSpPr>
          <p:cNvPr id="21" name="TextBox 20">
            <a:extLst>
              <a:ext uri="{FF2B5EF4-FFF2-40B4-BE49-F238E27FC236}">
                <a16:creationId xmlns:a16="http://schemas.microsoft.com/office/drawing/2014/main" id="{2D88B3BA-1FDA-C8A6-087A-D27430165E93}"/>
              </a:ext>
            </a:extLst>
          </p:cNvPr>
          <p:cNvSpPr txBox="1"/>
          <p:nvPr/>
        </p:nvSpPr>
        <p:spPr>
          <a:xfrm>
            <a:off x="8779327" y="2430624"/>
            <a:ext cx="2043404" cy="1846659"/>
          </a:xfrm>
          <a:prstGeom prst="rect">
            <a:avLst/>
          </a:prstGeom>
          <a:noFill/>
        </p:spPr>
        <p:txBody>
          <a:bodyPr wrap="square" rtlCol="0">
            <a:spAutoFit/>
          </a:bodyPr>
          <a:lstStyle/>
          <a:p>
            <a:r>
              <a:rPr lang="en-US" sz="2400" dirty="0">
                <a:solidFill>
                  <a:schemeClr val="accent6"/>
                </a:solidFill>
              </a:rPr>
              <a:t>26880/26880</a:t>
            </a:r>
          </a:p>
          <a:p>
            <a:r>
              <a:rPr lang="en-US" sz="2400" dirty="0">
                <a:solidFill>
                  <a:schemeClr val="accent6"/>
                </a:solidFill>
              </a:rPr>
              <a:t>26880/26880</a:t>
            </a:r>
          </a:p>
          <a:p>
            <a:r>
              <a:rPr lang="en-US" sz="2400" dirty="0">
                <a:solidFill>
                  <a:schemeClr val="accent6"/>
                </a:solidFill>
              </a:rPr>
              <a:t>26880/26880</a:t>
            </a:r>
          </a:p>
          <a:p>
            <a:r>
              <a:rPr lang="en-US" sz="2400" dirty="0">
                <a:solidFill>
                  <a:schemeClr val="accent6"/>
                </a:solidFill>
              </a:rPr>
              <a:t>7680/7680</a:t>
            </a:r>
          </a:p>
          <a:p>
            <a:endParaRPr lang="en-US" dirty="0"/>
          </a:p>
        </p:txBody>
      </p:sp>
    </p:spTree>
    <p:extLst>
      <p:ext uri="{BB962C8B-B14F-4D97-AF65-F5344CB8AC3E}">
        <p14:creationId xmlns:p14="http://schemas.microsoft.com/office/powerpoint/2010/main" val="4015151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9BA6C-B44C-FF02-D281-14519359B3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19249-9008-CB41-A86D-6F6FDADA91A5}"/>
              </a:ext>
            </a:extLst>
          </p:cNvPr>
          <p:cNvSpPr>
            <a:spLocks noGrp="1"/>
          </p:cNvSpPr>
          <p:nvPr>
            <p:ph type="ctrTitle"/>
          </p:nvPr>
        </p:nvSpPr>
        <p:spPr>
          <a:xfrm>
            <a:off x="77755" y="95997"/>
            <a:ext cx="9144000" cy="734427"/>
          </a:xfrm>
        </p:spPr>
        <p:txBody>
          <a:bodyPr>
            <a:normAutofit/>
          </a:bodyPr>
          <a:lstStyle/>
          <a:p>
            <a:pPr algn="l"/>
            <a:r>
              <a:rPr lang="en-US" sz="4400" dirty="0"/>
              <a:t>Large Scale 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C7680A5-341A-3129-75F9-9ABB13220B9B}"/>
                  </a:ext>
                </a:extLst>
              </p:cNvPr>
              <p:cNvSpPr txBox="1"/>
              <p:nvPr/>
            </p:nvSpPr>
            <p:spPr>
              <a:xfrm>
                <a:off x="198951" y="1174350"/>
                <a:ext cx="8453536" cy="461665"/>
              </a:xfrm>
              <a:prstGeom prst="rect">
                <a:avLst/>
              </a:prstGeom>
              <a:noFill/>
            </p:spPr>
            <p:txBody>
              <a:bodyPr wrap="square" rtlCol="0">
                <a:spAutoFit/>
              </a:bodyPr>
              <a:lstStyle/>
              <a:p>
                <a:r>
                  <a:rPr lang="en-US" sz="2400" dirty="0"/>
                  <a:t>64 </a:t>
                </a:r>
                <a:r>
                  <a:rPr lang="en-US" sz="2400" dirty="0" err="1"/>
                  <a:t>Evs</a:t>
                </a:r>
                <a:r>
                  <a:rPr lang="en-US" sz="2400" dirty="0"/>
                  <a:t>  12 timestep Horizon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r>
                  <a:rPr lang="en-US" sz="2400" dirty="0"/>
                  <a:t>   1.536 binary variables , 12 qubits</a:t>
                </a:r>
              </a:p>
            </p:txBody>
          </p:sp>
        </mc:Choice>
        <mc:Fallback xmlns="">
          <p:sp>
            <p:nvSpPr>
              <p:cNvPr id="3" name="TextBox 2">
                <a:extLst>
                  <a:ext uri="{FF2B5EF4-FFF2-40B4-BE49-F238E27FC236}">
                    <a16:creationId xmlns:a16="http://schemas.microsoft.com/office/drawing/2014/main" id="{FC7680A5-341A-3129-75F9-9ABB13220B9B}"/>
                  </a:ext>
                </a:extLst>
              </p:cNvPr>
              <p:cNvSpPr txBox="1">
                <a:spLocks noRot="1" noChangeAspect="1" noMove="1" noResize="1" noEditPoints="1" noAdjustHandles="1" noChangeArrowheads="1" noChangeShapeType="1" noTextEdit="1"/>
              </p:cNvSpPr>
              <p:nvPr/>
            </p:nvSpPr>
            <p:spPr>
              <a:xfrm>
                <a:off x="198951" y="1174350"/>
                <a:ext cx="8453536" cy="461665"/>
              </a:xfrm>
              <a:prstGeom prst="rect">
                <a:avLst/>
              </a:prstGeom>
              <a:blipFill>
                <a:blip r:embed="rId3"/>
                <a:stretch>
                  <a:fillRect l="-1154" t="-10667" b="-30667"/>
                </a:stretch>
              </a:blipFill>
            </p:spPr>
            <p:txBody>
              <a:bodyPr/>
              <a:lstStyle/>
              <a:p>
                <a:r>
                  <a:rPr lang="en-US">
                    <a:noFill/>
                  </a:rPr>
                  <a:t> </a:t>
                </a:r>
              </a:p>
            </p:txBody>
          </p:sp>
        </mc:Fallback>
      </mc:AlternateContent>
      <p:pic>
        <p:nvPicPr>
          <p:cNvPr id="7" name="Picture 6" descr="A graph of a function&#10;&#10;Description automatically generated">
            <a:extLst>
              <a:ext uri="{FF2B5EF4-FFF2-40B4-BE49-F238E27FC236}">
                <a16:creationId xmlns:a16="http://schemas.microsoft.com/office/drawing/2014/main" id="{837B1175-4209-BBB8-318E-2D30F3325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9942" y="1979941"/>
            <a:ext cx="3827987" cy="2946781"/>
          </a:xfrm>
          <a:prstGeom prst="rect">
            <a:avLst/>
          </a:prstGeom>
        </p:spPr>
      </p:pic>
      <p:pic>
        <p:nvPicPr>
          <p:cNvPr id="11" name="Picture 10" descr="A graph of a graph of a function">
            <a:extLst>
              <a:ext uri="{FF2B5EF4-FFF2-40B4-BE49-F238E27FC236}">
                <a16:creationId xmlns:a16="http://schemas.microsoft.com/office/drawing/2014/main" id="{C2494E7E-B7E0-AB9E-29AB-73B92FE0B5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951" y="1931276"/>
            <a:ext cx="3993929" cy="2995447"/>
          </a:xfrm>
          <a:prstGeom prst="rect">
            <a:avLst/>
          </a:prstGeom>
        </p:spPr>
      </p:pic>
      <p:pic>
        <p:nvPicPr>
          <p:cNvPr id="5" name="Picture 4" descr="A graph of a graph&#10;&#10;Description automatically generated">
            <a:extLst>
              <a:ext uri="{FF2B5EF4-FFF2-40B4-BE49-F238E27FC236}">
                <a16:creationId xmlns:a16="http://schemas.microsoft.com/office/drawing/2014/main" id="{F5D91FA3-934A-2A25-251C-8B0D5E10F6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059" y="1963850"/>
            <a:ext cx="3907062" cy="2930297"/>
          </a:xfrm>
          <a:prstGeom prst="rect">
            <a:avLst/>
          </a:prstGeom>
        </p:spPr>
      </p:pic>
    </p:spTree>
    <p:extLst>
      <p:ext uri="{BB962C8B-B14F-4D97-AF65-F5344CB8AC3E}">
        <p14:creationId xmlns:p14="http://schemas.microsoft.com/office/powerpoint/2010/main" val="157441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D69FC-83F3-5192-17A7-FD9F1D9F3C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E8273-7568-1D36-B319-E305226B0D93}"/>
              </a:ext>
            </a:extLst>
          </p:cNvPr>
          <p:cNvSpPr>
            <a:spLocks noGrp="1"/>
          </p:cNvSpPr>
          <p:nvPr>
            <p:ph type="ctrTitle"/>
          </p:nvPr>
        </p:nvSpPr>
        <p:spPr>
          <a:xfrm>
            <a:off x="77755" y="95997"/>
            <a:ext cx="9144000" cy="734427"/>
          </a:xfrm>
        </p:spPr>
        <p:txBody>
          <a:bodyPr>
            <a:normAutofit/>
          </a:bodyPr>
          <a:lstStyle/>
          <a:p>
            <a:pPr algn="l"/>
            <a:r>
              <a:rPr lang="en-US" sz="4400" dirty="0"/>
              <a:t>Large Scale 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9C0866-FF34-5870-FFB4-D968F3463381}"/>
                  </a:ext>
                </a:extLst>
              </p:cNvPr>
              <p:cNvSpPr txBox="1"/>
              <p:nvPr/>
            </p:nvSpPr>
            <p:spPr>
              <a:xfrm>
                <a:off x="198951" y="1174350"/>
                <a:ext cx="8453536" cy="461665"/>
              </a:xfrm>
              <a:prstGeom prst="rect">
                <a:avLst/>
              </a:prstGeom>
              <a:noFill/>
            </p:spPr>
            <p:txBody>
              <a:bodyPr wrap="square" rtlCol="0">
                <a:spAutoFit/>
              </a:bodyPr>
              <a:lstStyle/>
              <a:p>
                <a:r>
                  <a:rPr lang="en-US" sz="2400" dirty="0"/>
                  <a:t>128 </a:t>
                </a:r>
                <a:r>
                  <a:rPr lang="en-US" sz="2400" dirty="0" err="1"/>
                  <a:t>Evs</a:t>
                </a:r>
                <a:r>
                  <a:rPr lang="en-US" sz="2400" dirty="0"/>
                  <a:t>  12 timestep Horizon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r>
                  <a:rPr lang="en-US" sz="2400" dirty="0"/>
                  <a:t>   3.072 binary variables , 13 qubits</a:t>
                </a:r>
              </a:p>
            </p:txBody>
          </p:sp>
        </mc:Choice>
        <mc:Fallback xmlns="">
          <p:sp>
            <p:nvSpPr>
              <p:cNvPr id="3" name="TextBox 2">
                <a:extLst>
                  <a:ext uri="{FF2B5EF4-FFF2-40B4-BE49-F238E27FC236}">
                    <a16:creationId xmlns:a16="http://schemas.microsoft.com/office/drawing/2014/main" id="{BD9C0866-FF34-5870-FFB4-D968F3463381}"/>
                  </a:ext>
                </a:extLst>
              </p:cNvPr>
              <p:cNvSpPr txBox="1">
                <a:spLocks noRot="1" noChangeAspect="1" noMove="1" noResize="1" noEditPoints="1" noAdjustHandles="1" noChangeArrowheads="1" noChangeShapeType="1" noTextEdit="1"/>
              </p:cNvSpPr>
              <p:nvPr/>
            </p:nvSpPr>
            <p:spPr>
              <a:xfrm>
                <a:off x="198951" y="1174350"/>
                <a:ext cx="8453536" cy="461665"/>
              </a:xfrm>
              <a:prstGeom prst="rect">
                <a:avLst/>
              </a:prstGeom>
              <a:blipFill>
                <a:blip r:embed="rId3"/>
                <a:stretch>
                  <a:fillRect l="-1154" t="-10667" r="-649" b="-30667"/>
                </a:stretch>
              </a:blipFill>
            </p:spPr>
            <p:txBody>
              <a:bodyPr/>
              <a:lstStyle/>
              <a:p>
                <a:r>
                  <a:rPr lang="en-US">
                    <a:noFill/>
                  </a:rPr>
                  <a:t> </a:t>
                </a:r>
              </a:p>
            </p:txBody>
          </p:sp>
        </mc:Fallback>
      </mc:AlternateContent>
      <p:pic>
        <p:nvPicPr>
          <p:cNvPr id="5" name="Picture 4" descr="A graph of a function&#10;&#10;Description automatically generated">
            <a:extLst>
              <a:ext uri="{FF2B5EF4-FFF2-40B4-BE49-F238E27FC236}">
                <a16:creationId xmlns:a16="http://schemas.microsoft.com/office/drawing/2014/main" id="{30898EE4-C9A9-F31C-AFB9-3783A76BD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122" y="2171363"/>
            <a:ext cx="3993929" cy="2995447"/>
          </a:xfrm>
          <a:prstGeom prst="rect">
            <a:avLst/>
          </a:prstGeom>
        </p:spPr>
      </p:pic>
      <p:pic>
        <p:nvPicPr>
          <p:cNvPr id="12" name="Picture 11" descr="A graph of a graph of a function">
            <a:extLst>
              <a:ext uri="{FF2B5EF4-FFF2-40B4-BE49-F238E27FC236}">
                <a16:creationId xmlns:a16="http://schemas.microsoft.com/office/drawing/2014/main" id="{C5A724C3-B07C-D03A-3550-1F4951A8C2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951" y="2171364"/>
            <a:ext cx="3993929" cy="2995447"/>
          </a:xfrm>
          <a:prstGeom prst="rect">
            <a:avLst/>
          </a:prstGeom>
        </p:spPr>
      </p:pic>
      <p:pic>
        <p:nvPicPr>
          <p:cNvPr id="14" name="Picture 13" descr="A graph of a graph&#10;&#10;Description automatically generated">
            <a:extLst>
              <a:ext uri="{FF2B5EF4-FFF2-40B4-BE49-F238E27FC236}">
                <a16:creationId xmlns:a16="http://schemas.microsoft.com/office/drawing/2014/main" id="{6306E9A0-D2F0-9E2D-E584-1AC2645542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9035" y="2171363"/>
            <a:ext cx="3900087" cy="2995447"/>
          </a:xfrm>
          <a:prstGeom prst="rect">
            <a:avLst/>
          </a:prstGeom>
        </p:spPr>
      </p:pic>
    </p:spTree>
    <p:extLst>
      <p:ext uri="{BB962C8B-B14F-4D97-AF65-F5344CB8AC3E}">
        <p14:creationId xmlns:p14="http://schemas.microsoft.com/office/powerpoint/2010/main" val="3321604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68B06-7DE5-95F2-367B-C0D70EDA2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E8C5F-8CF3-A6C4-EB6E-CC1E6D1F4863}"/>
              </a:ext>
            </a:extLst>
          </p:cNvPr>
          <p:cNvSpPr>
            <a:spLocks noGrp="1"/>
          </p:cNvSpPr>
          <p:nvPr>
            <p:ph type="ctrTitle"/>
          </p:nvPr>
        </p:nvSpPr>
        <p:spPr>
          <a:xfrm>
            <a:off x="77755" y="95997"/>
            <a:ext cx="9144000" cy="734427"/>
          </a:xfrm>
        </p:spPr>
        <p:txBody>
          <a:bodyPr>
            <a:normAutofit/>
          </a:bodyPr>
          <a:lstStyle/>
          <a:p>
            <a:pPr algn="l"/>
            <a:r>
              <a:rPr lang="en-US" sz="4400" dirty="0"/>
              <a:t>Noise Simulation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8BF3CBD-155F-5A2E-112C-7420EE3A4646}"/>
                  </a:ext>
                </a:extLst>
              </p:cNvPr>
              <p:cNvSpPr txBox="1"/>
              <p:nvPr/>
            </p:nvSpPr>
            <p:spPr>
              <a:xfrm>
                <a:off x="198951" y="1174350"/>
                <a:ext cx="8453536" cy="461665"/>
              </a:xfrm>
              <a:prstGeom prst="rect">
                <a:avLst/>
              </a:prstGeom>
              <a:noFill/>
            </p:spPr>
            <p:txBody>
              <a:bodyPr wrap="square" rtlCol="0">
                <a:spAutoFit/>
              </a:bodyPr>
              <a:lstStyle/>
              <a:p>
                <a:r>
                  <a:rPr lang="en-US" sz="2400" dirty="0"/>
                  <a:t>8 </a:t>
                </a:r>
                <a:r>
                  <a:rPr lang="en-US" sz="2400" dirty="0" err="1"/>
                  <a:t>Evs</a:t>
                </a:r>
                <a:r>
                  <a:rPr lang="en-US" sz="2400" dirty="0"/>
                  <a:t>  4 timestep Horizon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r>
                  <a:rPr lang="en-US" sz="2400" dirty="0"/>
                  <a:t>   64 binary variables , 7 qubits</a:t>
                </a:r>
              </a:p>
            </p:txBody>
          </p:sp>
        </mc:Choice>
        <mc:Fallback xmlns="">
          <p:sp>
            <p:nvSpPr>
              <p:cNvPr id="3" name="TextBox 2">
                <a:extLst>
                  <a:ext uri="{FF2B5EF4-FFF2-40B4-BE49-F238E27FC236}">
                    <a16:creationId xmlns:a16="http://schemas.microsoft.com/office/drawing/2014/main" id="{38BF3CBD-155F-5A2E-112C-7420EE3A4646}"/>
                  </a:ext>
                </a:extLst>
              </p:cNvPr>
              <p:cNvSpPr txBox="1">
                <a:spLocks noRot="1" noChangeAspect="1" noMove="1" noResize="1" noEditPoints="1" noAdjustHandles="1" noChangeArrowheads="1" noChangeShapeType="1" noTextEdit="1"/>
              </p:cNvSpPr>
              <p:nvPr/>
            </p:nvSpPr>
            <p:spPr>
              <a:xfrm>
                <a:off x="198951" y="1174350"/>
                <a:ext cx="8453536" cy="461665"/>
              </a:xfrm>
              <a:prstGeom prst="rect">
                <a:avLst/>
              </a:prstGeom>
              <a:blipFill>
                <a:blip r:embed="rId3"/>
                <a:stretch>
                  <a:fillRect l="-1154" t="-10667" b="-30667"/>
                </a:stretch>
              </a:blipFill>
            </p:spPr>
            <p:txBody>
              <a:bodyPr/>
              <a:lstStyle/>
              <a:p>
                <a:r>
                  <a:rPr lang="en-US">
                    <a:noFill/>
                  </a:rPr>
                  <a:t> </a:t>
                </a:r>
              </a:p>
            </p:txBody>
          </p:sp>
        </mc:Fallback>
      </mc:AlternateContent>
      <p:pic>
        <p:nvPicPr>
          <p:cNvPr id="6" name="Picture 5" descr="A graph of different colored lines&#10;&#10;Description automatically generated">
            <a:extLst>
              <a:ext uri="{FF2B5EF4-FFF2-40B4-BE49-F238E27FC236}">
                <a16:creationId xmlns:a16="http://schemas.microsoft.com/office/drawing/2014/main" id="{6B58E731-8D72-D77C-24B3-8D6EA33A8E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1221" y="1979942"/>
            <a:ext cx="5785620" cy="4339216"/>
          </a:xfrm>
          <a:prstGeom prst="rect">
            <a:avLst/>
          </a:prstGeom>
        </p:spPr>
      </p:pic>
    </p:spTree>
    <p:extLst>
      <p:ext uri="{BB962C8B-B14F-4D97-AF65-F5344CB8AC3E}">
        <p14:creationId xmlns:p14="http://schemas.microsoft.com/office/powerpoint/2010/main" val="117522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F3F6-AE27-EE18-E3DF-0340B3BA7331}"/>
              </a:ext>
            </a:extLst>
          </p:cNvPr>
          <p:cNvSpPr>
            <a:spLocks noGrp="1"/>
          </p:cNvSpPr>
          <p:nvPr>
            <p:ph type="ctrTitle"/>
          </p:nvPr>
        </p:nvSpPr>
        <p:spPr>
          <a:xfrm>
            <a:off x="87086" y="95997"/>
            <a:ext cx="9144000" cy="734427"/>
          </a:xfrm>
        </p:spPr>
        <p:txBody>
          <a:bodyPr>
            <a:normAutofit/>
          </a:bodyPr>
          <a:lstStyle/>
          <a:p>
            <a:pPr algn="l"/>
            <a:r>
              <a:rPr lang="en-US" sz="4400" dirty="0"/>
              <a:t>Toy Example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CFCA1A6-11FA-59F5-925A-A042F1CE8FED}"/>
                  </a:ext>
                </a:extLst>
              </p:cNvPr>
              <p:cNvSpPr>
                <a:spLocks noGrp="1"/>
              </p:cNvSpPr>
              <p:nvPr>
                <p:ph type="subTitle" idx="1"/>
              </p:nvPr>
            </p:nvSpPr>
            <p:spPr>
              <a:xfrm>
                <a:off x="205468" y="1203650"/>
                <a:ext cx="10282335" cy="1620607"/>
              </a:xfrm>
            </p:spPr>
            <p:txBody>
              <a:bodyPr>
                <a:normAutofit/>
              </a:bodyPr>
              <a:lstStyle/>
              <a:p>
                <a:pPr marL="342900" indent="-342900" algn="l">
                  <a:buFont typeface="Arial" panose="020B0604020202020204" pitchFamily="34" charset="0"/>
                  <a:buChar char="•"/>
                </a:pPr>
                <a:r>
                  <a:rPr lang="en-US" sz="2000" dirty="0"/>
                  <a:t>Let's assume we are optimizing for a time </a:t>
                </a:r>
                <a:r>
                  <a:rPr lang="en-US" sz="2000" b="1" dirty="0"/>
                  <a:t>horizon </a:t>
                </a:r>
                <a:r>
                  <a:rPr lang="en-US" sz="2000" b="1" i="1" dirty="0"/>
                  <a:t>T = 4 hours</a:t>
                </a:r>
                <a:r>
                  <a:rPr lang="en-US" sz="2000" dirty="0"/>
                  <a:t>, with a timestep </a:t>
                </a:r>
                <a:r>
                  <a:rPr lang="en-US" sz="2000" b="1" i="1" dirty="0"/>
                  <a:t>Δ</a:t>
                </a:r>
                <a:r>
                  <a:rPr lang="en-US" sz="2000" b="1" i="1" dirty="0">
                    <a:effectLst/>
                  </a:rPr>
                  <a:t>T</a:t>
                </a:r>
                <a:r>
                  <a:rPr lang="en-US" sz="2000" b="1" i="1" dirty="0"/>
                  <a:t> = 1 hour</a:t>
                </a:r>
                <a:r>
                  <a:rPr lang="en-US" sz="2000" dirty="0"/>
                  <a:t>, a constant </a:t>
                </a:r>
                <a:r>
                  <a:rPr lang="en-US" sz="2000" b="1" i="1" dirty="0"/>
                  <a:t>voltage V= 240V</a:t>
                </a:r>
                <a:r>
                  <a:rPr lang="en-US" sz="2000" dirty="0"/>
                  <a:t>, and a </a:t>
                </a:r>
                <a:r>
                  <a:rPr lang="en-US" sz="2000" b="1" dirty="0"/>
                  <a:t>set of allowable charging rate currents </a:t>
                </a:r>
                <a:r>
                  <a:rPr lang="en-US" sz="2000" b="1" i="1" dirty="0"/>
                  <a:t>ρ={8,16,32,48,64} A</a:t>
                </a:r>
              </a:p>
              <a:p>
                <a:pPr marL="342900" indent="-342900" algn="l">
                  <a:buFont typeface="Arial" panose="020B0604020202020204" pitchFamily="34" charset="0"/>
                  <a:buChar char="•"/>
                </a:pPr>
                <a:r>
                  <a:rPr lang="en-US" sz="2000" dirty="0"/>
                  <a:t>Consider that we have </a:t>
                </a:r>
                <a:r>
                  <a:rPr lang="en-US" sz="2000" b="1" dirty="0"/>
                  <a:t>4 EVs </a:t>
                </a:r>
                <a:r>
                  <a:rPr lang="en-US" sz="2000" dirty="0"/>
                  <a:t>where EV 1, 2, and 3 each have an energy requirement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𝒆</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𝒆</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𝒆</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m:t>
                    </m:r>
                    <m:r>
                      <a:rPr lang="en-US" sz="2000" b="1" i="1" smtClean="0">
                        <a:latin typeface="Cambria Math" panose="02040503050406030204" pitchFamily="18" charset="0"/>
                      </a:rPr>
                      <m:t>𝟐𝟔𝟖𝟖𝟎</m:t>
                    </m:r>
                    <m:r>
                      <a:rPr lang="en-US" sz="2000" b="1" i="1" smtClean="0">
                        <a:latin typeface="Cambria Math" panose="02040503050406030204" pitchFamily="18" charset="0"/>
                      </a:rPr>
                      <m:t> </m:t>
                    </m:r>
                    <m:r>
                      <a:rPr lang="en-US" sz="2000" b="1" i="1" smtClean="0">
                        <a:latin typeface="Cambria Math" panose="02040503050406030204" pitchFamily="18" charset="0"/>
                      </a:rPr>
                      <m:t>𝒌𝑾𝒉</m:t>
                    </m:r>
                    <m:r>
                      <a:rPr lang="en-US" sz="2000" b="0" i="1" smtClean="0">
                        <a:latin typeface="Cambria Math" panose="02040503050406030204" pitchFamily="18" charset="0"/>
                      </a:rPr>
                      <m:t> </m:t>
                    </m:r>
                  </m:oMath>
                </a14:m>
                <a:r>
                  <a:rPr lang="en-US" sz="2000" dirty="0"/>
                  <a:t>and a required charging duration of </a:t>
                </a:r>
                <a:r>
                  <a:rPr lang="en-US" sz="2000" b="1" dirty="0"/>
                  <a:t>3 hours</a:t>
                </a:r>
                <a:r>
                  <a:rPr lang="en-US" sz="2000" dirty="0"/>
                  <a:t>. EV 4 has an energy requirement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𝒆</m:t>
                        </m:r>
                      </m:e>
                      <m:sub>
                        <m:r>
                          <a:rPr lang="en-US" sz="2000" b="1" i="1" smtClean="0">
                            <a:latin typeface="Cambria Math" panose="02040503050406030204" pitchFamily="18" charset="0"/>
                          </a:rPr>
                          <m:t>𝟒</m:t>
                        </m:r>
                      </m:sub>
                    </m:sSub>
                    <m:r>
                      <a:rPr lang="en-US" sz="2000" b="1" i="1" smtClean="0">
                        <a:latin typeface="Cambria Math" panose="02040503050406030204" pitchFamily="18" charset="0"/>
                      </a:rPr>
                      <m:t>=</m:t>
                    </m:r>
                    <m:r>
                      <a:rPr lang="en-US" sz="2000" b="1" i="1" smtClean="0">
                        <a:latin typeface="Cambria Math" panose="02040503050406030204" pitchFamily="18" charset="0"/>
                      </a:rPr>
                      <m:t>𝟕𝟔𝟖𝟎</m:t>
                    </m:r>
                    <m:r>
                      <a:rPr lang="en-US" sz="2000" b="1" i="1" smtClean="0">
                        <a:latin typeface="Cambria Math" panose="02040503050406030204" pitchFamily="18" charset="0"/>
                      </a:rPr>
                      <m:t>𝒌𝑾𝒉</m:t>
                    </m:r>
                  </m:oMath>
                </a14:m>
                <a:r>
                  <a:rPr lang="en-US" sz="2000" b="1" dirty="0"/>
                  <a:t> </a:t>
                </a:r>
                <a:r>
                  <a:rPr lang="en-US" sz="2000" dirty="0"/>
                  <a:t>and a required charging duration of</a:t>
                </a:r>
                <a:r>
                  <a:rPr lang="en-US" sz="2000" b="1" dirty="0"/>
                  <a:t> 1 hour</a:t>
                </a:r>
                <a:r>
                  <a:rPr lang="en-US" sz="2000" dirty="0"/>
                  <a:t>.</a:t>
                </a:r>
              </a:p>
            </p:txBody>
          </p:sp>
        </mc:Choice>
        <mc:Fallback xmlns="">
          <p:sp>
            <p:nvSpPr>
              <p:cNvPr id="3" name="Subtitle 2">
                <a:extLst>
                  <a:ext uri="{FF2B5EF4-FFF2-40B4-BE49-F238E27FC236}">
                    <a16:creationId xmlns:a16="http://schemas.microsoft.com/office/drawing/2014/main" id="{3CFCA1A6-11FA-59F5-925A-A042F1CE8FED}"/>
                  </a:ext>
                </a:extLst>
              </p:cNvPr>
              <p:cNvSpPr>
                <a:spLocks noGrp="1" noRot="1" noChangeAspect="1" noMove="1" noResize="1" noEditPoints="1" noAdjustHandles="1" noChangeArrowheads="1" noChangeShapeType="1" noTextEdit="1"/>
              </p:cNvSpPr>
              <p:nvPr>
                <p:ph type="subTitle" idx="1"/>
              </p:nvPr>
            </p:nvSpPr>
            <p:spPr>
              <a:xfrm>
                <a:off x="205468" y="1203650"/>
                <a:ext cx="10282335" cy="1620607"/>
              </a:xfrm>
              <a:blipFill>
                <a:blip r:embed="rId3"/>
                <a:stretch>
                  <a:fillRect l="-534" t="-3759" b="-488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ECA0DFC-1174-A3A6-9DD8-D8DAE09A2ADB}"/>
              </a:ext>
            </a:extLst>
          </p:cNvPr>
          <p:cNvPicPr>
            <a:picLocks noChangeAspect="1"/>
          </p:cNvPicPr>
          <p:nvPr/>
        </p:nvPicPr>
        <p:blipFill>
          <a:blip r:embed="rId4"/>
          <a:stretch>
            <a:fillRect/>
          </a:stretch>
        </p:blipFill>
        <p:spPr>
          <a:xfrm>
            <a:off x="1911119" y="3261284"/>
            <a:ext cx="993937" cy="786791"/>
          </a:xfrm>
          <a:prstGeom prst="rect">
            <a:avLst/>
          </a:prstGeom>
        </p:spPr>
      </p:pic>
      <p:pic>
        <p:nvPicPr>
          <p:cNvPr id="6" name="Picture 5">
            <a:extLst>
              <a:ext uri="{FF2B5EF4-FFF2-40B4-BE49-F238E27FC236}">
                <a16:creationId xmlns:a16="http://schemas.microsoft.com/office/drawing/2014/main" id="{1760275D-9823-B042-BBBC-C2A791AFEA1C}"/>
              </a:ext>
            </a:extLst>
          </p:cNvPr>
          <p:cNvPicPr>
            <a:picLocks noChangeAspect="1"/>
          </p:cNvPicPr>
          <p:nvPr/>
        </p:nvPicPr>
        <p:blipFill>
          <a:blip r:embed="rId4"/>
          <a:stretch>
            <a:fillRect/>
          </a:stretch>
        </p:blipFill>
        <p:spPr>
          <a:xfrm>
            <a:off x="1911119" y="4088689"/>
            <a:ext cx="993937" cy="786791"/>
          </a:xfrm>
          <a:prstGeom prst="rect">
            <a:avLst/>
          </a:prstGeom>
        </p:spPr>
      </p:pic>
      <p:pic>
        <p:nvPicPr>
          <p:cNvPr id="7" name="Picture 6">
            <a:extLst>
              <a:ext uri="{FF2B5EF4-FFF2-40B4-BE49-F238E27FC236}">
                <a16:creationId xmlns:a16="http://schemas.microsoft.com/office/drawing/2014/main" id="{69C6B914-A888-7F0E-ABEB-12A6D8934DB6}"/>
              </a:ext>
            </a:extLst>
          </p:cNvPr>
          <p:cNvPicPr>
            <a:picLocks noChangeAspect="1"/>
          </p:cNvPicPr>
          <p:nvPr/>
        </p:nvPicPr>
        <p:blipFill>
          <a:blip r:embed="rId4"/>
          <a:stretch>
            <a:fillRect/>
          </a:stretch>
        </p:blipFill>
        <p:spPr>
          <a:xfrm>
            <a:off x="1911119" y="4875480"/>
            <a:ext cx="993937" cy="786791"/>
          </a:xfrm>
          <a:prstGeom prst="rect">
            <a:avLst/>
          </a:prstGeom>
        </p:spPr>
      </p:pic>
      <p:graphicFrame>
        <p:nvGraphicFramePr>
          <p:cNvPr id="8" name="Table 7">
            <a:extLst>
              <a:ext uri="{FF2B5EF4-FFF2-40B4-BE49-F238E27FC236}">
                <a16:creationId xmlns:a16="http://schemas.microsoft.com/office/drawing/2014/main" id="{2E440F08-0B1B-0618-2980-ED268E512D9B}"/>
              </a:ext>
            </a:extLst>
          </p:cNvPr>
          <p:cNvGraphicFramePr>
            <a:graphicFrameLocks noGrp="1"/>
          </p:cNvGraphicFramePr>
          <p:nvPr>
            <p:extLst>
              <p:ext uri="{D42A27DB-BD31-4B8C-83A1-F6EECF244321}">
                <p14:modId xmlns:p14="http://schemas.microsoft.com/office/powerpoint/2010/main" val="1858479707"/>
              </p:ext>
            </p:extLst>
          </p:nvPr>
        </p:nvGraphicFramePr>
        <p:xfrm>
          <a:off x="3133138" y="3388893"/>
          <a:ext cx="4064520" cy="2918519"/>
        </p:xfrm>
        <a:graphic>
          <a:graphicData uri="http://schemas.openxmlformats.org/drawingml/2006/table">
            <a:tbl>
              <a:tblPr firstRow="1" bandRow="1">
                <a:tableStyleId>{5C22544A-7EE6-4342-B048-85BDC9FD1C3A}</a:tableStyleId>
              </a:tblPr>
              <a:tblGrid>
                <a:gridCol w="1016130">
                  <a:extLst>
                    <a:ext uri="{9D8B030D-6E8A-4147-A177-3AD203B41FA5}">
                      <a16:colId xmlns:a16="http://schemas.microsoft.com/office/drawing/2014/main" val="1820822283"/>
                    </a:ext>
                  </a:extLst>
                </a:gridCol>
                <a:gridCol w="1016130">
                  <a:extLst>
                    <a:ext uri="{9D8B030D-6E8A-4147-A177-3AD203B41FA5}">
                      <a16:colId xmlns:a16="http://schemas.microsoft.com/office/drawing/2014/main" val="1629897952"/>
                    </a:ext>
                  </a:extLst>
                </a:gridCol>
                <a:gridCol w="1016130">
                  <a:extLst>
                    <a:ext uri="{9D8B030D-6E8A-4147-A177-3AD203B41FA5}">
                      <a16:colId xmlns:a16="http://schemas.microsoft.com/office/drawing/2014/main" val="2530246232"/>
                    </a:ext>
                  </a:extLst>
                </a:gridCol>
                <a:gridCol w="1016130">
                  <a:extLst>
                    <a:ext uri="{9D8B030D-6E8A-4147-A177-3AD203B41FA5}">
                      <a16:colId xmlns:a16="http://schemas.microsoft.com/office/drawing/2014/main" val="173334579"/>
                    </a:ext>
                  </a:extLst>
                </a:gridCol>
              </a:tblGrid>
              <a:tr h="722108">
                <a:tc>
                  <a:txBody>
                    <a:bodyPr/>
                    <a:lstStyle/>
                    <a:p>
                      <a:pPr algn="ctr"/>
                      <a:r>
                        <a:rPr lang="en-US" sz="1800" b="1" dirty="0">
                          <a:solidFill>
                            <a:schemeClr val="tx1"/>
                          </a:solidFill>
                        </a:rPr>
                        <a:t>16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1" dirty="0">
                          <a:solidFill>
                            <a:schemeClr val="tx1"/>
                          </a:solidFill>
                        </a:rPr>
                        <a:t>48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1" dirty="0">
                          <a:solidFill>
                            <a:schemeClr val="tx1"/>
                          </a:solidFill>
                        </a:rPr>
                        <a:t>48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800" b="1"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6238632"/>
                  </a:ext>
                </a:extLst>
              </a:tr>
              <a:tr h="732137">
                <a:tc>
                  <a:txBody>
                    <a:bodyPr/>
                    <a:lstStyle/>
                    <a:p>
                      <a:pPr algn="ctr"/>
                      <a:r>
                        <a:rPr lang="en-US" b="1" dirty="0">
                          <a:solidFill>
                            <a:schemeClr val="tx1"/>
                          </a:solidFill>
                        </a:rPr>
                        <a:t>32A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1" dirty="0">
                          <a:solidFill>
                            <a:schemeClr val="tx1"/>
                          </a:solidFill>
                        </a:rPr>
                        <a:t>48A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1" dirty="0">
                          <a:solidFill>
                            <a:schemeClr val="tx1"/>
                          </a:solidFill>
                        </a:rPr>
                        <a:t>32A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1"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140942"/>
                  </a:ext>
                </a:extLst>
              </a:tr>
              <a:tr h="732137">
                <a:tc>
                  <a:txBody>
                    <a:bodyPr/>
                    <a:lstStyle/>
                    <a:p>
                      <a:pPr algn="ctr"/>
                      <a:r>
                        <a:rPr lang="en-US" b="1" dirty="0">
                          <a:solidFill>
                            <a:schemeClr val="tx1"/>
                          </a:solidFill>
                        </a:rPr>
                        <a:t>32A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1" dirty="0">
                          <a:solidFill>
                            <a:schemeClr val="tx1"/>
                          </a:solidFill>
                        </a:rPr>
                        <a:t>32A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1" dirty="0">
                          <a:solidFill>
                            <a:schemeClr val="tx1"/>
                          </a:solidFill>
                        </a:rPr>
                        <a:t>48A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1"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1622290"/>
                  </a:ext>
                </a:extLst>
              </a:tr>
              <a:tr h="732137">
                <a:tc>
                  <a:txBody>
                    <a:bodyPr/>
                    <a:lstStyle/>
                    <a:p>
                      <a:pPr algn="ctr"/>
                      <a:r>
                        <a:rPr lang="en-US" b="1" dirty="0">
                          <a:solidFill>
                            <a:schemeClr val="tx1"/>
                          </a:solidFill>
                        </a:rPr>
                        <a:t>32A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1"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1535805"/>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59F6850-26EF-4B10-15C8-7F484B8A340D}"/>
                  </a:ext>
                </a:extLst>
              </p:cNvPr>
              <p:cNvSpPr txBox="1"/>
              <p:nvPr/>
            </p:nvSpPr>
            <p:spPr>
              <a:xfrm>
                <a:off x="3032450" y="2870102"/>
                <a:ext cx="33329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b="0" dirty="0"/>
              </a:p>
              <a:p>
                <a:endParaRPr lang="en-US" dirty="0"/>
              </a:p>
            </p:txBody>
          </p:sp>
        </mc:Choice>
        <mc:Fallback xmlns="">
          <p:sp>
            <p:nvSpPr>
              <p:cNvPr id="9" name="TextBox 8">
                <a:extLst>
                  <a:ext uri="{FF2B5EF4-FFF2-40B4-BE49-F238E27FC236}">
                    <a16:creationId xmlns:a16="http://schemas.microsoft.com/office/drawing/2014/main" id="{459F6850-26EF-4B10-15C8-7F484B8A340D}"/>
                  </a:ext>
                </a:extLst>
              </p:cNvPr>
              <p:cNvSpPr txBox="1">
                <a:spLocks noRot="1" noChangeAspect="1" noMove="1" noResize="1" noEditPoints="1" noAdjustHandles="1" noChangeArrowheads="1" noChangeShapeType="1" noTextEdit="1"/>
              </p:cNvSpPr>
              <p:nvPr/>
            </p:nvSpPr>
            <p:spPr>
              <a:xfrm>
                <a:off x="3032450" y="2870102"/>
                <a:ext cx="333296" cy="553998"/>
              </a:xfrm>
              <a:prstGeom prst="rect">
                <a:avLst/>
              </a:prstGeom>
              <a:blipFill>
                <a:blip r:embed="rId5"/>
                <a:stretch>
                  <a:fillRect l="-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024374-9278-6E04-60E4-CDF9E1B2078F}"/>
                  </a:ext>
                </a:extLst>
              </p:cNvPr>
              <p:cNvSpPr txBox="1"/>
              <p:nvPr/>
            </p:nvSpPr>
            <p:spPr>
              <a:xfrm>
                <a:off x="4015274" y="2831605"/>
                <a:ext cx="32342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b="0" dirty="0"/>
              </a:p>
              <a:p>
                <a:endParaRPr lang="en-US" dirty="0"/>
              </a:p>
            </p:txBody>
          </p:sp>
        </mc:Choice>
        <mc:Fallback xmlns="">
          <p:sp>
            <p:nvSpPr>
              <p:cNvPr id="10" name="TextBox 9">
                <a:extLst>
                  <a:ext uri="{FF2B5EF4-FFF2-40B4-BE49-F238E27FC236}">
                    <a16:creationId xmlns:a16="http://schemas.microsoft.com/office/drawing/2014/main" id="{EC024374-9278-6E04-60E4-CDF9E1B2078F}"/>
                  </a:ext>
                </a:extLst>
              </p:cNvPr>
              <p:cNvSpPr txBox="1">
                <a:spLocks noRot="1" noChangeAspect="1" noMove="1" noResize="1" noEditPoints="1" noAdjustHandles="1" noChangeArrowheads="1" noChangeShapeType="1" noTextEdit="1"/>
              </p:cNvSpPr>
              <p:nvPr/>
            </p:nvSpPr>
            <p:spPr>
              <a:xfrm>
                <a:off x="4015274" y="2831605"/>
                <a:ext cx="323422" cy="553998"/>
              </a:xfrm>
              <a:prstGeom prst="rect">
                <a:avLst/>
              </a:prstGeom>
              <a:blipFill>
                <a:blip r:embed="rId6"/>
                <a:stretch>
                  <a:fillRect l="-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883939-CA06-F883-B782-EA58DD651F3F}"/>
                  </a:ext>
                </a:extLst>
              </p:cNvPr>
              <p:cNvSpPr txBox="1"/>
              <p:nvPr/>
            </p:nvSpPr>
            <p:spPr>
              <a:xfrm>
                <a:off x="4998098" y="2875002"/>
                <a:ext cx="3260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b="0" dirty="0"/>
              </a:p>
              <a:p>
                <a:endParaRPr lang="en-US" dirty="0"/>
              </a:p>
            </p:txBody>
          </p:sp>
        </mc:Choice>
        <mc:Fallback xmlns="">
          <p:sp>
            <p:nvSpPr>
              <p:cNvPr id="11" name="TextBox 10">
                <a:extLst>
                  <a:ext uri="{FF2B5EF4-FFF2-40B4-BE49-F238E27FC236}">
                    <a16:creationId xmlns:a16="http://schemas.microsoft.com/office/drawing/2014/main" id="{21883939-CA06-F883-B782-EA58DD651F3F}"/>
                  </a:ext>
                </a:extLst>
              </p:cNvPr>
              <p:cNvSpPr txBox="1">
                <a:spLocks noRot="1" noChangeAspect="1" noMove="1" noResize="1" noEditPoints="1" noAdjustHandles="1" noChangeArrowheads="1" noChangeShapeType="1" noTextEdit="1"/>
              </p:cNvSpPr>
              <p:nvPr/>
            </p:nvSpPr>
            <p:spPr>
              <a:xfrm>
                <a:off x="4998098" y="2875002"/>
                <a:ext cx="326051" cy="553998"/>
              </a:xfrm>
              <a:prstGeom prst="rect">
                <a:avLst/>
              </a:prstGeom>
              <a:blipFill>
                <a:blip r:embed="rId7"/>
                <a:stretch>
                  <a:fillRect l="-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92C099-961B-6162-666E-565708CF296F}"/>
                  </a:ext>
                </a:extLst>
              </p:cNvPr>
              <p:cNvSpPr txBox="1"/>
              <p:nvPr/>
            </p:nvSpPr>
            <p:spPr>
              <a:xfrm>
                <a:off x="6037133" y="2870102"/>
                <a:ext cx="3260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3</m:t>
                          </m:r>
                        </m:sub>
                      </m:sSub>
                    </m:oMath>
                  </m:oMathPara>
                </a14:m>
                <a:endParaRPr lang="en-US" b="0" dirty="0"/>
              </a:p>
              <a:p>
                <a:endParaRPr lang="en-US" dirty="0"/>
              </a:p>
            </p:txBody>
          </p:sp>
        </mc:Choice>
        <mc:Fallback xmlns="">
          <p:sp>
            <p:nvSpPr>
              <p:cNvPr id="12" name="TextBox 11">
                <a:extLst>
                  <a:ext uri="{FF2B5EF4-FFF2-40B4-BE49-F238E27FC236}">
                    <a16:creationId xmlns:a16="http://schemas.microsoft.com/office/drawing/2014/main" id="{6392C099-961B-6162-666E-565708CF296F}"/>
                  </a:ext>
                </a:extLst>
              </p:cNvPr>
              <p:cNvSpPr txBox="1">
                <a:spLocks noRot="1" noChangeAspect="1" noMove="1" noResize="1" noEditPoints="1" noAdjustHandles="1" noChangeArrowheads="1" noChangeShapeType="1" noTextEdit="1"/>
              </p:cNvSpPr>
              <p:nvPr/>
            </p:nvSpPr>
            <p:spPr>
              <a:xfrm>
                <a:off x="6037133" y="2870102"/>
                <a:ext cx="326051" cy="553998"/>
              </a:xfrm>
              <a:prstGeom prst="rect">
                <a:avLst/>
              </a:prstGeom>
              <a:blipFill>
                <a:blip r:embed="rId8"/>
                <a:stretch>
                  <a:fillRect l="-185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A98FDA5-462F-B289-0079-F8E84FC47CBE}"/>
              </a:ext>
            </a:extLst>
          </p:cNvPr>
          <p:cNvSpPr txBox="1"/>
          <p:nvPr/>
        </p:nvSpPr>
        <p:spPr>
          <a:xfrm>
            <a:off x="7167976" y="2923092"/>
            <a:ext cx="112210" cy="553998"/>
          </a:xfrm>
          <a:prstGeom prst="rect">
            <a:avLst/>
          </a:prstGeom>
          <a:noFill/>
        </p:spPr>
        <p:txBody>
          <a:bodyPr wrap="none" lIns="0" tIns="0" rIns="0" bIns="0" rtlCol="0">
            <a:spAutoFit/>
          </a:bodyPr>
          <a:lstStyle/>
          <a:p>
            <a:r>
              <a:rPr lang="en-US" b="0" i="1" dirty="0"/>
              <a:t>T</a:t>
            </a:r>
          </a:p>
          <a:p>
            <a:endParaRPr lang="en-US" dirty="0"/>
          </a:p>
        </p:txBody>
      </p:sp>
      <p:sp>
        <p:nvSpPr>
          <p:cNvPr id="18" name="TextBox 17">
            <a:extLst>
              <a:ext uri="{FF2B5EF4-FFF2-40B4-BE49-F238E27FC236}">
                <a16:creationId xmlns:a16="http://schemas.microsoft.com/office/drawing/2014/main" id="{7EDBCF9B-5755-1332-2296-E94776E62D1C}"/>
              </a:ext>
            </a:extLst>
          </p:cNvPr>
          <p:cNvSpPr txBox="1"/>
          <p:nvPr/>
        </p:nvSpPr>
        <p:spPr>
          <a:xfrm>
            <a:off x="6856418" y="4519642"/>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p:sp>
        <p:nvSpPr>
          <p:cNvPr id="19" name="TextBox 18">
            <a:extLst>
              <a:ext uri="{FF2B5EF4-FFF2-40B4-BE49-F238E27FC236}">
                <a16:creationId xmlns:a16="http://schemas.microsoft.com/office/drawing/2014/main" id="{6DABAF4A-5598-2DBE-8BBA-D0D69EB7FFA7}"/>
              </a:ext>
            </a:extLst>
          </p:cNvPr>
          <p:cNvSpPr txBox="1"/>
          <p:nvPr/>
        </p:nvSpPr>
        <p:spPr>
          <a:xfrm>
            <a:off x="8899498" y="5324950"/>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p:sp>
        <p:nvSpPr>
          <p:cNvPr id="20" name="TextBox 19">
            <a:extLst>
              <a:ext uri="{FF2B5EF4-FFF2-40B4-BE49-F238E27FC236}">
                <a16:creationId xmlns:a16="http://schemas.microsoft.com/office/drawing/2014/main" id="{60E97701-8FC9-64DE-427B-7100FE29B525}"/>
              </a:ext>
            </a:extLst>
          </p:cNvPr>
          <p:cNvSpPr txBox="1"/>
          <p:nvPr/>
        </p:nvSpPr>
        <p:spPr>
          <a:xfrm flipH="1">
            <a:off x="7008883" y="4672042"/>
            <a:ext cx="45719" cy="830997"/>
          </a:xfrm>
          <a:prstGeom prst="rect">
            <a:avLst/>
          </a:prstGeom>
          <a:noFill/>
        </p:spPr>
        <p:txBody>
          <a:bodyPr wrap="square" lIns="0" tIns="0" rIns="0" bIns="0" rtlCol="0">
            <a:spAutoFit/>
          </a:bodyPr>
          <a:lstStyle/>
          <a:p>
            <a:endParaRPr lang="en-US" b="0" dirty="0"/>
          </a:p>
          <a:p>
            <a:endParaRPr lang="en-US" b="0" dirty="0"/>
          </a:p>
          <a:p>
            <a:endParaRPr lang="en-US" dirty="0"/>
          </a:p>
        </p:txBody>
      </p:sp>
      <p:sp>
        <p:nvSpPr>
          <p:cNvPr id="21" name="TextBox 20">
            <a:extLst>
              <a:ext uri="{FF2B5EF4-FFF2-40B4-BE49-F238E27FC236}">
                <a16:creationId xmlns:a16="http://schemas.microsoft.com/office/drawing/2014/main" id="{9F97298B-62FC-205F-784C-DC460CC6C07D}"/>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p:pic>
        <p:nvPicPr>
          <p:cNvPr id="4" name="Picture 3">
            <a:extLst>
              <a:ext uri="{FF2B5EF4-FFF2-40B4-BE49-F238E27FC236}">
                <a16:creationId xmlns:a16="http://schemas.microsoft.com/office/drawing/2014/main" id="{57B6282F-E5F0-ECF0-651A-478550C3784F}"/>
              </a:ext>
            </a:extLst>
          </p:cNvPr>
          <p:cNvPicPr>
            <a:picLocks noChangeAspect="1"/>
          </p:cNvPicPr>
          <p:nvPr/>
        </p:nvPicPr>
        <p:blipFill>
          <a:blip r:embed="rId4"/>
          <a:stretch>
            <a:fillRect/>
          </a:stretch>
        </p:blipFill>
        <p:spPr>
          <a:xfrm>
            <a:off x="1911119" y="5654131"/>
            <a:ext cx="993937" cy="786791"/>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CD1A3CE-B94C-0329-5397-2348F289A174}"/>
                  </a:ext>
                </a:extLst>
              </p:cNvPr>
              <p:cNvSpPr txBox="1"/>
              <p:nvPr/>
            </p:nvSpPr>
            <p:spPr>
              <a:xfrm>
                <a:off x="7887475" y="4343584"/>
                <a:ext cx="19800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26880</m:t>
                          </m:r>
                        </m:num>
                        <m:den>
                          <m:r>
                            <a:rPr lang="en-US" b="0" i="1" smtClean="0">
                              <a:latin typeface="Cambria Math" panose="02040503050406030204" pitchFamily="18" charset="0"/>
                            </a:rPr>
                            <m:t>26880</m:t>
                          </m:r>
                        </m:den>
                      </m:f>
                      <m:r>
                        <a:rPr lang="en-US" b="0" i="1" smtClean="0">
                          <a:latin typeface="Cambria Math" panose="02040503050406030204" pitchFamily="18" charset="0"/>
                        </a:rPr>
                        <m:t>𝑘𝑊h</m:t>
                      </m:r>
                    </m:oMath>
                  </m:oMathPara>
                </a14:m>
                <a:endParaRPr lang="en-US" dirty="0"/>
              </a:p>
            </p:txBody>
          </p:sp>
        </mc:Choice>
        <mc:Fallback xmlns="">
          <p:sp>
            <p:nvSpPr>
              <p:cNvPr id="22" name="TextBox 21">
                <a:extLst>
                  <a:ext uri="{FF2B5EF4-FFF2-40B4-BE49-F238E27FC236}">
                    <a16:creationId xmlns:a16="http://schemas.microsoft.com/office/drawing/2014/main" id="{5CD1A3CE-B94C-0329-5397-2348F289A174}"/>
                  </a:ext>
                </a:extLst>
              </p:cNvPr>
              <p:cNvSpPr txBox="1">
                <a:spLocks noRot="1" noChangeAspect="1" noMove="1" noResize="1" noEditPoints="1" noAdjustHandles="1" noChangeArrowheads="1" noChangeShapeType="1" noTextEdit="1"/>
              </p:cNvSpPr>
              <p:nvPr/>
            </p:nvSpPr>
            <p:spPr>
              <a:xfrm>
                <a:off x="7887475" y="4343584"/>
                <a:ext cx="1980029" cy="276999"/>
              </a:xfrm>
              <a:prstGeom prst="rect">
                <a:avLst/>
              </a:prstGeom>
              <a:blipFill>
                <a:blip r:embed="rId9"/>
                <a:stretch>
                  <a:fillRect l="-2462" t="-175556" r="-2462" b="-2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91534A8-61DE-8A4F-29FD-1030A3ED13CB}"/>
                  </a:ext>
                </a:extLst>
              </p:cNvPr>
              <p:cNvSpPr txBox="1"/>
              <p:nvPr/>
            </p:nvSpPr>
            <p:spPr>
              <a:xfrm>
                <a:off x="7887475" y="3677772"/>
                <a:ext cx="19800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26880</m:t>
                          </m:r>
                        </m:num>
                        <m:den>
                          <m:r>
                            <a:rPr lang="en-US" b="0" i="1" smtClean="0">
                              <a:latin typeface="Cambria Math" panose="02040503050406030204" pitchFamily="18" charset="0"/>
                            </a:rPr>
                            <m:t>26880</m:t>
                          </m:r>
                        </m:den>
                      </m:f>
                      <m:r>
                        <a:rPr lang="en-US" b="0" i="1" smtClean="0">
                          <a:latin typeface="Cambria Math" panose="02040503050406030204" pitchFamily="18" charset="0"/>
                        </a:rPr>
                        <m:t>𝑘𝑊h</m:t>
                      </m:r>
                    </m:oMath>
                  </m:oMathPara>
                </a14:m>
                <a:endParaRPr lang="en-US" dirty="0"/>
              </a:p>
            </p:txBody>
          </p:sp>
        </mc:Choice>
        <mc:Fallback xmlns="">
          <p:sp>
            <p:nvSpPr>
              <p:cNvPr id="25" name="TextBox 24">
                <a:extLst>
                  <a:ext uri="{FF2B5EF4-FFF2-40B4-BE49-F238E27FC236}">
                    <a16:creationId xmlns:a16="http://schemas.microsoft.com/office/drawing/2014/main" id="{E91534A8-61DE-8A4F-29FD-1030A3ED13CB}"/>
                  </a:ext>
                </a:extLst>
              </p:cNvPr>
              <p:cNvSpPr txBox="1">
                <a:spLocks noRot="1" noChangeAspect="1" noMove="1" noResize="1" noEditPoints="1" noAdjustHandles="1" noChangeArrowheads="1" noChangeShapeType="1" noTextEdit="1"/>
              </p:cNvSpPr>
              <p:nvPr/>
            </p:nvSpPr>
            <p:spPr>
              <a:xfrm>
                <a:off x="7887475" y="3677772"/>
                <a:ext cx="1980029" cy="276999"/>
              </a:xfrm>
              <a:prstGeom prst="rect">
                <a:avLst/>
              </a:prstGeom>
              <a:blipFill>
                <a:blip r:embed="rId10"/>
                <a:stretch>
                  <a:fillRect l="-2462" t="-169565" r="-2462" b="-2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CC452F9-AA58-5AEC-76DF-9B1800A27CAE}"/>
                  </a:ext>
                </a:extLst>
              </p:cNvPr>
              <p:cNvSpPr txBox="1"/>
              <p:nvPr/>
            </p:nvSpPr>
            <p:spPr>
              <a:xfrm>
                <a:off x="7909483" y="5119168"/>
                <a:ext cx="19800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26880</m:t>
                          </m:r>
                        </m:num>
                        <m:den>
                          <m:r>
                            <a:rPr lang="en-US" b="0" i="1" smtClean="0">
                              <a:latin typeface="Cambria Math" panose="02040503050406030204" pitchFamily="18" charset="0"/>
                            </a:rPr>
                            <m:t>26880</m:t>
                          </m:r>
                        </m:den>
                      </m:f>
                      <m:r>
                        <a:rPr lang="en-US" b="0" i="1" smtClean="0">
                          <a:latin typeface="Cambria Math" panose="02040503050406030204" pitchFamily="18" charset="0"/>
                        </a:rPr>
                        <m:t>𝑘𝑊h</m:t>
                      </m:r>
                    </m:oMath>
                  </m:oMathPara>
                </a14:m>
                <a:endParaRPr lang="en-US" dirty="0"/>
              </a:p>
            </p:txBody>
          </p:sp>
        </mc:Choice>
        <mc:Fallback xmlns="">
          <p:sp>
            <p:nvSpPr>
              <p:cNvPr id="26" name="TextBox 25">
                <a:extLst>
                  <a:ext uri="{FF2B5EF4-FFF2-40B4-BE49-F238E27FC236}">
                    <a16:creationId xmlns:a16="http://schemas.microsoft.com/office/drawing/2014/main" id="{5CC452F9-AA58-5AEC-76DF-9B1800A27CAE}"/>
                  </a:ext>
                </a:extLst>
              </p:cNvPr>
              <p:cNvSpPr txBox="1">
                <a:spLocks noRot="1" noChangeAspect="1" noMove="1" noResize="1" noEditPoints="1" noAdjustHandles="1" noChangeArrowheads="1" noChangeShapeType="1" noTextEdit="1"/>
              </p:cNvSpPr>
              <p:nvPr/>
            </p:nvSpPr>
            <p:spPr>
              <a:xfrm>
                <a:off x="7909483" y="5119168"/>
                <a:ext cx="1980029" cy="276999"/>
              </a:xfrm>
              <a:prstGeom prst="rect">
                <a:avLst/>
              </a:prstGeom>
              <a:blipFill>
                <a:blip r:embed="rId11"/>
                <a:stretch>
                  <a:fillRect l="-2154" t="-175556" r="-2462" b="-2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48C404A-7B90-F700-512C-A93825B498ED}"/>
                  </a:ext>
                </a:extLst>
              </p:cNvPr>
              <p:cNvSpPr txBox="1"/>
              <p:nvPr/>
            </p:nvSpPr>
            <p:spPr>
              <a:xfrm>
                <a:off x="7909483" y="5823535"/>
                <a:ext cx="17235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7680</m:t>
                          </m:r>
                        </m:num>
                        <m:den>
                          <m:r>
                            <a:rPr lang="en-US" b="0" i="1" smtClean="0">
                              <a:latin typeface="Cambria Math" panose="02040503050406030204" pitchFamily="18" charset="0"/>
                            </a:rPr>
                            <m:t>7680</m:t>
                          </m:r>
                        </m:den>
                      </m:f>
                      <m:r>
                        <a:rPr lang="en-US" b="0" i="1" smtClean="0">
                          <a:latin typeface="Cambria Math" panose="02040503050406030204" pitchFamily="18" charset="0"/>
                        </a:rPr>
                        <m:t>𝑘𝑊h</m:t>
                      </m:r>
                    </m:oMath>
                  </m:oMathPara>
                </a14:m>
                <a:endParaRPr lang="en-US" dirty="0"/>
              </a:p>
            </p:txBody>
          </p:sp>
        </mc:Choice>
        <mc:Fallback xmlns="">
          <p:sp>
            <p:nvSpPr>
              <p:cNvPr id="27" name="TextBox 26">
                <a:extLst>
                  <a:ext uri="{FF2B5EF4-FFF2-40B4-BE49-F238E27FC236}">
                    <a16:creationId xmlns:a16="http://schemas.microsoft.com/office/drawing/2014/main" id="{248C404A-7B90-F700-512C-A93825B498ED}"/>
                  </a:ext>
                </a:extLst>
              </p:cNvPr>
              <p:cNvSpPr txBox="1">
                <a:spLocks noRot="1" noChangeAspect="1" noMove="1" noResize="1" noEditPoints="1" noAdjustHandles="1" noChangeArrowheads="1" noChangeShapeType="1" noTextEdit="1"/>
              </p:cNvSpPr>
              <p:nvPr/>
            </p:nvSpPr>
            <p:spPr>
              <a:xfrm>
                <a:off x="7909483" y="5823535"/>
                <a:ext cx="1723549" cy="276999"/>
              </a:xfrm>
              <a:prstGeom prst="rect">
                <a:avLst/>
              </a:prstGeom>
              <a:blipFill>
                <a:blip r:embed="rId12"/>
                <a:stretch>
                  <a:fillRect l="-2473" t="-169565" r="-2827" b="-250000"/>
                </a:stretch>
              </a:blipFill>
            </p:spPr>
            <p:txBody>
              <a:bodyPr/>
              <a:lstStyle/>
              <a:p>
                <a:r>
                  <a:rPr lang="en-US">
                    <a:noFill/>
                  </a:rPr>
                  <a:t> </a:t>
                </a:r>
              </a:p>
            </p:txBody>
          </p:sp>
        </mc:Fallback>
      </mc:AlternateContent>
    </p:spTree>
    <p:extLst>
      <p:ext uri="{BB962C8B-B14F-4D97-AF65-F5344CB8AC3E}">
        <p14:creationId xmlns:p14="http://schemas.microsoft.com/office/powerpoint/2010/main" val="45271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655A2-25F7-518C-26C5-9F8E13851C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CB371-63AF-88D9-7E9A-2AA2C7EC29FF}"/>
              </a:ext>
            </a:extLst>
          </p:cNvPr>
          <p:cNvSpPr>
            <a:spLocks noGrp="1"/>
          </p:cNvSpPr>
          <p:nvPr>
            <p:ph type="ctrTitle"/>
          </p:nvPr>
        </p:nvSpPr>
        <p:spPr>
          <a:xfrm>
            <a:off x="77755" y="95997"/>
            <a:ext cx="9144000" cy="734427"/>
          </a:xfrm>
        </p:spPr>
        <p:txBody>
          <a:bodyPr>
            <a:normAutofit/>
          </a:bodyPr>
          <a:lstStyle/>
          <a:p>
            <a:pPr algn="l"/>
            <a:r>
              <a:rPr lang="en-US" sz="4400" dirty="0"/>
              <a:t>Comparison with Classical Algorithms</a:t>
            </a:r>
          </a:p>
        </p:txBody>
      </p:sp>
      <p:sp>
        <p:nvSpPr>
          <p:cNvPr id="3" name="TextBox 2">
            <a:extLst>
              <a:ext uri="{FF2B5EF4-FFF2-40B4-BE49-F238E27FC236}">
                <a16:creationId xmlns:a16="http://schemas.microsoft.com/office/drawing/2014/main" id="{6E1F69B3-A33A-BF4D-0FB0-DE70F66B977D}"/>
              </a:ext>
            </a:extLst>
          </p:cNvPr>
          <p:cNvSpPr txBox="1"/>
          <p:nvPr/>
        </p:nvSpPr>
        <p:spPr>
          <a:xfrm>
            <a:off x="198950" y="1174350"/>
            <a:ext cx="9579531" cy="461665"/>
          </a:xfrm>
          <a:prstGeom prst="rect">
            <a:avLst/>
          </a:prstGeom>
          <a:noFill/>
        </p:spPr>
        <p:txBody>
          <a:bodyPr wrap="square" rtlCol="0">
            <a:spAutoFit/>
          </a:bodyPr>
          <a:lstStyle/>
          <a:p>
            <a:r>
              <a:rPr lang="en-US" sz="2400" dirty="0"/>
              <a:t>Simulation of 100 </a:t>
            </a:r>
            <a:r>
              <a:rPr lang="en-US" sz="2400" dirty="0" err="1"/>
              <a:t>Evs</a:t>
            </a:r>
            <a:r>
              <a:rPr lang="en-US" sz="2400" dirty="0"/>
              <a:t> that arrives and depart in a timespan of 24 hours</a:t>
            </a:r>
          </a:p>
        </p:txBody>
      </p:sp>
      <p:pic>
        <p:nvPicPr>
          <p:cNvPr id="5" name="Picture 4" descr="A graph of energy consumption comparison&#10;&#10;Description automatically generated">
            <a:extLst>
              <a:ext uri="{FF2B5EF4-FFF2-40B4-BE49-F238E27FC236}">
                <a16:creationId xmlns:a16="http://schemas.microsoft.com/office/drawing/2014/main" id="{46BA78E6-F73C-E1BC-2F2B-D70F56340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113" y="1751079"/>
            <a:ext cx="6095238" cy="4571429"/>
          </a:xfrm>
          <a:prstGeom prst="rect">
            <a:avLst/>
          </a:prstGeom>
        </p:spPr>
      </p:pic>
      <p:pic>
        <p:nvPicPr>
          <p:cNvPr id="8" name="Picture 7" descr="A graph of a graph showing a number of data">
            <a:extLst>
              <a:ext uri="{FF2B5EF4-FFF2-40B4-BE49-F238E27FC236}">
                <a16:creationId xmlns:a16="http://schemas.microsoft.com/office/drawing/2014/main" id="{12ECA8BE-F61C-2FFF-7754-7880CB8CA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51080"/>
            <a:ext cx="6095238" cy="4571429"/>
          </a:xfrm>
          <a:prstGeom prst="rect">
            <a:avLst/>
          </a:prstGeom>
        </p:spPr>
      </p:pic>
    </p:spTree>
    <p:extLst>
      <p:ext uri="{BB962C8B-B14F-4D97-AF65-F5344CB8AC3E}">
        <p14:creationId xmlns:p14="http://schemas.microsoft.com/office/powerpoint/2010/main" val="51909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A9F64-0104-7058-CD21-2C633E77CE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0823E2-F4FE-4353-8E76-D911087444A6}"/>
              </a:ext>
            </a:extLst>
          </p:cNvPr>
          <p:cNvSpPr>
            <a:spLocks noGrp="1"/>
          </p:cNvSpPr>
          <p:nvPr>
            <p:ph type="ctrTitle"/>
          </p:nvPr>
        </p:nvSpPr>
        <p:spPr>
          <a:xfrm>
            <a:off x="87085" y="95997"/>
            <a:ext cx="9896669" cy="734427"/>
          </a:xfrm>
        </p:spPr>
        <p:txBody>
          <a:bodyPr>
            <a:normAutofit/>
          </a:bodyPr>
          <a:lstStyle/>
          <a:p>
            <a:pPr algn="l"/>
            <a:r>
              <a:rPr lang="en-US" sz="4400" dirty="0"/>
              <a:t>QUBO Formulation of the Problem</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BF0C0D77-C618-E67F-B682-93CB509EE5EE}"/>
                  </a:ext>
                </a:extLst>
              </p:cNvPr>
              <p:cNvSpPr>
                <a:spLocks noGrp="1"/>
              </p:cNvSpPr>
              <p:nvPr>
                <p:ph type="subTitle" idx="1"/>
              </p:nvPr>
            </p:nvSpPr>
            <p:spPr>
              <a:xfrm>
                <a:off x="87086" y="1063688"/>
                <a:ext cx="10282335" cy="1483958"/>
              </a:xfrm>
            </p:spPr>
            <p:txBody>
              <a:bodyPr>
                <a:normAutofit fontScale="92500" lnSpcReduction="10000"/>
              </a:bodyPr>
              <a:lstStyle/>
              <a:p>
                <a:pPr algn="l"/>
                <a:r>
                  <a:rPr lang="en-US" dirty="0"/>
                  <a:t>Let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m:t>
                        </m:r>
                      </m:sub>
                    </m:sSub>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𝒌</m:t>
                            </m:r>
                          </m:sub>
                        </m:sSub>
                      </m:e>
                    </m:d>
                  </m:oMath>
                </a14:m>
                <a:r>
                  <a:rPr lang="en-US" b="1" dirty="0"/>
                  <a:t> </a:t>
                </a:r>
                <a:r>
                  <a:rPr lang="en-US" dirty="0"/>
                  <a:t>be the charging current rate for EV</a:t>
                </a:r>
                <a:r>
                  <a:rPr lang="en-US" i="1" dirty="0"/>
                  <a:t> </a:t>
                </a:r>
                <a:r>
                  <a:rPr lang="en-US" b="1" i="1" dirty="0"/>
                  <a:t>i</a:t>
                </a:r>
                <a:r>
                  <a:rPr lang="en-US" i="1" dirty="0"/>
                  <a:t> </a:t>
                </a:r>
                <a:r>
                  <a:rPr lang="en-US" dirty="0"/>
                  <a:t>at time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𝒌</m:t>
                        </m:r>
                      </m:sub>
                    </m:sSub>
                  </m:oMath>
                </a14:m>
                <a:r>
                  <a:rPr lang="en-US" b="1" dirty="0"/>
                  <a:t> </a:t>
                </a:r>
                <a:r>
                  <a:rPr lang="en-US" dirty="0"/>
                  <a:t>,  </a:t>
                </a:r>
                <a:r>
                  <a:rPr lang="en-US" b="1" i="1" dirty="0"/>
                  <a:t>N </a:t>
                </a:r>
                <a:r>
                  <a:rPr lang="en-US" dirty="0"/>
                  <a:t>the number of currently plugged EVs 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𝒏</m:t>
                        </m:r>
                      </m:sub>
                    </m:sSub>
                  </m:oMath>
                </a14:m>
                <a:r>
                  <a:rPr lang="en-US" dirty="0"/>
                  <a:t>  the last time step of the Horizon</a:t>
                </a:r>
              </a:p>
              <a:p>
                <a:pPr algn="l"/>
                <a:endParaRPr lang="en-US" dirty="0"/>
              </a:p>
              <a:p>
                <a:pPr algn="l"/>
                <a:r>
                  <a:rPr lang="en-US" b="1" u="sng" dirty="0"/>
                  <a:t>Optimization Variables</a:t>
                </a:r>
              </a:p>
              <a:p>
                <a:pPr algn="l"/>
                <a:endParaRPr lang="en-US" sz="2000" dirty="0"/>
              </a:p>
            </p:txBody>
          </p:sp>
        </mc:Choice>
        <mc:Fallback xmlns="">
          <p:sp>
            <p:nvSpPr>
              <p:cNvPr id="3" name="Subtitle 2">
                <a:extLst>
                  <a:ext uri="{FF2B5EF4-FFF2-40B4-BE49-F238E27FC236}">
                    <a16:creationId xmlns:a16="http://schemas.microsoft.com/office/drawing/2014/main" id="{BF0C0D77-C618-E67F-B682-93CB509EE5EE}"/>
                  </a:ext>
                </a:extLst>
              </p:cNvPr>
              <p:cNvSpPr>
                <a:spLocks noGrp="1" noRot="1" noChangeAspect="1" noMove="1" noResize="1" noEditPoints="1" noAdjustHandles="1" noChangeArrowheads="1" noChangeShapeType="1" noTextEdit="1"/>
              </p:cNvSpPr>
              <p:nvPr>
                <p:ph type="subTitle" idx="1"/>
              </p:nvPr>
            </p:nvSpPr>
            <p:spPr>
              <a:xfrm>
                <a:off x="87086" y="1063688"/>
                <a:ext cx="10282335" cy="1483958"/>
              </a:xfrm>
              <a:blipFill>
                <a:blip r:embed="rId3"/>
                <a:stretch>
                  <a:fillRect l="-771" t="-6557" b="-450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E8CA74E4-5B51-00C9-2C10-EC9597DB8C99}"/>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919B4A9-9A51-F534-2D78-A44BB0D3C0B8}"/>
                  </a:ext>
                </a:extLst>
              </p:cNvPr>
              <p:cNvSpPr txBox="1"/>
              <p:nvPr/>
            </p:nvSpPr>
            <p:spPr>
              <a:xfrm>
                <a:off x="429339" y="2552589"/>
                <a:ext cx="3629413" cy="11738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𝒓</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𝑟</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𝑡</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xmlns="">
          <p:sp>
            <p:nvSpPr>
              <p:cNvPr id="4" name="TextBox 3">
                <a:extLst>
                  <a:ext uri="{FF2B5EF4-FFF2-40B4-BE49-F238E27FC236}">
                    <a16:creationId xmlns:a16="http://schemas.microsoft.com/office/drawing/2014/main" id="{9919B4A9-9A51-F534-2D78-A44BB0D3C0B8}"/>
                  </a:ext>
                </a:extLst>
              </p:cNvPr>
              <p:cNvSpPr txBox="1">
                <a:spLocks noRot="1" noChangeAspect="1" noMove="1" noResize="1" noEditPoints="1" noAdjustHandles="1" noChangeArrowheads="1" noChangeShapeType="1" noTextEdit="1"/>
              </p:cNvSpPr>
              <p:nvPr/>
            </p:nvSpPr>
            <p:spPr>
              <a:xfrm>
                <a:off x="429339" y="2552589"/>
                <a:ext cx="3629413" cy="117384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874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C617D-F198-9104-4382-5E09BC44D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483EEC-A14D-C125-E7D1-FE4EE8918C57}"/>
              </a:ext>
            </a:extLst>
          </p:cNvPr>
          <p:cNvSpPr>
            <a:spLocks noGrp="1"/>
          </p:cNvSpPr>
          <p:nvPr>
            <p:ph type="ctrTitle"/>
          </p:nvPr>
        </p:nvSpPr>
        <p:spPr>
          <a:xfrm>
            <a:off x="87085" y="95997"/>
            <a:ext cx="9896669" cy="734427"/>
          </a:xfrm>
        </p:spPr>
        <p:txBody>
          <a:bodyPr>
            <a:normAutofit/>
          </a:bodyPr>
          <a:lstStyle/>
          <a:p>
            <a:pPr algn="l"/>
            <a:r>
              <a:rPr lang="en-US" sz="4400" dirty="0"/>
              <a:t>QUBO Formulation of the Problem</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CDBD89E-6587-D7D2-0C3E-99C9EAC7247E}"/>
                  </a:ext>
                </a:extLst>
              </p:cNvPr>
              <p:cNvSpPr>
                <a:spLocks noGrp="1"/>
              </p:cNvSpPr>
              <p:nvPr>
                <p:ph type="subTitle" idx="1"/>
              </p:nvPr>
            </p:nvSpPr>
            <p:spPr>
              <a:xfrm>
                <a:off x="87086" y="1063688"/>
                <a:ext cx="10282335" cy="1483958"/>
              </a:xfrm>
            </p:spPr>
            <p:txBody>
              <a:bodyPr>
                <a:normAutofit fontScale="92500" lnSpcReduction="10000"/>
              </a:bodyPr>
              <a:lstStyle/>
              <a:p>
                <a:pPr algn="l"/>
                <a:r>
                  <a:rPr lang="en-US" dirty="0"/>
                  <a:t>Let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m:t>
                        </m:r>
                      </m:sub>
                    </m:sSub>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𝒌</m:t>
                            </m:r>
                          </m:sub>
                        </m:sSub>
                      </m:e>
                    </m:d>
                  </m:oMath>
                </a14:m>
                <a:r>
                  <a:rPr lang="en-US" b="1" dirty="0"/>
                  <a:t> </a:t>
                </a:r>
                <a:r>
                  <a:rPr lang="en-US" dirty="0"/>
                  <a:t>be the charging current rate for EV</a:t>
                </a:r>
                <a:r>
                  <a:rPr lang="en-US" i="1" dirty="0"/>
                  <a:t> </a:t>
                </a:r>
                <a:r>
                  <a:rPr lang="en-US" b="1" i="1" dirty="0"/>
                  <a:t>i</a:t>
                </a:r>
                <a:r>
                  <a:rPr lang="en-US" i="1" dirty="0"/>
                  <a:t> </a:t>
                </a:r>
                <a:r>
                  <a:rPr lang="en-US" dirty="0"/>
                  <a:t>at time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𝒌</m:t>
                        </m:r>
                      </m:sub>
                    </m:sSub>
                  </m:oMath>
                </a14:m>
                <a:r>
                  <a:rPr lang="en-US" b="1" dirty="0"/>
                  <a:t> </a:t>
                </a:r>
                <a:r>
                  <a:rPr lang="en-US" dirty="0"/>
                  <a:t>,  </a:t>
                </a:r>
                <a:r>
                  <a:rPr lang="en-US" b="1" i="1" dirty="0"/>
                  <a:t>N </a:t>
                </a:r>
                <a:r>
                  <a:rPr lang="en-US" dirty="0"/>
                  <a:t>the number of currently plugged EVs 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𝒏</m:t>
                        </m:r>
                      </m:sub>
                    </m:sSub>
                  </m:oMath>
                </a14:m>
                <a:r>
                  <a:rPr lang="en-US" dirty="0"/>
                  <a:t>  the last time step of the Horizon</a:t>
                </a:r>
              </a:p>
              <a:p>
                <a:pPr algn="l"/>
                <a:endParaRPr lang="en-US" dirty="0"/>
              </a:p>
              <a:p>
                <a:pPr algn="l"/>
                <a:r>
                  <a:rPr lang="en-US" b="1" u="sng" dirty="0"/>
                  <a:t>Optimization Variables</a:t>
                </a:r>
              </a:p>
              <a:p>
                <a:pPr algn="l"/>
                <a:endParaRPr lang="en-US" sz="2000" dirty="0"/>
              </a:p>
            </p:txBody>
          </p:sp>
        </mc:Choice>
        <mc:Fallback xmlns="">
          <p:sp>
            <p:nvSpPr>
              <p:cNvPr id="3" name="Subtitle 2">
                <a:extLst>
                  <a:ext uri="{FF2B5EF4-FFF2-40B4-BE49-F238E27FC236}">
                    <a16:creationId xmlns:a16="http://schemas.microsoft.com/office/drawing/2014/main" id="{3CDBD89E-6587-D7D2-0C3E-99C9EAC7247E}"/>
                  </a:ext>
                </a:extLst>
              </p:cNvPr>
              <p:cNvSpPr>
                <a:spLocks noGrp="1" noRot="1" noChangeAspect="1" noMove="1" noResize="1" noEditPoints="1" noAdjustHandles="1" noChangeArrowheads="1" noChangeShapeType="1" noTextEdit="1"/>
              </p:cNvSpPr>
              <p:nvPr>
                <p:ph type="subTitle" idx="1"/>
              </p:nvPr>
            </p:nvSpPr>
            <p:spPr>
              <a:xfrm>
                <a:off x="87086" y="1063688"/>
                <a:ext cx="10282335" cy="1483958"/>
              </a:xfrm>
              <a:blipFill>
                <a:blip r:embed="rId3"/>
                <a:stretch>
                  <a:fillRect l="-771" t="-6557" b="-450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40AF805B-4CB5-1E8D-EC93-1CEFCB819F05}"/>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A7BFA3-BC5F-5134-08C0-2BCB19449432}"/>
                  </a:ext>
                </a:extLst>
              </p:cNvPr>
              <p:cNvSpPr txBox="1"/>
              <p:nvPr/>
            </p:nvSpPr>
            <p:spPr>
              <a:xfrm>
                <a:off x="429339" y="2552589"/>
                <a:ext cx="3629413" cy="11738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𝒓</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𝑟</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𝑡</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xmlns="">
          <p:sp>
            <p:nvSpPr>
              <p:cNvPr id="4" name="TextBox 3">
                <a:extLst>
                  <a:ext uri="{FF2B5EF4-FFF2-40B4-BE49-F238E27FC236}">
                    <a16:creationId xmlns:a16="http://schemas.microsoft.com/office/drawing/2014/main" id="{7EA7BFA3-BC5F-5134-08C0-2BCB19449432}"/>
                  </a:ext>
                </a:extLst>
              </p:cNvPr>
              <p:cNvSpPr txBox="1">
                <a:spLocks noRot="1" noChangeAspect="1" noMove="1" noResize="1" noEditPoints="1" noAdjustHandles="1" noChangeArrowheads="1" noChangeShapeType="1" noTextEdit="1"/>
              </p:cNvSpPr>
              <p:nvPr/>
            </p:nvSpPr>
            <p:spPr>
              <a:xfrm>
                <a:off x="429339" y="2552589"/>
                <a:ext cx="3629413" cy="1173847"/>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F1E72EE-7A49-B5C8-DDC2-8F97B8EB716A}"/>
              </a:ext>
            </a:extLst>
          </p:cNvPr>
          <p:cNvSpPr txBox="1"/>
          <p:nvPr/>
        </p:nvSpPr>
        <p:spPr>
          <a:xfrm>
            <a:off x="87085" y="3960647"/>
            <a:ext cx="4973085" cy="461665"/>
          </a:xfrm>
          <a:prstGeom prst="rect">
            <a:avLst/>
          </a:prstGeom>
          <a:noFill/>
        </p:spPr>
        <p:txBody>
          <a:bodyPr wrap="square" rtlCol="0">
            <a:spAutoFit/>
          </a:bodyPr>
          <a:lstStyle/>
          <a:p>
            <a:r>
              <a:rPr lang="en-US" sz="2400" b="1" u="sng" dirty="0"/>
              <a:t>Cost Function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0C8E38-8A8E-1E35-F6D7-429205512DC5}"/>
                  </a:ext>
                </a:extLst>
              </p:cNvPr>
              <p:cNvSpPr txBox="1"/>
              <p:nvPr/>
            </p:nvSpPr>
            <p:spPr>
              <a:xfrm>
                <a:off x="586273" y="5268494"/>
                <a:ext cx="4769704" cy="12104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𝑄</m:t>
                          </m:r>
                        </m:e>
                        <m:sup>
                          <m:r>
                            <a:rPr lang="en-US" sz="2000" b="0" i="1" smtClean="0">
                              <a:latin typeface="Cambria Math" panose="02040503050406030204" pitchFamily="18" charset="0"/>
                            </a:rPr>
                            <m:t>𝑁𝐶</m:t>
                          </m:r>
                        </m:sup>
                      </m:sSup>
                      <m:r>
                        <a:rPr lang="en-US" sz="2000" b="1" i="1" smtClean="0">
                          <a:latin typeface="Cambria Math" panose="02040503050406030204" pitchFamily="18" charset="0"/>
                        </a:rPr>
                        <m:t>(</m:t>
                      </m:r>
                      <m:r>
                        <a:rPr lang="en-US" sz="2000" b="1" i="1" smtClean="0">
                          <a:latin typeface="Cambria Math" panose="02040503050406030204" pitchFamily="18" charset="0"/>
                        </a:rPr>
                        <m:t>𝒓</m:t>
                      </m:r>
                      <m:r>
                        <a:rPr lang="en-US" sz="2000" b="1" i="1" smtClean="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m:t>
                          </m:r>
                          <m:r>
                            <a:rPr lang="en-US" sz="2000" b="0" i="1" smtClean="0">
                              <a:latin typeface="Cambria Math" panose="02040503050406030204" pitchFamily="18" charset="0"/>
                            </a:rPr>
                            <m:t>1</m:t>
                          </m:r>
                        </m:sub>
                        <m:sup>
                          <m:r>
                            <a:rPr lang="en-US" sz="2000" i="1">
                              <a:latin typeface="Cambria Math" panose="02040503050406030204" pitchFamily="18" charset="0"/>
                            </a:rPr>
                            <m:t>𝑁</m:t>
                          </m:r>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nary>
                                    <m:naryPr>
                                      <m:chr m:val="∑"/>
                                      <m:ctrlPr>
                                        <a:rPr lang="en-US" sz="2000" i="1">
                                          <a:latin typeface="Cambria Math" panose="02040503050406030204" pitchFamily="18" charset="0"/>
                                        </a:rPr>
                                      </m:ctrlPr>
                                    </m:naryPr>
                                    <m:sub>
                                      <m:sSub>
                                        <m:sSubPr>
                                          <m:ctrlPr>
                                            <a:rPr lang="en-US" sz="2000" i="1">
                                              <a:latin typeface="Cambria Math" panose="02040503050406030204" pitchFamily="18" charset="0"/>
                                            </a:rPr>
                                          </m:ctrlPr>
                                        </m:sSubPr>
                                        <m:e>
                                          <m:r>
                                            <m:rPr>
                                              <m:brk m:alnAt="23"/>
                                            </m:rPr>
                                            <a:rPr lang="en-US" sz="2000" i="1">
                                              <a:latin typeface="Cambria Math" panose="02040503050406030204" pitchFamily="18" charset="0"/>
                                            </a:rPr>
                                            <m:t>𝑡</m:t>
                                          </m:r>
                                        </m:e>
                                        <m:sub>
                                          <m:r>
                                            <m:rPr>
                                              <m:brk m:alnAt="23"/>
                                            </m:rPr>
                                            <a:rPr lang="en-US" sz="2000" i="1">
                                              <a:latin typeface="Cambria Math" panose="02040503050406030204" pitchFamily="18" charset="0"/>
                                            </a:rPr>
                                            <m:t>𝑘</m:t>
                                          </m:r>
                                        </m:sub>
                                      </m:sSub>
                                      <m:r>
                                        <m:rPr>
                                          <m:brk m:alnAt="23"/>
                                        </m:rP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m:rPr>
                                              <m:brk m:alnAt="23"/>
                                            </m:rPr>
                                            <a:rPr lang="en-US" sz="2000" b="0" i="1" smtClean="0">
                                              <a:latin typeface="Cambria Math" panose="02040503050406030204" pitchFamily="18" charset="0"/>
                                            </a:rPr>
                                            <m:t>𝑡</m:t>
                                          </m:r>
                                        </m:e>
                                        <m:sub>
                                          <m:r>
                                            <m:rPr>
                                              <m:brk m:alnAt="23"/>
                                            </m:rPr>
                                            <a:rPr lang="en-US" sz="2000" b="0" i="1" smtClean="0">
                                              <a:latin typeface="Cambria Math" panose="02040503050406030204" pitchFamily="18" charset="0"/>
                                            </a:rPr>
                                            <m:t>1</m:t>
                                          </m:r>
                                        </m:sub>
                                      </m:sSub>
                                    </m:sub>
                                    <m:sup>
                                      <m:sSubSup>
                                        <m:sSubSupPr>
                                          <m:ctrlPr>
                                            <a:rPr lang="el-GR" sz="2000" i="1">
                                              <a:latin typeface="Cambria Math" panose="02040503050406030204" pitchFamily="18" charset="0"/>
                                            </a:rPr>
                                          </m:ctrlPr>
                                        </m:sSubSupPr>
                                        <m:e>
                                          <m:r>
                                            <a:rPr lang="el-GR" sz="2000" i="1">
                                              <a:latin typeface="Cambria Math" panose="02040503050406030204" pitchFamily="18" charset="0"/>
                                            </a:rPr>
                                            <m:t>𝜏</m:t>
                                          </m:r>
                                        </m:e>
                                        <m:sub>
                                          <m:r>
                                            <a:rPr lang="en-US" sz="2000" i="1">
                                              <a:latin typeface="Cambria Math" panose="02040503050406030204" pitchFamily="18" charset="0"/>
                                            </a:rPr>
                                            <m:t>𝑖</m:t>
                                          </m:r>
                                        </m:sub>
                                        <m:sup>
                                          <m:r>
                                            <a:rPr lang="en-US" sz="2000" i="1">
                                              <a:latin typeface="Cambria Math" panose="02040503050406030204" pitchFamily="18" charset="0"/>
                                            </a:rPr>
                                            <m:t>𝑒𝑛𝑑</m:t>
                                          </m:r>
                                        </m:sup>
                                      </m:sSubSup>
                                    </m:sup>
                                    <m:e>
                                      <m:d>
                                        <m:dPr>
                                          <m:ctrlPr>
                                            <a:rPr lang="en-US" sz="2000" i="1">
                                              <a:latin typeface="Cambria Math" panose="02040503050406030204" pitchFamily="18" charset="0"/>
                                            </a:rPr>
                                          </m:ctrlPr>
                                        </m:dPr>
                                        <m:e>
                                          <m:r>
                                            <a:rPr lang="en-US" sz="2000" i="1">
                                              <a:latin typeface="Cambria Math" panose="02040503050406030204" pitchFamily="18" charset="0"/>
                                            </a:rPr>
                                            <m:t>𝑉</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𝑘</m:t>
                                                  </m:r>
                                                </m:sub>
                                              </m:sSub>
                                            </m:e>
                                          </m:d>
                                          <m:r>
                                            <a:rPr lang="en-US" sz="2000" i="1">
                                              <a:latin typeface="Cambria Math" panose="02040503050406030204" pitchFamily="18" charset="0"/>
                                              <a:ea typeface="Cambria Math" panose="02040503050406030204" pitchFamily="18" charset="0"/>
                                            </a:rPr>
                                            <m:t>∙</m:t>
                                          </m:r>
                                          <m:r>
                                            <m:rPr>
                                              <m:sty m:val="p"/>
                                            </m:rPr>
                                            <a:rPr lang="el-GR" sz="2000">
                                              <a:latin typeface="Cambria Math" panose="02040503050406030204" pitchFamily="18" charset="0"/>
                                              <a:ea typeface="Cambria Math" panose="02040503050406030204" pitchFamily="18" charset="0"/>
                                            </a:rPr>
                                            <m:t>Δ</m:t>
                                          </m:r>
                                          <m:r>
                                            <a:rPr lang="en-US" sz="2000" i="1">
                                              <a:latin typeface="Cambria Math" panose="02040503050406030204" pitchFamily="18" charset="0"/>
                                              <a:ea typeface="Cambria Math" panose="02040503050406030204" pitchFamily="18" charset="0"/>
                                            </a:rPr>
                                            <m:t>𝑇</m:t>
                                          </m:r>
                                        </m:e>
                                      </m:d>
                                    </m:e>
                                  </m:nary>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𝑖</m:t>
                                      </m:r>
                                    </m:sub>
                                  </m:sSub>
                                </m:e>
                              </m:d>
                            </m:e>
                            <m:sup>
                              <m:r>
                                <a:rPr lang="en-US" sz="2000" i="1">
                                  <a:latin typeface="Cambria Math" panose="02040503050406030204" pitchFamily="18" charset="0"/>
                                </a:rPr>
                                <m:t>2</m:t>
                              </m:r>
                            </m:sup>
                          </m:sSup>
                        </m:e>
                      </m:nary>
                    </m:oMath>
                  </m:oMathPara>
                </a14:m>
                <a:endParaRPr lang="en-US" dirty="0"/>
              </a:p>
            </p:txBody>
          </p:sp>
        </mc:Choice>
        <mc:Fallback xmlns="">
          <p:sp>
            <p:nvSpPr>
              <p:cNvPr id="8" name="TextBox 7">
                <a:extLst>
                  <a:ext uri="{FF2B5EF4-FFF2-40B4-BE49-F238E27FC236}">
                    <a16:creationId xmlns:a16="http://schemas.microsoft.com/office/drawing/2014/main" id="{0A0C8E38-8A8E-1E35-F6D7-429205512DC5}"/>
                  </a:ext>
                </a:extLst>
              </p:cNvPr>
              <p:cNvSpPr txBox="1">
                <a:spLocks noRot="1" noChangeAspect="1" noMove="1" noResize="1" noEditPoints="1" noAdjustHandles="1" noChangeArrowheads="1" noChangeShapeType="1" noTextEdit="1"/>
              </p:cNvSpPr>
              <p:nvPr/>
            </p:nvSpPr>
            <p:spPr>
              <a:xfrm>
                <a:off x="586273" y="5268494"/>
                <a:ext cx="4769704" cy="1210460"/>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65EB0C8-1B1E-34C6-B1B8-1398762C60B8}"/>
              </a:ext>
            </a:extLst>
          </p:cNvPr>
          <p:cNvSpPr txBox="1"/>
          <p:nvPr/>
        </p:nvSpPr>
        <p:spPr>
          <a:xfrm>
            <a:off x="586273" y="4651700"/>
            <a:ext cx="4021493" cy="369332"/>
          </a:xfrm>
          <a:prstGeom prst="rect">
            <a:avLst/>
          </a:prstGeom>
          <a:noFill/>
        </p:spPr>
        <p:txBody>
          <a:bodyPr wrap="square" rtlCol="0">
            <a:spAutoFit/>
          </a:bodyPr>
          <a:lstStyle/>
          <a:p>
            <a:r>
              <a:rPr lang="en-US" u="sng" dirty="0"/>
              <a:t>Non – Completion Penalty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237FF3-D8C3-D9FB-0ADC-13F7DFEFA848}"/>
                  </a:ext>
                </a:extLst>
              </p:cNvPr>
              <p:cNvSpPr txBox="1"/>
              <p:nvPr/>
            </p:nvSpPr>
            <p:spPr>
              <a:xfrm>
                <a:off x="7131698" y="5283853"/>
                <a:ext cx="3039358" cy="10516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𝑄</m:t>
                          </m:r>
                        </m:e>
                        <m:sup>
                          <m:r>
                            <a:rPr lang="en-US" sz="2000" b="0" i="1" smtClean="0">
                              <a:latin typeface="Cambria Math" panose="02040503050406030204" pitchFamily="18" charset="0"/>
                            </a:rPr>
                            <m:t>𝐿𝑉</m:t>
                          </m:r>
                        </m:sup>
                      </m:sSup>
                      <m:r>
                        <a:rPr lang="en-US" sz="2000" b="1" i="1">
                          <a:latin typeface="Cambria Math" panose="02040503050406030204" pitchFamily="18" charset="0"/>
                        </a:rPr>
                        <m:t>(</m:t>
                      </m:r>
                      <m:r>
                        <a:rPr lang="en-US" sz="2000" b="1" i="1">
                          <a:latin typeface="Cambria Math" panose="02040503050406030204" pitchFamily="18" charset="0"/>
                        </a:rPr>
                        <m:t>𝒓</m:t>
                      </m:r>
                      <m:r>
                        <a:rPr lang="en-US" sz="2000" b="1" i="1">
                          <a:latin typeface="Cambria Math" panose="02040503050406030204" pitchFamily="18" charset="0"/>
                        </a:rPr>
                        <m:t>)=</m:t>
                      </m:r>
                      <m:nary>
                        <m:naryPr>
                          <m:chr m:val="∑"/>
                          <m:ctrlPr>
                            <a:rPr lang="en-US" sz="2000" i="1" smtClean="0">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=0</m:t>
                          </m:r>
                        </m:sub>
                        <m:sup>
                          <m:r>
                            <a:rPr lang="en-US" sz="2000" i="1">
                              <a:latin typeface="Cambria Math" panose="02040503050406030204" pitchFamily="18" charset="0"/>
                            </a:rPr>
                            <m:t>𝑇</m:t>
                          </m:r>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m:t>
                                      </m:r>
                                      <m:r>
                                        <a:rPr lang="en-US" sz="2000" b="0" i="1" smtClean="0">
                                          <a:latin typeface="Cambria Math" panose="02040503050406030204" pitchFamily="18" charset="0"/>
                                        </a:rPr>
                                        <m:t>1</m:t>
                                      </m:r>
                                    </m:sub>
                                    <m:sup>
                                      <m:r>
                                        <a:rPr lang="en-US" sz="2000" i="1">
                                          <a:latin typeface="Cambria Math" panose="02040503050406030204" pitchFamily="18" charset="0"/>
                                        </a:rPr>
                                        <m:t>𝑁</m:t>
                                      </m:r>
                                    </m:sup>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𝑘</m:t>
                                              </m:r>
                                            </m:sub>
                                          </m:sSub>
                                        </m:e>
                                      </m:d>
                                    </m:e>
                                  </m:nary>
                                </m:e>
                              </m:d>
                            </m:e>
                            <m:sup>
                              <m:r>
                                <a:rPr lang="en-US" sz="2000" i="1">
                                  <a:latin typeface="Cambria Math" panose="02040503050406030204" pitchFamily="18" charset="0"/>
                                </a:rPr>
                                <m:t>2</m:t>
                              </m:r>
                            </m:sup>
                          </m:sSup>
                        </m:e>
                      </m:nary>
                    </m:oMath>
                  </m:oMathPara>
                </a14:m>
                <a:endParaRPr lang="en-US" dirty="0"/>
              </a:p>
            </p:txBody>
          </p:sp>
        </mc:Choice>
        <mc:Fallback xmlns="">
          <p:sp>
            <p:nvSpPr>
              <p:cNvPr id="10" name="TextBox 9">
                <a:extLst>
                  <a:ext uri="{FF2B5EF4-FFF2-40B4-BE49-F238E27FC236}">
                    <a16:creationId xmlns:a16="http://schemas.microsoft.com/office/drawing/2014/main" id="{56237FF3-D8C3-D9FB-0ADC-13F7DFEFA848}"/>
                  </a:ext>
                </a:extLst>
              </p:cNvPr>
              <p:cNvSpPr txBox="1">
                <a:spLocks noRot="1" noChangeAspect="1" noMove="1" noResize="1" noEditPoints="1" noAdjustHandles="1" noChangeArrowheads="1" noChangeShapeType="1" noTextEdit="1"/>
              </p:cNvSpPr>
              <p:nvPr/>
            </p:nvSpPr>
            <p:spPr>
              <a:xfrm>
                <a:off x="7131698" y="5283853"/>
                <a:ext cx="3039358" cy="1051635"/>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24AB0FF-86C7-EFD6-0999-D69FB371FE89}"/>
              </a:ext>
            </a:extLst>
          </p:cNvPr>
          <p:cNvSpPr txBox="1"/>
          <p:nvPr/>
        </p:nvSpPr>
        <p:spPr>
          <a:xfrm>
            <a:off x="7131698" y="4667059"/>
            <a:ext cx="4021493" cy="369332"/>
          </a:xfrm>
          <a:prstGeom prst="rect">
            <a:avLst/>
          </a:prstGeom>
          <a:noFill/>
        </p:spPr>
        <p:txBody>
          <a:bodyPr wrap="square" rtlCol="0">
            <a:spAutoFit/>
          </a:bodyPr>
          <a:lstStyle/>
          <a:p>
            <a:r>
              <a:rPr lang="en-US" u="sng" dirty="0"/>
              <a:t>Load Variation</a:t>
            </a:r>
          </a:p>
        </p:txBody>
      </p:sp>
    </p:spTree>
    <p:extLst>
      <p:ext uri="{BB962C8B-B14F-4D97-AF65-F5344CB8AC3E}">
        <p14:creationId xmlns:p14="http://schemas.microsoft.com/office/powerpoint/2010/main" val="215783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E63CC-01D7-051C-9BA6-053700D73C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CA7978-719B-B85B-8503-6AF35D6A0607}"/>
              </a:ext>
            </a:extLst>
          </p:cNvPr>
          <p:cNvSpPr>
            <a:spLocks noGrp="1"/>
          </p:cNvSpPr>
          <p:nvPr>
            <p:ph type="ctrTitle"/>
          </p:nvPr>
        </p:nvSpPr>
        <p:spPr>
          <a:xfrm>
            <a:off x="87085" y="95997"/>
            <a:ext cx="9896669" cy="734427"/>
          </a:xfrm>
        </p:spPr>
        <p:txBody>
          <a:bodyPr>
            <a:normAutofit/>
          </a:bodyPr>
          <a:lstStyle/>
          <a:p>
            <a:pPr algn="l"/>
            <a:r>
              <a:rPr lang="en-US" sz="4400" dirty="0"/>
              <a:t>QUBO Formulation of the Problem</a:t>
            </a:r>
          </a:p>
        </p:txBody>
      </p:sp>
      <p:sp>
        <p:nvSpPr>
          <p:cNvPr id="21" name="TextBox 20">
            <a:extLst>
              <a:ext uri="{FF2B5EF4-FFF2-40B4-BE49-F238E27FC236}">
                <a16:creationId xmlns:a16="http://schemas.microsoft.com/office/drawing/2014/main" id="{13DC16DC-622D-A8EF-0EDA-7047FBA7DF7E}"/>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90E40A7-B1C9-59AA-8016-4FF9C1F564B2}"/>
                  </a:ext>
                </a:extLst>
              </p:cNvPr>
              <p:cNvSpPr txBox="1"/>
              <p:nvPr/>
            </p:nvSpPr>
            <p:spPr>
              <a:xfrm>
                <a:off x="433938" y="1214832"/>
                <a:ext cx="8224870" cy="11816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𝑚𝑖𝑛𝑖𝑚𝑖𝑧𝑒</m:t>
                      </m:r>
                      <m:r>
                        <a:rPr lang="en-US" b="0" i="1"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1" i="1" smtClean="0">
                              <a:latin typeface="Cambria Math" panose="02040503050406030204" pitchFamily="18" charset="0"/>
                            </a:rPr>
                            <m:t>𝒓</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𝐿𝑉</m:t>
                          </m:r>
                        </m:sup>
                      </m:sSup>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m:rPr>
                                  <m:brk m:alnAt="23"/>
                                </m:rP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e>
                                  </m:nary>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𝑁𝐶</m:t>
                              </m:r>
                            </m:sup>
                          </m:sSup>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𝑘</m:t>
                                          </m:r>
                                        </m:sub>
                                      </m:sSub>
                                      <m:r>
                                        <m:rPr>
                                          <m:brk m:alnAt="23"/>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1</m:t>
                                          </m:r>
                                        </m:sub>
                                      </m:sSub>
                                    </m:sub>
                                    <m:sup>
                                      <m:sSubSup>
                                        <m:sSubSupPr>
                                          <m:ctrlPr>
                                            <a:rPr lang="el-GR" b="0" i="1" smtClean="0">
                                              <a:latin typeface="Cambria Math" panose="02040503050406030204" pitchFamily="18" charset="0"/>
                                            </a:rPr>
                                          </m:ctrlPr>
                                        </m:sSubSupPr>
                                        <m:e>
                                          <m:r>
                                            <a:rPr lang="el-GR" b="0" i="1" smtClean="0">
                                              <a:latin typeface="Cambria Math" panose="02040503050406030204" pitchFamily="18" charset="0"/>
                                            </a:rPr>
                                            <m:t>𝜏</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sup>
                                    <m:e>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r>
                                            <a:rPr lang="en-US" b="0" i="1" smtClean="0">
                                              <a:latin typeface="Cambria Math" panose="02040503050406030204" pitchFamily="18" charset="0"/>
                                              <a:ea typeface="Cambria Math" panose="02040503050406030204" pitchFamily="18" charset="0"/>
                                            </a:rPr>
                                            <m:t>∙</m:t>
                                          </m:r>
                                          <m:r>
                                            <m:rPr>
                                              <m:sty m:val="p"/>
                                            </m:rPr>
                                            <a:rPr lang="el-GR"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𝑇</m:t>
                                          </m:r>
                                        </m:e>
                                      </m:d>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xmlns="">
          <p:sp>
            <p:nvSpPr>
              <p:cNvPr id="5" name="TextBox 4">
                <a:extLst>
                  <a:ext uri="{FF2B5EF4-FFF2-40B4-BE49-F238E27FC236}">
                    <a16:creationId xmlns:a16="http://schemas.microsoft.com/office/drawing/2014/main" id="{F90E40A7-B1C9-59AA-8016-4FF9C1F564B2}"/>
                  </a:ext>
                </a:extLst>
              </p:cNvPr>
              <p:cNvSpPr txBox="1">
                <a:spLocks noRot="1" noChangeAspect="1" noMove="1" noResize="1" noEditPoints="1" noAdjustHandles="1" noChangeArrowheads="1" noChangeShapeType="1" noTextEdit="1"/>
              </p:cNvSpPr>
              <p:nvPr/>
            </p:nvSpPr>
            <p:spPr>
              <a:xfrm>
                <a:off x="433938" y="1214832"/>
                <a:ext cx="8224870" cy="11816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1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93EE5-DFCB-EE22-D307-EA4D813274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86733E-B7E4-931D-150D-622B484AD4FE}"/>
              </a:ext>
            </a:extLst>
          </p:cNvPr>
          <p:cNvSpPr>
            <a:spLocks noGrp="1"/>
          </p:cNvSpPr>
          <p:nvPr>
            <p:ph type="ctrTitle"/>
          </p:nvPr>
        </p:nvSpPr>
        <p:spPr>
          <a:xfrm>
            <a:off x="87085" y="95997"/>
            <a:ext cx="9896669" cy="734427"/>
          </a:xfrm>
        </p:spPr>
        <p:txBody>
          <a:bodyPr>
            <a:normAutofit/>
          </a:bodyPr>
          <a:lstStyle/>
          <a:p>
            <a:pPr algn="l"/>
            <a:r>
              <a:rPr lang="en-US" sz="4400" dirty="0"/>
              <a:t>QUBO Formulation of the Problem</a:t>
            </a:r>
          </a:p>
        </p:txBody>
      </p:sp>
      <p:sp>
        <p:nvSpPr>
          <p:cNvPr id="21" name="TextBox 20">
            <a:extLst>
              <a:ext uri="{FF2B5EF4-FFF2-40B4-BE49-F238E27FC236}">
                <a16:creationId xmlns:a16="http://schemas.microsoft.com/office/drawing/2014/main" id="{833DE53E-78D4-EEF6-20B1-8B30AA4686DB}"/>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AE23AD2-1E2E-3EF0-3E14-3D1D4D19A5AB}"/>
                  </a:ext>
                </a:extLst>
              </p:cNvPr>
              <p:cNvSpPr txBox="1"/>
              <p:nvPr/>
            </p:nvSpPr>
            <p:spPr>
              <a:xfrm>
                <a:off x="433938" y="1214832"/>
                <a:ext cx="8224870" cy="11816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𝑚𝑖𝑛𝑖𝑚𝑖𝑧𝑒</m:t>
                      </m:r>
                      <m:r>
                        <a:rPr lang="en-US" b="0" i="1"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1" i="1" smtClean="0">
                              <a:latin typeface="Cambria Math" panose="02040503050406030204" pitchFamily="18" charset="0"/>
                            </a:rPr>
                            <m:t>𝒓</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𝐿𝑉</m:t>
                          </m:r>
                        </m:sup>
                      </m:sSup>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m:rPr>
                                  <m:brk m:alnAt="23"/>
                                </m:rP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e>
                                  </m:nary>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𝑁𝐶</m:t>
                              </m:r>
                            </m:sup>
                          </m:sSup>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𝑘</m:t>
                                          </m:r>
                                        </m:sub>
                                      </m:sSub>
                                      <m:r>
                                        <m:rPr>
                                          <m:brk m:alnAt="23"/>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1</m:t>
                                          </m:r>
                                        </m:sub>
                                      </m:sSub>
                                    </m:sub>
                                    <m:sup>
                                      <m:sSubSup>
                                        <m:sSubSupPr>
                                          <m:ctrlPr>
                                            <a:rPr lang="el-GR" b="0" i="1" smtClean="0">
                                              <a:latin typeface="Cambria Math" panose="02040503050406030204" pitchFamily="18" charset="0"/>
                                            </a:rPr>
                                          </m:ctrlPr>
                                        </m:sSubSupPr>
                                        <m:e>
                                          <m:r>
                                            <a:rPr lang="el-GR" b="0" i="1" smtClean="0">
                                              <a:latin typeface="Cambria Math" panose="02040503050406030204" pitchFamily="18" charset="0"/>
                                            </a:rPr>
                                            <m:t>𝜏</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sup>
                                    <m:e>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r>
                                            <a:rPr lang="en-US" b="0" i="1" smtClean="0">
                                              <a:latin typeface="Cambria Math" panose="02040503050406030204" pitchFamily="18" charset="0"/>
                                              <a:ea typeface="Cambria Math" panose="02040503050406030204" pitchFamily="18" charset="0"/>
                                            </a:rPr>
                                            <m:t>∙</m:t>
                                          </m:r>
                                          <m:r>
                                            <m:rPr>
                                              <m:sty m:val="p"/>
                                            </m:rPr>
                                            <a:rPr lang="el-GR"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𝑇</m:t>
                                          </m:r>
                                        </m:e>
                                      </m:d>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xmlns="">
          <p:sp>
            <p:nvSpPr>
              <p:cNvPr id="5" name="TextBox 4">
                <a:extLst>
                  <a:ext uri="{FF2B5EF4-FFF2-40B4-BE49-F238E27FC236}">
                    <a16:creationId xmlns:a16="http://schemas.microsoft.com/office/drawing/2014/main" id="{FAE23AD2-1E2E-3EF0-3E14-3D1D4D19A5AB}"/>
                  </a:ext>
                </a:extLst>
              </p:cNvPr>
              <p:cNvSpPr txBox="1">
                <a:spLocks noRot="1" noChangeAspect="1" noMove="1" noResize="1" noEditPoints="1" noAdjustHandles="1" noChangeArrowheads="1" noChangeShapeType="1" noTextEdit="1"/>
              </p:cNvSpPr>
              <p:nvPr/>
            </p:nvSpPr>
            <p:spPr>
              <a:xfrm>
                <a:off x="433938" y="1214832"/>
                <a:ext cx="8224870" cy="11816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477497-CF2C-BDD9-2E63-5C1766B688D2}"/>
                  </a:ext>
                </a:extLst>
              </p:cNvPr>
              <p:cNvSpPr txBox="1"/>
              <p:nvPr/>
            </p:nvSpPr>
            <p:spPr>
              <a:xfrm>
                <a:off x="9046095" y="1606701"/>
                <a:ext cx="2864498" cy="668581"/>
              </a:xfrm>
              <a:prstGeom prst="rect">
                <a:avLst/>
              </a:prstGeom>
              <a:noFill/>
            </p:spPr>
            <p:txBody>
              <a:bodyPr wrap="square" rtlCol="0">
                <a:spAutoFit/>
              </a:bodyPr>
              <a:lstStyle/>
              <a:p>
                <a:r>
                  <a:rPr lang="en-US" dirty="0"/>
                  <a:t>Let </a:t>
                </a:r>
                <a14:m>
                  <m:oMath xmlns:m="http://schemas.openxmlformats.org/officeDocument/2006/math">
                    <m:sSub>
                      <m:sSubPr>
                        <m:ctrlPr>
                          <a:rPr lang="el-GR" b="0" i="1" smtClean="0">
                            <a:latin typeface="Cambria Math" panose="02040503050406030204" pitchFamily="18" charset="0"/>
                          </a:rPr>
                        </m:ctrlPr>
                      </m:sSubPr>
                      <m:e>
                        <m:r>
                          <a:rPr lang="el-GR" b="0" i="1" smtClean="0">
                            <a:latin typeface="Cambria Math" panose="02040503050406030204" pitchFamily="18" charset="0"/>
                          </a:rPr>
                          <m:t>𝛿</m:t>
                        </m:r>
                      </m:e>
                      <m:sub>
                        <m:r>
                          <a:rPr lang="en-US" b="0" i="1" smtClean="0">
                            <a:latin typeface="Cambria Math" panose="02040503050406030204" pitchFamily="18" charset="0"/>
                          </a:rPr>
                          <m:t>𝑖𝑘</m:t>
                        </m:r>
                      </m:sub>
                    </m:sSub>
                    <m:r>
                      <a:rPr lang="en-US" b="0" i="1" smtClean="0">
                        <a:latin typeface="Cambria Math" panose="02040503050406030204" pitchFamily="18" charset="0"/>
                      </a:rPr>
                      <m:t>=1  </m:t>
                    </m:r>
                  </m:oMath>
                </a14:m>
                <a:r>
                  <a:rPr lang="en-US" b="0"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sSubSup>
                      <m:sSubSupPr>
                        <m:ctrlPr>
                          <a:rPr lang="el-GR" b="0" i="1" smtClean="0">
                            <a:latin typeface="Cambria Math" panose="02040503050406030204" pitchFamily="18" charset="0"/>
                            <a:ea typeface="Cambria Math" panose="02040503050406030204" pitchFamily="18" charset="0"/>
                          </a:rPr>
                        </m:ctrlPr>
                      </m:sSubSupPr>
                      <m:e>
                        <m:r>
                          <a:rPr lang="el-GR"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𝑒𝑛𝑑</m:t>
                        </m:r>
                      </m:sup>
                    </m:sSubSup>
                  </m:oMath>
                </a14:m>
                <a:endParaRPr lang="en-US" b="0" dirty="0"/>
              </a:p>
              <a:p>
                <a:r>
                  <a:rPr lang="en-US" b="0" dirty="0"/>
                  <a:t>Else </a:t>
                </a:r>
                <a14:m>
                  <m:oMath xmlns:m="http://schemas.openxmlformats.org/officeDocument/2006/math">
                    <m:sSub>
                      <m:sSubPr>
                        <m:ctrlPr>
                          <a:rPr lang="el-GR" b="0" i="1" smtClean="0">
                            <a:latin typeface="Cambria Math" panose="02040503050406030204" pitchFamily="18" charset="0"/>
                          </a:rPr>
                        </m:ctrlPr>
                      </m:sSubPr>
                      <m:e>
                        <m:r>
                          <a:rPr lang="el-GR" b="0" i="1" smtClean="0">
                            <a:latin typeface="Cambria Math" panose="02040503050406030204" pitchFamily="18" charset="0"/>
                          </a:rPr>
                          <m:t>𝛿</m:t>
                        </m:r>
                      </m:e>
                      <m:sub>
                        <m:r>
                          <a:rPr lang="en-US" b="0" i="1" smtClean="0">
                            <a:latin typeface="Cambria Math" panose="02040503050406030204" pitchFamily="18" charset="0"/>
                          </a:rPr>
                          <m:t>𝑖𝑘</m:t>
                        </m:r>
                      </m:sub>
                    </m:sSub>
                    <m:r>
                      <a:rPr lang="en-US" b="0" i="1" smtClean="0">
                        <a:latin typeface="Cambria Math" panose="02040503050406030204" pitchFamily="18" charset="0"/>
                      </a:rPr>
                      <m:t>=0</m:t>
                    </m:r>
                  </m:oMath>
                </a14:m>
                <a:endParaRPr lang="en-US" b="0" dirty="0"/>
              </a:p>
            </p:txBody>
          </p:sp>
        </mc:Choice>
        <mc:Fallback xmlns="">
          <p:sp>
            <p:nvSpPr>
              <p:cNvPr id="4" name="TextBox 3">
                <a:extLst>
                  <a:ext uri="{FF2B5EF4-FFF2-40B4-BE49-F238E27FC236}">
                    <a16:creationId xmlns:a16="http://schemas.microsoft.com/office/drawing/2014/main" id="{8B477497-CF2C-BDD9-2E63-5C1766B688D2}"/>
                  </a:ext>
                </a:extLst>
              </p:cNvPr>
              <p:cNvSpPr txBox="1">
                <a:spLocks noRot="1" noChangeAspect="1" noMove="1" noResize="1" noEditPoints="1" noAdjustHandles="1" noChangeArrowheads="1" noChangeShapeType="1" noTextEdit="1"/>
              </p:cNvSpPr>
              <p:nvPr/>
            </p:nvSpPr>
            <p:spPr>
              <a:xfrm>
                <a:off x="9046095" y="1606701"/>
                <a:ext cx="2864498" cy="668581"/>
              </a:xfrm>
              <a:prstGeom prst="rect">
                <a:avLst/>
              </a:prstGeom>
              <a:blipFill>
                <a:blip r:embed="rId4"/>
                <a:stretch>
                  <a:fillRect l="-1915" t="-1835" b="-14679"/>
                </a:stretch>
              </a:blipFill>
            </p:spPr>
            <p:txBody>
              <a:bodyPr/>
              <a:lstStyle/>
              <a:p>
                <a:r>
                  <a:rPr lang="en-US">
                    <a:noFill/>
                  </a:rPr>
                  <a:t> </a:t>
                </a:r>
              </a:p>
            </p:txBody>
          </p:sp>
        </mc:Fallback>
      </mc:AlternateContent>
    </p:spTree>
    <p:extLst>
      <p:ext uri="{BB962C8B-B14F-4D97-AF65-F5344CB8AC3E}">
        <p14:creationId xmlns:p14="http://schemas.microsoft.com/office/powerpoint/2010/main" val="214480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263DE-D273-59A3-3852-449313140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F47DD7-0379-4C39-B6B7-6DCDB7965FB5}"/>
              </a:ext>
            </a:extLst>
          </p:cNvPr>
          <p:cNvSpPr>
            <a:spLocks noGrp="1"/>
          </p:cNvSpPr>
          <p:nvPr>
            <p:ph type="ctrTitle"/>
          </p:nvPr>
        </p:nvSpPr>
        <p:spPr>
          <a:xfrm>
            <a:off x="87085" y="95997"/>
            <a:ext cx="9896669" cy="734427"/>
          </a:xfrm>
        </p:spPr>
        <p:txBody>
          <a:bodyPr>
            <a:normAutofit/>
          </a:bodyPr>
          <a:lstStyle/>
          <a:p>
            <a:pPr algn="l"/>
            <a:r>
              <a:rPr lang="en-US" sz="4400" dirty="0"/>
              <a:t>QUBO Formulation of the Problem</a:t>
            </a:r>
          </a:p>
        </p:txBody>
      </p:sp>
      <p:sp>
        <p:nvSpPr>
          <p:cNvPr id="21" name="TextBox 20">
            <a:extLst>
              <a:ext uri="{FF2B5EF4-FFF2-40B4-BE49-F238E27FC236}">
                <a16:creationId xmlns:a16="http://schemas.microsoft.com/office/drawing/2014/main" id="{42A10DBA-C0D5-7793-648D-86999C2D57DA}"/>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4C1D63-EF28-A3E5-EC86-E819B3581E12}"/>
                  </a:ext>
                </a:extLst>
              </p:cNvPr>
              <p:cNvSpPr txBox="1"/>
              <p:nvPr/>
            </p:nvSpPr>
            <p:spPr>
              <a:xfrm>
                <a:off x="433938" y="1214832"/>
                <a:ext cx="8224870" cy="11816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𝑚𝑖𝑛𝑖𝑚𝑖𝑧𝑒</m:t>
                      </m:r>
                      <m:r>
                        <a:rPr lang="en-US" b="0" i="1"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1" i="1" smtClean="0">
                              <a:latin typeface="Cambria Math" panose="02040503050406030204" pitchFamily="18" charset="0"/>
                            </a:rPr>
                            <m:t>𝒓</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𝐿𝑉</m:t>
                          </m:r>
                        </m:sup>
                      </m:sSup>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m:rPr>
                                  <m:brk m:alnAt="23"/>
                                </m:rP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e>
                                  </m:nary>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𝑁𝐶</m:t>
                              </m:r>
                            </m:sup>
                          </m:sSup>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𝑘</m:t>
                                          </m:r>
                                        </m:sub>
                                      </m:sSub>
                                      <m:r>
                                        <m:rPr>
                                          <m:brk m:alnAt="23"/>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1</m:t>
                                          </m:r>
                                        </m:sub>
                                      </m:sSub>
                                    </m:sub>
                                    <m:sup>
                                      <m:sSubSup>
                                        <m:sSubSupPr>
                                          <m:ctrlPr>
                                            <a:rPr lang="el-GR" b="0" i="1" smtClean="0">
                                              <a:latin typeface="Cambria Math" panose="02040503050406030204" pitchFamily="18" charset="0"/>
                                            </a:rPr>
                                          </m:ctrlPr>
                                        </m:sSubSupPr>
                                        <m:e>
                                          <m:r>
                                            <a:rPr lang="el-GR" b="0" i="1" smtClean="0">
                                              <a:latin typeface="Cambria Math" panose="02040503050406030204" pitchFamily="18" charset="0"/>
                                            </a:rPr>
                                            <m:t>𝜏</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sup>
                                    <m:e>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r>
                                            <a:rPr lang="en-US" b="0" i="1" smtClean="0">
                                              <a:latin typeface="Cambria Math" panose="02040503050406030204" pitchFamily="18" charset="0"/>
                                              <a:ea typeface="Cambria Math" panose="02040503050406030204" pitchFamily="18" charset="0"/>
                                            </a:rPr>
                                            <m:t>∙</m:t>
                                          </m:r>
                                          <m:r>
                                            <m:rPr>
                                              <m:sty m:val="p"/>
                                            </m:rPr>
                                            <a:rPr lang="el-GR"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𝑇</m:t>
                                          </m:r>
                                        </m:e>
                                      </m:d>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xmlns="">
          <p:sp>
            <p:nvSpPr>
              <p:cNvPr id="5" name="TextBox 4">
                <a:extLst>
                  <a:ext uri="{FF2B5EF4-FFF2-40B4-BE49-F238E27FC236}">
                    <a16:creationId xmlns:a16="http://schemas.microsoft.com/office/drawing/2014/main" id="{C64C1D63-EF28-A3E5-EC86-E819B3581E12}"/>
                  </a:ext>
                </a:extLst>
              </p:cNvPr>
              <p:cNvSpPr txBox="1">
                <a:spLocks noRot="1" noChangeAspect="1" noMove="1" noResize="1" noEditPoints="1" noAdjustHandles="1" noChangeArrowheads="1" noChangeShapeType="1" noTextEdit="1"/>
              </p:cNvSpPr>
              <p:nvPr/>
            </p:nvSpPr>
            <p:spPr>
              <a:xfrm>
                <a:off x="433938" y="1214832"/>
                <a:ext cx="8224870" cy="11816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4E69F0-46AC-7513-7EB0-3214F1004D1E}"/>
                  </a:ext>
                </a:extLst>
              </p:cNvPr>
              <p:cNvSpPr txBox="1"/>
              <p:nvPr/>
            </p:nvSpPr>
            <p:spPr>
              <a:xfrm>
                <a:off x="9046095" y="1606701"/>
                <a:ext cx="2864498" cy="668581"/>
              </a:xfrm>
              <a:prstGeom prst="rect">
                <a:avLst/>
              </a:prstGeom>
              <a:noFill/>
            </p:spPr>
            <p:txBody>
              <a:bodyPr wrap="square" rtlCol="0">
                <a:spAutoFit/>
              </a:bodyPr>
              <a:lstStyle/>
              <a:p>
                <a:r>
                  <a:rPr lang="en-US" dirty="0"/>
                  <a:t>Let </a:t>
                </a:r>
                <a14:m>
                  <m:oMath xmlns:m="http://schemas.openxmlformats.org/officeDocument/2006/math">
                    <m:sSub>
                      <m:sSubPr>
                        <m:ctrlPr>
                          <a:rPr lang="el-GR" b="0" i="1" smtClean="0">
                            <a:latin typeface="Cambria Math" panose="02040503050406030204" pitchFamily="18" charset="0"/>
                          </a:rPr>
                        </m:ctrlPr>
                      </m:sSubPr>
                      <m:e>
                        <m:r>
                          <a:rPr lang="el-GR" b="0" i="1" smtClean="0">
                            <a:latin typeface="Cambria Math" panose="02040503050406030204" pitchFamily="18" charset="0"/>
                          </a:rPr>
                          <m:t>𝛿</m:t>
                        </m:r>
                      </m:e>
                      <m:sub>
                        <m:r>
                          <a:rPr lang="en-US" b="0" i="1" smtClean="0">
                            <a:latin typeface="Cambria Math" panose="02040503050406030204" pitchFamily="18" charset="0"/>
                          </a:rPr>
                          <m:t>𝑖𝑘</m:t>
                        </m:r>
                      </m:sub>
                    </m:sSub>
                    <m:r>
                      <a:rPr lang="en-US" b="0" i="1" smtClean="0">
                        <a:latin typeface="Cambria Math" panose="02040503050406030204" pitchFamily="18" charset="0"/>
                      </a:rPr>
                      <m:t>=1  </m:t>
                    </m:r>
                  </m:oMath>
                </a14:m>
                <a:r>
                  <a:rPr lang="en-US" b="0"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sSubSup>
                      <m:sSubSupPr>
                        <m:ctrlPr>
                          <a:rPr lang="el-GR" b="0" i="1" smtClean="0">
                            <a:latin typeface="Cambria Math" panose="02040503050406030204" pitchFamily="18" charset="0"/>
                            <a:ea typeface="Cambria Math" panose="02040503050406030204" pitchFamily="18" charset="0"/>
                          </a:rPr>
                        </m:ctrlPr>
                      </m:sSubSupPr>
                      <m:e>
                        <m:r>
                          <a:rPr lang="el-GR"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𝑒𝑛𝑑</m:t>
                        </m:r>
                      </m:sup>
                    </m:sSubSup>
                  </m:oMath>
                </a14:m>
                <a:endParaRPr lang="en-US" b="0" dirty="0"/>
              </a:p>
              <a:p>
                <a:r>
                  <a:rPr lang="en-US" b="0" dirty="0"/>
                  <a:t>Else </a:t>
                </a:r>
                <a14:m>
                  <m:oMath xmlns:m="http://schemas.openxmlformats.org/officeDocument/2006/math">
                    <m:sSub>
                      <m:sSubPr>
                        <m:ctrlPr>
                          <a:rPr lang="el-GR" b="0" i="1" smtClean="0">
                            <a:latin typeface="Cambria Math" panose="02040503050406030204" pitchFamily="18" charset="0"/>
                          </a:rPr>
                        </m:ctrlPr>
                      </m:sSubPr>
                      <m:e>
                        <m:r>
                          <a:rPr lang="el-GR" b="0" i="1" smtClean="0">
                            <a:latin typeface="Cambria Math" panose="02040503050406030204" pitchFamily="18" charset="0"/>
                          </a:rPr>
                          <m:t>𝛿</m:t>
                        </m:r>
                      </m:e>
                      <m:sub>
                        <m:r>
                          <a:rPr lang="en-US" b="0" i="1" smtClean="0">
                            <a:latin typeface="Cambria Math" panose="02040503050406030204" pitchFamily="18" charset="0"/>
                          </a:rPr>
                          <m:t>𝑖𝑘</m:t>
                        </m:r>
                      </m:sub>
                    </m:sSub>
                    <m:r>
                      <a:rPr lang="en-US" b="0" i="1" smtClean="0">
                        <a:latin typeface="Cambria Math" panose="02040503050406030204" pitchFamily="18" charset="0"/>
                      </a:rPr>
                      <m:t>=0</m:t>
                    </m:r>
                  </m:oMath>
                </a14:m>
                <a:endParaRPr lang="en-US" b="0" dirty="0"/>
              </a:p>
            </p:txBody>
          </p:sp>
        </mc:Choice>
        <mc:Fallback xmlns="">
          <p:sp>
            <p:nvSpPr>
              <p:cNvPr id="4" name="TextBox 3">
                <a:extLst>
                  <a:ext uri="{FF2B5EF4-FFF2-40B4-BE49-F238E27FC236}">
                    <a16:creationId xmlns:a16="http://schemas.microsoft.com/office/drawing/2014/main" id="{C14E69F0-46AC-7513-7EB0-3214F1004D1E}"/>
                  </a:ext>
                </a:extLst>
              </p:cNvPr>
              <p:cNvSpPr txBox="1">
                <a:spLocks noRot="1" noChangeAspect="1" noMove="1" noResize="1" noEditPoints="1" noAdjustHandles="1" noChangeArrowheads="1" noChangeShapeType="1" noTextEdit="1"/>
              </p:cNvSpPr>
              <p:nvPr/>
            </p:nvSpPr>
            <p:spPr>
              <a:xfrm>
                <a:off x="9046095" y="1606701"/>
                <a:ext cx="2864498" cy="668581"/>
              </a:xfrm>
              <a:prstGeom prst="rect">
                <a:avLst/>
              </a:prstGeom>
              <a:blipFill>
                <a:blip r:embed="rId4"/>
                <a:stretch>
                  <a:fillRect l="-1915" t="-1835" b="-14679"/>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4AC7AE51-CF91-16F8-F0F5-FE00AF4F2B39}"/>
              </a:ext>
            </a:extLst>
          </p:cNvPr>
          <p:cNvSpPr/>
          <p:nvPr/>
        </p:nvSpPr>
        <p:spPr>
          <a:xfrm>
            <a:off x="3645290" y="2377301"/>
            <a:ext cx="242596" cy="345233"/>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B4835A-08E4-A41C-1673-623DB5904ABE}"/>
                  </a:ext>
                </a:extLst>
              </p:cNvPr>
              <p:cNvSpPr txBox="1"/>
              <p:nvPr/>
            </p:nvSpPr>
            <p:spPr>
              <a:xfrm>
                <a:off x="314972" y="2780910"/>
                <a:ext cx="8731123" cy="1038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𝑚𝑖𝑛𝑖𝑚𝑖𝑧𝑒</m:t>
                      </m:r>
                      <m:r>
                        <a:rPr lang="en-US" b="0" i="1" smtClean="0">
                          <a:latin typeface="Cambria Math" panose="02040503050406030204" pitchFamily="18" charset="0"/>
                        </a:rPr>
                        <m:t> </m:t>
                      </m:r>
                      <m:r>
                        <a:rPr lang="en-US" i="1" smtClean="0">
                          <a:latin typeface="Cambria Math" panose="02040503050406030204" pitchFamily="18" charset="0"/>
                        </a:rPr>
                        <m:t>𝐶</m:t>
                      </m:r>
                      <m:d>
                        <m:dPr>
                          <m:ctrlPr>
                            <a:rPr lang="en-US" i="1">
                              <a:latin typeface="Cambria Math" panose="02040503050406030204" pitchFamily="18" charset="0"/>
                            </a:rPr>
                          </m:ctrlPr>
                        </m:dPr>
                        <m:e>
                          <m:r>
                            <a:rPr lang="en-US" b="1" i="1">
                              <a:latin typeface="Cambria Math" panose="02040503050406030204" pitchFamily="18" charset="0"/>
                            </a:rPr>
                            <m:t>𝒓</m:t>
                          </m:r>
                        </m:e>
                      </m:d>
                      <m:r>
                        <a:rPr lang="en-US" b="0" i="1" smtClean="0">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𝐿𝑉</m:t>
                          </m:r>
                        </m:sup>
                      </m:sSup>
                      <m:nary>
                        <m:naryPr>
                          <m:chr m:val="∑"/>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𝑡</m:t>
                              </m:r>
                            </m:e>
                            <m:sub>
                              <m:r>
                                <m:rPr>
                                  <m:brk m:alnAt="23"/>
                                </m:rP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sub>
                        <m:sup>
                          <m:r>
                            <a:rPr lang="en-US" i="1">
                              <a:latin typeface="Cambria Math" panose="02040503050406030204" pitchFamily="18" charset="0"/>
                            </a:rPr>
                            <m:t>𝑇</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e>
                                  </m:nary>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𝑁𝐶</m:t>
                              </m:r>
                            </m:sup>
                          </m:sSup>
                        </m:e>
                      </m:nary>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23"/>
                                            </m:rPr>
                                            <a:rPr lang="en-US" i="1">
                                              <a:latin typeface="Cambria Math" panose="02040503050406030204" pitchFamily="18" charset="0"/>
                                            </a:rPr>
                                            <m:t>𝑡</m:t>
                                          </m:r>
                                        </m:e>
                                        <m:sub>
                                          <m:r>
                                            <m:rPr>
                                              <m:brk m:alnAt="23"/>
                                            </m:rPr>
                                            <a:rPr lang="en-US" i="1">
                                              <a:latin typeface="Cambria Math" panose="02040503050406030204" pitchFamily="18" charset="0"/>
                                            </a:rPr>
                                            <m:t>𝑘</m:t>
                                          </m:r>
                                        </m:sub>
                                      </m:sSub>
                                      <m:r>
                                        <m:rPr>
                                          <m:brk m:alnAt="23"/>
                                        </m:rPr>
                                        <a:rPr lang="en-US" i="1">
                                          <a:latin typeface="Cambria Math" panose="02040503050406030204" pitchFamily="18" charset="0"/>
                                        </a:rPr>
                                        <m:t>=</m:t>
                                      </m:r>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1</m:t>
                                          </m:r>
                                        </m:sub>
                                      </m:sSub>
                                    </m:sub>
                                    <m:sup>
                                      <m:r>
                                        <a:rPr lang="en-US" i="1">
                                          <a:latin typeface="Cambria Math" panose="02040503050406030204" pitchFamily="18" charset="0"/>
                                        </a:rPr>
                                        <m:t>𝑇</m:t>
                                      </m:r>
                                    </m:sup>
                                    <m:e>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m:rPr>
                                                  <m:sty m:val="p"/>
                                                </m:rPr>
                                                <a:rPr lang="el-GR">
                                                  <a:latin typeface="Cambria Math" panose="02040503050406030204" pitchFamily="18" charset="0"/>
                                                  <a:ea typeface="Cambria Math" panose="02040503050406030204" pitchFamily="18" charset="0"/>
                                                </a:rPr>
                                                <m:t>δ</m:t>
                                              </m:r>
                                            </m:e>
                                            <m:sub>
                                              <m:r>
                                                <a:rPr lang="en-US" i="1">
                                                  <a:latin typeface="Cambria Math" panose="02040503050406030204" pitchFamily="18" charset="0"/>
                                                  <a:ea typeface="Cambria Math" panose="02040503050406030204" pitchFamily="18" charset="0"/>
                                                </a:rPr>
                                                <m:t>𝑖𝑘</m:t>
                                              </m:r>
                                            </m:sub>
                                          </m:sSub>
                                          <m:r>
                                            <a:rPr lang="el-GR"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r>
                                            <a:rPr lang="en-US" i="1">
                                              <a:latin typeface="Cambria Math" panose="02040503050406030204" pitchFamily="18" charset="0"/>
                                              <a:ea typeface="Cambria Math" panose="02040503050406030204" pitchFamily="18" charset="0"/>
                                            </a:rPr>
                                            <m:t>∙</m:t>
                                          </m:r>
                                          <m:r>
                                            <m:rPr>
                                              <m:sty m:val="p"/>
                                            </m:rPr>
                                            <a:rPr lang="el-GR">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𝑇</m:t>
                                          </m:r>
                                        </m:e>
                                      </m:d>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oMath>
                  </m:oMathPara>
                </a14:m>
                <a:endParaRPr lang="en-US" dirty="0"/>
              </a:p>
            </p:txBody>
          </p:sp>
        </mc:Choice>
        <mc:Fallback xmlns="">
          <p:sp>
            <p:nvSpPr>
              <p:cNvPr id="7" name="TextBox 6">
                <a:extLst>
                  <a:ext uri="{FF2B5EF4-FFF2-40B4-BE49-F238E27FC236}">
                    <a16:creationId xmlns:a16="http://schemas.microsoft.com/office/drawing/2014/main" id="{42B4835A-08E4-A41C-1673-623DB5904ABE}"/>
                  </a:ext>
                </a:extLst>
              </p:cNvPr>
              <p:cNvSpPr txBox="1">
                <a:spLocks noRot="1" noChangeAspect="1" noMove="1" noResize="1" noEditPoints="1" noAdjustHandles="1" noChangeArrowheads="1" noChangeShapeType="1" noTextEdit="1"/>
              </p:cNvSpPr>
              <p:nvPr/>
            </p:nvSpPr>
            <p:spPr>
              <a:xfrm>
                <a:off x="314972" y="2780910"/>
                <a:ext cx="8731123" cy="103874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79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DB4D1-25D9-7FF9-85FD-2FC042D2114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C80D6CC-E001-0973-F381-6C081002AD6E}"/>
              </a:ext>
            </a:extLst>
          </p:cNvPr>
          <p:cNvSpPr/>
          <p:nvPr/>
        </p:nvSpPr>
        <p:spPr>
          <a:xfrm>
            <a:off x="186612" y="2780910"/>
            <a:ext cx="9330027" cy="28174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3C1115-3107-6E03-BD31-362A3FA35A34}"/>
              </a:ext>
            </a:extLst>
          </p:cNvPr>
          <p:cNvSpPr>
            <a:spLocks noGrp="1"/>
          </p:cNvSpPr>
          <p:nvPr>
            <p:ph type="ctrTitle"/>
          </p:nvPr>
        </p:nvSpPr>
        <p:spPr>
          <a:xfrm>
            <a:off x="87085" y="95997"/>
            <a:ext cx="9896669" cy="734427"/>
          </a:xfrm>
        </p:spPr>
        <p:txBody>
          <a:bodyPr>
            <a:normAutofit/>
          </a:bodyPr>
          <a:lstStyle/>
          <a:p>
            <a:pPr algn="l"/>
            <a:r>
              <a:rPr lang="en-US" sz="4400" dirty="0"/>
              <a:t>QUBO Formulation of the Problem</a:t>
            </a:r>
          </a:p>
        </p:txBody>
      </p:sp>
      <p:sp>
        <p:nvSpPr>
          <p:cNvPr id="21" name="TextBox 20">
            <a:extLst>
              <a:ext uri="{FF2B5EF4-FFF2-40B4-BE49-F238E27FC236}">
                <a16:creationId xmlns:a16="http://schemas.microsoft.com/office/drawing/2014/main" id="{C261597A-B3FE-4ECD-895B-91B2E02D4D8C}"/>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5AD5D4-A25D-AEEE-B8DD-0E7BDB491CD9}"/>
                  </a:ext>
                </a:extLst>
              </p:cNvPr>
              <p:cNvSpPr txBox="1"/>
              <p:nvPr/>
            </p:nvSpPr>
            <p:spPr>
              <a:xfrm>
                <a:off x="433938" y="1214832"/>
                <a:ext cx="8224870" cy="11816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𝑚𝑖𝑛𝑖𝑚𝑖𝑧𝑒</m:t>
                      </m:r>
                      <m:r>
                        <a:rPr lang="en-US" b="0" i="1"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1" i="1" smtClean="0">
                              <a:latin typeface="Cambria Math" panose="02040503050406030204" pitchFamily="18" charset="0"/>
                            </a:rPr>
                            <m:t>𝒓</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𝐿𝑉</m:t>
                          </m:r>
                        </m:sup>
                      </m:sSup>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m:rPr>
                                  <m:brk m:alnAt="23"/>
                                </m:rP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e>
                                  </m:nary>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𝑁𝐶</m:t>
                              </m:r>
                            </m:sup>
                          </m:sSup>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𝑘</m:t>
                                          </m:r>
                                        </m:sub>
                                      </m:sSub>
                                      <m:r>
                                        <m:rPr>
                                          <m:brk m:alnAt="23"/>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1</m:t>
                                          </m:r>
                                        </m:sub>
                                      </m:sSub>
                                    </m:sub>
                                    <m:sup>
                                      <m:sSubSup>
                                        <m:sSubSupPr>
                                          <m:ctrlPr>
                                            <a:rPr lang="el-GR" b="0" i="1" smtClean="0">
                                              <a:latin typeface="Cambria Math" panose="02040503050406030204" pitchFamily="18" charset="0"/>
                                            </a:rPr>
                                          </m:ctrlPr>
                                        </m:sSubSupPr>
                                        <m:e>
                                          <m:r>
                                            <a:rPr lang="el-GR" b="0" i="1" smtClean="0">
                                              <a:latin typeface="Cambria Math" panose="02040503050406030204" pitchFamily="18" charset="0"/>
                                            </a:rPr>
                                            <m:t>𝜏</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sup>
                                    <m:e>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r>
                                            <a:rPr lang="en-US" b="0" i="1" smtClean="0">
                                              <a:latin typeface="Cambria Math" panose="02040503050406030204" pitchFamily="18" charset="0"/>
                                              <a:ea typeface="Cambria Math" panose="02040503050406030204" pitchFamily="18" charset="0"/>
                                            </a:rPr>
                                            <m:t>∙</m:t>
                                          </m:r>
                                          <m:r>
                                            <m:rPr>
                                              <m:sty m:val="p"/>
                                            </m:rPr>
                                            <a:rPr lang="el-GR"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𝑇</m:t>
                                          </m:r>
                                        </m:e>
                                      </m:d>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xmlns="">
          <p:sp>
            <p:nvSpPr>
              <p:cNvPr id="5" name="TextBox 4">
                <a:extLst>
                  <a:ext uri="{FF2B5EF4-FFF2-40B4-BE49-F238E27FC236}">
                    <a16:creationId xmlns:a16="http://schemas.microsoft.com/office/drawing/2014/main" id="{EF5AD5D4-A25D-AEEE-B8DD-0E7BDB491CD9}"/>
                  </a:ext>
                </a:extLst>
              </p:cNvPr>
              <p:cNvSpPr txBox="1">
                <a:spLocks noRot="1" noChangeAspect="1" noMove="1" noResize="1" noEditPoints="1" noAdjustHandles="1" noChangeArrowheads="1" noChangeShapeType="1" noTextEdit="1"/>
              </p:cNvSpPr>
              <p:nvPr/>
            </p:nvSpPr>
            <p:spPr>
              <a:xfrm>
                <a:off x="433938" y="1214832"/>
                <a:ext cx="8224870" cy="11816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909F717-5E9E-FC44-A138-FCACF4D98CE2}"/>
                  </a:ext>
                </a:extLst>
              </p:cNvPr>
              <p:cNvSpPr txBox="1"/>
              <p:nvPr/>
            </p:nvSpPr>
            <p:spPr>
              <a:xfrm>
                <a:off x="9046095" y="1606701"/>
                <a:ext cx="2864498" cy="668581"/>
              </a:xfrm>
              <a:prstGeom prst="rect">
                <a:avLst/>
              </a:prstGeom>
              <a:noFill/>
            </p:spPr>
            <p:txBody>
              <a:bodyPr wrap="square" rtlCol="0">
                <a:spAutoFit/>
              </a:bodyPr>
              <a:lstStyle/>
              <a:p>
                <a:r>
                  <a:rPr lang="en-US" dirty="0"/>
                  <a:t>Let </a:t>
                </a:r>
                <a14:m>
                  <m:oMath xmlns:m="http://schemas.openxmlformats.org/officeDocument/2006/math">
                    <m:sSub>
                      <m:sSubPr>
                        <m:ctrlPr>
                          <a:rPr lang="el-GR" b="0" i="1" smtClean="0">
                            <a:latin typeface="Cambria Math" panose="02040503050406030204" pitchFamily="18" charset="0"/>
                          </a:rPr>
                        </m:ctrlPr>
                      </m:sSubPr>
                      <m:e>
                        <m:r>
                          <a:rPr lang="el-GR" b="0" i="1" smtClean="0">
                            <a:latin typeface="Cambria Math" panose="02040503050406030204" pitchFamily="18" charset="0"/>
                          </a:rPr>
                          <m:t>𝛿</m:t>
                        </m:r>
                      </m:e>
                      <m:sub>
                        <m:r>
                          <a:rPr lang="en-US" b="0" i="1" smtClean="0">
                            <a:latin typeface="Cambria Math" panose="02040503050406030204" pitchFamily="18" charset="0"/>
                          </a:rPr>
                          <m:t>𝑖𝑘</m:t>
                        </m:r>
                      </m:sub>
                    </m:sSub>
                    <m:r>
                      <a:rPr lang="en-US" b="0" i="1" smtClean="0">
                        <a:latin typeface="Cambria Math" panose="02040503050406030204" pitchFamily="18" charset="0"/>
                      </a:rPr>
                      <m:t>=1  </m:t>
                    </m:r>
                  </m:oMath>
                </a14:m>
                <a:r>
                  <a:rPr lang="en-US" b="0"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sSubSup>
                      <m:sSubSupPr>
                        <m:ctrlPr>
                          <a:rPr lang="el-GR" b="0" i="1" smtClean="0">
                            <a:latin typeface="Cambria Math" panose="02040503050406030204" pitchFamily="18" charset="0"/>
                            <a:ea typeface="Cambria Math" panose="02040503050406030204" pitchFamily="18" charset="0"/>
                          </a:rPr>
                        </m:ctrlPr>
                      </m:sSubSupPr>
                      <m:e>
                        <m:r>
                          <a:rPr lang="el-GR"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𝑒𝑛𝑑</m:t>
                        </m:r>
                      </m:sup>
                    </m:sSubSup>
                  </m:oMath>
                </a14:m>
                <a:endParaRPr lang="en-US" b="0" dirty="0"/>
              </a:p>
              <a:p>
                <a:r>
                  <a:rPr lang="en-US" b="0" dirty="0"/>
                  <a:t>Else </a:t>
                </a:r>
                <a14:m>
                  <m:oMath xmlns:m="http://schemas.openxmlformats.org/officeDocument/2006/math">
                    <m:sSub>
                      <m:sSubPr>
                        <m:ctrlPr>
                          <a:rPr lang="el-GR" b="0" i="1" smtClean="0">
                            <a:latin typeface="Cambria Math" panose="02040503050406030204" pitchFamily="18" charset="0"/>
                          </a:rPr>
                        </m:ctrlPr>
                      </m:sSubPr>
                      <m:e>
                        <m:r>
                          <a:rPr lang="el-GR" b="0" i="1" smtClean="0">
                            <a:latin typeface="Cambria Math" panose="02040503050406030204" pitchFamily="18" charset="0"/>
                          </a:rPr>
                          <m:t>𝛿</m:t>
                        </m:r>
                      </m:e>
                      <m:sub>
                        <m:r>
                          <a:rPr lang="en-US" b="0" i="1" smtClean="0">
                            <a:latin typeface="Cambria Math" panose="02040503050406030204" pitchFamily="18" charset="0"/>
                          </a:rPr>
                          <m:t>𝑖𝑘</m:t>
                        </m:r>
                      </m:sub>
                    </m:sSub>
                    <m:r>
                      <a:rPr lang="en-US" b="0" i="1" smtClean="0">
                        <a:latin typeface="Cambria Math" panose="02040503050406030204" pitchFamily="18" charset="0"/>
                      </a:rPr>
                      <m:t>=0</m:t>
                    </m:r>
                  </m:oMath>
                </a14:m>
                <a:endParaRPr lang="en-US" b="0" dirty="0"/>
              </a:p>
            </p:txBody>
          </p:sp>
        </mc:Choice>
        <mc:Fallback xmlns="">
          <p:sp>
            <p:nvSpPr>
              <p:cNvPr id="4" name="TextBox 3">
                <a:extLst>
                  <a:ext uri="{FF2B5EF4-FFF2-40B4-BE49-F238E27FC236}">
                    <a16:creationId xmlns:a16="http://schemas.microsoft.com/office/drawing/2014/main" id="{6909F717-5E9E-FC44-A138-FCACF4D98CE2}"/>
                  </a:ext>
                </a:extLst>
              </p:cNvPr>
              <p:cNvSpPr txBox="1">
                <a:spLocks noRot="1" noChangeAspect="1" noMove="1" noResize="1" noEditPoints="1" noAdjustHandles="1" noChangeArrowheads="1" noChangeShapeType="1" noTextEdit="1"/>
              </p:cNvSpPr>
              <p:nvPr/>
            </p:nvSpPr>
            <p:spPr>
              <a:xfrm>
                <a:off x="9046095" y="1606701"/>
                <a:ext cx="2864498" cy="668581"/>
              </a:xfrm>
              <a:prstGeom prst="rect">
                <a:avLst/>
              </a:prstGeom>
              <a:blipFill>
                <a:blip r:embed="rId4"/>
                <a:stretch>
                  <a:fillRect l="-1915" t="-1835" b="-14679"/>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62622BDF-6434-97B4-7DB3-C447B1CB6157}"/>
              </a:ext>
            </a:extLst>
          </p:cNvPr>
          <p:cNvSpPr/>
          <p:nvPr/>
        </p:nvSpPr>
        <p:spPr>
          <a:xfrm>
            <a:off x="3645290" y="2377301"/>
            <a:ext cx="242596" cy="345233"/>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8E3931-58FD-EE13-F02E-116C9A00E541}"/>
                  </a:ext>
                </a:extLst>
              </p:cNvPr>
              <p:cNvSpPr txBox="1"/>
              <p:nvPr/>
            </p:nvSpPr>
            <p:spPr>
              <a:xfrm>
                <a:off x="314972" y="2780910"/>
                <a:ext cx="8731123" cy="1038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𝑚𝑖𝑛𝑖𝑚𝑖𝑧𝑒</m:t>
                      </m:r>
                      <m:r>
                        <a:rPr lang="en-US" b="0" i="1" smtClean="0">
                          <a:latin typeface="Cambria Math" panose="02040503050406030204" pitchFamily="18" charset="0"/>
                        </a:rPr>
                        <m:t> </m:t>
                      </m:r>
                      <m:r>
                        <a:rPr lang="en-US" i="1" smtClean="0">
                          <a:latin typeface="Cambria Math" panose="02040503050406030204" pitchFamily="18" charset="0"/>
                        </a:rPr>
                        <m:t>𝐶</m:t>
                      </m:r>
                      <m:d>
                        <m:dPr>
                          <m:ctrlPr>
                            <a:rPr lang="en-US" i="1">
                              <a:latin typeface="Cambria Math" panose="02040503050406030204" pitchFamily="18" charset="0"/>
                            </a:rPr>
                          </m:ctrlPr>
                        </m:dPr>
                        <m:e>
                          <m:r>
                            <a:rPr lang="en-US" b="1" i="1">
                              <a:latin typeface="Cambria Math" panose="02040503050406030204" pitchFamily="18" charset="0"/>
                            </a:rPr>
                            <m:t>𝒓</m:t>
                          </m:r>
                        </m:e>
                      </m:d>
                      <m:r>
                        <a:rPr lang="en-US" b="0" i="1" smtClean="0">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𝐿𝑉</m:t>
                          </m:r>
                        </m:sup>
                      </m:sSup>
                      <m:nary>
                        <m:naryPr>
                          <m:chr m:val="∑"/>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𝑡</m:t>
                              </m:r>
                            </m:e>
                            <m:sub>
                              <m:r>
                                <m:rPr>
                                  <m:brk m:alnAt="23"/>
                                </m:rP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sub>
                        <m:sup>
                          <m:r>
                            <a:rPr lang="en-US" i="1">
                              <a:latin typeface="Cambria Math" panose="02040503050406030204" pitchFamily="18" charset="0"/>
                            </a:rPr>
                            <m:t>𝑇</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e>
                                  </m:nary>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𝑁𝐶</m:t>
                              </m:r>
                            </m:sup>
                          </m:sSup>
                        </m:e>
                      </m:nary>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23"/>
                                            </m:rPr>
                                            <a:rPr lang="en-US" i="1">
                                              <a:latin typeface="Cambria Math" panose="02040503050406030204" pitchFamily="18" charset="0"/>
                                            </a:rPr>
                                            <m:t>𝑡</m:t>
                                          </m:r>
                                        </m:e>
                                        <m:sub>
                                          <m:r>
                                            <m:rPr>
                                              <m:brk m:alnAt="23"/>
                                            </m:rPr>
                                            <a:rPr lang="en-US" i="1">
                                              <a:latin typeface="Cambria Math" panose="02040503050406030204" pitchFamily="18" charset="0"/>
                                            </a:rPr>
                                            <m:t>𝑘</m:t>
                                          </m:r>
                                        </m:sub>
                                      </m:sSub>
                                      <m:r>
                                        <m:rPr>
                                          <m:brk m:alnAt="23"/>
                                        </m:rPr>
                                        <a:rPr lang="en-US" i="1">
                                          <a:latin typeface="Cambria Math" panose="02040503050406030204" pitchFamily="18" charset="0"/>
                                        </a:rPr>
                                        <m:t>=</m:t>
                                      </m:r>
                                      <m:sSub>
                                        <m:sSubPr>
                                          <m:ctrlPr>
                                            <a:rPr lang="en-US" b="0" i="1" smtClean="0">
                                              <a:latin typeface="Cambria Math" panose="02040503050406030204" pitchFamily="18" charset="0"/>
                                            </a:rPr>
                                          </m:ctrlPr>
                                        </m:sSubPr>
                                        <m:e>
                                          <m:r>
                                            <m:rPr>
                                              <m:brk m:alnAt="23"/>
                                            </m:rPr>
                                            <a:rPr lang="en-US" b="0" i="1" smtClean="0">
                                              <a:latin typeface="Cambria Math" panose="02040503050406030204" pitchFamily="18" charset="0"/>
                                            </a:rPr>
                                            <m:t>𝑡</m:t>
                                          </m:r>
                                        </m:e>
                                        <m:sub>
                                          <m:r>
                                            <m:rPr>
                                              <m:brk m:alnAt="23"/>
                                            </m:rPr>
                                            <a:rPr lang="en-US" b="0" i="1" smtClean="0">
                                              <a:latin typeface="Cambria Math" panose="02040503050406030204" pitchFamily="18" charset="0"/>
                                            </a:rPr>
                                            <m:t>1</m:t>
                                          </m:r>
                                        </m:sub>
                                      </m:sSub>
                                    </m:sub>
                                    <m:sup>
                                      <m:r>
                                        <a:rPr lang="en-US" i="1">
                                          <a:latin typeface="Cambria Math" panose="02040503050406030204" pitchFamily="18" charset="0"/>
                                        </a:rPr>
                                        <m:t>𝑇</m:t>
                                      </m:r>
                                    </m:sup>
                                    <m:e>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m:rPr>
                                                  <m:sty m:val="p"/>
                                                </m:rPr>
                                                <a:rPr lang="el-GR">
                                                  <a:latin typeface="Cambria Math" panose="02040503050406030204" pitchFamily="18" charset="0"/>
                                                  <a:ea typeface="Cambria Math" panose="02040503050406030204" pitchFamily="18" charset="0"/>
                                                </a:rPr>
                                                <m:t>δ</m:t>
                                              </m:r>
                                            </m:e>
                                            <m:sub>
                                              <m:r>
                                                <a:rPr lang="en-US" i="1">
                                                  <a:latin typeface="Cambria Math" panose="02040503050406030204" pitchFamily="18" charset="0"/>
                                                  <a:ea typeface="Cambria Math" panose="02040503050406030204" pitchFamily="18" charset="0"/>
                                                </a:rPr>
                                                <m:t>𝑖𝑘</m:t>
                                              </m:r>
                                            </m:sub>
                                          </m:sSub>
                                          <m:r>
                                            <a:rPr lang="el-GR"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r>
                                            <a:rPr lang="en-US" i="1">
                                              <a:latin typeface="Cambria Math" panose="02040503050406030204" pitchFamily="18" charset="0"/>
                                              <a:ea typeface="Cambria Math" panose="02040503050406030204" pitchFamily="18" charset="0"/>
                                            </a:rPr>
                                            <m:t>∙</m:t>
                                          </m:r>
                                          <m:r>
                                            <m:rPr>
                                              <m:sty m:val="p"/>
                                            </m:rPr>
                                            <a:rPr lang="el-GR">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𝑇</m:t>
                                          </m:r>
                                        </m:e>
                                      </m:d>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oMath>
                  </m:oMathPara>
                </a14:m>
                <a:endParaRPr lang="en-US" dirty="0"/>
              </a:p>
            </p:txBody>
          </p:sp>
        </mc:Choice>
        <mc:Fallback xmlns="">
          <p:sp>
            <p:nvSpPr>
              <p:cNvPr id="7" name="TextBox 6">
                <a:extLst>
                  <a:ext uri="{FF2B5EF4-FFF2-40B4-BE49-F238E27FC236}">
                    <a16:creationId xmlns:a16="http://schemas.microsoft.com/office/drawing/2014/main" id="{DD8E3931-58FD-EE13-F02E-116C9A00E541}"/>
                  </a:ext>
                </a:extLst>
              </p:cNvPr>
              <p:cNvSpPr txBox="1">
                <a:spLocks noRot="1" noChangeAspect="1" noMove="1" noResize="1" noEditPoints="1" noAdjustHandles="1" noChangeArrowheads="1" noChangeShapeType="1" noTextEdit="1"/>
              </p:cNvSpPr>
              <p:nvPr/>
            </p:nvSpPr>
            <p:spPr>
              <a:xfrm>
                <a:off x="314972" y="2780910"/>
                <a:ext cx="8731123" cy="103874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65EEDEE-9ACF-8F2D-67E9-21B2CA855686}"/>
                  </a:ext>
                </a:extLst>
              </p:cNvPr>
              <p:cNvSpPr txBox="1"/>
              <p:nvPr/>
            </p:nvSpPr>
            <p:spPr>
              <a:xfrm>
                <a:off x="433938" y="4162708"/>
                <a:ext cx="7767540" cy="923330"/>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Subject to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 8, 16, 32, 48, 64}</m:t>
                    </m:r>
                  </m:oMath>
                </a14:m>
                <a:endParaRPr lang="en-US" dirty="0"/>
              </a:p>
              <a:p>
                <a:r>
                  <a:rPr lang="en-US" dirty="0"/>
                  <a:t>	     </a:t>
                </a:r>
              </a:p>
              <a:p>
                <a:r>
                  <a:rPr lang="en-US" dirty="0"/>
                  <a:t>	   </a:t>
                </a:r>
              </a:p>
            </p:txBody>
          </p:sp>
        </mc:Choice>
        <mc:Fallback xmlns="">
          <p:sp>
            <p:nvSpPr>
              <p:cNvPr id="8" name="TextBox 7">
                <a:extLst>
                  <a:ext uri="{FF2B5EF4-FFF2-40B4-BE49-F238E27FC236}">
                    <a16:creationId xmlns:a16="http://schemas.microsoft.com/office/drawing/2014/main" id="{365EEDEE-9ACF-8F2D-67E9-21B2CA855686}"/>
                  </a:ext>
                </a:extLst>
              </p:cNvPr>
              <p:cNvSpPr txBox="1">
                <a:spLocks noRot="1" noChangeAspect="1" noMove="1" noResize="1" noEditPoints="1" noAdjustHandles="1" noChangeArrowheads="1" noChangeShapeType="1" noTextEdit="1"/>
              </p:cNvSpPr>
              <p:nvPr/>
            </p:nvSpPr>
            <p:spPr>
              <a:xfrm>
                <a:off x="433938" y="4162708"/>
                <a:ext cx="7767540" cy="923330"/>
              </a:xfrm>
              <a:prstGeom prst="rect">
                <a:avLst/>
              </a:prstGeom>
              <a:blipFill>
                <a:blip r:embed="rId6"/>
                <a:stretch>
                  <a:fillRect l="-628" t="-52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7EA14BE-CE86-BB8B-BAB4-D3C5D2BB7B70}"/>
                  </a:ext>
                </a:extLst>
              </p:cNvPr>
              <p:cNvSpPr txBox="1"/>
              <p:nvPr/>
            </p:nvSpPr>
            <p:spPr>
              <a:xfrm>
                <a:off x="1611878" y="4696572"/>
                <a:ext cx="2276008"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 </m:t>
                          </m:r>
                        </m:e>
                      </m:nary>
                    </m:oMath>
                  </m:oMathPara>
                </a14:m>
                <a:endParaRPr lang="en-US" dirty="0"/>
              </a:p>
            </p:txBody>
          </p:sp>
        </mc:Choice>
        <mc:Fallback xmlns="">
          <p:sp>
            <p:nvSpPr>
              <p:cNvPr id="9" name="TextBox 8">
                <a:extLst>
                  <a:ext uri="{FF2B5EF4-FFF2-40B4-BE49-F238E27FC236}">
                    <a16:creationId xmlns:a16="http://schemas.microsoft.com/office/drawing/2014/main" id="{47EA14BE-CE86-BB8B-BAB4-D3C5D2BB7B70}"/>
                  </a:ext>
                </a:extLst>
              </p:cNvPr>
              <p:cNvSpPr txBox="1">
                <a:spLocks noRot="1" noChangeAspect="1" noMove="1" noResize="1" noEditPoints="1" noAdjustHandles="1" noChangeArrowheads="1" noChangeShapeType="1" noTextEdit="1"/>
              </p:cNvSpPr>
              <p:nvPr/>
            </p:nvSpPr>
            <p:spPr>
              <a:xfrm>
                <a:off x="1611878" y="4696572"/>
                <a:ext cx="2276008" cy="778931"/>
              </a:xfrm>
              <a:prstGeom prst="rect">
                <a:avLst/>
              </a:prstGeom>
              <a:blipFill>
                <a:blip r:embed="rId7"/>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4A1EA15-7506-AFA2-E336-301031508E04}"/>
              </a:ext>
            </a:extLst>
          </p:cNvPr>
          <p:cNvSpPr txBox="1"/>
          <p:nvPr/>
        </p:nvSpPr>
        <p:spPr>
          <a:xfrm>
            <a:off x="433938" y="5598367"/>
            <a:ext cx="5127042" cy="369332"/>
          </a:xfrm>
          <a:prstGeom prst="rect">
            <a:avLst/>
          </a:prstGeom>
          <a:noFill/>
        </p:spPr>
        <p:txBody>
          <a:bodyPr wrap="square" rtlCol="0">
            <a:spAutoFit/>
          </a:bodyPr>
          <a:lstStyle/>
          <a:p>
            <a:r>
              <a:rPr lang="en-US" dirty="0"/>
              <a:t>Where </a:t>
            </a:r>
            <a:r>
              <a:rPr lang="en-US" i="1" dirty="0"/>
              <a:t>C  is the Network’s power capacity</a:t>
            </a:r>
            <a:endParaRPr lang="en-US" dirty="0"/>
          </a:p>
        </p:txBody>
      </p:sp>
    </p:spTree>
    <p:extLst>
      <p:ext uri="{BB962C8B-B14F-4D97-AF65-F5344CB8AC3E}">
        <p14:creationId xmlns:p14="http://schemas.microsoft.com/office/powerpoint/2010/main" val="126997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7E5A1-75BD-5E0D-3399-F82FAB186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C19CE-3F3D-482E-AAF9-B901582E6303}"/>
              </a:ext>
            </a:extLst>
          </p:cNvPr>
          <p:cNvSpPr>
            <a:spLocks noGrp="1"/>
          </p:cNvSpPr>
          <p:nvPr>
            <p:ph type="ctrTitle"/>
          </p:nvPr>
        </p:nvSpPr>
        <p:spPr>
          <a:xfrm>
            <a:off x="87085" y="95997"/>
            <a:ext cx="9896669" cy="734427"/>
          </a:xfrm>
        </p:spPr>
        <p:txBody>
          <a:bodyPr>
            <a:normAutofit/>
          </a:bodyPr>
          <a:lstStyle/>
          <a:p>
            <a:pPr algn="l"/>
            <a:r>
              <a:rPr lang="en-US" sz="4400" dirty="0"/>
              <a:t>Binary Conversion</a:t>
            </a:r>
          </a:p>
        </p:txBody>
      </p:sp>
      <p:sp>
        <p:nvSpPr>
          <p:cNvPr id="21" name="TextBox 20">
            <a:extLst>
              <a:ext uri="{FF2B5EF4-FFF2-40B4-BE49-F238E27FC236}">
                <a16:creationId xmlns:a16="http://schemas.microsoft.com/office/drawing/2014/main" id="{50A6B69D-D067-036B-0FB1-17DA9F6F523C}"/>
              </a:ext>
            </a:extLst>
          </p:cNvPr>
          <p:cNvSpPr txBox="1"/>
          <p:nvPr/>
        </p:nvSpPr>
        <p:spPr>
          <a:xfrm>
            <a:off x="5816082" y="6047527"/>
            <a:ext cx="65" cy="830997"/>
          </a:xfrm>
          <a:prstGeom prst="rect">
            <a:avLst/>
          </a:prstGeom>
          <a:noFill/>
        </p:spPr>
        <p:txBody>
          <a:bodyPr wrap="none" lIns="0" tIns="0" rIns="0" bIns="0" rtlCol="0">
            <a:spAutoFit/>
          </a:bodyPr>
          <a:lstStyle/>
          <a:p>
            <a:endParaRPr lang="en-US" b="0" dirty="0"/>
          </a:p>
          <a:p>
            <a:endParaRPr lang="en-US" b="0" dirty="0"/>
          </a:p>
          <a:p>
            <a:endParaRPr lang="en-US" dirty="0"/>
          </a:p>
        </p:txBody>
      </p:sp>
      <p:sp>
        <p:nvSpPr>
          <p:cNvPr id="3" name="TextBox 2">
            <a:extLst>
              <a:ext uri="{FF2B5EF4-FFF2-40B4-BE49-F238E27FC236}">
                <a16:creationId xmlns:a16="http://schemas.microsoft.com/office/drawing/2014/main" id="{37F9538B-F576-39B0-F5A8-0129B270A8DF}"/>
              </a:ext>
            </a:extLst>
          </p:cNvPr>
          <p:cNvSpPr txBox="1"/>
          <p:nvPr/>
        </p:nvSpPr>
        <p:spPr>
          <a:xfrm>
            <a:off x="363894" y="1156996"/>
            <a:ext cx="8453470" cy="400110"/>
          </a:xfrm>
          <a:prstGeom prst="rect">
            <a:avLst/>
          </a:prstGeom>
          <a:noFill/>
        </p:spPr>
        <p:txBody>
          <a:bodyPr wrap="square" rtlCol="0">
            <a:spAutoFit/>
          </a:bodyPr>
          <a:lstStyle/>
          <a:p>
            <a:r>
              <a:rPr lang="en-US" sz="2000" dirty="0"/>
              <a:t>We have to find a binary encoding for the set {0, 8, 16, 32, 48, 68</a:t>
            </a:r>
            <a:r>
              <a:rPr lang="en-US" dirty="0"/>
              <a:t>}</a:t>
            </a:r>
          </a:p>
        </p:txBody>
      </p:sp>
    </p:spTree>
    <p:extLst>
      <p:ext uri="{BB962C8B-B14F-4D97-AF65-F5344CB8AC3E}">
        <p14:creationId xmlns:p14="http://schemas.microsoft.com/office/powerpoint/2010/main" val="4009441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9405</TotalTime>
  <Words>1866</Words>
  <Application>Microsoft Office PowerPoint</Application>
  <PresentationFormat>Widescreen</PresentationFormat>
  <Paragraphs>242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Calibri Light</vt:lpstr>
      <vt:lpstr>Cambria Math</vt:lpstr>
      <vt:lpstr>Office Theme</vt:lpstr>
      <vt:lpstr>Problem Statement</vt:lpstr>
      <vt:lpstr>Toy Example</vt:lpstr>
      <vt:lpstr>QUBO Formulation of the Problem</vt:lpstr>
      <vt:lpstr>QUBO Formulation of the Problem</vt:lpstr>
      <vt:lpstr>QUBO Formulation of the Problem</vt:lpstr>
      <vt:lpstr>QUBO Formulation of the Problem</vt:lpstr>
      <vt:lpstr>QUBO Formulation of the Problem</vt:lpstr>
      <vt:lpstr>QUBO Formulation of the Problem</vt:lpstr>
      <vt:lpstr>Binary Conversion</vt:lpstr>
      <vt:lpstr>Binary Conversion</vt:lpstr>
      <vt:lpstr>Binary Conversion</vt:lpstr>
      <vt:lpstr>Binary Conversion</vt:lpstr>
      <vt:lpstr>Incorporating Inequality Constraints</vt:lpstr>
      <vt:lpstr>Circuit: HEA with 2 layers</vt:lpstr>
      <vt:lpstr>Experimental Procedure: Toy Example</vt:lpstr>
      <vt:lpstr>Toy Example</vt:lpstr>
      <vt:lpstr>Large Scale Example</vt:lpstr>
      <vt:lpstr>Large Scale Example</vt:lpstr>
      <vt:lpstr>Noise Simulation</vt:lpstr>
      <vt:lpstr>Comparison with Classical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Theodoros Kalamarakis</dc:creator>
  <cp:lastModifiedBy>Theodoros Kalamarakis</cp:lastModifiedBy>
  <cp:revision>19</cp:revision>
  <dcterms:created xsi:type="dcterms:W3CDTF">2024-01-17T03:24:24Z</dcterms:created>
  <dcterms:modified xsi:type="dcterms:W3CDTF">2024-03-03T21:08:51Z</dcterms:modified>
</cp:coreProperties>
</file>