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Economic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conomica-italic.fntdata"/><Relationship Id="rId6" Type="http://schemas.openxmlformats.org/officeDocument/2006/relationships/slide" Target="slides/slide1.xml"/><Relationship Id="rId18" Type="http://schemas.openxmlformats.org/officeDocument/2006/relationships/font" Target="fonts/Economic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a73fe803d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a73fe803d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a73fe803d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a73fe803d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a73fe803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a73fe803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a73fe803d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a73fe803d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a73fe803d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a73fe803d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a73fe803d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a73fe803d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a73fe803d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a73fe803d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a73fe803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a73fe803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a73fe803d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a73fe803d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a73fe803d_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a73fe803d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3044700" y="1957830"/>
            <a:ext cx="3054600" cy="153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Economica"/>
                <a:ea typeface="Economica"/>
                <a:cs typeface="Economica"/>
                <a:sym typeface="Economica"/>
              </a:rPr>
              <a:t>House Prices: Advanced Regression Techniques</a:t>
            </a:r>
            <a:endParaRPr sz="4800">
              <a:solidFill>
                <a:srgbClr val="000000"/>
              </a:solidFill>
              <a:latin typeface="Economica"/>
              <a:ea typeface="Economica"/>
              <a:cs typeface="Economica"/>
              <a:sym typeface="Economica"/>
            </a:endParaRPr>
          </a:p>
        </p:txBody>
      </p:sp>
      <p:sp>
        <p:nvSpPr>
          <p:cNvPr id="55" name="Google Shape;55;p13"/>
          <p:cNvSpPr txBox="1"/>
          <p:nvPr/>
        </p:nvSpPr>
        <p:spPr>
          <a:xfrm>
            <a:off x="278425" y="1491975"/>
            <a:ext cx="2018100" cy="17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2100">
                <a:solidFill>
                  <a:srgbClr val="000000"/>
                </a:solidFill>
                <a:latin typeface="Economica"/>
                <a:ea typeface="Economica"/>
                <a:cs typeface="Economica"/>
                <a:sym typeface="Economica"/>
              </a:rPr>
              <a:t>Development Team:</a:t>
            </a:r>
            <a:endParaRPr i="1" sz="2100">
              <a:solidFill>
                <a:srgbClr val="000000"/>
              </a:solidFill>
              <a:latin typeface="Economica"/>
              <a:ea typeface="Economica"/>
              <a:cs typeface="Economica"/>
              <a:sym typeface="Economica"/>
            </a:endParaRPr>
          </a:p>
          <a:p>
            <a:pPr indent="0" lvl="0" marL="0" rtl="0" algn="ctr">
              <a:lnSpc>
                <a:spcPct val="115000"/>
              </a:lnSpc>
              <a:spcBef>
                <a:spcPts val="0"/>
              </a:spcBef>
              <a:spcAft>
                <a:spcPts val="0"/>
              </a:spcAft>
              <a:buNone/>
            </a:pPr>
            <a:r>
              <a:rPr lang="en" sz="2100" u="sng">
                <a:latin typeface="Economica"/>
                <a:ea typeface="Economica"/>
                <a:cs typeface="Economica"/>
                <a:sym typeface="Economica"/>
              </a:rPr>
              <a:t>Koung </a:t>
            </a:r>
            <a:endParaRPr sz="2100" u="sng">
              <a:latin typeface="Economica"/>
              <a:ea typeface="Economica"/>
              <a:cs typeface="Economica"/>
              <a:sym typeface="Economica"/>
            </a:endParaRPr>
          </a:p>
          <a:p>
            <a:pPr indent="0" lvl="0" marL="0" rtl="0" algn="ctr">
              <a:lnSpc>
                <a:spcPct val="115000"/>
              </a:lnSpc>
              <a:spcBef>
                <a:spcPts val="0"/>
              </a:spcBef>
              <a:spcAft>
                <a:spcPts val="0"/>
              </a:spcAft>
              <a:buNone/>
            </a:pPr>
            <a:r>
              <a:rPr lang="en" sz="2100" u="sng">
                <a:latin typeface="Economica"/>
                <a:ea typeface="Economica"/>
                <a:cs typeface="Economica"/>
                <a:sym typeface="Economica"/>
              </a:rPr>
              <a:t>Nicholas</a:t>
            </a:r>
            <a:endParaRPr sz="2100" u="sng">
              <a:latin typeface="Economica"/>
              <a:ea typeface="Economica"/>
              <a:cs typeface="Economica"/>
              <a:sym typeface="Economica"/>
            </a:endParaRPr>
          </a:p>
          <a:p>
            <a:pPr indent="0" lvl="0" marL="0" rtl="0" algn="ctr">
              <a:lnSpc>
                <a:spcPct val="115000"/>
              </a:lnSpc>
              <a:spcBef>
                <a:spcPts val="0"/>
              </a:spcBef>
              <a:spcAft>
                <a:spcPts val="0"/>
              </a:spcAft>
              <a:buNone/>
            </a:pPr>
            <a:r>
              <a:rPr lang="en" sz="2100" u="sng">
                <a:latin typeface="Economica"/>
                <a:ea typeface="Economica"/>
                <a:cs typeface="Economica"/>
                <a:sym typeface="Economica"/>
              </a:rPr>
              <a:t>Jateni Dida</a:t>
            </a:r>
            <a:endParaRPr sz="2100" u="sng">
              <a:latin typeface="Economica"/>
              <a:ea typeface="Economica"/>
              <a:cs typeface="Economica"/>
              <a:sym typeface="Economica"/>
            </a:endParaRPr>
          </a:p>
          <a:p>
            <a:pPr indent="0" lvl="0" marL="0" rtl="0" algn="ctr">
              <a:lnSpc>
                <a:spcPct val="115000"/>
              </a:lnSpc>
              <a:spcBef>
                <a:spcPts val="0"/>
              </a:spcBef>
              <a:spcAft>
                <a:spcPts val="0"/>
              </a:spcAft>
              <a:buNone/>
            </a:pPr>
            <a:r>
              <a:rPr lang="en" sz="2100" u="sng">
                <a:latin typeface="Economica"/>
                <a:ea typeface="Economica"/>
                <a:cs typeface="Economica"/>
                <a:sym typeface="Economica"/>
              </a:rPr>
              <a:t>Norin Chea</a:t>
            </a:r>
            <a:endParaRPr sz="2100" u="sng">
              <a:latin typeface="Economica"/>
              <a:ea typeface="Economica"/>
              <a:cs typeface="Economica"/>
              <a:sym typeface="Economica"/>
            </a:endParaRPr>
          </a:p>
          <a:p>
            <a:pPr indent="0" lvl="0" marL="0" rtl="0" algn="ctr">
              <a:lnSpc>
                <a:spcPct val="115000"/>
              </a:lnSpc>
              <a:spcBef>
                <a:spcPts val="0"/>
              </a:spcBef>
              <a:spcAft>
                <a:spcPts val="0"/>
              </a:spcAft>
              <a:buNone/>
            </a:pPr>
            <a:r>
              <a:t/>
            </a:r>
            <a:endParaRPr sz="2100" u="sng">
              <a:solidFill>
                <a:srgbClr val="000000"/>
              </a:solidFill>
              <a:latin typeface="Economica"/>
              <a:ea typeface="Economica"/>
              <a:cs typeface="Economica"/>
              <a:sym typeface="Economica"/>
            </a:endParaRPr>
          </a:p>
        </p:txBody>
      </p:sp>
      <p:sp>
        <p:nvSpPr>
          <p:cNvPr id="56" name="Google Shape;56;p13"/>
          <p:cNvSpPr txBox="1"/>
          <p:nvPr/>
        </p:nvSpPr>
        <p:spPr>
          <a:xfrm>
            <a:off x="6563600" y="2010200"/>
            <a:ext cx="2018100" cy="17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2100">
                <a:latin typeface="Economica"/>
                <a:ea typeface="Economica"/>
                <a:cs typeface="Economica"/>
                <a:sym typeface="Economica"/>
              </a:rPr>
              <a:t>Professor</a:t>
            </a:r>
            <a:r>
              <a:rPr i="1" lang="en" sz="2100">
                <a:solidFill>
                  <a:srgbClr val="000000"/>
                </a:solidFill>
                <a:latin typeface="Economica"/>
                <a:ea typeface="Economica"/>
                <a:cs typeface="Economica"/>
                <a:sym typeface="Economica"/>
              </a:rPr>
              <a:t>:</a:t>
            </a:r>
            <a:endParaRPr i="1" sz="2100">
              <a:solidFill>
                <a:srgbClr val="000000"/>
              </a:solidFill>
              <a:latin typeface="Economica"/>
              <a:ea typeface="Economica"/>
              <a:cs typeface="Economica"/>
              <a:sym typeface="Economica"/>
            </a:endParaRPr>
          </a:p>
          <a:p>
            <a:pPr indent="0" lvl="0" marL="0" rtl="0" algn="ctr">
              <a:lnSpc>
                <a:spcPct val="115000"/>
              </a:lnSpc>
              <a:spcBef>
                <a:spcPts val="0"/>
              </a:spcBef>
              <a:spcAft>
                <a:spcPts val="0"/>
              </a:spcAft>
              <a:buNone/>
            </a:pPr>
            <a:r>
              <a:rPr lang="en" sz="2100" u="sng">
                <a:latin typeface="Economica"/>
                <a:ea typeface="Economica"/>
                <a:cs typeface="Economica"/>
                <a:sym typeface="Economica"/>
              </a:rPr>
              <a:t>Mohammad Pourhomayoun</a:t>
            </a:r>
            <a:endParaRPr sz="2100" u="sng">
              <a:solidFill>
                <a:srgbClr val="000000"/>
              </a:solidFill>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Feature Selection Technique (What we are planning to do)</a:t>
            </a:r>
            <a:endParaRPr>
              <a:latin typeface="Economica"/>
              <a:ea typeface="Economica"/>
              <a:cs typeface="Economica"/>
              <a:sym typeface="Economica"/>
            </a:endParaRPr>
          </a:p>
        </p:txBody>
      </p:sp>
      <p:sp>
        <p:nvSpPr>
          <p:cNvPr id="114" name="Google Shape;114;p22"/>
          <p:cNvSpPr txBox="1"/>
          <p:nvPr>
            <p:ph idx="1" type="body"/>
          </p:nvPr>
        </p:nvSpPr>
        <p:spPr>
          <a:xfrm>
            <a:off x="311700" y="1381075"/>
            <a:ext cx="4831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Since there are 79 features in Test dataset and 80 features in Train dataset, we decide to use Feature Selection Technique.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It is the process where we automatically or manually select those features which contribute most to our prediction variable or output in which we are interested in.</a:t>
            </a:r>
            <a:endParaRPr>
              <a:latin typeface="Economica"/>
              <a:ea typeface="Economica"/>
              <a:cs typeface="Economica"/>
              <a:sym typeface="Economica"/>
            </a:endParaRPr>
          </a:p>
        </p:txBody>
      </p:sp>
      <p:pic>
        <p:nvPicPr>
          <p:cNvPr id="115" name="Google Shape;115;p22"/>
          <p:cNvPicPr preferRelativeResize="0"/>
          <p:nvPr/>
        </p:nvPicPr>
        <p:blipFill>
          <a:blip r:embed="rId3">
            <a:alphaModFix/>
          </a:blip>
          <a:stretch>
            <a:fillRect/>
          </a:stretch>
        </p:blipFill>
        <p:spPr>
          <a:xfrm>
            <a:off x="5295300" y="1170125"/>
            <a:ext cx="3696300" cy="210912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Conclusion</a:t>
            </a:r>
            <a:endParaRPr>
              <a:latin typeface="Economica"/>
              <a:ea typeface="Economica"/>
              <a:cs typeface="Economica"/>
              <a:sym typeface="Economica"/>
            </a:endParaRPr>
          </a:p>
        </p:txBody>
      </p:sp>
      <p:sp>
        <p:nvSpPr>
          <p:cNvPr id="121" name="Google Shape;121;p23"/>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Logistic regression did not perform very well since it is meant to produce discrete output as opposed to an algorithm such as linear regression.</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But, 10-fold cross validation on logistic regression did perform the best</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The decision tree on its own did not perform well.</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Overall we find Random Forest </a:t>
            </a:r>
            <a:r>
              <a:rPr lang="en">
                <a:latin typeface="Economica"/>
                <a:ea typeface="Economica"/>
                <a:cs typeface="Economica"/>
                <a:sym typeface="Economica"/>
              </a:rPr>
              <a:t>Classifier</a:t>
            </a:r>
            <a:r>
              <a:rPr lang="en">
                <a:latin typeface="Economica"/>
                <a:ea typeface="Economica"/>
                <a:cs typeface="Economica"/>
                <a:sym typeface="Economica"/>
              </a:rPr>
              <a:t> is the most </a:t>
            </a:r>
            <a:r>
              <a:rPr lang="en">
                <a:latin typeface="Economica"/>
                <a:ea typeface="Economica"/>
                <a:cs typeface="Economica"/>
                <a:sym typeface="Economica"/>
              </a:rPr>
              <a:t>efficiency</a:t>
            </a:r>
            <a:r>
              <a:rPr lang="en">
                <a:latin typeface="Economica"/>
                <a:ea typeface="Economica"/>
                <a:cs typeface="Economica"/>
                <a:sym typeface="Economica"/>
              </a:rPr>
              <a:t> model, when 10-fold cross validation was omitted, among other because it builds multiple decision trees and merges them together to get a more accurate and stable prediction.</a:t>
            </a:r>
            <a:endParaRPr>
              <a:latin typeface="Economica"/>
              <a:ea typeface="Economica"/>
              <a:cs typeface="Economica"/>
              <a:sym typeface="Economica"/>
            </a:endParaRPr>
          </a:p>
          <a:p>
            <a:pPr indent="0" lvl="0" marL="457200" rtl="0" algn="l">
              <a:spcBef>
                <a:spcPts val="1600"/>
              </a:spcBef>
              <a:spcAft>
                <a:spcPts val="1600"/>
              </a:spcAft>
              <a:buNone/>
            </a:pPr>
            <a:r>
              <a:t/>
            </a:r>
            <a:endParaRPr>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Project Requirement</a:t>
            </a:r>
            <a:endParaRPr>
              <a:latin typeface="Economica"/>
              <a:ea typeface="Economica"/>
              <a:cs typeface="Economica"/>
              <a:sym typeface="Economica"/>
            </a:endParaRPr>
          </a:p>
        </p:txBody>
      </p:sp>
      <p:sp>
        <p:nvSpPr>
          <p:cNvPr id="62" name="Google Shape;62;p14"/>
          <p:cNvSpPr txBox="1"/>
          <p:nvPr>
            <p:ph idx="1" type="body"/>
          </p:nvPr>
        </p:nvSpPr>
        <p:spPr>
          <a:xfrm>
            <a:off x="311700" y="1381075"/>
            <a:ext cx="4405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we intend to use various variables to be able and determine the sale price of a house. </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A training and testing data is provided along with the description of each column or variable used to determine the price of the house.</a:t>
            </a:r>
            <a:endParaRPr>
              <a:latin typeface="Economica"/>
              <a:ea typeface="Economica"/>
              <a:cs typeface="Economica"/>
              <a:sym typeface="Economica"/>
            </a:endParaRPr>
          </a:p>
          <a:p>
            <a:pPr indent="0" lvl="0" marL="0" rtl="0" algn="l">
              <a:spcBef>
                <a:spcPts val="1600"/>
              </a:spcBef>
              <a:spcAft>
                <a:spcPts val="1600"/>
              </a:spcAft>
              <a:buNone/>
            </a:pPr>
            <a:r>
              <a:t/>
            </a:r>
            <a:endParaRPr>
              <a:latin typeface="Economica"/>
              <a:ea typeface="Economica"/>
              <a:cs typeface="Economica"/>
              <a:sym typeface="Economica"/>
            </a:endParaRPr>
          </a:p>
        </p:txBody>
      </p:sp>
      <p:pic>
        <p:nvPicPr>
          <p:cNvPr id="63" name="Google Shape;63;p14"/>
          <p:cNvPicPr preferRelativeResize="0"/>
          <p:nvPr/>
        </p:nvPicPr>
        <p:blipFill>
          <a:blip r:embed="rId3">
            <a:alphaModFix/>
          </a:blip>
          <a:stretch>
            <a:fillRect/>
          </a:stretch>
        </p:blipFill>
        <p:spPr>
          <a:xfrm>
            <a:off x="4717200" y="1170125"/>
            <a:ext cx="4274401" cy="296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Project Goals</a:t>
            </a:r>
            <a:endParaRPr>
              <a:latin typeface="Economica"/>
              <a:ea typeface="Economica"/>
              <a:cs typeface="Economica"/>
              <a:sym typeface="Economica"/>
            </a:endParaRPr>
          </a:p>
        </p:txBody>
      </p:sp>
      <p:sp>
        <p:nvSpPr>
          <p:cNvPr id="69" name="Google Shape;69;p15"/>
          <p:cNvSpPr txBox="1"/>
          <p:nvPr>
            <p:ph idx="1" type="body"/>
          </p:nvPr>
        </p:nvSpPr>
        <p:spPr>
          <a:xfrm>
            <a:off x="311700" y="1381075"/>
            <a:ext cx="4405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To predict the sales price for each house. </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To find out how to reduce features, which also include numeric and string data</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For each Id in the test set, we intend to predict the value of the Sale Price variable.</a:t>
            </a:r>
            <a:endParaRPr>
              <a:latin typeface="Economica"/>
              <a:ea typeface="Economica"/>
              <a:cs typeface="Economica"/>
              <a:sym typeface="Economica"/>
            </a:endParaRPr>
          </a:p>
          <a:p>
            <a:pPr indent="0" lvl="0" marL="457200" rtl="0" algn="l">
              <a:spcBef>
                <a:spcPts val="1600"/>
              </a:spcBef>
              <a:spcAft>
                <a:spcPts val="0"/>
              </a:spcAft>
              <a:buNone/>
            </a:pPr>
            <a:r>
              <a:t/>
            </a:r>
            <a:endParaRPr>
              <a:latin typeface="Economica"/>
              <a:ea typeface="Economica"/>
              <a:cs typeface="Economica"/>
              <a:sym typeface="Economica"/>
            </a:endParaRPr>
          </a:p>
          <a:p>
            <a:pPr indent="0" lvl="0" marL="0" rtl="0" algn="l">
              <a:spcBef>
                <a:spcPts val="1600"/>
              </a:spcBef>
              <a:spcAft>
                <a:spcPts val="1600"/>
              </a:spcAft>
              <a:buNone/>
            </a:pPr>
            <a:r>
              <a:t/>
            </a:r>
            <a:endParaRPr>
              <a:latin typeface="Economica"/>
              <a:ea typeface="Economica"/>
              <a:cs typeface="Economica"/>
              <a:sym typeface="Economica"/>
            </a:endParaRPr>
          </a:p>
        </p:txBody>
      </p:sp>
      <p:pic>
        <p:nvPicPr>
          <p:cNvPr id="70" name="Google Shape;70;p15"/>
          <p:cNvPicPr preferRelativeResize="0"/>
          <p:nvPr/>
        </p:nvPicPr>
        <p:blipFill>
          <a:blip r:embed="rId3">
            <a:alphaModFix/>
          </a:blip>
          <a:stretch>
            <a:fillRect/>
          </a:stretch>
        </p:blipFill>
        <p:spPr>
          <a:xfrm>
            <a:off x="4793400" y="1017725"/>
            <a:ext cx="4122000" cy="343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Features</a:t>
            </a:r>
            <a:endParaRPr>
              <a:latin typeface="Economica"/>
              <a:ea typeface="Economica"/>
              <a:cs typeface="Economica"/>
              <a:sym typeface="Economica"/>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Due to having 80 features, we intended to reduce the features down to 20</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But, because there were many features that had data that were strings, we had trouble reducing the features</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df = pd.get_dummies(df) was used to transform the string data into numerical data</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Without removing the features, the results from applying algorithms to a lot of features gave results that were very </a:t>
            </a:r>
            <a:r>
              <a:rPr lang="en">
                <a:latin typeface="Economica"/>
                <a:ea typeface="Economica"/>
                <a:cs typeface="Economica"/>
                <a:sym typeface="Economica"/>
              </a:rPr>
              <a:t>inaccurate.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df = pd.get_dummies(df) creates more columns, which resulted in logistic regression taking a long time to finish with all the data we had to fit and run</a:t>
            </a:r>
            <a:endParaRPr>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Simple Linear Regression</a:t>
            </a:r>
            <a:endParaRPr>
              <a:latin typeface="Economica"/>
              <a:ea typeface="Economica"/>
              <a:cs typeface="Economica"/>
              <a:sym typeface="Economica"/>
            </a:endParaRPr>
          </a:p>
        </p:txBody>
      </p:sp>
      <p:sp>
        <p:nvSpPr>
          <p:cNvPr id="82" name="Google Shape;82;p17"/>
          <p:cNvSpPr txBox="1"/>
          <p:nvPr>
            <p:ph idx="1" type="body"/>
          </p:nvPr>
        </p:nvSpPr>
        <p:spPr>
          <a:xfrm>
            <a:off x="311700" y="1381075"/>
            <a:ext cx="4405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Simple linear regression uses a traditional slope-intercept form, where a and b are the coefficients that we try to “learn” and produce the most accurate predictions. </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X represents our input data and Y is our prediction.</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Linear regression produces continuous output.</a:t>
            </a:r>
            <a:endParaRPr>
              <a:latin typeface="Economica"/>
              <a:ea typeface="Economica"/>
              <a:cs typeface="Economica"/>
              <a:sym typeface="Economica"/>
            </a:endParaRPr>
          </a:p>
          <a:p>
            <a:pPr indent="0" lvl="0" marL="457200" rtl="0" algn="l">
              <a:spcBef>
                <a:spcPts val="1600"/>
              </a:spcBef>
              <a:spcAft>
                <a:spcPts val="1600"/>
              </a:spcAft>
              <a:buNone/>
            </a:pPr>
            <a:r>
              <a:t/>
            </a:r>
            <a:endParaRPr>
              <a:latin typeface="Economica"/>
              <a:ea typeface="Economica"/>
              <a:cs typeface="Economica"/>
              <a:sym typeface="Economica"/>
            </a:endParaRPr>
          </a:p>
        </p:txBody>
      </p:sp>
      <p:pic>
        <p:nvPicPr>
          <p:cNvPr id="83" name="Google Shape;83;p17"/>
          <p:cNvPicPr preferRelativeResize="0"/>
          <p:nvPr/>
        </p:nvPicPr>
        <p:blipFill>
          <a:blip r:embed="rId3">
            <a:alphaModFix/>
          </a:blip>
          <a:stretch>
            <a:fillRect/>
          </a:stretch>
        </p:blipFill>
        <p:spPr>
          <a:xfrm>
            <a:off x="4793400" y="1569125"/>
            <a:ext cx="4121998" cy="18528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Linear Regression </a:t>
            </a:r>
            <a:r>
              <a:rPr lang="en">
                <a:latin typeface="Economica"/>
                <a:ea typeface="Economica"/>
                <a:cs typeface="Economica"/>
                <a:sym typeface="Economica"/>
              </a:rPr>
              <a:t>Accuracy for House Price</a:t>
            </a:r>
            <a:endParaRPr>
              <a:latin typeface="Economica"/>
              <a:ea typeface="Economica"/>
              <a:cs typeface="Economica"/>
              <a:sym typeface="Economica"/>
            </a:endParaRPr>
          </a:p>
        </p:txBody>
      </p:sp>
      <p:sp>
        <p:nvSpPr>
          <p:cNvPr id="89" name="Google Shape;89;p18"/>
          <p:cNvSpPr txBox="1"/>
          <p:nvPr>
            <p:ph idx="1" type="body"/>
          </p:nvPr>
        </p:nvSpPr>
        <p:spPr>
          <a:xfrm>
            <a:off x="311700" y="1469325"/>
            <a:ext cx="8002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The Linear Regression model uses a filtered feature set of eight elements that best describes the house that is going to be sold. Some of the features are: the year the house was built, the lot area, screen porch and so on.</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We have used the sale price as a target for the linear regression model.</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We have also calculated the Root mean square error (RMSE) of the Linear regression model on the eight selected features and got a score of</a:t>
            </a:r>
            <a:r>
              <a:rPr lang="en" sz="1050">
                <a:solidFill>
                  <a:schemeClr val="dk1"/>
                </a:solidFill>
              </a:rPr>
              <a:t> </a:t>
            </a:r>
            <a:r>
              <a:rPr lang="en">
                <a:solidFill>
                  <a:schemeClr val="dk1"/>
                </a:solidFill>
                <a:latin typeface="Economica"/>
                <a:ea typeface="Economica"/>
                <a:cs typeface="Economica"/>
                <a:sym typeface="Economica"/>
              </a:rPr>
              <a:t>68053.7672689169, </a:t>
            </a:r>
            <a:r>
              <a:rPr lang="en">
                <a:solidFill>
                  <a:srgbClr val="666666"/>
                </a:solidFill>
                <a:latin typeface="Economica"/>
                <a:ea typeface="Economica"/>
                <a:cs typeface="Economica"/>
                <a:sym typeface="Economica"/>
              </a:rPr>
              <a:t>which indicates the accuracy to be way off.</a:t>
            </a:r>
            <a:endParaRPr>
              <a:solidFill>
                <a:srgbClr val="666666"/>
              </a:solidFill>
              <a:latin typeface="Economica"/>
              <a:ea typeface="Economica"/>
              <a:cs typeface="Economica"/>
              <a:sym typeface="Economica"/>
            </a:endParaRPr>
          </a:p>
          <a:p>
            <a:pPr indent="-342900" lvl="0" marL="457200" rtl="0" algn="l">
              <a:spcBef>
                <a:spcPts val="0"/>
              </a:spcBef>
              <a:spcAft>
                <a:spcPts val="0"/>
              </a:spcAft>
              <a:buClr>
                <a:srgbClr val="666666"/>
              </a:buClr>
              <a:buSzPts val="1800"/>
              <a:buFont typeface="Economica"/>
              <a:buChar char="●"/>
            </a:pPr>
            <a:r>
              <a:rPr lang="en">
                <a:solidFill>
                  <a:srgbClr val="666666"/>
                </a:solidFill>
                <a:latin typeface="Economica"/>
                <a:ea typeface="Economica"/>
                <a:cs typeface="Economica"/>
                <a:sym typeface="Economica"/>
              </a:rPr>
              <a:t>Even with 10-fold cross validation, we ended up with an even more inaccurate score of 189698538.42772207</a:t>
            </a:r>
            <a:endParaRPr>
              <a:solidFill>
                <a:srgbClr val="666666"/>
              </a:solidFill>
              <a:latin typeface="Economica"/>
              <a:ea typeface="Economica"/>
              <a:cs typeface="Economica"/>
              <a:sym typeface="Economica"/>
            </a:endParaRPr>
          </a:p>
          <a:p>
            <a:pPr indent="0" lvl="0" marL="457200" rtl="0" algn="l">
              <a:spcBef>
                <a:spcPts val="1600"/>
              </a:spcBef>
              <a:spcAft>
                <a:spcPts val="0"/>
              </a:spcAft>
              <a:buNone/>
            </a:pPr>
            <a:r>
              <a:t/>
            </a:r>
            <a:endParaRPr>
              <a:solidFill>
                <a:srgbClr val="666666"/>
              </a:solidFill>
              <a:latin typeface="Economica"/>
              <a:ea typeface="Economica"/>
              <a:cs typeface="Economica"/>
              <a:sym typeface="Economica"/>
            </a:endParaRPr>
          </a:p>
          <a:p>
            <a:pPr indent="0" lvl="0" marL="0" rtl="0" algn="l">
              <a:spcBef>
                <a:spcPts val="1600"/>
              </a:spcBef>
              <a:spcAft>
                <a:spcPts val="1600"/>
              </a:spcAft>
              <a:buNone/>
            </a:pPr>
            <a:r>
              <a:t/>
            </a:r>
            <a:endParaRPr>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Logistic Regression Accuracy for House Price</a:t>
            </a:r>
            <a:endParaRPr>
              <a:latin typeface="Economica"/>
              <a:ea typeface="Economica"/>
              <a:cs typeface="Economica"/>
              <a:sym typeface="Economica"/>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The logistic regression model typically predicted the cost of a house with an error of at least $30,000. This pattern was consistent with many values which indicates that the error may have been smaller if we added 30,000 to the logistic regression output.</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Logistic regression did not predict the values very well because it is an algorithm meant for predicting binary output. Our group ran logistic regression to show the effect of running this algorithm with respect to an algorithm like linear regression which is meant to predict continuous output rather than discrete output.</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Our logistic regression classifier scored </a:t>
            </a:r>
            <a:r>
              <a:rPr lang="en">
                <a:solidFill>
                  <a:srgbClr val="999999"/>
                </a:solidFill>
                <a:latin typeface="Economica"/>
                <a:ea typeface="Economica"/>
                <a:cs typeface="Economica"/>
                <a:sym typeface="Economica"/>
              </a:rPr>
              <a:t>.</a:t>
            </a:r>
            <a:r>
              <a:rPr lang="en">
                <a:solidFill>
                  <a:srgbClr val="999999"/>
                </a:solidFill>
                <a:highlight>
                  <a:srgbClr val="FFFFFF"/>
                </a:highlight>
                <a:latin typeface="Economica"/>
                <a:ea typeface="Economica"/>
                <a:cs typeface="Economica"/>
                <a:sym typeface="Economica"/>
              </a:rPr>
              <a:t>00684931506849315</a:t>
            </a:r>
            <a:endParaRPr>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Random Forest </a:t>
            </a:r>
            <a:endParaRPr>
              <a:latin typeface="Economica"/>
              <a:ea typeface="Economica"/>
              <a:cs typeface="Economica"/>
              <a:sym typeface="Economica"/>
            </a:endParaRPr>
          </a:p>
          <a:p>
            <a:pPr indent="0" lvl="0" marL="0" rtl="0" algn="l">
              <a:spcBef>
                <a:spcPts val="0"/>
              </a:spcBef>
              <a:spcAft>
                <a:spcPts val="0"/>
              </a:spcAft>
              <a:buNone/>
            </a:pPr>
            <a:r>
              <a:t/>
            </a:r>
            <a:endParaRPr>
              <a:latin typeface="Economica"/>
              <a:ea typeface="Economica"/>
              <a:cs typeface="Economica"/>
              <a:sym typeface="Economica"/>
            </a:endParaRPr>
          </a:p>
        </p:txBody>
      </p:sp>
      <p:sp>
        <p:nvSpPr>
          <p:cNvPr id="101" name="Google Shape;101;p20"/>
          <p:cNvSpPr txBox="1"/>
          <p:nvPr>
            <p:ph idx="1" type="body"/>
          </p:nvPr>
        </p:nvSpPr>
        <p:spPr>
          <a:xfrm>
            <a:off x="311700" y="1381075"/>
            <a:ext cx="4690800" cy="355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We used Random Forest regression since the target variable is a continuous real number.</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We have </a:t>
            </a:r>
            <a:r>
              <a:rPr lang="en">
                <a:latin typeface="Economica"/>
                <a:ea typeface="Economica"/>
                <a:cs typeface="Economica"/>
                <a:sym typeface="Economica"/>
              </a:rPr>
              <a:t>splitted</a:t>
            </a:r>
            <a:r>
              <a:rPr lang="en">
                <a:latin typeface="Economica"/>
                <a:ea typeface="Economica"/>
                <a:cs typeface="Economica"/>
                <a:sym typeface="Economica"/>
              </a:rPr>
              <a:t> the train set into a train and a test set to find the accuracy with the score of 0.02054794520547945</a:t>
            </a:r>
            <a:endParaRPr>
              <a:latin typeface="Economica"/>
              <a:ea typeface="Economica"/>
              <a:cs typeface="Economica"/>
              <a:sym typeface="Economica"/>
            </a:endParaRPr>
          </a:p>
          <a:p>
            <a:pPr indent="0" lvl="0" marL="457200" rtl="0" algn="l">
              <a:spcBef>
                <a:spcPts val="1600"/>
              </a:spcBef>
              <a:spcAft>
                <a:spcPts val="0"/>
              </a:spcAft>
              <a:buNone/>
            </a:pPr>
            <a:r>
              <a:t/>
            </a:r>
            <a:endParaRPr>
              <a:latin typeface="Economica"/>
              <a:ea typeface="Economica"/>
              <a:cs typeface="Economica"/>
              <a:sym typeface="Economica"/>
            </a:endParaRPr>
          </a:p>
          <a:p>
            <a:pPr indent="0" lvl="0" marL="0" rtl="0" algn="l">
              <a:spcBef>
                <a:spcPts val="1600"/>
              </a:spcBef>
              <a:spcAft>
                <a:spcPts val="1600"/>
              </a:spcAft>
              <a:buNone/>
            </a:pPr>
            <a:r>
              <a:t/>
            </a:r>
            <a:endParaRPr>
              <a:latin typeface="Economica"/>
              <a:ea typeface="Economica"/>
              <a:cs typeface="Economica"/>
              <a:sym typeface="Economica"/>
            </a:endParaRPr>
          </a:p>
        </p:txBody>
      </p:sp>
      <p:pic>
        <p:nvPicPr>
          <p:cNvPr id="102" name="Google Shape;102;p20"/>
          <p:cNvPicPr preferRelativeResize="0"/>
          <p:nvPr/>
        </p:nvPicPr>
        <p:blipFill>
          <a:blip r:embed="rId3">
            <a:alphaModFix/>
          </a:blip>
          <a:stretch>
            <a:fillRect/>
          </a:stretch>
        </p:blipFill>
        <p:spPr>
          <a:xfrm>
            <a:off x="5002500" y="1170125"/>
            <a:ext cx="3836700" cy="341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Decision</a:t>
            </a:r>
            <a:r>
              <a:rPr lang="en">
                <a:latin typeface="Economica"/>
                <a:ea typeface="Economica"/>
                <a:cs typeface="Economica"/>
                <a:sym typeface="Economica"/>
              </a:rPr>
              <a:t> Tree Classifier</a:t>
            </a:r>
            <a:endParaRPr>
              <a:latin typeface="Economica"/>
              <a:ea typeface="Economica"/>
              <a:cs typeface="Economica"/>
              <a:sym typeface="Economica"/>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The decision tree classifier gave us an accuracy score of 0.0136986301369863</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With that being our last test, we have concluded that the best score actually came from 10-fold cross validation from logistic regression with a mean accuracy of 0.025892741822205422</a:t>
            </a:r>
            <a:endParaRPr>
              <a:latin typeface="Economica"/>
              <a:ea typeface="Economica"/>
              <a:cs typeface="Economica"/>
              <a:sym typeface="Economica"/>
            </a:endParaRPr>
          </a:p>
          <a:p>
            <a:pPr indent="0" lvl="0" marL="457200" rtl="0" algn="l">
              <a:spcBef>
                <a:spcPts val="1600"/>
              </a:spcBef>
              <a:spcAft>
                <a:spcPts val="1600"/>
              </a:spcAft>
              <a:buNone/>
            </a:pPr>
            <a:r>
              <a:t/>
            </a:r>
            <a:endParaRPr>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