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4b892e89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4b892e89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4b892e89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4b892e89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b892e89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b892e89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b892e89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b892e89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b892e89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b892e89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b892e89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b892e89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4b892e89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4b892e89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4b892e89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4b892e89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4b892e8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4b892e8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4b892e89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4b892e89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4b892e89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4b892e89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4b892e89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4b892e89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4b892e8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4b892e8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b892e89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b892e8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4b892e89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4b892e89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Shopee product matching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Team: Joshua Perez, Kuong Thong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p:txBody>
      </p:sp>
      <p:sp>
        <p:nvSpPr>
          <p:cNvPr id="143" name="Google Shape;143;p22"/>
          <p:cNvSpPr txBox="1"/>
          <p:nvPr>
            <p:ph idx="1" type="body"/>
          </p:nvPr>
        </p:nvSpPr>
        <p:spPr>
          <a:xfrm>
            <a:off x="3328350" y="3742600"/>
            <a:ext cx="2487300" cy="9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XGBoost accuracy: 0.1</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XGBoost AUC: nan</a:t>
            </a:r>
            <a:endParaRPr sz="2100"/>
          </a:p>
        </p:txBody>
      </p:sp>
      <p:pic>
        <p:nvPicPr>
          <p:cNvPr id="144" name="Google Shape;144;p22"/>
          <p:cNvPicPr preferRelativeResize="0"/>
          <p:nvPr/>
        </p:nvPicPr>
        <p:blipFill>
          <a:blip r:embed="rId3">
            <a:alphaModFix/>
          </a:blip>
          <a:stretch>
            <a:fillRect/>
          </a:stretch>
        </p:blipFill>
        <p:spPr>
          <a:xfrm>
            <a:off x="2238375" y="1229875"/>
            <a:ext cx="466725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MLP and Grid Search</a:t>
            </a:r>
            <a:endParaRPr/>
          </a:p>
        </p:txBody>
      </p:sp>
      <p:sp>
        <p:nvSpPr>
          <p:cNvPr id="150" name="Google Shape;150;p23"/>
          <p:cNvSpPr txBox="1"/>
          <p:nvPr>
            <p:ph idx="1" type="body"/>
          </p:nvPr>
        </p:nvSpPr>
        <p:spPr>
          <a:xfrm>
            <a:off x="3666300" y="3840075"/>
            <a:ext cx="1811400" cy="9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Accuracy = NA</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AUC = NA</a:t>
            </a:r>
            <a:endParaRPr sz="1400">
              <a:latin typeface="Arial"/>
              <a:ea typeface="Arial"/>
              <a:cs typeface="Arial"/>
              <a:sym typeface="Arial"/>
            </a:endParaRPr>
          </a:p>
        </p:txBody>
      </p:sp>
      <p:pic>
        <p:nvPicPr>
          <p:cNvPr id="151" name="Google Shape;151;p23"/>
          <p:cNvPicPr preferRelativeResize="0"/>
          <p:nvPr/>
        </p:nvPicPr>
        <p:blipFill>
          <a:blip r:embed="rId3">
            <a:alphaModFix/>
          </a:blip>
          <a:stretch>
            <a:fillRect/>
          </a:stretch>
        </p:blipFill>
        <p:spPr>
          <a:xfrm>
            <a:off x="1929050" y="1111699"/>
            <a:ext cx="5285899" cy="263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bagging and voting</a:t>
            </a:r>
            <a:endParaRPr/>
          </a:p>
        </p:txBody>
      </p:sp>
      <p:sp>
        <p:nvSpPr>
          <p:cNvPr id="157" name="Google Shape;157;p24"/>
          <p:cNvSpPr txBox="1"/>
          <p:nvPr>
            <p:ph idx="1" type="body"/>
          </p:nvPr>
        </p:nvSpPr>
        <p:spPr>
          <a:xfrm>
            <a:off x="3293100" y="3639800"/>
            <a:ext cx="2557800" cy="81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435">
                <a:solidFill>
                  <a:srgbClr val="000000"/>
                </a:solidFill>
                <a:latin typeface="Arial"/>
                <a:ea typeface="Arial"/>
                <a:cs typeface="Arial"/>
                <a:sym typeface="Arial"/>
              </a:rPr>
              <a:t>Bagging voting: 0.06666666666666667</a:t>
            </a:r>
            <a:endParaRPr sz="14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4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435">
                <a:solidFill>
                  <a:srgbClr val="000000"/>
                </a:solidFill>
                <a:latin typeface="Arial"/>
                <a:ea typeface="Arial"/>
                <a:cs typeface="Arial"/>
                <a:sym typeface="Arial"/>
              </a:rPr>
              <a:t>Bagging accuracy mean: 0.047126436781609195</a:t>
            </a:r>
            <a:endParaRPr sz="2029"/>
          </a:p>
        </p:txBody>
      </p:sp>
      <p:pic>
        <p:nvPicPr>
          <p:cNvPr id="158" name="Google Shape;158;p24"/>
          <p:cNvPicPr preferRelativeResize="0"/>
          <p:nvPr/>
        </p:nvPicPr>
        <p:blipFill>
          <a:blip r:embed="rId3">
            <a:alphaModFix/>
          </a:blip>
          <a:stretch>
            <a:fillRect/>
          </a:stretch>
        </p:blipFill>
        <p:spPr>
          <a:xfrm>
            <a:off x="1600200" y="1168750"/>
            <a:ext cx="5244700" cy="1655772"/>
          </a:xfrm>
          <a:prstGeom prst="rect">
            <a:avLst/>
          </a:prstGeom>
          <a:noFill/>
          <a:ln>
            <a:noFill/>
          </a:ln>
        </p:spPr>
      </p:pic>
      <p:pic>
        <p:nvPicPr>
          <p:cNvPr id="159" name="Google Shape;159;p24"/>
          <p:cNvPicPr preferRelativeResize="0"/>
          <p:nvPr/>
        </p:nvPicPr>
        <p:blipFill>
          <a:blip r:embed="rId4">
            <a:alphaModFix/>
          </a:blip>
          <a:stretch>
            <a:fillRect/>
          </a:stretch>
        </p:blipFill>
        <p:spPr>
          <a:xfrm>
            <a:off x="1600200" y="2824522"/>
            <a:ext cx="5244700" cy="8152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chose the methods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chose CV2 and PIL to create our array because it was what we understood the most</a:t>
            </a:r>
            <a:endParaRPr/>
          </a:p>
          <a:p>
            <a:pPr indent="-342900" lvl="0" marL="457200" rtl="0" algn="l">
              <a:spcBef>
                <a:spcPts val="0"/>
              </a:spcBef>
              <a:spcAft>
                <a:spcPts val="0"/>
              </a:spcAft>
              <a:buSzPts val="1800"/>
              <a:buChar char="●"/>
            </a:pPr>
            <a:r>
              <a:rPr lang="en"/>
              <a:t>CV2 allowed us to create a quick and small 1D array which had </a:t>
            </a:r>
            <a:r>
              <a:rPr lang="en"/>
              <a:t>allowed our methods to have a relatively quick (VS PIL) runtime when input into the method</a:t>
            </a:r>
            <a:endParaRPr/>
          </a:p>
          <a:p>
            <a:pPr indent="-342900" lvl="0" marL="457200" rtl="0" algn="l">
              <a:spcBef>
                <a:spcPts val="0"/>
              </a:spcBef>
              <a:spcAft>
                <a:spcPts val="0"/>
              </a:spcAft>
              <a:buSzPts val="1800"/>
              <a:buChar char="●"/>
            </a:pPr>
            <a:r>
              <a:rPr lang="en"/>
              <a:t>PIL was chosen because we could convert each RGB pixel into a feature and match the features against other images, which would result in higher matching accuracy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of the methods we used came in close to about 6%-10% accuracy after running for ~2hours</a:t>
            </a:r>
            <a:endParaRPr/>
          </a:p>
          <a:p>
            <a:pPr indent="-342900" lvl="0" marL="457200" rtl="0" algn="l">
              <a:spcBef>
                <a:spcPts val="0"/>
              </a:spcBef>
              <a:spcAft>
                <a:spcPts val="0"/>
              </a:spcAft>
              <a:buSzPts val="1800"/>
              <a:buChar char="●"/>
            </a:pPr>
            <a:r>
              <a:rPr lang="en"/>
              <a:t>We found that our CV2 array had very small differences in accuracy as </a:t>
            </a:r>
            <a:r>
              <a:rPr lang="en"/>
              <a:t>opposed</a:t>
            </a:r>
            <a:r>
              <a:rPr lang="en"/>
              <a:t> to PIL, but CV2 ran at 10-20x faster than our PIL array because it was 10x smaller in the </a:t>
            </a:r>
            <a:r>
              <a:rPr lang="en"/>
              <a:t>amount</a:t>
            </a:r>
            <a:r>
              <a:rPr lang="en"/>
              <a:t> of features.</a:t>
            </a:r>
            <a:endParaRPr/>
          </a:p>
          <a:p>
            <a:pPr indent="-342900" lvl="0" marL="457200" rtl="0" algn="l">
              <a:spcBef>
                <a:spcPts val="0"/>
              </a:spcBef>
              <a:spcAft>
                <a:spcPts val="0"/>
              </a:spcAft>
              <a:buSzPts val="1800"/>
              <a:buChar char="●"/>
            </a:pPr>
            <a:r>
              <a:rPr lang="en"/>
              <a:t>We were not able to obtain ROC curves because all our methods resulted in NaN AUC values</a:t>
            </a:r>
            <a:endParaRPr/>
          </a:p>
          <a:p>
            <a:pPr indent="-342900" lvl="0" marL="457200" rtl="0" algn="l">
              <a:spcBef>
                <a:spcPts val="0"/>
              </a:spcBef>
              <a:spcAft>
                <a:spcPts val="0"/>
              </a:spcAft>
              <a:buSzPts val="1800"/>
              <a:buChar char="●"/>
            </a:pPr>
            <a:r>
              <a:rPr lang="en"/>
              <a:t>Ada boost was the worst with 0% accuracy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Encountered</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large array would make our runtimes 2-4 hours long</a:t>
            </a:r>
            <a:endParaRPr/>
          </a:p>
          <a:p>
            <a:pPr indent="-342900" lvl="0" marL="457200" rtl="0" algn="l">
              <a:spcBef>
                <a:spcPts val="0"/>
              </a:spcBef>
              <a:spcAft>
                <a:spcPts val="0"/>
              </a:spcAft>
              <a:buSzPts val="1800"/>
              <a:buChar char="●"/>
            </a:pPr>
            <a:r>
              <a:rPr lang="en"/>
              <a:t>Finding a good method to create an array</a:t>
            </a:r>
            <a:endParaRPr/>
          </a:p>
          <a:p>
            <a:pPr indent="-342900" lvl="0" marL="457200" rtl="0" algn="l">
              <a:spcBef>
                <a:spcPts val="0"/>
              </a:spcBef>
              <a:spcAft>
                <a:spcPts val="0"/>
              </a:spcAft>
              <a:buSzPts val="1800"/>
              <a:buChar char="●"/>
            </a:pPr>
            <a:r>
              <a:rPr lang="en"/>
              <a:t>Couldn’t Use TensorFlow because of RAM restrictions</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a:t>
            </a:r>
            <a:r>
              <a:rPr lang="en"/>
              <a:t>escription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Teams are given files consisting of product images and CSV files which contain their product numbers.</a:t>
            </a:r>
            <a:endParaRPr/>
          </a:p>
          <a:p>
            <a:pPr indent="-342900" lvl="0" marL="457200" rtl="0" algn="l">
              <a:spcBef>
                <a:spcPts val="0"/>
              </a:spcBef>
              <a:spcAft>
                <a:spcPts val="0"/>
              </a:spcAft>
              <a:buSzPts val="1800"/>
              <a:buChar char="●"/>
            </a:pPr>
            <a:r>
              <a:rPr lang="en"/>
              <a:t>Teams have to find matching </a:t>
            </a:r>
            <a:r>
              <a:rPr lang="en"/>
              <a:t>products</a:t>
            </a:r>
            <a:r>
              <a:rPr lang="en"/>
              <a:t> using the images provided</a:t>
            </a:r>
            <a:endParaRPr/>
          </a:p>
          <a:p>
            <a:pPr indent="-342900" lvl="0" marL="457200" rtl="0" algn="l">
              <a:spcBef>
                <a:spcPts val="0"/>
              </a:spcBef>
              <a:spcAft>
                <a:spcPts val="0"/>
              </a:spcAft>
              <a:buSzPts val="1800"/>
              <a:buChar char="●"/>
            </a:pPr>
            <a:r>
              <a:rPr lang="en"/>
              <a:t>Accuracy is based on whether the product image matches the </a:t>
            </a:r>
            <a:r>
              <a:rPr lang="en"/>
              <a:t>product</a:t>
            </a:r>
            <a:r>
              <a:rPr lang="en"/>
              <a:t> number with another image’s product number.</a:t>
            </a:r>
            <a:endParaRPr/>
          </a:p>
          <a:p>
            <a:pPr indent="-342900" lvl="0" marL="457200" rtl="0" algn="l">
              <a:spcBef>
                <a:spcPts val="0"/>
              </a:spcBef>
              <a:spcAft>
                <a:spcPts val="0"/>
              </a:spcAft>
              <a:buSzPts val="1800"/>
              <a:buChar char="●"/>
            </a:pPr>
            <a:r>
              <a:rPr lang="en"/>
              <a:t>The files this project contained came out to be 32000 images, which was too much for our hardware and memory to handle, so we cut the images down to 500, but we did make sure to keep duplicate images in our new sample.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first task was to convert the images into a 1D array and have each pixel equal a feature in the array.</a:t>
            </a:r>
            <a:endParaRPr/>
          </a:p>
          <a:p>
            <a:pPr indent="0" lvl="0" marL="0" rtl="0" algn="l">
              <a:spcBef>
                <a:spcPts val="1200"/>
              </a:spcBef>
              <a:spcAft>
                <a:spcPts val="0"/>
              </a:spcAft>
              <a:buNone/>
            </a:pPr>
            <a:r>
              <a:rPr lang="en"/>
              <a:t>We tested 3 different ways of converting out images to 1D arrays.</a:t>
            </a:r>
            <a:endParaRPr/>
          </a:p>
          <a:p>
            <a:pPr indent="0" lvl="0" marL="0" rtl="0" algn="l">
              <a:spcBef>
                <a:spcPts val="1200"/>
              </a:spcBef>
              <a:spcAft>
                <a:spcPts val="1200"/>
              </a:spcAft>
              <a:buNone/>
            </a:pPr>
            <a:r>
              <a:rPr lang="en"/>
              <a:t>The first method used Keras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Keras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Keras to resize the images to 640 by 640</a:t>
            </a:r>
            <a:endParaRPr/>
          </a:p>
          <a:p>
            <a:pPr indent="-342900" lvl="0" marL="457200" rtl="0" algn="l">
              <a:spcBef>
                <a:spcPts val="0"/>
              </a:spcBef>
              <a:spcAft>
                <a:spcPts val="0"/>
              </a:spcAft>
              <a:buSzPts val="1800"/>
              <a:buChar char="●"/>
            </a:pPr>
            <a:r>
              <a:rPr lang="en"/>
              <a:t>We then divided the dimensions by 4 to get an image that was 160 by 160</a:t>
            </a:r>
            <a:endParaRPr/>
          </a:p>
          <a:p>
            <a:pPr indent="-342900" lvl="0" marL="457200" rtl="0" algn="l">
              <a:spcBef>
                <a:spcPts val="0"/>
              </a:spcBef>
              <a:spcAft>
                <a:spcPts val="0"/>
              </a:spcAft>
              <a:buSzPts val="1800"/>
              <a:buChar char="●"/>
            </a:pPr>
            <a:r>
              <a:rPr lang="en"/>
              <a:t>The array was then made to be 160 * 160 * 3</a:t>
            </a:r>
            <a:endParaRPr/>
          </a:p>
          <a:p>
            <a:pPr indent="-342900" lvl="0" marL="457200" rtl="0" algn="l">
              <a:spcBef>
                <a:spcPts val="0"/>
              </a:spcBef>
              <a:spcAft>
                <a:spcPts val="0"/>
              </a:spcAft>
              <a:buSzPts val="1800"/>
              <a:buChar char="●"/>
            </a:pPr>
            <a:r>
              <a:rPr lang="en"/>
              <a:t>This created a problem because the array would take too long to create and the data would be too large.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CV2</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was a faster method to create a 1D array which we used for our Assignment 3.</a:t>
            </a:r>
            <a:endParaRPr/>
          </a:p>
          <a:p>
            <a:pPr indent="-342900" lvl="0" marL="457200" rtl="0" algn="l">
              <a:spcBef>
                <a:spcPts val="0"/>
              </a:spcBef>
              <a:spcAft>
                <a:spcPts val="0"/>
              </a:spcAft>
              <a:buSzPts val="1800"/>
              <a:buChar char="●"/>
            </a:pPr>
            <a:r>
              <a:rPr lang="en"/>
              <a:t>We resized the images to 64 * 64</a:t>
            </a:r>
            <a:endParaRPr/>
          </a:p>
          <a:p>
            <a:pPr indent="-342900" lvl="0" marL="457200" rtl="0" algn="l">
              <a:spcBef>
                <a:spcPts val="0"/>
              </a:spcBef>
              <a:spcAft>
                <a:spcPts val="0"/>
              </a:spcAft>
              <a:buSzPts val="1800"/>
              <a:buChar char="●"/>
            </a:pPr>
            <a:r>
              <a:rPr lang="en"/>
              <a:t>The accuracy was a lower than our next and final test to find a method to create a 1D array, so we used our next 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PIL</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agreed to use the Pillow library to resize each image to 640*640 because that was the average size of image found in our dataset.</a:t>
            </a:r>
            <a:endParaRPr/>
          </a:p>
          <a:p>
            <a:pPr indent="-342900" lvl="0" marL="457200" rtl="0" algn="l">
              <a:spcBef>
                <a:spcPts val="0"/>
              </a:spcBef>
              <a:spcAft>
                <a:spcPts val="0"/>
              </a:spcAft>
              <a:buSzPts val="1800"/>
              <a:buChar char="●"/>
            </a:pPr>
            <a:r>
              <a:rPr lang="en"/>
              <a:t>We converted each RGB pixel in the image into a feature and added it to our array</a:t>
            </a:r>
            <a:endParaRPr/>
          </a:p>
          <a:p>
            <a:pPr indent="-342900" lvl="0" marL="457200" rtl="0" algn="l">
              <a:spcBef>
                <a:spcPts val="0"/>
              </a:spcBef>
              <a:spcAft>
                <a:spcPts val="0"/>
              </a:spcAft>
              <a:buSzPts val="1800"/>
              <a:buChar char="●"/>
            </a:pPr>
            <a:r>
              <a:rPr lang="en"/>
              <a:t>Con: We should have lowered the size because the runtime to accuracy difference shown later was a small increase over our CV2 64*64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22" name="Google Shape;122;p19"/>
          <p:cNvSpPr txBox="1"/>
          <p:nvPr>
            <p:ph idx="1" type="body"/>
          </p:nvPr>
        </p:nvSpPr>
        <p:spPr>
          <a:xfrm>
            <a:off x="2230975" y="3874775"/>
            <a:ext cx="4682100" cy="81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87">
                <a:solidFill>
                  <a:srgbClr val="000000"/>
                </a:solidFill>
                <a:latin typeface="Arial"/>
                <a:ea typeface="Arial"/>
                <a:cs typeface="Arial"/>
                <a:sym typeface="Arial"/>
              </a:rPr>
              <a:t>Decision tree accuracy: 0.06666666666666667</a:t>
            </a:r>
            <a:endParaRPr sz="1487">
              <a:solidFill>
                <a:srgbClr val="000000"/>
              </a:solidFill>
              <a:latin typeface="Arial"/>
              <a:ea typeface="Arial"/>
              <a:cs typeface="Arial"/>
              <a:sym typeface="Arial"/>
            </a:endParaRPr>
          </a:p>
          <a:p>
            <a:pPr indent="0" lvl="0" marL="0" rtl="0" algn="l">
              <a:lnSpc>
                <a:spcPct val="95000"/>
              </a:lnSpc>
              <a:spcBef>
                <a:spcPts val="0"/>
              </a:spcBef>
              <a:spcAft>
                <a:spcPts val="0"/>
              </a:spcAft>
              <a:buSzPts val="688"/>
              <a:buNone/>
            </a:pPr>
            <a:br>
              <a:rPr lang="en" sz="1487">
                <a:solidFill>
                  <a:srgbClr val="000000"/>
                </a:solidFill>
                <a:latin typeface="Arial"/>
                <a:ea typeface="Arial"/>
                <a:cs typeface="Arial"/>
                <a:sym typeface="Arial"/>
              </a:rPr>
            </a:br>
            <a:r>
              <a:rPr lang="en" sz="1487">
                <a:solidFill>
                  <a:srgbClr val="000000"/>
                </a:solidFill>
                <a:latin typeface="Arial"/>
                <a:ea typeface="Arial"/>
                <a:cs typeface="Arial"/>
                <a:sym typeface="Arial"/>
              </a:rPr>
              <a:t>Decision tree AUC: nan</a:t>
            </a:r>
            <a:endParaRPr sz="1925"/>
          </a:p>
        </p:txBody>
      </p:sp>
      <p:pic>
        <p:nvPicPr>
          <p:cNvPr id="123" name="Google Shape;123;p19"/>
          <p:cNvPicPr preferRelativeResize="0"/>
          <p:nvPr/>
        </p:nvPicPr>
        <p:blipFill>
          <a:blip r:embed="rId3">
            <a:alphaModFix/>
          </a:blip>
          <a:stretch>
            <a:fillRect/>
          </a:stretch>
        </p:blipFill>
        <p:spPr>
          <a:xfrm>
            <a:off x="1657213" y="1229875"/>
            <a:ext cx="5829576" cy="248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29" name="Google Shape;129;p20"/>
          <p:cNvSpPr txBox="1"/>
          <p:nvPr>
            <p:ph idx="1" type="body"/>
          </p:nvPr>
        </p:nvSpPr>
        <p:spPr>
          <a:xfrm>
            <a:off x="3258000" y="3398550"/>
            <a:ext cx="2628000" cy="11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Random Forest accuracy: 0.1</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Random Forest AUC: nan</a:t>
            </a:r>
            <a:endParaRPr sz="2100"/>
          </a:p>
        </p:txBody>
      </p:sp>
      <p:pic>
        <p:nvPicPr>
          <p:cNvPr id="130" name="Google Shape;130;p20"/>
          <p:cNvPicPr preferRelativeResize="0"/>
          <p:nvPr/>
        </p:nvPicPr>
        <p:blipFill>
          <a:blip r:embed="rId3">
            <a:alphaModFix/>
          </a:blip>
          <a:stretch>
            <a:fillRect/>
          </a:stretch>
        </p:blipFill>
        <p:spPr>
          <a:xfrm>
            <a:off x="833825" y="1229887"/>
            <a:ext cx="7476351" cy="216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 Boost</a:t>
            </a:r>
            <a:endParaRPr/>
          </a:p>
        </p:txBody>
      </p:sp>
      <p:sp>
        <p:nvSpPr>
          <p:cNvPr id="136" name="Google Shape;136;p21"/>
          <p:cNvSpPr txBox="1"/>
          <p:nvPr>
            <p:ph idx="1" type="body"/>
          </p:nvPr>
        </p:nvSpPr>
        <p:spPr>
          <a:xfrm>
            <a:off x="3780350" y="3646150"/>
            <a:ext cx="1939200" cy="11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Ada accuracy: 0.0</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Ada AUC: nan</a:t>
            </a:r>
            <a:endParaRPr sz="2100"/>
          </a:p>
        </p:txBody>
      </p:sp>
      <p:pic>
        <p:nvPicPr>
          <p:cNvPr id="137" name="Google Shape;137;p21"/>
          <p:cNvPicPr preferRelativeResize="0"/>
          <p:nvPr/>
        </p:nvPicPr>
        <p:blipFill>
          <a:blip r:embed="rId3">
            <a:alphaModFix/>
          </a:blip>
          <a:stretch>
            <a:fillRect/>
          </a:stretch>
        </p:blipFill>
        <p:spPr>
          <a:xfrm>
            <a:off x="2009850" y="1116850"/>
            <a:ext cx="5124300" cy="252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