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125" y="0"/>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Shape 11"/>
          <p:cNvSpPr txBox="1"/>
          <p:nvPr>
            <p:ph type="ctr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2" name="Shape 12"/>
          <p:cNvSpPr txBox="1"/>
          <p:nvPr>
            <p:ph idx="1" type="subTitle"/>
          </p:nvPr>
        </p:nvSpPr>
        <p:spPr>
          <a:xfrm>
            <a:off x="311700" y="1878560"/>
            <a:ext cx="4242600" cy="738300"/>
          </a:xfrm>
          <a:prstGeom prst="rect">
            <a:avLst/>
          </a:prstGeom>
        </p:spPr>
        <p:txBody>
          <a:bodyPr anchorCtr="0" anchor="t" bIns="91425" lIns="91425" rIns="91425" wrap="square" tIns="91425"/>
          <a:lstStyle>
            <a:lvl1pPr lvl="0">
              <a:lnSpc>
                <a:spcPct val="100000"/>
              </a:lnSpc>
              <a:spcBef>
                <a:spcPts val="0"/>
              </a:spcBef>
              <a:spcAft>
                <a:spcPts val="0"/>
              </a:spcAft>
              <a:buClr>
                <a:schemeClr val="lt2"/>
              </a:buClr>
              <a:buSzPct val="100000"/>
              <a:buNone/>
              <a:defRPr sz="1600">
                <a:solidFill>
                  <a:schemeClr val="lt2"/>
                </a:solidFill>
              </a:defRPr>
            </a:lvl1pPr>
            <a:lvl2pPr lvl="1">
              <a:lnSpc>
                <a:spcPct val="100000"/>
              </a:lnSpc>
              <a:spcBef>
                <a:spcPts val="0"/>
              </a:spcBef>
              <a:spcAft>
                <a:spcPts val="0"/>
              </a:spcAft>
              <a:buClr>
                <a:schemeClr val="lt2"/>
              </a:buClr>
              <a:buSzPct val="100000"/>
              <a:buNone/>
              <a:defRPr sz="1600">
                <a:solidFill>
                  <a:schemeClr val="lt2"/>
                </a:solidFill>
              </a:defRPr>
            </a:lvl2pPr>
            <a:lvl3pPr lvl="2">
              <a:lnSpc>
                <a:spcPct val="100000"/>
              </a:lnSpc>
              <a:spcBef>
                <a:spcPts val="0"/>
              </a:spcBef>
              <a:spcAft>
                <a:spcPts val="0"/>
              </a:spcAft>
              <a:buClr>
                <a:schemeClr val="lt2"/>
              </a:buClr>
              <a:buSzPct val="100000"/>
              <a:buNone/>
              <a:defRPr sz="1600">
                <a:solidFill>
                  <a:schemeClr val="lt2"/>
                </a:solidFill>
              </a:defRPr>
            </a:lvl3pPr>
            <a:lvl4pPr lvl="3">
              <a:lnSpc>
                <a:spcPct val="100000"/>
              </a:lnSpc>
              <a:spcBef>
                <a:spcPts val="0"/>
              </a:spcBef>
              <a:spcAft>
                <a:spcPts val="0"/>
              </a:spcAft>
              <a:buClr>
                <a:schemeClr val="lt2"/>
              </a:buClr>
              <a:buSzPct val="100000"/>
              <a:buNone/>
              <a:defRPr sz="1600">
                <a:solidFill>
                  <a:schemeClr val="lt2"/>
                </a:solidFill>
              </a:defRPr>
            </a:lvl4pPr>
            <a:lvl5pPr lvl="4">
              <a:lnSpc>
                <a:spcPct val="100000"/>
              </a:lnSpc>
              <a:spcBef>
                <a:spcPts val="0"/>
              </a:spcBef>
              <a:spcAft>
                <a:spcPts val="0"/>
              </a:spcAft>
              <a:buClr>
                <a:schemeClr val="lt2"/>
              </a:buClr>
              <a:buSzPct val="100000"/>
              <a:buNone/>
              <a:defRPr sz="1600">
                <a:solidFill>
                  <a:schemeClr val="lt2"/>
                </a:solidFill>
              </a:defRPr>
            </a:lvl5pPr>
            <a:lvl6pPr lvl="5">
              <a:lnSpc>
                <a:spcPct val="100000"/>
              </a:lnSpc>
              <a:spcBef>
                <a:spcPts val="0"/>
              </a:spcBef>
              <a:spcAft>
                <a:spcPts val="0"/>
              </a:spcAft>
              <a:buClr>
                <a:schemeClr val="lt2"/>
              </a:buClr>
              <a:buSzPct val="100000"/>
              <a:buNone/>
              <a:defRPr sz="1600">
                <a:solidFill>
                  <a:schemeClr val="lt2"/>
                </a:solidFill>
              </a:defRPr>
            </a:lvl6pPr>
            <a:lvl7pPr lvl="6">
              <a:lnSpc>
                <a:spcPct val="100000"/>
              </a:lnSpc>
              <a:spcBef>
                <a:spcPts val="0"/>
              </a:spcBef>
              <a:spcAft>
                <a:spcPts val="0"/>
              </a:spcAft>
              <a:buClr>
                <a:schemeClr val="lt2"/>
              </a:buClr>
              <a:buSzPct val="100000"/>
              <a:buNone/>
              <a:defRPr sz="1600">
                <a:solidFill>
                  <a:schemeClr val="lt2"/>
                </a:solidFill>
              </a:defRPr>
            </a:lvl7pPr>
            <a:lvl8pPr lvl="7">
              <a:lnSpc>
                <a:spcPct val="100000"/>
              </a:lnSpc>
              <a:spcBef>
                <a:spcPts val="0"/>
              </a:spcBef>
              <a:spcAft>
                <a:spcPts val="0"/>
              </a:spcAft>
              <a:buClr>
                <a:schemeClr val="lt2"/>
              </a:buClr>
              <a:buSzPct val="100000"/>
              <a:buNone/>
              <a:defRPr sz="1600">
                <a:solidFill>
                  <a:schemeClr val="lt2"/>
                </a:solidFill>
              </a:defRPr>
            </a:lvl8pPr>
            <a:lvl9pPr lvl="8">
              <a:lnSpc>
                <a:spcPct val="100000"/>
              </a:lnSpc>
              <a:spcBef>
                <a:spcPts val="0"/>
              </a:spcBef>
              <a:spcAft>
                <a:spcPts val="0"/>
              </a:spcAft>
              <a:buClr>
                <a:schemeClr val="lt2"/>
              </a:buClr>
              <a:buSzPct val="100000"/>
              <a:buNone/>
              <a:defRPr sz="1600">
                <a:solidFill>
                  <a:schemeClr val="lt2"/>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dk1"/>
        </a:solidFill>
      </p:bgPr>
    </p:bg>
    <p:spTree>
      <p:nvGrpSpPr>
        <p:cNvPr id="54" name="Shape 54"/>
        <p:cNvGrpSpPr/>
        <p:nvPr/>
      </p:nvGrpSpPr>
      <p:grpSpPr>
        <a:xfrm>
          <a:off x="0" y="0"/>
          <a:ext cx="0" cy="0"/>
          <a:chOff x="0" y="0"/>
          <a:chExt cx="0" cy="0"/>
        </a:xfrm>
      </p:grpSpPr>
      <p:sp>
        <p:nvSpPr>
          <p:cNvPr id="55" name="Shape 55"/>
          <p:cNvSpPr txBox="1"/>
          <p:nvPr>
            <p:ph type="title"/>
          </p:nvPr>
        </p:nvSpPr>
        <p:spPr>
          <a:xfrm>
            <a:off x="311750" y="831175"/>
            <a:ext cx="5334900" cy="1244700"/>
          </a:xfrm>
          <a:prstGeom prst="rect">
            <a:avLst/>
          </a:prstGeom>
        </p:spPr>
        <p:txBody>
          <a:bodyPr anchorCtr="0" anchor="b" bIns="91425" lIns="91425" rIns="91425" wrap="square" tIns="91425"/>
          <a:lstStyle>
            <a:lvl1pPr lvl="0">
              <a:spcBef>
                <a:spcPts val="0"/>
              </a:spcBef>
              <a:buClr>
                <a:schemeClr val="lt1"/>
              </a:buClr>
              <a:buSzPct val="100000"/>
              <a:defRPr sz="10000">
                <a:solidFill>
                  <a:schemeClr val="lt1"/>
                </a:solidFill>
              </a:defRPr>
            </a:lvl1pPr>
            <a:lvl2pPr lvl="1">
              <a:spcBef>
                <a:spcPts val="0"/>
              </a:spcBef>
              <a:buClr>
                <a:schemeClr val="lt1"/>
              </a:buClr>
              <a:buSzPct val="100000"/>
              <a:defRPr sz="10000">
                <a:solidFill>
                  <a:schemeClr val="lt1"/>
                </a:solidFill>
              </a:defRPr>
            </a:lvl2pPr>
            <a:lvl3pPr lvl="2">
              <a:spcBef>
                <a:spcPts val="0"/>
              </a:spcBef>
              <a:buClr>
                <a:schemeClr val="lt1"/>
              </a:buClr>
              <a:buSzPct val="100000"/>
              <a:defRPr sz="10000">
                <a:solidFill>
                  <a:schemeClr val="lt1"/>
                </a:solidFill>
              </a:defRPr>
            </a:lvl3pPr>
            <a:lvl4pPr lvl="3">
              <a:spcBef>
                <a:spcPts val="0"/>
              </a:spcBef>
              <a:buClr>
                <a:schemeClr val="lt1"/>
              </a:buClr>
              <a:buSzPct val="100000"/>
              <a:defRPr sz="10000">
                <a:solidFill>
                  <a:schemeClr val="lt1"/>
                </a:solidFill>
              </a:defRPr>
            </a:lvl4pPr>
            <a:lvl5pPr lvl="4">
              <a:spcBef>
                <a:spcPts val="0"/>
              </a:spcBef>
              <a:buClr>
                <a:schemeClr val="lt1"/>
              </a:buClr>
              <a:buSzPct val="100000"/>
              <a:defRPr sz="10000">
                <a:solidFill>
                  <a:schemeClr val="lt1"/>
                </a:solidFill>
              </a:defRPr>
            </a:lvl5pPr>
            <a:lvl6pPr lvl="5">
              <a:spcBef>
                <a:spcPts val="0"/>
              </a:spcBef>
              <a:buClr>
                <a:schemeClr val="lt1"/>
              </a:buClr>
              <a:buSzPct val="100000"/>
              <a:defRPr sz="10000">
                <a:solidFill>
                  <a:schemeClr val="lt1"/>
                </a:solidFill>
              </a:defRPr>
            </a:lvl6pPr>
            <a:lvl7pPr lvl="6">
              <a:spcBef>
                <a:spcPts val="0"/>
              </a:spcBef>
              <a:buClr>
                <a:schemeClr val="lt1"/>
              </a:buClr>
              <a:buSzPct val="100000"/>
              <a:defRPr sz="10000">
                <a:solidFill>
                  <a:schemeClr val="lt1"/>
                </a:solidFill>
              </a:defRPr>
            </a:lvl7pPr>
            <a:lvl8pPr lvl="7">
              <a:spcBef>
                <a:spcPts val="0"/>
              </a:spcBef>
              <a:buClr>
                <a:schemeClr val="lt1"/>
              </a:buClr>
              <a:buSzPct val="100000"/>
              <a:defRPr sz="10000">
                <a:solidFill>
                  <a:schemeClr val="lt1"/>
                </a:solidFill>
              </a:defRPr>
            </a:lvl8pPr>
            <a:lvl9pPr lvl="8">
              <a:spcBef>
                <a:spcPts val="0"/>
              </a:spcBef>
              <a:buClr>
                <a:schemeClr val="lt1"/>
              </a:buClr>
              <a:buSzPct val="100000"/>
              <a:defRPr sz="10000">
                <a:solidFill>
                  <a:schemeClr val="lt1"/>
                </a:solidFill>
              </a:defRPr>
            </a:lvl9pPr>
          </a:lstStyle>
          <a:p/>
        </p:txBody>
      </p:sp>
      <p:sp>
        <p:nvSpPr>
          <p:cNvPr id="56" name="Shape 56"/>
          <p:cNvSpPr txBox="1"/>
          <p:nvPr>
            <p:ph idx="1" type="body"/>
          </p:nvPr>
        </p:nvSpPr>
        <p:spPr>
          <a:xfrm>
            <a:off x="311700" y="2121425"/>
            <a:ext cx="5334900" cy="9426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57" name="Shape 5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8" name="Shape 58"/>
        <p:cNvGrpSpPr/>
        <p:nvPr/>
      </p:nvGrpSpPr>
      <p:grpSpPr>
        <a:xfrm>
          <a:off x="0" y="0"/>
          <a:ext cx="0" cy="0"/>
          <a:chOff x="0" y="0"/>
          <a:chExt cx="0" cy="0"/>
        </a:xfrm>
      </p:grpSpPr>
      <p:sp>
        <p:nvSpPr>
          <p:cNvPr id="59" name="Shape 5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accent3"/>
        </a:solidFill>
      </p:bgPr>
    </p:bg>
    <p:spTree>
      <p:nvGrpSpPr>
        <p:cNvPr id="14" name="Shape 14"/>
        <p:cNvGrpSpPr/>
        <p:nvPr/>
      </p:nvGrpSpPr>
      <p:grpSpPr>
        <a:xfrm>
          <a:off x="0" y="0"/>
          <a:ext cx="0" cy="0"/>
          <a:chOff x="0" y="0"/>
          <a:chExt cx="0" cy="0"/>
        </a:xfrm>
      </p:grpSpPr>
      <p:sp>
        <p:nvSpPr>
          <p:cNvPr id="15" name="Shape 15"/>
          <p:cNvSpPr/>
          <p:nvPr/>
        </p:nvSpPr>
        <p:spPr>
          <a:xfrm>
            <a:off x="0" y="48099"/>
            <a:ext cx="9144250" cy="4398100"/>
          </a:xfrm>
          <a:custGeom>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Shape 16"/>
          <p:cNvSpPr/>
          <p:nvPr/>
        </p:nvSpPr>
        <p:spPr>
          <a:xfrm>
            <a:off x="0" y="0"/>
            <a:ext cx="9144250" cy="4398100"/>
          </a:xfrm>
          <a:custGeom>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Shape 17"/>
          <p:cNvSpPr txBox="1"/>
          <p:nvPr>
            <p:ph type="title"/>
          </p:nvPr>
        </p:nvSpPr>
        <p:spPr>
          <a:xfrm>
            <a:off x="311700" y="539725"/>
            <a:ext cx="8520600" cy="1282500"/>
          </a:xfrm>
          <a:prstGeom prst="rect">
            <a:avLst/>
          </a:prstGeom>
        </p:spPr>
        <p:txBody>
          <a:bodyPr anchorCtr="0" anchor="t"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9" name="Shape 19"/>
        <p:cNvGrpSpPr/>
        <p:nvPr/>
      </p:nvGrpSpPr>
      <p:grpSpPr>
        <a:xfrm>
          <a:off x="0" y="0"/>
          <a:ext cx="0" cy="0"/>
          <a:chOff x="0" y="0"/>
          <a:chExt cx="0" cy="0"/>
        </a:xfrm>
      </p:grpSpPr>
      <p:sp>
        <p:nvSpPr>
          <p:cNvPr id="20" name="Shape 20"/>
          <p:cNvSpPr/>
          <p:nvPr/>
        </p:nvSpPr>
        <p:spPr>
          <a:xfrm>
            <a:off x="0" y="0"/>
            <a:ext cx="4314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1" name="Shape 21"/>
          <p:cNvSpPr/>
          <p:nvPr/>
        </p:nvSpPr>
        <p:spPr>
          <a:xfrm>
            <a:off x="0" y="44125"/>
            <a:ext cx="4313625" cy="4399375"/>
          </a:xfrm>
          <a:custGeom>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Shape 22"/>
          <p:cNvSpPr/>
          <p:nvPr/>
        </p:nvSpPr>
        <p:spPr>
          <a:xfrm>
            <a:off x="-125" y="0"/>
            <a:ext cx="4316900" cy="4395600"/>
          </a:xfrm>
          <a:custGeom>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Shape 23"/>
          <p:cNvSpPr txBox="1"/>
          <p:nvPr>
            <p:ph type="title"/>
          </p:nvPr>
        </p:nvSpPr>
        <p:spPr>
          <a:xfrm>
            <a:off x="311725" y="500925"/>
            <a:ext cx="3706500" cy="25089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4" name="Shape 24"/>
          <p:cNvSpPr txBox="1"/>
          <p:nvPr>
            <p:ph idx="1" type="body"/>
          </p:nvPr>
        </p:nvSpPr>
        <p:spPr>
          <a:xfrm>
            <a:off x="4644675" y="500925"/>
            <a:ext cx="4166400" cy="40986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6" name="Shape 26"/>
        <p:cNvGrpSpPr/>
        <p:nvPr/>
      </p:nvGrpSpPr>
      <p:grpSpPr>
        <a:xfrm>
          <a:off x="0" y="0"/>
          <a:ext cx="0" cy="0"/>
          <a:chOff x="0" y="0"/>
          <a:chExt cx="0" cy="0"/>
        </a:xfrm>
      </p:grpSpPr>
      <p:sp>
        <p:nvSpPr>
          <p:cNvPr id="27" name="Shape 27"/>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28" name="Shape 28"/>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29" name="Shape 29"/>
          <p:cNvSpPr txBox="1"/>
          <p:nvPr>
            <p:ph idx="1" type="body"/>
          </p:nvPr>
        </p:nvSpPr>
        <p:spPr>
          <a:xfrm>
            <a:off x="3117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0" name="Shape 30"/>
          <p:cNvSpPr txBox="1"/>
          <p:nvPr>
            <p:ph idx="2" type="body"/>
          </p:nvPr>
        </p:nvSpPr>
        <p:spPr>
          <a:xfrm>
            <a:off x="4832400" y="1505700"/>
            <a:ext cx="3999900" cy="30762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2" name="Shape 32"/>
        <p:cNvGrpSpPr/>
        <p:nvPr/>
      </p:nvGrpSpPr>
      <p:grpSpPr>
        <a:xfrm>
          <a:off x="0" y="0"/>
          <a:ext cx="0" cy="0"/>
          <a:chOff x="0" y="0"/>
          <a:chExt cx="0" cy="0"/>
        </a:xfrm>
      </p:grpSpPr>
      <p:sp>
        <p:nvSpPr>
          <p:cNvPr id="33" name="Shape 33"/>
          <p:cNvSpPr/>
          <p:nvPr/>
        </p:nvSpPr>
        <p:spPr>
          <a:xfrm>
            <a:off x="0" y="0"/>
            <a:ext cx="9144000" cy="12771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4" name="Shape 34"/>
          <p:cNvSpPr txBox="1"/>
          <p:nvPr>
            <p:ph type="title"/>
          </p:nvPr>
        </p:nvSpPr>
        <p:spPr>
          <a:xfrm>
            <a:off x="311725" y="500925"/>
            <a:ext cx="8520600" cy="6237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6" name="Shape 36"/>
        <p:cNvGrpSpPr/>
        <p:nvPr/>
      </p:nvGrpSpPr>
      <p:grpSpPr>
        <a:xfrm>
          <a:off x="0" y="0"/>
          <a:ext cx="0" cy="0"/>
          <a:chOff x="0" y="0"/>
          <a:chExt cx="0" cy="0"/>
        </a:xfrm>
      </p:grpSpPr>
      <p:sp>
        <p:nvSpPr>
          <p:cNvPr id="37" name="Shape 37"/>
          <p:cNvSpPr/>
          <p:nvPr/>
        </p:nvSpPr>
        <p:spPr>
          <a:xfrm>
            <a:off x="0" y="0"/>
            <a:ext cx="37644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38" name="Shape 38"/>
          <p:cNvSpPr txBox="1"/>
          <p:nvPr>
            <p:ph type="title"/>
          </p:nvPr>
        </p:nvSpPr>
        <p:spPr>
          <a:xfrm>
            <a:off x="311725" y="500925"/>
            <a:ext cx="3127500" cy="18291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39" name="Shape 39"/>
          <p:cNvSpPr txBox="1"/>
          <p:nvPr>
            <p:ph idx="1" type="body"/>
          </p:nvPr>
        </p:nvSpPr>
        <p:spPr>
          <a:xfrm>
            <a:off x="311700" y="2390650"/>
            <a:ext cx="3127500" cy="2298000"/>
          </a:xfrm>
          <a:prstGeom prst="rect">
            <a:avLst/>
          </a:prstGeom>
        </p:spPr>
        <p:txBody>
          <a:bodyPr anchorCtr="0" anchor="t" bIns="91425" lIns="91425" rIns="91425" wrap="square" tIns="91425"/>
          <a:lstStyle>
            <a:lvl1pPr lvl="0">
              <a:spcBef>
                <a:spcPts val="0"/>
              </a:spcBef>
              <a:buClr>
                <a:schemeClr val="accent2"/>
              </a:buClr>
              <a:defRPr>
                <a:solidFill>
                  <a:schemeClr val="accent2"/>
                </a:solidFill>
              </a:defRPr>
            </a:lvl1pPr>
            <a:lvl2pPr lvl="1">
              <a:spcBef>
                <a:spcPts val="0"/>
              </a:spcBef>
              <a:buClr>
                <a:schemeClr val="accent2"/>
              </a:buClr>
              <a:defRPr>
                <a:solidFill>
                  <a:schemeClr val="accent2"/>
                </a:solidFill>
              </a:defRPr>
            </a:lvl2pPr>
            <a:lvl3pPr lvl="2">
              <a:spcBef>
                <a:spcPts val="0"/>
              </a:spcBef>
              <a:buClr>
                <a:schemeClr val="accent2"/>
              </a:buClr>
              <a:defRPr>
                <a:solidFill>
                  <a:schemeClr val="accent2"/>
                </a:solidFill>
              </a:defRPr>
            </a:lvl3pPr>
            <a:lvl4pPr lvl="3">
              <a:spcBef>
                <a:spcPts val="0"/>
              </a:spcBef>
              <a:buClr>
                <a:schemeClr val="accent2"/>
              </a:buClr>
              <a:defRPr>
                <a:solidFill>
                  <a:schemeClr val="accent2"/>
                </a:solidFill>
              </a:defRPr>
            </a:lvl4pPr>
            <a:lvl5pPr lvl="4">
              <a:spcBef>
                <a:spcPts val="0"/>
              </a:spcBef>
              <a:buClr>
                <a:schemeClr val="accent2"/>
              </a:buClr>
              <a:defRPr>
                <a:solidFill>
                  <a:schemeClr val="accent2"/>
                </a:solidFill>
              </a:defRPr>
            </a:lvl5pPr>
            <a:lvl6pPr lvl="5">
              <a:spcBef>
                <a:spcPts val="0"/>
              </a:spcBef>
              <a:buClr>
                <a:schemeClr val="accent2"/>
              </a:buClr>
              <a:defRPr>
                <a:solidFill>
                  <a:schemeClr val="accent2"/>
                </a:solidFill>
              </a:defRPr>
            </a:lvl6pPr>
            <a:lvl7pPr lvl="6">
              <a:spcBef>
                <a:spcPts val="0"/>
              </a:spcBef>
              <a:buClr>
                <a:schemeClr val="accent2"/>
              </a:buClr>
              <a:defRPr>
                <a:solidFill>
                  <a:schemeClr val="accent2"/>
                </a:solidFill>
              </a:defRPr>
            </a:lvl7pPr>
            <a:lvl8pPr lvl="7">
              <a:spcBef>
                <a:spcPts val="0"/>
              </a:spcBef>
              <a:buClr>
                <a:schemeClr val="accent2"/>
              </a:buClr>
              <a:defRPr>
                <a:solidFill>
                  <a:schemeClr val="accent2"/>
                </a:solidFill>
              </a:defRPr>
            </a:lvl8pPr>
            <a:lvl9pPr lvl="8">
              <a:spcBef>
                <a:spcPts val="0"/>
              </a:spcBef>
              <a:buClr>
                <a:schemeClr val="accent2"/>
              </a:buClr>
              <a:defRPr>
                <a:solidFill>
                  <a:schemeClr val="accent2"/>
                </a:solidFill>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bg>
      <p:bgPr>
        <a:solidFill>
          <a:schemeClr val="accent3"/>
        </a:solidFill>
      </p:bgPr>
    </p:bg>
    <p:spTree>
      <p:nvGrpSpPr>
        <p:cNvPr id="41" name="Shape 41"/>
        <p:cNvGrpSpPr/>
        <p:nvPr/>
      </p:nvGrpSpPr>
      <p:grpSpPr>
        <a:xfrm>
          <a:off x="0" y="0"/>
          <a:ext cx="0" cy="0"/>
          <a:chOff x="0" y="0"/>
          <a:chExt cx="0" cy="0"/>
        </a:xfrm>
      </p:grpSpPr>
      <p:sp>
        <p:nvSpPr>
          <p:cNvPr id="42" name="Shape 42"/>
          <p:cNvSpPr txBox="1"/>
          <p:nvPr>
            <p:ph type="title"/>
          </p:nvPr>
        </p:nvSpPr>
        <p:spPr>
          <a:xfrm>
            <a:off x="311675" y="798600"/>
            <a:ext cx="6247800" cy="3546300"/>
          </a:xfrm>
          <a:prstGeom prst="rect">
            <a:avLst/>
          </a:prstGeom>
        </p:spPr>
        <p:txBody>
          <a:bodyPr anchorCtr="0" anchor="ctr" bIns="91425" lIns="91425" rIns="91425" wrap="square" tIns="91425"/>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accen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4" name="Shape 44"/>
        <p:cNvGrpSpPr/>
        <p:nvPr/>
      </p:nvGrpSpPr>
      <p:grpSpPr>
        <a:xfrm>
          <a:off x="0" y="0"/>
          <a:ext cx="0" cy="0"/>
          <a:chOff x="0" y="0"/>
          <a:chExt cx="0" cy="0"/>
        </a:xfrm>
      </p:grpSpPr>
      <p:sp>
        <p:nvSpPr>
          <p:cNvPr id="45" name="Shape 45"/>
          <p:cNvSpPr/>
          <p:nvPr/>
        </p:nvSpPr>
        <p:spPr>
          <a:xfrm>
            <a:off x="0" y="0"/>
            <a:ext cx="4572000" cy="51435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46" name="Shape 46"/>
          <p:cNvSpPr txBox="1"/>
          <p:nvPr>
            <p:ph type="title"/>
          </p:nvPr>
        </p:nvSpPr>
        <p:spPr>
          <a:xfrm>
            <a:off x="311300" y="500925"/>
            <a:ext cx="3704400" cy="2049600"/>
          </a:xfrm>
          <a:prstGeom prst="rect">
            <a:avLst/>
          </a:prstGeom>
        </p:spPr>
        <p:txBody>
          <a:bodyPr anchorCtr="0" anchor="t" bIns="91425" lIns="91425" rIns="91425" wrap="square"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7" name="Shape 47"/>
          <p:cNvSpPr txBox="1"/>
          <p:nvPr>
            <p:ph idx="1" type="subTitle"/>
          </p:nvPr>
        </p:nvSpPr>
        <p:spPr>
          <a:xfrm>
            <a:off x="304800" y="2626725"/>
            <a:ext cx="3704400" cy="926700"/>
          </a:xfrm>
          <a:prstGeom prst="rect">
            <a:avLst/>
          </a:prstGeom>
        </p:spPr>
        <p:txBody>
          <a:bodyPr anchorCtr="0" anchor="t" bIns="91425" lIns="91425" rIns="91425" wrap="square" tIns="91425"/>
          <a:lstStyle>
            <a:lvl1pPr lvl="0">
              <a:lnSpc>
                <a:spcPct val="100000"/>
              </a:lnSpc>
              <a:spcBef>
                <a:spcPts val="0"/>
              </a:spcBef>
              <a:spcAft>
                <a:spcPts val="0"/>
              </a:spcAft>
              <a:buClr>
                <a:schemeClr val="accent2"/>
              </a:buClr>
              <a:buSzPct val="100000"/>
              <a:buNone/>
              <a:defRPr sz="1600">
                <a:solidFill>
                  <a:schemeClr val="accent2"/>
                </a:solidFill>
              </a:defRPr>
            </a:lvl1pPr>
            <a:lvl2pPr lvl="1">
              <a:lnSpc>
                <a:spcPct val="100000"/>
              </a:lnSpc>
              <a:spcBef>
                <a:spcPts val="0"/>
              </a:spcBef>
              <a:spcAft>
                <a:spcPts val="0"/>
              </a:spcAft>
              <a:buClr>
                <a:schemeClr val="accent2"/>
              </a:buClr>
              <a:buSzPct val="100000"/>
              <a:buNone/>
              <a:defRPr sz="1600">
                <a:solidFill>
                  <a:schemeClr val="accent2"/>
                </a:solidFill>
              </a:defRPr>
            </a:lvl2pPr>
            <a:lvl3pPr lvl="2">
              <a:lnSpc>
                <a:spcPct val="100000"/>
              </a:lnSpc>
              <a:spcBef>
                <a:spcPts val="0"/>
              </a:spcBef>
              <a:spcAft>
                <a:spcPts val="0"/>
              </a:spcAft>
              <a:buClr>
                <a:schemeClr val="accent2"/>
              </a:buClr>
              <a:buSzPct val="100000"/>
              <a:buNone/>
              <a:defRPr sz="1600">
                <a:solidFill>
                  <a:schemeClr val="accent2"/>
                </a:solidFill>
              </a:defRPr>
            </a:lvl3pPr>
            <a:lvl4pPr lvl="3">
              <a:lnSpc>
                <a:spcPct val="100000"/>
              </a:lnSpc>
              <a:spcBef>
                <a:spcPts val="0"/>
              </a:spcBef>
              <a:spcAft>
                <a:spcPts val="0"/>
              </a:spcAft>
              <a:buClr>
                <a:schemeClr val="accent2"/>
              </a:buClr>
              <a:buSzPct val="100000"/>
              <a:buNone/>
              <a:defRPr sz="1600">
                <a:solidFill>
                  <a:schemeClr val="accent2"/>
                </a:solidFill>
              </a:defRPr>
            </a:lvl4pPr>
            <a:lvl5pPr lvl="4">
              <a:lnSpc>
                <a:spcPct val="100000"/>
              </a:lnSpc>
              <a:spcBef>
                <a:spcPts val="0"/>
              </a:spcBef>
              <a:spcAft>
                <a:spcPts val="0"/>
              </a:spcAft>
              <a:buClr>
                <a:schemeClr val="accent2"/>
              </a:buClr>
              <a:buSzPct val="100000"/>
              <a:buNone/>
              <a:defRPr sz="1600">
                <a:solidFill>
                  <a:schemeClr val="accent2"/>
                </a:solidFill>
              </a:defRPr>
            </a:lvl5pPr>
            <a:lvl6pPr lvl="5">
              <a:lnSpc>
                <a:spcPct val="100000"/>
              </a:lnSpc>
              <a:spcBef>
                <a:spcPts val="0"/>
              </a:spcBef>
              <a:spcAft>
                <a:spcPts val="0"/>
              </a:spcAft>
              <a:buClr>
                <a:schemeClr val="accent2"/>
              </a:buClr>
              <a:buSzPct val="100000"/>
              <a:buNone/>
              <a:defRPr sz="1600">
                <a:solidFill>
                  <a:schemeClr val="accent2"/>
                </a:solidFill>
              </a:defRPr>
            </a:lvl6pPr>
            <a:lvl7pPr lvl="6">
              <a:lnSpc>
                <a:spcPct val="100000"/>
              </a:lnSpc>
              <a:spcBef>
                <a:spcPts val="0"/>
              </a:spcBef>
              <a:spcAft>
                <a:spcPts val="0"/>
              </a:spcAft>
              <a:buClr>
                <a:schemeClr val="accent2"/>
              </a:buClr>
              <a:buSzPct val="100000"/>
              <a:buNone/>
              <a:defRPr sz="1600">
                <a:solidFill>
                  <a:schemeClr val="accent2"/>
                </a:solidFill>
              </a:defRPr>
            </a:lvl7pPr>
            <a:lvl8pPr lvl="7">
              <a:lnSpc>
                <a:spcPct val="100000"/>
              </a:lnSpc>
              <a:spcBef>
                <a:spcPts val="0"/>
              </a:spcBef>
              <a:spcAft>
                <a:spcPts val="0"/>
              </a:spcAft>
              <a:buClr>
                <a:schemeClr val="accent2"/>
              </a:buClr>
              <a:buSzPct val="100000"/>
              <a:buNone/>
              <a:defRPr sz="1600">
                <a:solidFill>
                  <a:schemeClr val="accent2"/>
                </a:solidFill>
              </a:defRPr>
            </a:lvl8pPr>
            <a:lvl9pPr lvl="8">
              <a:lnSpc>
                <a:spcPct val="100000"/>
              </a:lnSpc>
              <a:spcBef>
                <a:spcPts val="0"/>
              </a:spcBef>
              <a:spcAft>
                <a:spcPts val="0"/>
              </a:spcAft>
              <a:buClr>
                <a:schemeClr val="accent2"/>
              </a:buClr>
              <a:buSzPct val="100000"/>
              <a:buNone/>
              <a:defRPr sz="1600">
                <a:solidFill>
                  <a:schemeClr val="accent2"/>
                </a:solidFill>
              </a:defRPr>
            </a:lvl9pPr>
          </a:lstStyle>
          <a:p/>
        </p:txBody>
      </p:sp>
      <p:sp>
        <p:nvSpPr>
          <p:cNvPr id="48" name="Shape 48"/>
          <p:cNvSpPr txBox="1"/>
          <p:nvPr>
            <p:ph idx="2" type="body"/>
          </p:nvPr>
        </p:nvSpPr>
        <p:spPr>
          <a:xfrm>
            <a:off x="4879025" y="500925"/>
            <a:ext cx="3954000" cy="41115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0" name="Shape 50"/>
        <p:cNvGrpSpPr/>
        <p:nvPr/>
      </p:nvGrpSpPr>
      <p:grpSpPr>
        <a:xfrm>
          <a:off x="0" y="0"/>
          <a:ext cx="0" cy="0"/>
          <a:chOff x="0" y="0"/>
          <a:chExt cx="0" cy="0"/>
        </a:xfrm>
      </p:grpSpPr>
      <p:sp>
        <p:nvSpPr>
          <p:cNvPr id="51" name="Shape 51"/>
          <p:cNvSpPr/>
          <p:nvPr/>
        </p:nvSpPr>
        <p:spPr>
          <a:xfrm>
            <a:off x="0" y="4369000"/>
            <a:ext cx="9144000" cy="774300"/>
          </a:xfrm>
          <a:prstGeom prst="rect">
            <a:avLst/>
          </a:prstGeom>
          <a:solidFill>
            <a:schemeClr val="dk1"/>
          </a:solidFill>
          <a:ln>
            <a:noFill/>
          </a:ln>
        </p:spPr>
        <p:txBody>
          <a:bodyPr anchorCtr="0" anchor="ctr" bIns="91425" lIns="91425" rIns="91425" wrap="square" tIns="91425">
            <a:noAutofit/>
          </a:bodyPr>
          <a:lstStyle/>
          <a:p>
            <a:pPr lvl="0">
              <a:spcBef>
                <a:spcPts val="0"/>
              </a:spcBef>
              <a:buNone/>
            </a:pPr>
            <a:r>
              <a:t/>
            </a:r>
            <a:endParaRPr/>
          </a:p>
        </p:txBody>
      </p:sp>
      <p:sp>
        <p:nvSpPr>
          <p:cNvPr id="52" name="Shape 52"/>
          <p:cNvSpPr txBox="1"/>
          <p:nvPr>
            <p:ph idx="1" type="body"/>
          </p:nvPr>
        </p:nvSpPr>
        <p:spPr>
          <a:xfrm>
            <a:off x="311700" y="4521400"/>
            <a:ext cx="7979400" cy="460500"/>
          </a:xfrm>
          <a:prstGeom prst="rect">
            <a:avLst/>
          </a:prstGeom>
        </p:spPr>
        <p:txBody>
          <a:bodyPr anchorCtr="0" anchor="ctr" bIns="91425" lIns="91425" rIns="91425" wrap="square" tIns="91425"/>
          <a:lstStyle>
            <a:lvl1pPr lvl="0">
              <a:lnSpc>
                <a:spcPct val="100000"/>
              </a:lnSpc>
              <a:spcBef>
                <a:spcPts val="0"/>
              </a:spcBef>
              <a:spcAft>
                <a:spcPts val="0"/>
              </a:spcAft>
              <a:buClr>
                <a:schemeClr val="lt1"/>
              </a:buClr>
              <a:buFont typeface="Merriweather"/>
              <a:buNone/>
              <a:defRPr>
                <a:solidFill>
                  <a:schemeClr val="lt1"/>
                </a:solidFill>
                <a:latin typeface="Merriweather"/>
                <a:ea typeface="Merriweather"/>
                <a:cs typeface="Merriweather"/>
                <a:sym typeface="Merriweather"/>
              </a:defRPr>
            </a:lvl1pPr>
          </a:lstStyle>
          <a:p/>
        </p:txBody>
      </p:sp>
      <p:sp>
        <p:nvSpPr>
          <p:cNvPr id="53" name="Shape 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1pPr>
            <a:lvl2pPr lvl="1">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2pPr>
            <a:lvl3pPr lvl="2">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3pPr>
            <a:lvl4pPr lvl="3">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4pPr>
            <a:lvl5pPr lvl="4">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5pPr>
            <a:lvl6pPr lvl="5">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6pPr>
            <a:lvl7pPr lvl="6">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7pPr>
            <a:lvl8pPr lvl="7">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8pPr>
            <a:lvl9pPr lvl="8">
              <a:spcBef>
                <a:spcPts val="0"/>
              </a:spcBef>
              <a:buClr>
                <a:schemeClr val="accent1"/>
              </a:buClr>
              <a:buSzPct val="100000"/>
              <a:buFont typeface="Merriweather"/>
              <a:buNone/>
              <a:defRPr sz="2800">
                <a:solidFill>
                  <a:schemeClr val="accent1"/>
                </a:solidFill>
                <a:latin typeface="Merriweather"/>
                <a:ea typeface="Merriweather"/>
                <a:cs typeface="Merriweather"/>
                <a:sym typeface="Merriweather"/>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Roboto"/>
              <a:buChar char="●"/>
              <a:defRPr sz="13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SzPct val="100000"/>
              <a:buFont typeface="Roboto"/>
              <a:buChar char="■"/>
              <a:defRPr sz="1100">
                <a:solidFill>
                  <a:schemeClr val="dk2"/>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ctrTitle"/>
          </p:nvPr>
        </p:nvSpPr>
        <p:spPr>
          <a:xfrm>
            <a:off x="311700" y="539725"/>
            <a:ext cx="8520600" cy="1282500"/>
          </a:xfrm>
          <a:prstGeom prst="rect">
            <a:avLst/>
          </a:prstGeom>
        </p:spPr>
        <p:txBody>
          <a:bodyPr anchorCtr="0" anchor="t" bIns="91425" lIns="91425" rIns="91425" wrap="square" tIns="91425">
            <a:noAutofit/>
          </a:bodyPr>
          <a:lstStyle/>
          <a:p>
            <a:pPr lvl="0">
              <a:spcBef>
                <a:spcPts val="0"/>
              </a:spcBef>
              <a:buNone/>
            </a:pPr>
            <a:r>
              <a:rPr lang="en"/>
              <a:t>NBA Shot Log </a:t>
            </a:r>
          </a:p>
          <a:p>
            <a:pPr lvl="0">
              <a:spcBef>
                <a:spcPts val="0"/>
              </a:spcBef>
              <a:buNone/>
            </a:pPr>
            <a:r>
              <a:rPr lang="en"/>
              <a:t>2014-2015</a:t>
            </a:r>
          </a:p>
        </p:txBody>
      </p:sp>
      <p:sp>
        <p:nvSpPr>
          <p:cNvPr id="65" name="Shape 65"/>
          <p:cNvSpPr txBox="1"/>
          <p:nvPr>
            <p:ph idx="1" type="subTitle"/>
          </p:nvPr>
        </p:nvSpPr>
        <p:spPr>
          <a:xfrm>
            <a:off x="311700" y="1878560"/>
            <a:ext cx="4242600" cy="738300"/>
          </a:xfrm>
          <a:prstGeom prst="rect">
            <a:avLst/>
          </a:prstGeom>
        </p:spPr>
        <p:txBody>
          <a:bodyPr anchorCtr="0" anchor="t" bIns="91425" lIns="91425" rIns="91425" wrap="square" tIns="91425">
            <a:noAutofit/>
          </a:bodyPr>
          <a:lstStyle/>
          <a:p>
            <a:pPr lvl="0">
              <a:spcBef>
                <a:spcPts val="0"/>
              </a:spcBef>
              <a:buNone/>
            </a:pPr>
            <a:r>
              <a:rPr lang="en"/>
              <a:t>       </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Shape 122"/>
          <p:cNvPicPr preferRelativeResize="0"/>
          <p:nvPr/>
        </p:nvPicPr>
        <p:blipFill>
          <a:blip r:embed="rId3">
            <a:alphaModFix/>
          </a:blip>
          <a:stretch>
            <a:fillRect/>
          </a:stretch>
        </p:blipFill>
        <p:spPr>
          <a:xfrm>
            <a:off x="534725" y="37975"/>
            <a:ext cx="3598250" cy="2538875"/>
          </a:xfrm>
          <a:prstGeom prst="rect">
            <a:avLst/>
          </a:prstGeom>
          <a:noFill/>
          <a:ln>
            <a:noFill/>
          </a:ln>
        </p:spPr>
      </p:pic>
      <p:pic>
        <p:nvPicPr>
          <p:cNvPr id="123" name="Shape 123"/>
          <p:cNvPicPr preferRelativeResize="0"/>
          <p:nvPr/>
        </p:nvPicPr>
        <p:blipFill>
          <a:blip r:embed="rId4">
            <a:alphaModFix/>
          </a:blip>
          <a:stretch>
            <a:fillRect/>
          </a:stretch>
        </p:blipFill>
        <p:spPr>
          <a:xfrm>
            <a:off x="4849625" y="37988"/>
            <a:ext cx="3598250" cy="2538857"/>
          </a:xfrm>
          <a:prstGeom prst="rect">
            <a:avLst/>
          </a:prstGeom>
          <a:noFill/>
          <a:ln>
            <a:noFill/>
          </a:ln>
        </p:spPr>
      </p:pic>
      <p:pic>
        <p:nvPicPr>
          <p:cNvPr id="124" name="Shape 124"/>
          <p:cNvPicPr preferRelativeResize="0"/>
          <p:nvPr/>
        </p:nvPicPr>
        <p:blipFill>
          <a:blip r:embed="rId5">
            <a:alphaModFix/>
          </a:blip>
          <a:stretch>
            <a:fillRect/>
          </a:stretch>
        </p:blipFill>
        <p:spPr>
          <a:xfrm>
            <a:off x="534725" y="2549013"/>
            <a:ext cx="3598250" cy="2538854"/>
          </a:xfrm>
          <a:prstGeom prst="rect">
            <a:avLst/>
          </a:prstGeom>
          <a:noFill/>
          <a:ln>
            <a:noFill/>
          </a:ln>
        </p:spPr>
      </p:pic>
      <p:pic>
        <p:nvPicPr>
          <p:cNvPr id="125" name="Shape 125"/>
          <p:cNvPicPr preferRelativeResize="0"/>
          <p:nvPr/>
        </p:nvPicPr>
        <p:blipFill>
          <a:blip r:embed="rId6">
            <a:alphaModFix/>
          </a:blip>
          <a:stretch>
            <a:fillRect/>
          </a:stretch>
        </p:blipFill>
        <p:spPr>
          <a:xfrm>
            <a:off x="4810187" y="2521200"/>
            <a:ext cx="3677125" cy="25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ROC Charts Merged</a:t>
            </a:r>
          </a:p>
        </p:txBody>
      </p:sp>
      <p:pic>
        <p:nvPicPr>
          <p:cNvPr id="131" name="Shape 131"/>
          <p:cNvPicPr preferRelativeResize="0"/>
          <p:nvPr/>
        </p:nvPicPr>
        <p:blipFill>
          <a:blip r:embed="rId3">
            <a:alphaModFix/>
          </a:blip>
          <a:stretch>
            <a:fillRect/>
          </a:stretch>
        </p:blipFill>
        <p:spPr>
          <a:xfrm>
            <a:off x="1868163" y="1285525"/>
            <a:ext cx="5407675" cy="3815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Shape 136"/>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Model evaluation</a:t>
            </a:r>
          </a:p>
        </p:txBody>
      </p:sp>
      <p:sp>
        <p:nvSpPr>
          <p:cNvPr id="137" name="Shape 137"/>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rtl="0">
              <a:spcBef>
                <a:spcPts val="0"/>
              </a:spcBef>
              <a:buNone/>
            </a:pPr>
            <a:r>
              <a:rPr lang="en"/>
              <a:t>Area under ROC curve:</a:t>
            </a:r>
          </a:p>
          <a:p>
            <a:pPr indent="-228600" lvl="0" marL="457200" rtl="0">
              <a:spcBef>
                <a:spcPts val="0"/>
              </a:spcBef>
              <a:buChar char="-"/>
            </a:pPr>
            <a:r>
              <a:rPr lang="en"/>
              <a:t>RFC: 0.5946</a:t>
            </a:r>
          </a:p>
          <a:p>
            <a:pPr indent="-228600" lvl="0" marL="457200" rtl="0">
              <a:spcBef>
                <a:spcPts val="0"/>
              </a:spcBef>
              <a:buChar char="-"/>
            </a:pPr>
            <a:r>
              <a:rPr lang="en"/>
              <a:t>Logistic Regression: 0.5897</a:t>
            </a:r>
          </a:p>
          <a:p>
            <a:pPr indent="-228600" lvl="0" marL="457200" rtl="0">
              <a:spcBef>
                <a:spcPts val="0"/>
              </a:spcBef>
              <a:buChar char="-"/>
            </a:pPr>
            <a:r>
              <a:rPr lang="en"/>
              <a:t>KNN: 0.5873</a:t>
            </a:r>
          </a:p>
          <a:p>
            <a:pPr indent="-228600" lvl="0" marL="457200" rtl="0">
              <a:spcBef>
                <a:spcPts val="0"/>
              </a:spcBef>
              <a:buChar char="-"/>
            </a:pPr>
            <a:r>
              <a:rPr lang="en"/>
              <a:t>SVC: 0.5551</a:t>
            </a:r>
          </a:p>
          <a:p>
            <a:pPr lvl="0" rtl="0">
              <a:spcBef>
                <a:spcPts val="0"/>
              </a:spcBef>
              <a:buNone/>
            </a:pPr>
            <a:r>
              <a:rPr lang="en"/>
              <a:t>SKLearn Score:</a:t>
            </a:r>
          </a:p>
          <a:p>
            <a:pPr indent="-228600" lvl="0" marL="457200" rtl="0">
              <a:spcBef>
                <a:spcPts val="0"/>
              </a:spcBef>
              <a:buChar char="-"/>
            </a:pPr>
            <a:r>
              <a:rPr lang="en"/>
              <a:t>RFC: 0.6158</a:t>
            </a:r>
          </a:p>
          <a:p>
            <a:pPr indent="-228600" lvl="0" marL="457200" rtl="0">
              <a:spcBef>
                <a:spcPts val="0"/>
              </a:spcBef>
              <a:buChar char="-"/>
            </a:pPr>
            <a:r>
              <a:rPr lang="en"/>
              <a:t>KNN: 0.6012</a:t>
            </a:r>
          </a:p>
          <a:p>
            <a:pPr indent="-228600" lvl="0" marL="457200" rtl="0">
              <a:spcBef>
                <a:spcPts val="0"/>
              </a:spcBef>
              <a:buChar char="-"/>
            </a:pPr>
            <a:r>
              <a:rPr lang="en"/>
              <a:t>Logistic Regression: 0.6001</a:t>
            </a:r>
          </a:p>
          <a:p>
            <a:pPr indent="-228600" lvl="0" marL="457200" rtl="0">
              <a:spcBef>
                <a:spcPts val="0"/>
              </a:spcBef>
              <a:buChar char="-"/>
            </a:pPr>
            <a:r>
              <a:rPr lang="en"/>
              <a:t>SVC: 0.5628</a:t>
            </a:r>
          </a:p>
          <a:p>
            <a:pPr lvl="0">
              <a:spcBef>
                <a:spcPts val="0"/>
              </a:spcBef>
              <a:buNone/>
            </a:pPr>
            <a:r>
              <a:t/>
            </a:r>
            <a:endParaRPr/>
          </a:p>
        </p:txBody>
      </p:sp>
      <p:sp>
        <p:nvSpPr>
          <p:cNvPr id="138" name="Shape 138"/>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a:spcBef>
                <a:spcPts val="0"/>
              </a:spcBef>
              <a:buNone/>
            </a:pPr>
            <a:r>
              <a:rPr lang="en"/>
              <a:t>Tuning RFC:</a:t>
            </a:r>
          </a:p>
          <a:p>
            <a:pPr indent="-228600" lvl="0" marL="457200" rtl="0">
              <a:spcBef>
                <a:spcPts val="0"/>
              </a:spcBef>
              <a:buChar char="-"/>
            </a:pPr>
            <a:r>
              <a:rPr lang="en"/>
              <a:t>Number of estimators tuned to 30 </a:t>
            </a:r>
          </a:p>
          <a:p>
            <a:pPr indent="-228600" lvl="0" marL="457200" rtl="0">
              <a:spcBef>
                <a:spcPts val="0"/>
              </a:spcBef>
              <a:buChar char="-"/>
            </a:pPr>
            <a:r>
              <a:rPr lang="en"/>
              <a:t>Each tree has a depth of 6</a:t>
            </a:r>
          </a:p>
          <a:p>
            <a:pPr indent="-228600" lvl="0" marL="457200" rtl="0">
              <a:spcBef>
                <a:spcPts val="0"/>
              </a:spcBef>
              <a:buChar char="-"/>
            </a:pPr>
            <a:r>
              <a:rPr lang="en"/>
              <a:t>Reduced features based on feature importance method in SKLearn</a:t>
            </a:r>
          </a:p>
          <a:p>
            <a:pPr indent="-228600" lvl="0" marL="457200" rtl="0">
              <a:spcBef>
                <a:spcPts val="0"/>
              </a:spcBef>
              <a:buChar char="-"/>
            </a:pPr>
            <a:r>
              <a:rPr lang="en"/>
              <a:t>Attempt to reduce features to just DIST_DIST and SHOT_DIST resulted in weaker performance</a:t>
            </a:r>
          </a:p>
          <a:p>
            <a:pPr indent="-228600" lvl="0" marL="457200" rtl="0">
              <a:spcBef>
                <a:spcPts val="0"/>
              </a:spcBef>
              <a:buChar char="-"/>
            </a:pPr>
            <a:r>
              <a:rPr lang="en"/>
              <a:t>Normalized features for better performance</a:t>
            </a:r>
          </a:p>
          <a:p>
            <a:pPr lv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lvl="0">
              <a:spcBef>
                <a:spcPts val="0"/>
              </a:spcBef>
              <a:buNone/>
            </a:pPr>
            <a:r>
              <a:rPr lang="en"/>
              <a:t>Feature Analysis</a:t>
            </a:r>
          </a:p>
        </p:txBody>
      </p:sp>
      <p:pic>
        <p:nvPicPr>
          <p:cNvPr id="144" name="Shape 144"/>
          <p:cNvPicPr preferRelativeResize="0"/>
          <p:nvPr/>
        </p:nvPicPr>
        <p:blipFill>
          <a:blip r:embed="rId3">
            <a:alphaModFix/>
          </a:blip>
          <a:stretch>
            <a:fillRect/>
          </a:stretch>
        </p:blipFill>
        <p:spPr>
          <a:xfrm>
            <a:off x="1849550" y="0"/>
            <a:ext cx="4903700" cy="4386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311700" y="376550"/>
            <a:ext cx="5334900" cy="1244700"/>
          </a:xfrm>
          <a:prstGeom prst="rect">
            <a:avLst/>
          </a:prstGeom>
        </p:spPr>
        <p:txBody>
          <a:bodyPr anchorCtr="0" anchor="b" bIns="91425" lIns="91425" rIns="91425" wrap="square" tIns="91425">
            <a:noAutofit/>
          </a:bodyPr>
          <a:lstStyle/>
          <a:p>
            <a:pPr lvl="0">
              <a:spcBef>
                <a:spcPts val="0"/>
              </a:spcBef>
              <a:buNone/>
            </a:pPr>
            <a:r>
              <a:rPr lang="en"/>
              <a:t>45.5%</a:t>
            </a:r>
          </a:p>
        </p:txBody>
      </p:sp>
      <p:sp>
        <p:nvSpPr>
          <p:cNvPr id="150" name="Shape 150"/>
          <p:cNvSpPr txBox="1"/>
          <p:nvPr>
            <p:ph idx="1" type="body"/>
          </p:nvPr>
        </p:nvSpPr>
        <p:spPr>
          <a:xfrm>
            <a:off x="229050" y="1517950"/>
            <a:ext cx="4532700" cy="942600"/>
          </a:xfrm>
          <a:prstGeom prst="rect">
            <a:avLst/>
          </a:prstGeom>
        </p:spPr>
        <p:txBody>
          <a:bodyPr anchorCtr="0" anchor="t" bIns="91425" lIns="91425" rIns="91425" wrap="square" tIns="91425">
            <a:noAutofit/>
          </a:bodyPr>
          <a:lstStyle/>
          <a:p>
            <a:pPr lvl="0">
              <a:spcBef>
                <a:spcPts val="0"/>
              </a:spcBef>
              <a:buNone/>
            </a:pPr>
            <a:r>
              <a:rPr lang="en" sz="2400"/>
              <a:t>Field goal percentage for 2014-2015 NBA season</a:t>
            </a:r>
          </a:p>
        </p:txBody>
      </p:sp>
      <p:sp>
        <p:nvSpPr>
          <p:cNvPr id="151" name="Shape 151"/>
          <p:cNvSpPr txBox="1"/>
          <p:nvPr/>
        </p:nvSpPr>
        <p:spPr>
          <a:xfrm>
            <a:off x="4268950" y="1517950"/>
            <a:ext cx="4532700" cy="2337900"/>
          </a:xfrm>
          <a:prstGeom prst="rect">
            <a:avLst/>
          </a:prstGeom>
          <a:noFill/>
          <a:ln>
            <a:noFill/>
          </a:ln>
        </p:spPr>
        <p:txBody>
          <a:bodyPr anchorCtr="0" anchor="ctr" bIns="91425" lIns="91425" rIns="91425" wrap="square" tIns="91425">
            <a:noAutofit/>
          </a:bodyPr>
          <a:lstStyle/>
          <a:p>
            <a:pPr lvl="0" rtl="0">
              <a:spcBef>
                <a:spcPts val="0"/>
              </a:spcBef>
              <a:buNone/>
            </a:pPr>
            <a:r>
              <a:rPr lang="en" sz="10000">
                <a:solidFill>
                  <a:schemeClr val="lt1"/>
                </a:solidFill>
                <a:latin typeface="Merriweather"/>
                <a:ea typeface="Merriweather"/>
                <a:cs typeface="Merriweather"/>
                <a:sym typeface="Merriweather"/>
              </a:rPr>
              <a:t>64.4</a:t>
            </a:r>
            <a:r>
              <a:rPr lang="en" sz="10000">
                <a:solidFill>
                  <a:schemeClr val="lt1"/>
                </a:solidFill>
                <a:latin typeface="Merriweather"/>
                <a:ea typeface="Merriweather"/>
                <a:cs typeface="Merriweather"/>
                <a:sym typeface="Merriweather"/>
              </a:rPr>
              <a:t>%</a:t>
            </a:r>
          </a:p>
        </p:txBody>
      </p:sp>
      <p:sp>
        <p:nvSpPr>
          <p:cNvPr id="152" name="Shape 152"/>
          <p:cNvSpPr txBox="1"/>
          <p:nvPr/>
        </p:nvSpPr>
        <p:spPr>
          <a:xfrm>
            <a:off x="4566400" y="3533600"/>
            <a:ext cx="3937800" cy="1457700"/>
          </a:xfrm>
          <a:prstGeom prst="rect">
            <a:avLst/>
          </a:prstGeom>
          <a:noFill/>
          <a:ln>
            <a:noFill/>
          </a:ln>
        </p:spPr>
        <p:txBody>
          <a:bodyPr anchorCtr="0" anchor="ctr" bIns="91425" lIns="91425" rIns="91425" wrap="square" tIns="91425">
            <a:noAutofit/>
          </a:bodyPr>
          <a:lstStyle/>
          <a:p>
            <a:pPr lvl="0" rtl="0">
              <a:lnSpc>
                <a:spcPct val="115000"/>
              </a:lnSpc>
              <a:spcBef>
                <a:spcPts val="0"/>
              </a:spcBef>
              <a:spcAft>
                <a:spcPts val="1600"/>
              </a:spcAft>
              <a:buNone/>
            </a:pPr>
            <a:r>
              <a:rPr lang="en" sz="2400">
                <a:solidFill>
                  <a:schemeClr val="accent2"/>
                </a:solidFill>
                <a:latin typeface="Roboto"/>
                <a:ea typeface="Roboto"/>
                <a:cs typeface="Roboto"/>
                <a:sym typeface="Roboto"/>
              </a:rPr>
              <a:t>Model accuracy for shots made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158" name="Shape 158"/>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228600" lvl="0" marL="457200" rtl="0">
              <a:spcBef>
                <a:spcPts val="0"/>
              </a:spcBef>
              <a:buChar char="-"/>
            </a:pPr>
            <a:r>
              <a:rPr lang="en"/>
              <a:t>Defender distance should be considered with shot</a:t>
            </a:r>
          </a:p>
          <a:p>
            <a:pPr lvl="0" rtl="0">
              <a:spcBef>
                <a:spcPts val="0"/>
              </a:spcBef>
              <a:buNone/>
            </a:pPr>
            <a:r>
              <a:t/>
            </a:r>
            <a:endParaRPr/>
          </a:p>
          <a:p>
            <a:pPr indent="-228600" lvl="0" marL="457200" rtl="0">
              <a:spcBef>
                <a:spcPts val="0"/>
              </a:spcBef>
              <a:buChar char="-"/>
            </a:pPr>
            <a:r>
              <a:rPr lang="en"/>
              <a:t>Mid-range shot is too frequently overlooked</a:t>
            </a:r>
          </a:p>
          <a:p>
            <a:pPr lvl="0" rtl="0">
              <a:spcBef>
                <a:spcPts val="0"/>
              </a:spcBef>
              <a:buNone/>
            </a:pPr>
            <a:r>
              <a:t/>
            </a:r>
            <a:endParaRPr/>
          </a:p>
          <a:p>
            <a:pPr indent="-228600" lvl="0" marL="457200" rtl="0">
              <a:spcBef>
                <a:spcPts val="0"/>
              </a:spcBef>
              <a:buChar char="-"/>
            </a:pPr>
            <a:r>
              <a:rPr lang="en"/>
              <a:t>Would like more data that can be acquired with web scraping technology</a:t>
            </a:r>
          </a:p>
          <a:p>
            <a:pPr lvl="0" rtl="0">
              <a:spcBef>
                <a:spcPts val="0"/>
              </a:spcBef>
              <a:buNone/>
            </a:pPr>
            <a:r>
              <a:t/>
            </a:r>
            <a:endParaRPr/>
          </a:p>
          <a:p>
            <a:pPr indent="-228600" lvl="0" marL="457200">
              <a:spcBef>
                <a:spcPts val="0"/>
              </a:spcBef>
              <a:buChar char="-"/>
            </a:pPr>
            <a:r>
              <a:rPr lang="en"/>
              <a:t>DIST_DIST feature can help coaches determine a good and bad shot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Agenda</a:t>
            </a:r>
          </a:p>
          <a:p>
            <a:pPr lvl="0">
              <a:spcBef>
                <a:spcPts val="0"/>
              </a:spcBef>
              <a:buNone/>
            </a:pPr>
            <a:r>
              <a:t/>
            </a:r>
            <a:endParaRPr/>
          </a:p>
        </p:txBody>
      </p:sp>
      <p:sp>
        <p:nvSpPr>
          <p:cNvPr id="71" name="Shape 71"/>
          <p:cNvSpPr txBox="1"/>
          <p:nvPr>
            <p:ph idx="1" type="body"/>
          </p:nvPr>
        </p:nvSpPr>
        <p:spPr>
          <a:xfrm>
            <a:off x="4636175" y="262575"/>
            <a:ext cx="4166400" cy="4098600"/>
          </a:xfrm>
          <a:prstGeom prst="rect">
            <a:avLst/>
          </a:prstGeom>
        </p:spPr>
        <p:txBody>
          <a:bodyPr anchorCtr="0" anchor="t" bIns="91425" lIns="91425" rIns="91425" wrap="square" tIns="91425">
            <a:noAutofit/>
          </a:bodyPr>
          <a:lstStyle/>
          <a:p>
            <a:pPr indent="-228600" lvl="0" marL="457200" rtl="0">
              <a:spcBef>
                <a:spcPts val="0"/>
              </a:spcBef>
              <a:buChar char="-"/>
            </a:pPr>
            <a:r>
              <a:rPr lang="en"/>
              <a:t>Today’s NBA</a:t>
            </a:r>
          </a:p>
          <a:p>
            <a:pPr lvl="0" rtl="0">
              <a:spcBef>
                <a:spcPts val="0"/>
              </a:spcBef>
              <a:buNone/>
            </a:pPr>
            <a:r>
              <a:t/>
            </a:r>
            <a:endParaRPr/>
          </a:p>
          <a:p>
            <a:pPr indent="-228600" lvl="0" marL="457200" rtl="0">
              <a:spcBef>
                <a:spcPts val="0"/>
              </a:spcBef>
              <a:buChar char="-"/>
            </a:pPr>
            <a:r>
              <a:rPr lang="en"/>
              <a:t>Looking at the Data</a:t>
            </a:r>
          </a:p>
          <a:p>
            <a:pPr lvl="0" rtl="0">
              <a:spcBef>
                <a:spcPts val="0"/>
              </a:spcBef>
              <a:buNone/>
            </a:pPr>
            <a:r>
              <a:t/>
            </a:r>
            <a:endParaRPr/>
          </a:p>
          <a:p>
            <a:pPr indent="-228600" lvl="0" marL="457200" rtl="0">
              <a:spcBef>
                <a:spcPts val="0"/>
              </a:spcBef>
              <a:buChar char="-"/>
            </a:pPr>
            <a:r>
              <a:rPr lang="en"/>
              <a:t>Feature Distribution</a:t>
            </a:r>
          </a:p>
          <a:p>
            <a:pPr lvl="0" rtl="0">
              <a:spcBef>
                <a:spcPts val="0"/>
              </a:spcBef>
              <a:buNone/>
            </a:pPr>
            <a:r>
              <a:t/>
            </a:r>
            <a:endParaRPr/>
          </a:p>
          <a:p>
            <a:pPr indent="-228600" lvl="0" marL="457200" rtl="0">
              <a:spcBef>
                <a:spcPts val="0"/>
              </a:spcBef>
              <a:buChar char="-"/>
            </a:pPr>
            <a:r>
              <a:rPr lang="en"/>
              <a:t>Feature Engineering</a:t>
            </a:r>
          </a:p>
          <a:p>
            <a:pPr lvl="0" rtl="0">
              <a:spcBef>
                <a:spcPts val="0"/>
              </a:spcBef>
              <a:buNone/>
            </a:pPr>
            <a:r>
              <a:t/>
            </a:r>
            <a:endParaRPr/>
          </a:p>
          <a:p>
            <a:pPr indent="-228600" lvl="0" marL="457200" rtl="0">
              <a:spcBef>
                <a:spcPts val="0"/>
              </a:spcBef>
              <a:buChar char="-"/>
            </a:pPr>
            <a:r>
              <a:rPr lang="en"/>
              <a:t>Model Evaluation</a:t>
            </a:r>
          </a:p>
          <a:p>
            <a:pPr lvl="0" rtl="0">
              <a:spcBef>
                <a:spcPts val="0"/>
              </a:spcBef>
              <a:buNone/>
            </a:pPr>
            <a:r>
              <a:t/>
            </a:r>
            <a:endParaRPr/>
          </a:p>
          <a:p>
            <a:pPr indent="-228600" lvl="0" marL="457200" rtl="0">
              <a:spcBef>
                <a:spcPts val="0"/>
              </a:spcBef>
              <a:buChar char="-"/>
            </a:pPr>
            <a:r>
              <a:rPr lang="en"/>
              <a:t>Summary</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11300" y="500925"/>
            <a:ext cx="3704400" cy="2049600"/>
          </a:xfrm>
          <a:prstGeom prst="rect">
            <a:avLst/>
          </a:prstGeom>
        </p:spPr>
        <p:txBody>
          <a:bodyPr anchorCtr="0" anchor="t" bIns="91425" lIns="91425" rIns="91425" wrap="square" tIns="91425">
            <a:noAutofit/>
          </a:bodyPr>
          <a:lstStyle/>
          <a:p>
            <a:pPr lvl="0">
              <a:spcBef>
                <a:spcPts val="0"/>
              </a:spcBef>
              <a:buNone/>
            </a:pPr>
            <a:r>
              <a:rPr lang="en"/>
              <a:t>Brief Introduction to the Modern NBA and Definitions</a:t>
            </a:r>
          </a:p>
        </p:txBody>
      </p:sp>
      <p:sp>
        <p:nvSpPr>
          <p:cNvPr id="77" name="Shape 77"/>
          <p:cNvSpPr txBox="1"/>
          <p:nvPr>
            <p:ph idx="2" type="body"/>
          </p:nvPr>
        </p:nvSpPr>
        <p:spPr>
          <a:xfrm>
            <a:off x="4879025" y="500925"/>
            <a:ext cx="3954000" cy="4111500"/>
          </a:xfrm>
          <a:prstGeom prst="rect">
            <a:avLst/>
          </a:prstGeom>
        </p:spPr>
        <p:txBody>
          <a:bodyPr anchorCtr="0" anchor="t" bIns="91425" lIns="91425" rIns="91425" wrap="square" tIns="91425">
            <a:noAutofit/>
          </a:bodyPr>
          <a:lstStyle/>
          <a:p>
            <a:pPr lvl="0" rtl="0" algn="ctr">
              <a:spcBef>
                <a:spcPts val="0"/>
              </a:spcBef>
              <a:buNone/>
            </a:pPr>
            <a:r>
              <a:rPr b="1" lang="en" sz="1800"/>
              <a:t>Definitions:</a:t>
            </a:r>
          </a:p>
          <a:p>
            <a:pPr indent="-317500" lvl="0" marL="457200" rtl="0">
              <a:spcBef>
                <a:spcPts val="0"/>
              </a:spcBef>
              <a:buSzPct val="100000"/>
              <a:buChar char="-"/>
            </a:pPr>
            <a:r>
              <a:rPr b="1" lang="en" sz="1400"/>
              <a:t>Field Goal</a:t>
            </a:r>
            <a:r>
              <a:rPr lang="en" sz="1400"/>
              <a:t>: Any shot taken except for free throws (penalty shots).</a:t>
            </a:r>
          </a:p>
          <a:p>
            <a:pPr indent="-317500" lvl="0" marL="457200" rtl="0">
              <a:spcBef>
                <a:spcPts val="0"/>
              </a:spcBef>
              <a:buSzPct val="100000"/>
              <a:buChar char="-"/>
            </a:pPr>
            <a:r>
              <a:rPr b="1" lang="en" sz="1400"/>
              <a:t>Three Point Line</a:t>
            </a:r>
            <a:r>
              <a:rPr lang="en" sz="1400"/>
              <a:t>: 22’ - 23’9” depending on location on court. Shot counts for 3 points instead of 2</a:t>
            </a:r>
          </a:p>
          <a:p>
            <a:pPr indent="-317500" lvl="0" marL="457200" rtl="0">
              <a:spcBef>
                <a:spcPts val="0"/>
              </a:spcBef>
              <a:buSzPct val="100000"/>
              <a:buChar char="-"/>
            </a:pPr>
            <a:r>
              <a:rPr b="1" lang="en" sz="1400"/>
              <a:t>Moneyball:</a:t>
            </a:r>
            <a:r>
              <a:rPr lang="en" sz="1400"/>
              <a:t> Statistic revolution in sports. Statisticians began finding inefficiencies in the way the game was commonly played. They were able to create new metrics that disproved historical bias and could quantify concepts that were previously described by the eyeball test</a:t>
            </a:r>
          </a:p>
        </p:txBody>
      </p:sp>
      <p:sp>
        <p:nvSpPr>
          <p:cNvPr id="78" name="Shape 78"/>
          <p:cNvSpPr txBox="1"/>
          <p:nvPr>
            <p:ph idx="1" type="subTitle"/>
          </p:nvPr>
        </p:nvSpPr>
        <p:spPr>
          <a:xfrm>
            <a:off x="304800" y="2626725"/>
            <a:ext cx="3704400" cy="926700"/>
          </a:xfrm>
          <a:prstGeom prst="rect">
            <a:avLst/>
          </a:prstGeom>
        </p:spPr>
        <p:txBody>
          <a:bodyPr anchorCtr="0" anchor="t" bIns="91425" lIns="91425" rIns="91425" wrap="square" tIns="91425">
            <a:noAutofit/>
          </a:bodyPr>
          <a:lstStyle/>
          <a:p>
            <a:pPr lvl="0">
              <a:spcBef>
                <a:spcPts val="0"/>
              </a:spcBef>
              <a:buNone/>
            </a:pPr>
            <a:r>
              <a:rPr lang="en"/>
              <a:t>The way the game is played has changed drastically since the moneyball statistical movement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11725" y="500925"/>
            <a:ext cx="3706500" cy="2508900"/>
          </a:xfrm>
          <a:prstGeom prst="rect">
            <a:avLst/>
          </a:prstGeom>
        </p:spPr>
        <p:txBody>
          <a:bodyPr anchorCtr="0" anchor="t" bIns="91425" lIns="91425" rIns="91425" wrap="square" tIns="91425">
            <a:noAutofit/>
          </a:bodyPr>
          <a:lstStyle/>
          <a:p>
            <a:pPr lvl="0">
              <a:spcBef>
                <a:spcPts val="0"/>
              </a:spcBef>
              <a:buNone/>
            </a:pPr>
            <a:r>
              <a:rPr lang="en"/>
              <a:t>A Look at the Data</a:t>
            </a:r>
          </a:p>
          <a:p>
            <a:pPr lvl="0">
              <a:spcBef>
                <a:spcPts val="0"/>
              </a:spcBef>
              <a:buNone/>
            </a:pPr>
            <a:r>
              <a:t/>
            </a:r>
            <a:endParaRPr/>
          </a:p>
        </p:txBody>
      </p:sp>
      <p:sp>
        <p:nvSpPr>
          <p:cNvPr id="84" name="Shape 84"/>
          <p:cNvSpPr txBox="1"/>
          <p:nvPr>
            <p:ph idx="1" type="body"/>
          </p:nvPr>
        </p:nvSpPr>
        <p:spPr>
          <a:xfrm>
            <a:off x="4644675" y="500925"/>
            <a:ext cx="4166400" cy="4098600"/>
          </a:xfrm>
          <a:prstGeom prst="rect">
            <a:avLst/>
          </a:prstGeom>
        </p:spPr>
        <p:txBody>
          <a:bodyPr anchorCtr="0" anchor="t" bIns="91425" lIns="91425" rIns="91425" wrap="square" tIns="91425">
            <a:noAutofit/>
          </a:bodyPr>
          <a:lstStyle/>
          <a:p>
            <a:pPr indent="-228600" lvl="0" marL="457200" rtl="0">
              <a:spcBef>
                <a:spcPts val="0"/>
              </a:spcBef>
              <a:buChar char="-"/>
            </a:pPr>
            <a:r>
              <a:rPr lang="en"/>
              <a:t>Data taken from Kaggle</a:t>
            </a:r>
          </a:p>
          <a:p>
            <a:pPr lvl="0" rtl="0">
              <a:spcBef>
                <a:spcPts val="0"/>
              </a:spcBef>
              <a:buNone/>
            </a:pPr>
            <a:r>
              <a:t/>
            </a:r>
            <a:endParaRPr/>
          </a:p>
          <a:p>
            <a:pPr indent="-228600" lvl="0" marL="457200" rtl="0">
              <a:spcBef>
                <a:spcPts val="0"/>
              </a:spcBef>
              <a:buChar char="-"/>
            </a:pPr>
            <a:r>
              <a:rPr lang="en"/>
              <a:t>Every NBA shot from 2014-2015</a:t>
            </a:r>
          </a:p>
          <a:p>
            <a:pPr lvl="0" rtl="0">
              <a:spcBef>
                <a:spcPts val="0"/>
              </a:spcBef>
              <a:buNone/>
            </a:pPr>
            <a:r>
              <a:t/>
            </a:r>
            <a:endParaRPr/>
          </a:p>
          <a:p>
            <a:pPr indent="-228600" lvl="0" marL="457200" rtl="0">
              <a:spcBef>
                <a:spcPts val="0"/>
              </a:spcBef>
              <a:buChar char="-"/>
            </a:pPr>
            <a:r>
              <a:rPr lang="en"/>
              <a:t>Originally 110124 data points</a:t>
            </a:r>
          </a:p>
          <a:p>
            <a:pPr lvl="0" rtl="0">
              <a:spcBef>
                <a:spcPts val="0"/>
              </a:spcBef>
              <a:buNone/>
            </a:pPr>
            <a:r>
              <a:t/>
            </a:r>
            <a:endParaRPr/>
          </a:p>
          <a:p>
            <a:pPr indent="-228600" lvl="0" marL="457200" rtl="0">
              <a:spcBef>
                <a:spcPts val="0"/>
              </a:spcBef>
              <a:buChar char="-"/>
            </a:pPr>
            <a:r>
              <a:rPr lang="en"/>
              <a:t>13 columns</a:t>
            </a:r>
          </a:p>
          <a:p>
            <a:pPr lvl="0" rtl="0">
              <a:spcBef>
                <a:spcPts val="0"/>
              </a:spcBef>
              <a:buNone/>
            </a:pPr>
            <a:r>
              <a:t/>
            </a:r>
            <a:endParaRP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A look at the Features</a:t>
            </a:r>
          </a:p>
        </p:txBody>
      </p:sp>
      <p:pic>
        <p:nvPicPr>
          <p:cNvPr id="90" name="Shape 90"/>
          <p:cNvPicPr preferRelativeResize="0"/>
          <p:nvPr/>
        </p:nvPicPr>
        <p:blipFill>
          <a:blip r:embed="rId3">
            <a:alphaModFix/>
          </a:blip>
          <a:stretch>
            <a:fillRect/>
          </a:stretch>
        </p:blipFill>
        <p:spPr>
          <a:xfrm>
            <a:off x="63700" y="1550150"/>
            <a:ext cx="4462281" cy="3247425"/>
          </a:xfrm>
          <a:prstGeom prst="rect">
            <a:avLst/>
          </a:prstGeom>
          <a:noFill/>
          <a:ln>
            <a:noFill/>
          </a:ln>
        </p:spPr>
      </p:pic>
      <p:pic>
        <p:nvPicPr>
          <p:cNvPr id="91" name="Shape 91"/>
          <p:cNvPicPr preferRelativeResize="0"/>
          <p:nvPr/>
        </p:nvPicPr>
        <p:blipFill>
          <a:blip r:embed="rId4">
            <a:alphaModFix/>
          </a:blip>
          <a:stretch>
            <a:fillRect/>
          </a:stretch>
        </p:blipFill>
        <p:spPr>
          <a:xfrm>
            <a:off x="4525975" y="1550150"/>
            <a:ext cx="4462300" cy="3247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lvl="0">
              <a:spcBef>
                <a:spcPts val="0"/>
              </a:spcBef>
              <a:buNone/>
            </a:pPr>
            <a:r>
              <a:rPr lang="en"/>
              <a:t>      </a:t>
            </a:r>
          </a:p>
        </p:txBody>
      </p:sp>
      <p:pic>
        <p:nvPicPr>
          <p:cNvPr id="97" name="Shape 97"/>
          <p:cNvPicPr preferRelativeResize="0"/>
          <p:nvPr/>
        </p:nvPicPr>
        <p:blipFill>
          <a:blip r:embed="rId3">
            <a:alphaModFix/>
          </a:blip>
          <a:stretch>
            <a:fillRect/>
          </a:stretch>
        </p:blipFill>
        <p:spPr>
          <a:xfrm>
            <a:off x="1154950" y="-36425"/>
            <a:ext cx="6292900" cy="4384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311725" y="500925"/>
            <a:ext cx="8520600" cy="623700"/>
          </a:xfrm>
          <a:prstGeom prst="rect">
            <a:avLst/>
          </a:prstGeom>
        </p:spPr>
        <p:txBody>
          <a:bodyPr anchorCtr="0" anchor="t" bIns="91425" lIns="91425" rIns="91425" wrap="square" tIns="91425">
            <a:noAutofit/>
          </a:bodyPr>
          <a:lstStyle/>
          <a:p>
            <a:pPr lvl="0" algn="ctr">
              <a:spcBef>
                <a:spcPts val="0"/>
              </a:spcBef>
              <a:buNone/>
            </a:pPr>
            <a:r>
              <a:rPr lang="en"/>
              <a:t>Features considered</a:t>
            </a:r>
          </a:p>
        </p:txBody>
      </p:sp>
      <p:sp>
        <p:nvSpPr>
          <p:cNvPr id="103" name="Shape 103"/>
          <p:cNvSpPr txBox="1"/>
          <p:nvPr>
            <p:ph idx="1" type="body"/>
          </p:nvPr>
        </p:nvSpPr>
        <p:spPr>
          <a:xfrm>
            <a:off x="311700" y="1505700"/>
            <a:ext cx="3999900" cy="3076200"/>
          </a:xfrm>
          <a:prstGeom prst="rect">
            <a:avLst/>
          </a:prstGeom>
        </p:spPr>
        <p:txBody>
          <a:bodyPr anchorCtr="0" anchor="t" bIns="91425" lIns="91425" rIns="91425" wrap="square" tIns="91425">
            <a:noAutofit/>
          </a:bodyPr>
          <a:lstStyle/>
          <a:p>
            <a:pPr lvl="0">
              <a:spcBef>
                <a:spcPts val="0"/>
              </a:spcBef>
              <a:buNone/>
            </a:pPr>
            <a:r>
              <a:rPr b="1" lang="en" sz="1800"/>
              <a:t>Original features:</a:t>
            </a:r>
          </a:p>
          <a:p>
            <a:pPr indent="-317500" lvl="0" marL="457200" rtl="0">
              <a:spcBef>
                <a:spcPts val="0"/>
              </a:spcBef>
              <a:buSzPct val="100000"/>
              <a:buChar char="-"/>
            </a:pPr>
            <a:r>
              <a:rPr lang="en" sz="1400"/>
              <a:t>Shot Distance - Continuous</a:t>
            </a:r>
          </a:p>
          <a:p>
            <a:pPr indent="-317500" lvl="0" marL="457200" rtl="0">
              <a:spcBef>
                <a:spcPts val="0"/>
              </a:spcBef>
              <a:buSzPct val="100000"/>
              <a:buChar char="-"/>
            </a:pPr>
            <a:r>
              <a:rPr lang="en" sz="1400"/>
              <a:t>Distance of Defender - Continuous </a:t>
            </a:r>
          </a:p>
          <a:p>
            <a:pPr indent="-317500" lvl="0" marL="457200" rtl="0">
              <a:spcBef>
                <a:spcPts val="0"/>
              </a:spcBef>
              <a:buSzPct val="100000"/>
              <a:buChar char="-"/>
            </a:pPr>
            <a:r>
              <a:rPr lang="en" sz="1400"/>
              <a:t>Period - Categorical</a:t>
            </a:r>
          </a:p>
          <a:p>
            <a:pPr indent="-317500" lvl="0" marL="457200" rtl="0">
              <a:spcBef>
                <a:spcPts val="0"/>
              </a:spcBef>
              <a:buSzPct val="100000"/>
              <a:buChar char="-"/>
            </a:pPr>
            <a:r>
              <a:rPr lang="en" sz="1400"/>
              <a:t>Touch Time - Continuous</a:t>
            </a:r>
          </a:p>
          <a:p>
            <a:pPr indent="-317500" lvl="0" marL="457200">
              <a:spcBef>
                <a:spcPts val="0"/>
              </a:spcBef>
              <a:buSzPct val="100000"/>
              <a:buChar char="-"/>
            </a:pPr>
            <a:r>
              <a:rPr lang="en" sz="1400"/>
              <a:t>Final Margin - Continuous</a:t>
            </a:r>
          </a:p>
        </p:txBody>
      </p:sp>
      <p:sp>
        <p:nvSpPr>
          <p:cNvPr id="104" name="Shape 104"/>
          <p:cNvSpPr txBox="1"/>
          <p:nvPr>
            <p:ph idx="2" type="body"/>
          </p:nvPr>
        </p:nvSpPr>
        <p:spPr>
          <a:xfrm>
            <a:off x="4832400" y="1505700"/>
            <a:ext cx="3999900" cy="3076200"/>
          </a:xfrm>
          <a:prstGeom prst="rect">
            <a:avLst/>
          </a:prstGeom>
        </p:spPr>
        <p:txBody>
          <a:bodyPr anchorCtr="0" anchor="t" bIns="91425" lIns="91425" rIns="91425" wrap="square" tIns="91425">
            <a:noAutofit/>
          </a:bodyPr>
          <a:lstStyle/>
          <a:p>
            <a:pPr lvl="0">
              <a:spcBef>
                <a:spcPts val="0"/>
              </a:spcBef>
              <a:buNone/>
            </a:pPr>
            <a:r>
              <a:rPr b="1" lang="en" sz="1800"/>
              <a:t>Features engineered:</a:t>
            </a:r>
          </a:p>
          <a:p>
            <a:pPr indent="-317500" lvl="0" marL="457200" rtl="0">
              <a:spcBef>
                <a:spcPts val="0"/>
              </a:spcBef>
              <a:buSzPct val="100000"/>
              <a:buChar char="-"/>
            </a:pPr>
            <a:r>
              <a:rPr lang="en" sz="1400"/>
              <a:t>Categorical values for defender and shot distance</a:t>
            </a:r>
          </a:p>
          <a:p>
            <a:pPr indent="-317500" lvl="0" marL="457200" rtl="0">
              <a:spcBef>
                <a:spcPts val="0"/>
              </a:spcBef>
              <a:buSzPct val="100000"/>
              <a:buChar char="-"/>
            </a:pPr>
            <a:r>
              <a:rPr lang="en" sz="1400"/>
              <a:t>Touch time and dribbles squared and raised to multiple powers</a:t>
            </a:r>
          </a:p>
          <a:p>
            <a:pPr indent="-317500" lvl="0" marL="457200" rtl="0">
              <a:spcBef>
                <a:spcPts val="0"/>
              </a:spcBef>
              <a:buSzPct val="100000"/>
              <a:buChar char="-"/>
            </a:pPr>
            <a:r>
              <a:rPr lang="en" sz="1400"/>
              <a:t>DIST_DIST feature is shot distance multiplied by weighted defender distance</a:t>
            </a:r>
          </a:p>
          <a:p>
            <a:pPr indent="-317500" lvl="0" marL="457200">
              <a:spcBef>
                <a:spcPts val="0"/>
              </a:spcBef>
              <a:buSzPct val="100000"/>
              <a:buChar char="-"/>
            </a:pPr>
            <a:r>
              <a:rPr lang="en" sz="1400"/>
              <a:t>Weighted defender distance was calculated by limiting defender distance to 10 ft., subtracting 10 from the values, and taking the absolute value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311700" y="2390650"/>
            <a:ext cx="3127500" cy="2298000"/>
          </a:xfrm>
          <a:prstGeom prst="rect">
            <a:avLst/>
          </a:prstGeom>
        </p:spPr>
        <p:txBody>
          <a:bodyPr anchorCtr="0" anchor="t" bIns="91425" lIns="91425" rIns="91425" wrap="square" tIns="91425">
            <a:noAutofit/>
          </a:bodyPr>
          <a:lstStyle/>
          <a:p>
            <a:pPr lvl="0">
              <a:spcBef>
                <a:spcPts val="0"/>
              </a:spcBef>
              <a:buNone/>
            </a:pPr>
            <a:r>
              <a:rPr lang="en"/>
              <a:t>This heatmap shows the field goal percentage of each shot based on distance from the basket as well as our weighted ‘DISTANCE_RECIP’ variable where ‘10’ is a very close defender and ‘0’ where the defender should be a non-factor. </a:t>
            </a:r>
          </a:p>
        </p:txBody>
      </p:sp>
      <p:sp>
        <p:nvSpPr>
          <p:cNvPr id="110" name="Shape 110"/>
          <p:cNvSpPr txBox="1"/>
          <p:nvPr>
            <p:ph type="title"/>
          </p:nvPr>
        </p:nvSpPr>
        <p:spPr>
          <a:xfrm>
            <a:off x="311725" y="500925"/>
            <a:ext cx="3127500" cy="1829100"/>
          </a:xfrm>
          <a:prstGeom prst="rect">
            <a:avLst/>
          </a:prstGeom>
        </p:spPr>
        <p:txBody>
          <a:bodyPr anchorCtr="0" anchor="t" bIns="91425" lIns="91425" rIns="91425" wrap="square" tIns="91425">
            <a:noAutofit/>
          </a:bodyPr>
          <a:lstStyle/>
          <a:p>
            <a:pPr lvl="0">
              <a:spcBef>
                <a:spcPts val="0"/>
              </a:spcBef>
              <a:buNone/>
            </a:pPr>
            <a:r>
              <a:rPr lang="en"/>
              <a:t>Which shots were most effective?</a:t>
            </a:r>
          </a:p>
        </p:txBody>
      </p:sp>
      <p:pic>
        <p:nvPicPr>
          <p:cNvPr id="111" name="Shape 111"/>
          <p:cNvPicPr preferRelativeResize="0"/>
          <p:nvPr/>
        </p:nvPicPr>
        <p:blipFill>
          <a:blip r:embed="rId3">
            <a:alphaModFix/>
          </a:blip>
          <a:stretch>
            <a:fillRect/>
          </a:stretch>
        </p:blipFill>
        <p:spPr>
          <a:xfrm>
            <a:off x="3732375" y="491012"/>
            <a:ext cx="5448550" cy="416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idx="1" type="body"/>
          </p:nvPr>
        </p:nvSpPr>
        <p:spPr>
          <a:xfrm>
            <a:off x="311700" y="4521400"/>
            <a:ext cx="7979400" cy="460500"/>
          </a:xfrm>
          <a:prstGeom prst="rect">
            <a:avLst/>
          </a:prstGeom>
        </p:spPr>
        <p:txBody>
          <a:bodyPr anchorCtr="0" anchor="ctr" bIns="91425" lIns="91425" rIns="91425" wrap="square" tIns="91425">
            <a:noAutofit/>
          </a:bodyPr>
          <a:lstStyle/>
          <a:p>
            <a:pPr lvl="0">
              <a:spcBef>
                <a:spcPts val="0"/>
              </a:spcBef>
              <a:buNone/>
            </a:pPr>
            <a:r>
              <a:rPr lang="en"/>
              <a:t>Simplified Learning Tree Feature Explanation</a:t>
            </a:r>
          </a:p>
        </p:txBody>
      </p:sp>
      <p:pic>
        <p:nvPicPr>
          <p:cNvPr id="117" name="Shape 117"/>
          <p:cNvPicPr preferRelativeResize="0"/>
          <p:nvPr/>
        </p:nvPicPr>
        <p:blipFill>
          <a:blip r:embed="rId3">
            <a:alphaModFix/>
          </a:blip>
          <a:stretch>
            <a:fillRect/>
          </a:stretch>
        </p:blipFill>
        <p:spPr>
          <a:xfrm>
            <a:off x="152400" y="731000"/>
            <a:ext cx="8839199" cy="30552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