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19"/>
  </p:notesMasterIdLst>
  <p:sldIdLst>
    <p:sldId id="292" r:id="rId5"/>
    <p:sldId id="303" r:id="rId6"/>
    <p:sldId id="302" r:id="rId7"/>
    <p:sldId id="308" r:id="rId8"/>
    <p:sldId id="319" r:id="rId9"/>
    <p:sldId id="309" r:id="rId10"/>
    <p:sldId id="311" r:id="rId11"/>
    <p:sldId id="312" r:id="rId12"/>
    <p:sldId id="313" r:id="rId13"/>
    <p:sldId id="315" r:id="rId14"/>
    <p:sldId id="316" r:id="rId15"/>
    <p:sldId id="318" r:id="rId16"/>
    <p:sldId id="317" r:id="rId17"/>
    <p:sldId id="305" r:id="rId18"/>
  </p:sldIdLst>
  <p:sldSz cx="9906000" cy="6858000" type="A4"/>
  <p:notesSz cx="7104063" cy="10234613"/>
  <p:embeddedFontLst>
    <p:embeddedFont>
      <p:font typeface="DX하늘구름" panose="020B0604020202020204" charset="-127"/>
      <p:regular r:id="rId20"/>
    </p:embeddedFont>
    <p:embeddedFont>
      <p:font typeface="HY둥근헤드라인2M" panose="020B0604020202020204" charset="-127"/>
      <p:regular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Od슬림핏고딕L" panose="020B0604020202020204" charset="-127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CF6"/>
    <a:srgbClr val="FF6600"/>
    <a:srgbClr val="9966FF"/>
    <a:srgbClr val="92D14F"/>
    <a:srgbClr val="006666"/>
    <a:srgbClr val="6600CC"/>
    <a:srgbClr val="9933FF"/>
    <a:srgbClr val="FF5050"/>
    <a:srgbClr val="789FFF"/>
    <a:srgbClr val="9ED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EC45E-C53A-479F-A784-63FFC1DB9E67}" v="4196" dt="2020-12-06T19:08:27.267"/>
    <p1510:client id="{6067E40C-3F11-4145-B8ED-790D7EF7CCE6}" v="839" dt="2020-12-06T19:12:18.175"/>
    <p1510:client id="{FC31D744-361D-45BF-80C6-CB0ADD5E76E8}" v="174" dt="2020-12-06T16:23:3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1" autoAdjust="0"/>
    <p:restoredTop sz="94660"/>
  </p:normalViewPr>
  <p:slideViewPr>
    <p:cSldViewPr snapToGrid="0">
      <p:cViewPr>
        <p:scale>
          <a:sx n="60" d="100"/>
          <a:sy n="60" d="100"/>
        </p:scale>
        <p:origin x="14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549640A-1AC6-4770-8798-B5CFCE89D209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E055317-F6DC-4095-AF07-8E9700957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3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1122364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1" y="3602038"/>
            <a:ext cx="74295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95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3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7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1"/>
            <a:ext cx="854392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6"/>
            <a:ext cx="8543924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/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0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4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3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3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2" y="1681163"/>
            <a:ext cx="4211341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2505076"/>
            <a:ext cx="421134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8"/>
            <a:ext cx="501491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8"/>
            <a:ext cx="501491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6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8"/>
            <a:ext cx="85439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9" y="6356353"/>
            <a:ext cx="2228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B2B2-6779-43CA-BFB7-9875C2619B4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4" y="6356353"/>
            <a:ext cx="22288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B1AE-3C5D-4351-BE6D-527E468C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91443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3" indent="-228609" algn="l" defTabSz="91443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09" algn="l" defTabSz="91443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9" indent="-228609" algn="l" defTabSz="91443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09" algn="l" defTabSz="91443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5" indent="-228609" algn="l" defTabSz="91443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09" algn="l" defTabSz="91443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P6QxeqBfuU&amp;feature=youtu.b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multi-window/?agent=electron&amp;version=20201021054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304794" y="166178"/>
            <a:ext cx="9296413" cy="6640998"/>
            <a:chOff x="344051" y="166177"/>
            <a:chExt cx="9296413" cy="6640998"/>
          </a:xfrm>
        </p:grpSpPr>
        <p:sp>
          <p:nvSpPr>
            <p:cNvPr id="32" name="이등변 삼각형 31"/>
            <p:cNvSpPr/>
            <p:nvPr/>
          </p:nvSpPr>
          <p:spPr>
            <a:xfrm rot="10800000">
              <a:off x="7192922" y="2161550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3" name="이등변 삼각형 2"/>
            <p:cNvSpPr/>
            <p:nvPr/>
          </p:nvSpPr>
          <p:spPr>
            <a:xfrm>
              <a:off x="660128" y="907481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408904" y="1504826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1583917" y="205946"/>
              <a:ext cx="563799" cy="486033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9325119" y="5645953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937718" y="2883322"/>
              <a:ext cx="167064" cy="14402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3226384" y="1498812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64014" y="4113064"/>
              <a:ext cx="433803" cy="43380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10800000">
              <a:off x="729654" y="477794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059535" y="1532239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4700292" y="444845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209094" y="4186242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771081" y="515330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7922932" y="16617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4273570" y="238898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008532" y="899346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970563" y="322035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520505" y="6238104"/>
              <a:ext cx="569071" cy="56907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602881" y="3429000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802583" y="6118323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729011" y="5049795"/>
              <a:ext cx="268391" cy="26839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651641" y="6320481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292741" y="5563553"/>
              <a:ext cx="230661" cy="23066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761958" y="609397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952658" y="176844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897666" y="3196742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15049" y="548299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2422994" y="5570511"/>
              <a:ext cx="607216" cy="52346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1331509" y="635740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6859611" y="478552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7778877" y="330069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8567957" y="220774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73804" y="1951374"/>
              <a:ext cx="188978" cy="188978"/>
              <a:chOff x="610754" y="1348307"/>
              <a:chExt cx="353074" cy="353074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/>
            <p:cNvGrpSpPr/>
            <p:nvPr/>
          </p:nvGrpSpPr>
          <p:grpSpPr>
            <a:xfrm>
              <a:off x="344051" y="3886825"/>
              <a:ext cx="188978" cy="188978"/>
              <a:chOff x="610754" y="1348307"/>
              <a:chExt cx="353074" cy="353074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8866913" y="4836584"/>
              <a:ext cx="188978" cy="188978"/>
              <a:chOff x="610754" y="1348307"/>
              <a:chExt cx="353074" cy="353074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7428270" y="2664928"/>
              <a:ext cx="188978" cy="188978"/>
              <a:chOff x="610754" y="1348307"/>
              <a:chExt cx="353074" cy="353074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2646720" y="6236803"/>
              <a:ext cx="188978" cy="188978"/>
              <a:chOff x="610754" y="1348307"/>
              <a:chExt cx="353074" cy="353074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7609245" y="626578"/>
              <a:ext cx="188978" cy="188978"/>
              <a:chOff x="610754" y="1348307"/>
              <a:chExt cx="353074" cy="353074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3703995" y="226528"/>
              <a:ext cx="188978" cy="188978"/>
              <a:chOff x="610754" y="1348307"/>
              <a:chExt cx="353074" cy="353074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073" y="934479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28" y="5678883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10839" y="1136167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8" y="5698996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485980" y="4394200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130" y="2270125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그룹 77"/>
            <p:cNvGrpSpPr/>
            <p:nvPr/>
          </p:nvGrpSpPr>
          <p:grpSpPr>
            <a:xfrm>
              <a:off x="6609120" y="5731978"/>
              <a:ext cx="188978" cy="188978"/>
              <a:chOff x="610754" y="1348307"/>
              <a:chExt cx="353074" cy="353074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756026" y="2738694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3192013" y="1605432"/>
            <a:ext cx="3521977" cy="3260935"/>
            <a:chOff x="3219538" y="1698419"/>
            <a:chExt cx="3521977" cy="3260935"/>
          </a:xfrm>
        </p:grpSpPr>
        <p:sp>
          <p:nvSpPr>
            <p:cNvPr id="41" name="직사각형 40"/>
            <p:cNvSpPr/>
            <p:nvPr/>
          </p:nvSpPr>
          <p:spPr>
            <a:xfrm>
              <a:off x="3219538" y="1698419"/>
              <a:ext cx="3521977" cy="3260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73575" y="2797233"/>
              <a:ext cx="32238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rgbClr val="789FFF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창의공학 </a:t>
              </a:r>
              <a:r>
                <a:rPr lang="en-US" altLang="ko-KR" sz="4000" dirty="0">
                  <a:solidFill>
                    <a:srgbClr val="789FFF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3</a:t>
              </a:r>
              <a:r>
                <a:rPr lang="ko-KR" altLang="en-US" sz="4000" dirty="0">
                  <a:solidFill>
                    <a:srgbClr val="789FFF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팀</a:t>
              </a:r>
              <a:endParaRPr lang="en-US" altLang="ko-KR" sz="4000" dirty="0">
                <a:solidFill>
                  <a:srgbClr val="789FFF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262663" y="237172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262663" y="439737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9CCAA-2677-466F-A313-391F57654C33}"/>
              </a:ext>
            </a:extLst>
          </p:cNvPr>
          <p:cNvSpPr txBox="1"/>
          <p:nvPr/>
        </p:nvSpPr>
        <p:spPr>
          <a:xfrm>
            <a:off x="3893060" y="3649100"/>
            <a:ext cx="2137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9ED3F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김태현 </a:t>
            </a:r>
            <a:r>
              <a:rPr lang="ko-KR" altLang="en-US" sz="1600" dirty="0" err="1">
                <a:solidFill>
                  <a:srgbClr val="9ED3F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안정흠</a:t>
            </a:r>
            <a:r>
              <a:rPr lang="ko-KR" altLang="en-US" sz="1600" dirty="0">
                <a:solidFill>
                  <a:srgbClr val="9ED3F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이정빈</a:t>
            </a:r>
            <a:endParaRPr lang="en-US" altLang="ko-KR" sz="1600" dirty="0">
              <a:solidFill>
                <a:srgbClr val="9ED3F4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r>
              <a:rPr lang="ko-KR" altLang="en-US" sz="1600" dirty="0">
                <a:solidFill>
                  <a:srgbClr val="9ED3F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최영숙 김서진 김선희</a:t>
            </a:r>
          </a:p>
        </p:txBody>
      </p:sp>
    </p:spTree>
    <p:extLst>
      <p:ext uri="{BB962C8B-B14F-4D97-AF65-F5344CB8AC3E}">
        <p14:creationId xmlns:p14="http://schemas.microsoft.com/office/powerpoint/2010/main" val="114338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02640" y="1465759"/>
            <a:ext cx="8290560" cy="467368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7" name="자유형 16"/>
          <p:cNvSpPr/>
          <p:nvPr/>
        </p:nvSpPr>
        <p:spPr>
          <a:xfrm rot="10800000">
            <a:off x="1015847" y="1222334"/>
            <a:ext cx="3035292" cy="486850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789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8" name="직사각형 661"/>
          <p:cNvSpPr>
            <a:spLocks noChangeArrowheads="1"/>
          </p:cNvSpPr>
          <p:nvPr/>
        </p:nvSpPr>
        <p:spPr bwMode="auto">
          <a:xfrm>
            <a:off x="1079645" y="1286970"/>
            <a:ext cx="25699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IR</a:t>
            </a:r>
            <a:r>
              <a:rPr kumimoji="1" lang="ko-KR" altLang="en-US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센서</a:t>
            </a:r>
            <a:r>
              <a:rPr kumimoji="1" lang="en-US" altLang="ko-KR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-</a:t>
            </a:r>
            <a:r>
              <a:rPr kumimoji="1" lang="ko-KR" altLang="en-US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장애물 감지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2951759" y="795875"/>
            <a:ext cx="4002482" cy="0"/>
          </a:xfrm>
          <a:prstGeom prst="line">
            <a:avLst/>
          </a:prstGeom>
          <a:ln w="28575">
            <a:solidFill>
              <a:srgbClr val="4BA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82614-9670-4376-A095-F17021545769}"/>
              </a:ext>
            </a:extLst>
          </p:cNvPr>
          <p:cNvSpPr txBox="1"/>
          <p:nvPr/>
        </p:nvSpPr>
        <p:spPr>
          <a:xfrm>
            <a:off x="1015847" y="1814224"/>
            <a:ext cx="80594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// IR Object Detection Function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int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irDetect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(int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irLedPin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, int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irReceiverPin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, long frequency)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{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tone(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irLedPin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, frequency, 8);              // IRLED 38 kHz for at least 1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ms</a:t>
            </a:r>
            <a:endParaRPr lang="en-US" altLang="ko-KR" sz="20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delay(1);                                  // Wait 1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ms</a:t>
            </a:r>
            <a:endParaRPr lang="en-US" altLang="ko-KR" sz="20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int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=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digitalRead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irReceiverPin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);       // IR receiver -&gt;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variable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delay(1);                                  // Down time before recheck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return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;                                 // Return 1 no detect, 0 detect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}</a:t>
            </a:r>
            <a:endParaRPr lang="ko-KR" altLang="en-US" sz="20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A6E84-59AB-4168-8DD5-0334B3C0F171}"/>
              </a:ext>
            </a:extLst>
          </p:cNvPr>
          <p:cNvSpPr txBox="1"/>
          <p:nvPr/>
        </p:nvSpPr>
        <p:spPr>
          <a:xfrm>
            <a:off x="802640" y="5716781"/>
            <a:ext cx="4930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요약 </a:t>
            </a:r>
            <a:r>
              <a:rPr lang="en-US" altLang="ko-KR" sz="2000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: IR </a:t>
            </a:r>
            <a:r>
              <a:rPr lang="ko-KR" altLang="en-US" sz="2000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센서가 장애물을 감지하는 코드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E17713-7278-4C07-A69B-1633B077B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449" y="327336"/>
            <a:ext cx="368710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0"/>
              </a:prstClr>
            </a:outerShdw>
          </a:effec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71500" indent="-1143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714500" indent="-3429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286000" indent="-4572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4. </a:t>
            </a:r>
            <a:r>
              <a:rPr kumimoji="0" lang="ko-KR" altLang="en-US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개발 및 결과</a:t>
            </a:r>
            <a:endParaRPr kumimoji="0" lang="en-US" altLang="ko-KR" sz="3200" dirty="0">
              <a:solidFill>
                <a:srgbClr val="4BAEEB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9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02640" y="1465759"/>
            <a:ext cx="8290560" cy="467368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17" name="자유형 16"/>
          <p:cNvSpPr/>
          <p:nvPr/>
        </p:nvSpPr>
        <p:spPr>
          <a:xfrm rot="10800000">
            <a:off x="1015844" y="1222334"/>
            <a:ext cx="4002482" cy="486850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789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18" name="직사각형 661"/>
          <p:cNvSpPr>
            <a:spLocks noChangeArrowheads="1"/>
          </p:cNvSpPr>
          <p:nvPr/>
        </p:nvSpPr>
        <p:spPr bwMode="auto">
          <a:xfrm>
            <a:off x="1015847" y="1265704"/>
            <a:ext cx="37224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IR</a:t>
            </a:r>
            <a:r>
              <a:rPr kumimoji="1" lang="ko-KR" altLang="en-US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센서</a:t>
            </a:r>
            <a:r>
              <a:rPr kumimoji="1" lang="en-US" altLang="ko-KR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-</a:t>
            </a:r>
            <a:r>
              <a:rPr kumimoji="1" lang="ko-KR" altLang="en-US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장애물 감지 이후 반응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2951759" y="795875"/>
            <a:ext cx="4002482" cy="0"/>
          </a:xfrm>
          <a:prstGeom prst="line">
            <a:avLst/>
          </a:prstGeom>
          <a:ln w="28575">
            <a:solidFill>
              <a:srgbClr val="4BA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C6A15-85AF-4508-B1C2-05AC206A2CA5}"/>
              </a:ext>
            </a:extLst>
          </p:cNvPr>
          <p:cNvSpPr txBox="1"/>
          <p:nvPr/>
        </p:nvSpPr>
        <p:spPr>
          <a:xfrm>
            <a:off x="969507" y="1781528"/>
            <a:ext cx="805942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else {</a:t>
            </a: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int 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irLeft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= 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irDetect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(9, 10, 38000);       //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왼쪽 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수신기 값</a:t>
            </a:r>
            <a:endParaRPr lang="en-US" altLang="ko-KR" sz="16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int 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irRight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= 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irDetect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(2, 3, 38000);       //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오른쪽 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수신기 값</a:t>
            </a:r>
            <a:endParaRPr lang="en-US" altLang="ko-KR" sz="16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delay(100);</a:t>
            </a:r>
          </a:p>
          <a:p>
            <a:endParaRPr lang="en-US" altLang="ko-KR" sz="16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if (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irLeft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== 0 &amp;&amp; 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irRight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== 1) {               //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왼쪽 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수신기에서 감지될 경우</a:t>
            </a:r>
            <a:endParaRPr lang="en-US" altLang="ko-KR" sz="16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  backward(300); 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RotateRight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(300);       //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우회전</a:t>
            </a:r>
            <a:endParaRPr lang="en-US" altLang="ko-KR" sz="16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}</a:t>
            </a: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else if (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irRight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== 0 &amp;&amp; 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irLeft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== 1) {       //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오른쪽 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IR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수신기에서 감지될 경우</a:t>
            </a:r>
            <a:endParaRPr lang="en-US" altLang="ko-KR" sz="16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  backward(300); </a:t>
            </a:r>
            <a:r>
              <a:rPr lang="en-US" altLang="ko-KR" sz="16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RotateLeft</a:t>
            </a:r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(300);          //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좌회전</a:t>
            </a:r>
            <a:endParaRPr lang="en-US" altLang="ko-KR" sz="16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}</a:t>
            </a: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  else forward(100);                                     // IR </a:t>
            </a:r>
            <a:r>
              <a:rPr lang="ko-KR" altLang="en-US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센서에 아무것도 감지하지 못했을 경우 직진</a:t>
            </a:r>
            <a:endParaRPr lang="en-US" altLang="ko-KR" sz="16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  <a:p>
            <a:r>
              <a:rPr lang="en-US" altLang="ko-KR" sz="16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 }</a:t>
            </a:r>
            <a:endParaRPr lang="ko-KR" altLang="en-US" sz="16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B3D41E-762E-43C0-A9E5-0B3E310F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449" y="327336"/>
            <a:ext cx="368710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0"/>
              </a:prstClr>
            </a:outerShdw>
          </a:effec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71500" indent="-1143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714500" indent="-3429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286000" indent="-4572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4. </a:t>
            </a:r>
            <a:r>
              <a:rPr kumimoji="0" lang="ko-KR" altLang="en-US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개발 및 결과</a:t>
            </a:r>
            <a:endParaRPr kumimoji="0" lang="en-US" altLang="ko-KR" sz="3200" dirty="0">
              <a:solidFill>
                <a:srgbClr val="4BAEEB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B5EC4-33C1-4CC2-85B5-76AFD18347E0}"/>
              </a:ext>
            </a:extLst>
          </p:cNvPr>
          <p:cNvSpPr txBox="1"/>
          <p:nvPr/>
        </p:nvSpPr>
        <p:spPr>
          <a:xfrm>
            <a:off x="839788" y="5459471"/>
            <a:ext cx="7541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요약 </a:t>
            </a:r>
            <a:r>
              <a:rPr lang="en-US" altLang="ko-KR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: IR </a:t>
            </a:r>
            <a:r>
              <a:rPr lang="ko-KR" altLang="en-US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센서가 장애물이 어디 </a:t>
            </a:r>
            <a:r>
              <a:rPr lang="en-US" altLang="ko-KR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IR </a:t>
            </a:r>
            <a:r>
              <a:rPr lang="ko-KR" altLang="en-US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수신기에 감지 </a:t>
            </a:r>
            <a:r>
              <a:rPr lang="ko-KR" altLang="en-US" dirty="0" err="1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되었냐에</a:t>
            </a:r>
            <a:r>
              <a:rPr lang="ko-KR" altLang="en-US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따라</a:t>
            </a:r>
            <a:r>
              <a:rPr lang="en-US" altLang="ko-KR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dirty="0" err="1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Abot</a:t>
            </a:r>
            <a:r>
              <a:rPr lang="ko-KR" altLang="en-US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의 움직임에 대한 코드</a:t>
            </a:r>
          </a:p>
        </p:txBody>
      </p:sp>
    </p:spTree>
    <p:extLst>
      <p:ext uri="{BB962C8B-B14F-4D97-AF65-F5344CB8AC3E}">
        <p14:creationId xmlns:p14="http://schemas.microsoft.com/office/powerpoint/2010/main" val="335946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02640" y="1465759"/>
            <a:ext cx="8290560" cy="467368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17" name="자유형 16"/>
          <p:cNvSpPr/>
          <p:nvPr/>
        </p:nvSpPr>
        <p:spPr>
          <a:xfrm rot="10800000">
            <a:off x="1015844" y="1222334"/>
            <a:ext cx="4002482" cy="486850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789FFF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18" name="직사각형 661"/>
          <p:cNvSpPr>
            <a:spLocks noChangeArrowheads="1"/>
          </p:cNvSpPr>
          <p:nvPr/>
        </p:nvSpPr>
        <p:spPr bwMode="auto">
          <a:xfrm>
            <a:off x="1015847" y="1265704"/>
            <a:ext cx="37064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온도 센서</a:t>
            </a:r>
            <a:r>
              <a:rPr kumimoji="1" lang="en-US" altLang="ko-KR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-</a:t>
            </a:r>
            <a:r>
              <a:rPr kumimoji="1" lang="ko-KR" altLang="en-US" sz="2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화재 감지 이후 반응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2951759" y="795875"/>
            <a:ext cx="4002482" cy="0"/>
          </a:xfrm>
          <a:prstGeom prst="line">
            <a:avLst/>
          </a:prstGeom>
          <a:ln w="28575">
            <a:solidFill>
              <a:srgbClr val="4BAE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B3D41E-762E-43C0-A9E5-0B3E310F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449" y="327336"/>
            <a:ext cx="368710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0"/>
              </a:prstClr>
            </a:outerShdw>
          </a:effec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71500" indent="-1143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714500" indent="-3429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286000" indent="-4572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4. </a:t>
            </a:r>
            <a:r>
              <a:rPr kumimoji="0" lang="ko-KR" altLang="en-US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개발 및 결과</a:t>
            </a:r>
            <a:endParaRPr kumimoji="0" lang="en-US" altLang="ko-KR" sz="3200" dirty="0">
              <a:solidFill>
                <a:srgbClr val="4BAEEB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B5EC4-33C1-4CC2-85B5-76AFD18347E0}"/>
              </a:ext>
            </a:extLst>
          </p:cNvPr>
          <p:cNvSpPr txBox="1"/>
          <p:nvPr/>
        </p:nvSpPr>
        <p:spPr>
          <a:xfrm>
            <a:off x="829155" y="5735320"/>
            <a:ext cx="8090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요약 </a:t>
            </a:r>
            <a:r>
              <a:rPr lang="en-US" altLang="ko-KR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: </a:t>
            </a:r>
            <a:r>
              <a:rPr lang="ko-KR" altLang="en-US" dirty="0">
                <a:solidFill>
                  <a:schemeClr val="accent4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화재를 감지했을 때 조금 후진한 후 경보를 울리며 스마트폰에 신호 전송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7A131-D24C-44D7-9F30-D63A63D619A3}"/>
              </a:ext>
            </a:extLst>
          </p:cNvPr>
          <p:cNvSpPr txBox="1"/>
          <p:nvPr/>
        </p:nvSpPr>
        <p:spPr>
          <a:xfrm>
            <a:off x="879253" y="2026963"/>
            <a:ext cx="8137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th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=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Thermister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analogRead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(A0));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if (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th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&gt;= 30 &amp;&amp; !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isFire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) {​​ //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isFire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가 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False 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일 때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</a:t>
            </a:r>
            <a:r>
              <a:rPr lang="ko-KR" altLang="en-US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화재없음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),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th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이 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30 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이상일 때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화재 감지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)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backward(800);</a:t>
            </a:r>
          </a:p>
          <a:p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isFire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= 1; //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isFire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True 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로 변경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화재감지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)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pause(0); //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조금 후진한 뒤 정지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}​​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if (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isFire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) {​​</a:t>
            </a:r>
          </a:p>
          <a:p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fireAlarm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(); //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isFire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 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이 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True 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일 때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(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화재감지</a:t>
            </a:r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) 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알람 울리고 </a:t>
            </a:r>
            <a:r>
              <a:rPr lang="en-US" altLang="ko-KR" sz="2000" dirty="0" err="1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bluetooth</a:t>
            </a:r>
            <a:r>
              <a:rPr lang="ko-KR" altLang="en-US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로 전송</a:t>
            </a:r>
          </a:p>
          <a:p>
            <a:r>
              <a:rPr lang="en-US" altLang="ko-KR" sz="2000" dirty="0">
                <a:latin typeface="Od슬림핏고딕L" panose="02020603020101020101" pitchFamily="18" charset="-127"/>
                <a:ea typeface="Od슬림핏고딕L" panose="02020603020101020101" pitchFamily="18" charset="-127"/>
                <a:cs typeface="Od슬림핏고딕L" panose="02020603020101020101" pitchFamily="18" charset="-127"/>
              </a:rPr>
              <a:t>}​​</a:t>
            </a:r>
            <a:endParaRPr lang="ko-KR" altLang="en-US" sz="2000" dirty="0">
              <a:latin typeface="Od슬림핏고딕L" panose="02020603020101020101" pitchFamily="18" charset="-127"/>
              <a:ea typeface="Od슬림핏고딕L" panose="02020603020101020101" pitchFamily="18" charset="-127"/>
              <a:cs typeface="Od슬림핏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34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743610" y="1550678"/>
            <a:ext cx="8634070" cy="488060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46" name="자유형 45"/>
          <p:cNvSpPr/>
          <p:nvPr/>
        </p:nvSpPr>
        <p:spPr>
          <a:xfrm rot="10800000">
            <a:off x="953411" y="1264413"/>
            <a:ext cx="1840588" cy="615183"/>
          </a:xfrm>
          <a:custGeom>
            <a:avLst/>
            <a:gdLst>
              <a:gd name="connsiteX0" fmla="*/ 314582 w 1438532"/>
              <a:gd name="connsiteY0" fmla="*/ 0 h 447675"/>
              <a:gd name="connsiteX1" fmla="*/ 1438532 w 1438532"/>
              <a:gd name="connsiteY1" fmla="*/ 0 h 447675"/>
              <a:gd name="connsiteX2" fmla="*/ 1438532 w 1438532"/>
              <a:gd name="connsiteY2" fmla="*/ 447675 h 447675"/>
              <a:gd name="connsiteX3" fmla="*/ 518920 w 1438532"/>
              <a:gd name="connsiteY3" fmla="*/ 447675 h 447675"/>
              <a:gd name="connsiteX4" fmla="*/ 314582 w 1438532"/>
              <a:gd name="connsiteY4" fmla="*/ 447675 h 447675"/>
              <a:gd name="connsiteX5" fmla="*/ 0 w 1438532"/>
              <a:gd name="connsiteY5" fmla="*/ 447675 h 447675"/>
              <a:gd name="connsiteX6" fmla="*/ 107155 w 1438532"/>
              <a:gd name="connsiteY6" fmla="*/ 223838 h 447675"/>
              <a:gd name="connsiteX7" fmla="*/ 0 w 1438532"/>
              <a:gd name="connsiteY7" fmla="*/ 1 h 447675"/>
              <a:gd name="connsiteX8" fmla="*/ 314582 w 1438532"/>
              <a:gd name="connsiteY8" fmla="*/ 1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8532" h="447675">
                <a:moveTo>
                  <a:pt x="314582" y="0"/>
                </a:moveTo>
                <a:lnTo>
                  <a:pt x="1438532" y="0"/>
                </a:lnTo>
                <a:lnTo>
                  <a:pt x="1438532" y="447675"/>
                </a:lnTo>
                <a:lnTo>
                  <a:pt x="518920" y="447675"/>
                </a:lnTo>
                <a:lnTo>
                  <a:pt x="314582" y="447675"/>
                </a:lnTo>
                <a:lnTo>
                  <a:pt x="0" y="447675"/>
                </a:lnTo>
                <a:lnTo>
                  <a:pt x="107155" y="223838"/>
                </a:lnTo>
                <a:lnTo>
                  <a:pt x="0" y="1"/>
                </a:lnTo>
                <a:lnTo>
                  <a:pt x="314582" y="1"/>
                </a:lnTo>
                <a:close/>
              </a:path>
            </a:pathLst>
          </a:custGeom>
          <a:solidFill>
            <a:srgbClr val="FCD24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solidFill>
                <a:schemeClr val="tx1"/>
              </a:solidFill>
            </a:endParaRPr>
          </a:p>
        </p:txBody>
      </p:sp>
      <p:sp>
        <p:nvSpPr>
          <p:cNvPr id="47" name="직사각형 661"/>
          <p:cNvSpPr>
            <a:spLocks noChangeArrowheads="1"/>
          </p:cNvSpPr>
          <p:nvPr/>
        </p:nvSpPr>
        <p:spPr bwMode="auto">
          <a:xfrm>
            <a:off x="953411" y="1341172"/>
            <a:ext cx="1749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2400" dirty="0" err="1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Abot</a:t>
            </a:r>
            <a:r>
              <a:rPr kumimoji="1" lang="en-US" altLang="ko-KR" sz="2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kumimoji="1" lang="ko-KR" altLang="en-US" sz="24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영상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951759" y="347103"/>
            <a:ext cx="4002482" cy="448773"/>
            <a:chOff x="2951759" y="347102"/>
            <a:chExt cx="4002482" cy="448773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3109450" y="347102"/>
              <a:ext cx="3687101" cy="373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endParaRPr kumimoji="0" lang="en-US" altLang="ko-KR" sz="2426" dirty="0">
                <a:solidFill>
                  <a:srgbClr val="4BAEEB"/>
                </a:solidFill>
                <a:latin typeface="HY둥근헤드라인2M" panose="02000600000101010101" pitchFamily="2" charset="-127"/>
                <a:ea typeface="HY둥근헤드라인2M" panose="02000600000101010101" pitchFamily="2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50146F-D1A0-49A7-86A5-32B3F040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450" y="327337"/>
            <a:ext cx="368710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0"/>
              </a:prstClr>
            </a:outerShdw>
          </a:effec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71500" indent="-1143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714500" indent="-3429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286000" indent="-4572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4. </a:t>
            </a:r>
            <a:r>
              <a:rPr kumimoji="0" lang="ko-KR" altLang="en-US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개발 및 결과</a:t>
            </a:r>
            <a:endParaRPr kumimoji="0" lang="en-US" altLang="ko-KR" sz="3200" dirty="0">
              <a:solidFill>
                <a:srgbClr val="4BAEEB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90B2C-6143-4386-A6E7-FBDE7AC548DF}"/>
              </a:ext>
            </a:extLst>
          </p:cNvPr>
          <p:cNvSpPr txBox="1"/>
          <p:nvPr/>
        </p:nvSpPr>
        <p:spPr>
          <a:xfrm>
            <a:off x="4522628" y="2056986"/>
            <a:ext cx="4639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https://www.youtube.com/watch?v=sP6QxeqBfuU&amp;feature=youtu.be</a:t>
            </a:r>
            <a:endParaRPr lang="ko-KR" altLang="en-US" sz="24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7" name="그림 6">
            <a:hlinkClick r:id="rId2"/>
            <a:extLst>
              <a:ext uri="{FF2B5EF4-FFF2-40B4-BE49-F238E27FC236}">
                <a16:creationId xmlns:a16="http://schemas.microsoft.com/office/drawing/2014/main" id="{6428EE1E-E405-4D66-9C85-04A144119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96" y="2043637"/>
            <a:ext cx="3164405" cy="42236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4FD88A8-5C02-49B9-B2DC-684B7D728C1F}"/>
              </a:ext>
            </a:extLst>
          </p:cNvPr>
          <p:cNvSpPr txBox="1"/>
          <p:nvPr/>
        </p:nvSpPr>
        <p:spPr>
          <a:xfrm>
            <a:off x="4522628" y="3429000"/>
            <a:ext cx="463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-&gt; </a:t>
            </a:r>
            <a:r>
              <a:rPr lang="ko-KR" altLang="en-US" sz="2400">
                <a:latin typeface="DX하늘구름" panose="02020600000000000000" pitchFamily="18" charset="-127"/>
                <a:ea typeface="DX하늘구름" panose="02020600000000000000" pitchFamily="18" charset="-127"/>
              </a:rPr>
              <a:t>창의공학 마지막</a:t>
            </a:r>
            <a:r>
              <a:rPr lang="ko-KR" altLang="en-US" sz="24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이야기</a:t>
            </a:r>
          </a:p>
        </p:txBody>
      </p:sp>
    </p:spTree>
    <p:extLst>
      <p:ext uri="{BB962C8B-B14F-4D97-AF65-F5344CB8AC3E}">
        <p14:creationId xmlns:p14="http://schemas.microsoft.com/office/powerpoint/2010/main" val="283909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D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/>
        </p:nvGrpSpPr>
        <p:grpSpPr>
          <a:xfrm>
            <a:off x="304794" y="166177"/>
            <a:ext cx="9296413" cy="6640998"/>
            <a:chOff x="344051" y="166177"/>
            <a:chExt cx="9296413" cy="6640998"/>
          </a:xfrm>
        </p:grpSpPr>
        <p:sp>
          <p:nvSpPr>
            <p:cNvPr id="32" name="이등변 삼각형 31"/>
            <p:cNvSpPr/>
            <p:nvPr/>
          </p:nvSpPr>
          <p:spPr>
            <a:xfrm rot="10800000">
              <a:off x="7192922" y="2161550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이등변 삼각형 2"/>
            <p:cNvSpPr/>
            <p:nvPr/>
          </p:nvSpPr>
          <p:spPr>
            <a:xfrm>
              <a:off x="660128" y="907481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1408904" y="1504826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1583917" y="205946"/>
              <a:ext cx="563799" cy="486033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9325119" y="5645953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 rot="10800000">
              <a:off x="937718" y="2883322"/>
              <a:ext cx="167064" cy="14402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226384" y="1498812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864014" y="4113064"/>
              <a:ext cx="433803" cy="43380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0800000">
              <a:off x="729654" y="477794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/>
            <p:cNvSpPr/>
            <p:nvPr/>
          </p:nvSpPr>
          <p:spPr>
            <a:xfrm rot="10800000">
              <a:off x="6059535" y="1532239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10800000">
              <a:off x="4700292" y="444845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>
              <a:off x="1209094" y="4186242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771081" y="515330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7922932" y="166177"/>
              <a:ext cx="189470" cy="16333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/>
            <p:cNvSpPr/>
            <p:nvPr/>
          </p:nvSpPr>
          <p:spPr>
            <a:xfrm>
              <a:off x="4273570" y="238898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008532" y="899346"/>
              <a:ext cx="255373" cy="255373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970563" y="322035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520505" y="6238104"/>
              <a:ext cx="569071" cy="56907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602881" y="3429000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802583" y="6118323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29011" y="5049795"/>
              <a:ext cx="268391" cy="26839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651641" y="6320481"/>
              <a:ext cx="404316" cy="40431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92741" y="5563553"/>
              <a:ext cx="230661" cy="23066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5761958" y="609397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952658" y="1768444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4897666" y="3196742"/>
              <a:ext cx="165720" cy="16572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15049" y="5482997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10800000">
              <a:off x="2422994" y="5570511"/>
              <a:ext cx="607216" cy="523462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1331509" y="635740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>
              <a:off x="6859611" y="478552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10800000">
              <a:off x="7778877" y="3300690"/>
              <a:ext cx="679917" cy="586135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>
              <a:off x="8567957" y="2207742"/>
              <a:ext cx="315345" cy="271849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73804" y="1951374"/>
              <a:ext cx="188978" cy="188978"/>
              <a:chOff x="610754" y="1348307"/>
              <a:chExt cx="353074" cy="353074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/>
            <p:cNvGrpSpPr/>
            <p:nvPr/>
          </p:nvGrpSpPr>
          <p:grpSpPr>
            <a:xfrm>
              <a:off x="344051" y="3886825"/>
              <a:ext cx="188978" cy="188978"/>
              <a:chOff x="610754" y="1348307"/>
              <a:chExt cx="353074" cy="353074"/>
            </a:xfrm>
          </p:grpSpPr>
          <p:cxnSp>
            <p:nvCxnSpPr>
              <p:cNvPr id="49" name="직선 연결선 4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그룹 50"/>
            <p:cNvGrpSpPr/>
            <p:nvPr/>
          </p:nvGrpSpPr>
          <p:grpSpPr>
            <a:xfrm>
              <a:off x="8866913" y="4836584"/>
              <a:ext cx="188978" cy="188978"/>
              <a:chOff x="610754" y="1348307"/>
              <a:chExt cx="353074" cy="353074"/>
            </a:xfrm>
          </p:grpSpPr>
          <p:cxnSp>
            <p:nvCxnSpPr>
              <p:cNvPr id="52" name="직선 연결선 51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/>
            <p:cNvGrpSpPr/>
            <p:nvPr/>
          </p:nvGrpSpPr>
          <p:grpSpPr>
            <a:xfrm>
              <a:off x="7428270" y="2664928"/>
              <a:ext cx="188978" cy="188978"/>
              <a:chOff x="610754" y="1348307"/>
              <a:chExt cx="353074" cy="353074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/>
            <p:cNvGrpSpPr/>
            <p:nvPr/>
          </p:nvGrpSpPr>
          <p:grpSpPr>
            <a:xfrm>
              <a:off x="2646720" y="6236803"/>
              <a:ext cx="188978" cy="188978"/>
              <a:chOff x="610754" y="1348307"/>
              <a:chExt cx="353074" cy="353074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/>
            <p:cNvGrpSpPr/>
            <p:nvPr/>
          </p:nvGrpSpPr>
          <p:grpSpPr>
            <a:xfrm>
              <a:off x="7609245" y="626578"/>
              <a:ext cx="188978" cy="188978"/>
              <a:chOff x="610754" y="1348307"/>
              <a:chExt cx="353074" cy="353074"/>
            </a:xfrm>
          </p:grpSpPr>
          <p:cxnSp>
            <p:nvCxnSpPr>
              <p:cNvPr id="61" name="직선 연결선 60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/>
            <p:cNvGrpSpPr/>
            <p:nvPr/>
          </p:nvGrpSpPr>
          <p:grpSpPr>
            <a:xfrm>
              <a:off x="3703995" y="226528"/>
              <a:ext cx="188978" cy="188978"/>
              <a:chOff x="610754" y="1348307"/>
              <a:chExt cx="353074" cy="353074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073" y="934479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128" y="5678883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10839" y="1136167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8" y="5698996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485980" y="4394200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1130" y="2270125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8" name="그룹 77"/>
            <p:cNvGrpSpPr/>
            <p:nvPr/>
          </p:nvGrpSpPr>
          <p:grpSpPr>
            <a:xfrm>
              <a:off x="6609120" y="5731978"/>
              <a:ext cx="188978" cy="188978"/>
              <a:chOff x="610754" y="1348307"/>
              <a:chExt cx="353074" cy="353074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610754" y="1532237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rot="16200000">
                <a:off x="610754" y="1524844"/>
                <a:ext cx="353074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4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756026" y="2738694"/>
              <a:ext cx="236537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9" name="그룹 88"/>
          <p:cNvGrpSpPr/>
          <p:nvPr/>
        </p:nvGrpSpPr>
        <p:grpSpPr>
          <a:xfrm>
            <a:off x="3192012" y="1605431"/>
            <a:ext cx="3521977" cy="3260935"/>
            <a:chOff x="3219538" y="1698419"/>
            <a:chExt cx="3521977" cy="3260935"/>
          </a:xfrm>
        </p:grpSpPr>
        <p:sp>
          <p:nvSpPr>
            <p:cNvPr id="41" name="직사각형 40"/>
            <p:cNvSpPr/>
            <p:nvPr/>
          </p:nvSpPr>
          <p:spPr>
            <a:xfrm>
              <a:off x="3219538" y="1698419"/>
              <a:ext cx="3521977" cy="3260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15216" y="2826164"/>
              <a:ext cx="31306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rgbClr val="789FFF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감사합니다</a:t>
              </a:r>
              <a:endParaRPr lang="en-US" altLang="ko-KR" sz="3200" dirty="0">
                <a:solidFill>
                  <a:srgbClr val="789FFF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  <a:p>
              <a:pPr algn="ctr"/>
              <a:r>
                <a:rPr lang="en-US" altLang="ko-KR" sz="3200" dirty="0">
                  <a:solidFill>
                    <a:srgbClr val="789FFF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Thank you</a:t>
              </a:r>
              <a:endParaRPr lang="ko-KR" altLang="en-US" sz="3200" dirty="0">
                <a:solidFill>
                  <a:srgbClr val="789FFF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262663" y="237172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262663" y="4397374"/>
              <a:ext cx="14357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/>
          </a:p>
        </p:txBody>
      </p:sp>
    </p:spTree>
    <p:extLst>
      <p:ext uri="{BB962C8B-B14F-4D97-AF65-F5344CB8AC3E}">
        <p14:creationId xmlns:p14="http://schemas.microsoft.com/office/powerpoint/2010/main" val="421877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1695450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0" y="1483436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620871" y="907481"/>
            <a:ext cx="315345" cy="271849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1369647" y="1504826"/>
            <a:ext cx="189470" cy="163336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1544660" y="205946"/>
            <a:ext cx="563799" cy="486033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4661035" y="444845"/>
            <a:ext cx="315345" cy="271849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8" name="이등변 삼각형 17"/>
          <p:cNvSpPr/>
          <p:nvPr/>
        </p:nvSpPr>
        <p:spPr>
          <a:xfrm>
            <a:off x="7883675" y="166177"/>
            <a:ext cx="189470" cy="163336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>
            <a:off x="3110363" y="238898"/>
            <a:ext cx="315345" cy="271849"/>
          </a:xfrm>
          <a:prstGeom prst="triangl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617100" y="880793"/>
            <a:ext cx="255373" cy="255373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664731" y="322035"/>
            <a:ext cx="404316" cy="40431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569988" y="626578"/>
            <a:ext cx="188978" cy="188978"/>
            <a:chOff x="610754" y="1348307"/>
            <a:chExt cx="353074" cy="353074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610754" y="1532237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16200000">
              <a:off x="610754" y="1524844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750088" y="226528"/>
            <a:ext cx="188978" cy="188978"/>
            <a:chOff x="610754" y="1348307"/>
            <a:chExt cx="353074" cy="353074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610754" y="1532237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6200000">
              <a:off x="610754" y="1524844"/>
              <a:ext cx="35307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16" y="934479"/>
            <a:ext cx="2365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471582" y="1136167"/>
            <a:ext cx="2365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3801080" y="177416"/>
            <a:ext cx="22495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>
                <a:alpha val="0"/>
              </a:prstClr>
            </a:outerShdw>
          </a:effec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571500" indent="-1143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1143000" indent="-2286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714500" indent="-3429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2286000" indent="-457200" algn="l" defTabSz="1143000" rtl="0" fontAlgn="base" latinLnBrk="1">
              <a:spcBef>
                <a:spcPct val="0"/>
              </a:spcBef>
              <a:spcAft>
                <a:spcPct val="0"/>
              </a:spcAft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3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kumimoji="0" lang="en-US" altLang="ko-KR" sz="4000" dirty="0">
                <a:solidFill>
                  <a:schemeClr val="bg1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INDEX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2951759" y="795875"/>
            <a:ext cx="40024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2BF6A9-A5D1-4DAC-84C1-2F3B4D846408}"/>
              </a:ext>
            </a:extLst>
          </p:cNvPr>
          <p:cNvSpPr txBox="1"/>
          <p:nvPr/>
        </p:nvSpPr>
        <p:spPr>
          <a:xfrm>
            <a:off x="2271965" y="2153363"/>
            <a:ext cx="5054589" cy="3670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13" indent="-342913" algn="ctr">
              <a:lnSpc>
                <a:spcPct val="200000"/>
              </a:lnSpc>
              <a:buAutoNum type="arabicPeriod"/>
            </a:pPr>
            <a:r>
              <a:rPr lang="ko-KR" altLang="en-US" sz="30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시나리오</a:t>
            </a:r>
            <a:endParaRPr lang="en-US" altLang="ko-KR" sz="30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marL="342913" indent="-342913" algn="ctr">
              <a:lnSpc>
                <a:spcPct val="200000"/>
              </a:lnSpc>
              <a:buAutoNum type="arabicPeriod"/>
            </a:pPr>
            <a:r>
              <a:rPr lang="ko-KR" altLang="en-US" sz="30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시나리오 관련 논문과 특허</a:t>
            </a:r>
            <a:endParaRPr lang="en-US" altLang="ko-KR" sz="30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marL="342913" indent="-342913" algn="ctr">
              <a:lnSpc>
                <a:spcPct val="200000"/>
              </a:lnSpc>
              <a:buAutoNum type="arabicPeriod"/>
            </a:pPr>
            <a:r>
              <a:rPr lang="ko-KR" altLang="en-US" sz="30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계획서</a:t>
            </a:r>
            <a:endParaRPr lang="en-US" altLang="ko-KR" sz="300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marL="342913" indent="-342913" algn="ctr">
              <a:lnSpc>
                <a:spcPct val="200000"/>
              </a:lnSpc>
              <a:buAutoNum type="arabicPeriod"/>
            </a:pPr>
            <a:r>
              <a:rPr lang="ko-KR" altLang="en-US" sz="30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개발 및 결과</a:t>
            </a:r>
          </a:p>
        </p:txBody>
      </p:sp>
    </p:spTree>
    <p:extLst>
      <p:ext uri="{BB962C8B-B14F-4D97-AF65-F5344CB8AC3E}">
        <p14:creationId xmlns:p14="http://schemas.microsoft.com/office/powerpoint/2010/main" val="25117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51759" y="327337"/>
            <a:ext cx="4002482" cy="543955"/>
            <a:chOff x="2951759" y="251920"/>
            <a:chExt cx="4002482" cy="543955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3109449" y="25192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1. </a:t>
              </a:r>
              <a:r>
                <a:rPr kumimoji="0" lang="ko-KR" altLang="en-US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시나리오</a:t>
              </a:r>
              <a:endPara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3E7B7-0464-46E2-A0F1-DEB5F8E4B17F}"/>
              </a:ext>
            </a:extLst>
          </p:cNvPr>
          <p:cNvSpPr txBox="1"/>
          <p:nvPr/>
        </p:nvSpPr>
        <p:spPr>
          <a:xfrm>
            <a:off x="645460" y="1716003"/>
            <a:ext cx="8740588" cy="4156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1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Abot을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이용하여 실생활에 도움이 되는 프로젝트를 고민하던 중</a:t>
            </a:r>
            <a:r>
              <a:rPr lang="en-US" altLang="ko-KR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겨울철 자주 발생하는 </a:t>
            </a:r>
            <a:r>
              <a:rPr lang="ko-KR" altLang="en-US" sz="2401" dirty="0"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화재를 방지하기 위한 집안  화재경보기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를 생각해냈다</a:t>
            </a:r>
            <a:r>
              <a:rPr lang="en-US" altLang="ko-KR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401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Abot에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설치하여 화재경보기가 설치되어 있는 곳 뿐만 아니라 집을 돌아다니며 화재지점을 찾을 수 있도록 만들어보려고 한다.</a:t>
            </a:r>
            <a:endParaRPr lang="en-US" altLang="ko-KR" sz="2401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lvl="0">
              <a:defRPr/>
            </a:pPr>
            <a:r>
              <a:rPr lang="en-US" altLang="ko-KR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</a:p>
          <a:p>
            <a:pPr lvl="0">
              <a:defRPr/>
            </a:pPr>
            <a:r>
              <a:rPr lang="ko-KR" altLang="en-US" sz="2401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Abot이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집 안을 </a:t>
            </a:r>
            <a:r>
              <a:rPr lang="ko-KR" altLang="en-US" sz="2401" dirty="0">
                <a:highlight>
                  <a:srgbClr val="B1DCF6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자율 주행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하면서 움직이다가 온도센서에 </a:t>
            </a:r>
            <a:r>
              <a:rPr lang="en-US" altLang="ko-KR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401" dirty="0">
                <a:highlight>
                  <a:srgbClr val="B1DCF6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높은 온도가 감지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되면</a:t>
            </a:r>
            <a:r>
              <a:rPr lang="en-US" altLang="ko-KR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,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401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Abot은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화재지점에서 조금 떨어진 곳에 </a:t>
            </a:r>
            <a:r>
              <a:rPr lang="ko-KR" altLang="en-US" sz="2401" dirty="0">
                <a:highlight>
                  <a:srgbClr val="B1DCF6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멈추고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스피커로 </a:t>
            </a:r>
            <a:r>
              <a:rPr lang="ko-KR" altLang="en-US" sz="2401" dirty="0">
                <a:highlight>
                  <a:srgbClr val="B1DCF6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경보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를 울린다. 동시에 </a:t>
            </a:r>
            <a:r>
              <a:rPr lang="ko-KR" altLang="en-US" sz="2401" dirty="0">
                <a:highlight>
                  <a:srgbClr val="B1DCF6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핸드폰 앱으로 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화재가 발생 </a:t>
            </a:r>
            <a:r>
              <a:rPr lang="ko-KR" altLang="en-US" sz="2401" dirty="0">
                <a:highlight>
                  <a:srgbClr val="B1DCF6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알림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이 울린다. 화재 진압 후 앱에서 </a:t>
            </a:r>
            <a:r>
              <a:rPr lang="ko-KR" altLang="en-US" sz="2401" dirty="0">
                <a:highlight>
                  <a:srgbClr val="B1DCF6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버튼을 누르면 다시 집 안을 자율 주행</a:t>
            </a:r>
            <a:r>
              <a:rPr lang="ko-KR" altLang="en-US" sz="2401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하며 다른 화재지점을 찾는다.</a:t>
            </a:r>
          </a:p>
        </p:txBody>
      </p:sp>
    </p:spTree>
    <p:extLst>
      <p:ext uri="{BB962C8B-B14F-4D97-AF65-F5344CB8AC3E}">
        <p14:creationId xmlns:p14="http://schemas.microsoft.com/office/powerpoint/2010/main" val="145100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6764" y="346570"/>
            <a:ext cx="5674936" cy="524721"/>
            <a:chOff x="2026763" y="271153"/>
            <a:chExt cx="5674936" cy="524722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2177592" y="271153"/>
              <a:ext cx="5307290" cy="49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2. </a:t>
              </a:r>
              <a:r>
                <a:rPr kumimoji="0" lang="ko-KR" altLang="en-US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시나리오 관련 논문과 특허</a:t>
              </a:r>
              <a:endPara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cxnSp>
          <p:nvCxnSpPr>
            <p:cNvPr id="43" name="직선 연결선 42"/>
            <p:cNvCxnSpPr>
              <a:cxnSpLocks/>
            </p:cNvCxnSpPr>
            <p:nvPr/>
          </p:nvCxnSpPr>
          <p:spPr>
            <a:xfrm>
              <a:off x="2026763" y="795875"/>
              <a:ext cx="5674936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5203FB9-1B5C-4335-BC92-55929B2CF984}"/>
              </a:ext>
            </a:extLst>
          </p:cNvPr>
          <p:cNvSpPr txBox="1"/>
          <p:nvPr/>
        </p:nvSpPr>
        <p:spPr>
          <a:xfrm>
            <a:off x="425152" y="1396724"/>
            <a:ext cx="9055696" cy="42811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[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특허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: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한영우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이상준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김진수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신민규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이정호 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“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화재 발생 감시 로봇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화재 발생 여부 판단 방법 및 이들을 이용한 화재 경보 시스템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”,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출원번호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:10-2013-0111134 ]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: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시나리오와 가장 비슷한 경우</a:t>
            </a:r>
            <a:endParaRPr lang="en-US" altLang="ko-KR" sz="20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defRPr/>
            </a:pPr>
            <a:endParaRPr lang="en-US" altLang="ko-KR" sz="12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[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특허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-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김정훈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, “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로봇청소기를 이용한 화재 경보 알림 시스템 및 방법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”,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출원번호 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: 10-2004-0076648]</a:t>
            </a:r>
          </a:p>
          <a:p>
            <a:pPr algn="just">
              <a:lnSpc>
                <a:spcPct val="160000"/>
              </a:lnSpc>
              <a:defRPr/>
            </a:pP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: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이 경우 시나리오보다 더 다양한 기능을 포함되어 있음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</a:p>
          <a:p>
            <a:pPr algn="just">
              <a:lnSpc>
                <a:spcPct val="160000"/>
              </a:lnSpc>
              <a:defRPr/>
            </a:pP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청소 기능과 소방서에 화재 신고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화재 상황 촬영 등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638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26764" y="346570"/>
            <a:ext cx="5674936" cy="524721"/>
            <a:chOff x="2026763" y="271153"/>
            <a:chExt cx="5674936" cy="524722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2177592" y="271153"/>
              <a:ext cx="5307290" cy="49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2. </a:t>
              </a:r>
              <a:r>
                <a:rPr kumimoji="0" lang="ko-KR" altLang="en-US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시나리오 관련 논문과 특허</a:t>
              </a:r>
              <a:endPara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cxnSp>
          <p:nvCxnSpPr>
            <p:cNvPr id="43" name="직선 연결선 42"/>
            <p:cNvCxnSpPr>
              <a:cxnSpLocks/>
            </p:cNvCxnSpPr>
            <p:nvPr/>
          </p:nvCxnSpPr>
          <p:spPr>
            <a:xfrm>
              <a:off x="2026763" y="795875"/>
              <a:ext cx="5674936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5203FB9-1B5C-4335-BC92-55929B2CF984}"/>
              </a:ext>
            </a:extLst>
          </p:cNvPr>
          <p:cNvSpPr txBox="1"/>
          <p:nvPr/>
        </p:nvSpPr>
        <p:spPr>
          <a:xfrm>
            <a:off x="497883" y="1283057"/>
            <a:ext cx="8910234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just">
              <a:lnSpc>
                <a:spcPct val="160000"/>
              </a:lnSpc>
              <a:defRPr/>
            </a:pPr>
            <a:endParaRPr lang="en-US" altLang="ko-KR" sz="12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ko-KR" sz="2000" kern="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[</a:t>
            </a:r>
            <a:r>
              <a:rPr lang="ko-KR" altLang="en-US" sz="2000" kern="0" dirty="0"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논문</a:t>
            </a:r>
            <a:r>
              <a:rPr lang="en-US" altLang="ko-KR" sz="2000" kern="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-</a:t>
            </a:r>
            <a:r>
              <a:rPr lang="ko-KR" altLang="en-US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송진석</a:t>
            </a:r>
            <a:r>
              <a:rPr lang="en-US" altLang="ko-KR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최정인</a:t>
            </a:r>
            <a:r>
              <a:rPr lang="en-US" altLang="ko-KR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서승현 </a:t>
            </a:r>
            <a:r>
              <a:rPr lang="en-US" altLang="ko-KR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"</a:t>
            </a:r>
            <a:r>
              <a:rPr lang="ko-KR" altLang="en-US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스마트 센서를 활용한 화재 경보 시스템</a:t>
            </a:r>
            <a:r>
              <a:rPr lang="en-US" altLang="ko-KR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", </a:t>
            </a:r>
            <a:r>
              <a:rPr lang="ko-KR" altLang="en-US" sz="2000" b="0" i="0" strike="noStrike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한국정보처리학회</a:t>
            </a:r>
            <a:r>
              <a:rPr lang="en-US" altLang="ko-KR" sz="2000" b="0" i="0" strike="noStrike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ko-KR" altLang="en-US" sz="2000" b="0" i="0" strike="noStrike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학술대회논문집</a:t>
            </a:r>
            <a:r>
              <a:rPr lang="ko-KR" altLang="en-US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 </a:t>
            </a:r>
            <a:r>
              <a:rPr lang="en-US" altLang="ko-KR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/  </a:t>
            </a:r>
            <a:r>
              <a:rPr lang="ko-KR" altLang="en-US" sz="2000" b="0" i="0" strike="noStrike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한국정보처리학회 </a:t>
            </a:r>
            <a:r>
              <a:rPr lang="en-US" altLang="ko-KR" sz="2000" b="0" i="0" strike="noStrike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2017</a:t>
            </a:r>
            <a:r>
              <a:rPr lang="ko-KR" altLang="en-US" sz="2000" b="0" i="0" strike="noStrike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년도 춘계학술발표대회</a:t>
            </a:r>
            <a:r>
              <a:rPr lang="en-US" altLang="ko-KR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, 2017</a:t>
            </a:r>
            <a:r>
              <a:rPr lang="ko-KR" altLang="en-US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년</a:t>
            </a:r>
            <a:r>
              <a:rPr lang="en-US" altLang="ko-KR" sz="2000" b="0" i="0" dirty="0">
                <a:effectLst/>
                <a:latin typeface="DX하늘구름" panose="02020600000000000000" pitchFamily="18" charset="-127"/>
                <a:ea typeface="DX하늘구름" panose="02020600000000000000" pitchFamily="18" charset="-127"/>
              </a:rPr>
              <a:t>, pp.1193-1194</a:t>
            </a:r>
            <a:r>
              <a:rPr lang="en-US" altLang="ko-KR" sz="2000" kern="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]</a:t>
            </a:r>
          </a:p>
          <a:p>
            <a:pPr algn="just">
              <a:lnSpc>
                <a:spcPct val="160000"/>
              </a:lnSpc>
              <a:defRPr/>
            </a:pPr>
            <a:r>
              <a:rPr lang="en-US" altLang="ko-KR" sz="2000" kern="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: </a:t>
            </a:r>
            <a:r>
              <a:rPr lang="ko-KR" altLang="en-US" sz="2000" kern="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시나리오는 바퀴가 달린 로봇을 이용하여 집 안을</a:t>
            </a:r>
            <a:r>
              <a:rPr lang="en-US" altLang="ko-KR" sz="2000" kern="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, </a:t>
            </a:r>
            <a:r>
              <a:rPr lang="ko-KR" altLang="en-US" sz="2000" kern="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이 경우는 </a:t>
            </a:r>
            <a:r>
              <a:rPr lang="ko-KR" altLang="en-US" sz="2000" kern="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드론을</a:t>
            </a:r>
            <a:r>
              <a:rPr lang="ko-KR" altLang="en-US" sz="2000" kern="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이용하여 건물을 관찰함</a:t>
            </a:r>
            <a:r>
              <a:rPr lang="en-US" altLang="ko-KR" sz="2000" kern="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  <a:endParaRPr lang="ko-KR" altLang="en-US" sz="2000" kern="0" dirty="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19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51759" y="327336"/>
            <a:ext cx="4002482" cy="543955"/>
            <a:chOff x="2951759" y="251920"/>
            <a:chExt cx="4002482" cy="543955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3109449" y="25192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3. </a:t>
              </a:r>
              <a:r>
                <a:rPr kumimoji="0" lang="ko-KR" altLang="en-US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계획서</a:t>
              </a:r>
              <a:endPara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9D4B1B82-F390-4666-A6A4-1E804C6A4842}"/>
              </a:ext>
            </a:extLst>
          </p:cNvPr>
          <p:cNvSpPr txBox="1"/>
          <p:nvPr/>
        </p:nvSpPr>
        <p:spPr>
          <a:xfrm>
            <a:off x="470524" y="1247159"/>
            <a:ext cx="9144000" cy="4675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ko-KR" sz="2401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[</a:t>
            </a:r>
            <a:r>
              <a:rPr lang="ko-KR" altLang="en-US" sz="2401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연구 목표</a:t>
            </a:r>
            <a:r>
              <a:rPr lang="en-US" altLang="ko-KR" sz="2401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]</a:t>
            </a:r>
          </a:p>
          <a:p>
            <a:pPr algn="just">
              <a:lnSpc>
                <a:spcPct val="160000"/>
              </a:lnSpc>
              <a:defRPr/>
            </a:pPr>
            <a:r>
              <a:rPr lang="en-US" altLang="ko-KR" sz="2000" kern="0" dirty="0" err="1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Abot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을 이용하여 화재경보기가 설치되어 있는 곳 외에도 화재지점을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파악하고</a:t>
            </a:r>
            <a:endParaRPr lang="en-US" altLang="ko-KR" sz="20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경보를 울려 안전에 대비한다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</a:p>
          <a:p>
            <a:pPr algn="just">
              <a:lnSpc>
                <a:spcPct val="160000"/>
              </a:lnSpc>
              <a:defRPr/>
            </a:pPr>
            <a:r>
              <a:rPr lang="en-US" altLang="ko-KR" sz="2401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[</a:t>
            </a:r>
            <a:r>
              <a:rPr lang="ko-KR" altLang="en-US" sz="2401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기대효과</a:t>
            </a:r>
            <a:r>
              <a:rPr lang="en-US" altLang="ko-KR" sz="2401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]</a:t>
            </a:r>
          </a:p>
          <a:p>
            <a:pPr algn="just">
              <a:lnSpc>
                <a:spcPct val="160000"/>
              </a:lnSpc>
              <a:defRPr/>
            </a:pP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이전 화재경보기는 설치 되어있는 곳에서만 화재를 감지할 수 있습니다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</a:p>
          <a:p>
            <a:pPr algn="just">
              <a:lnSpc>
                <a:spcPct val="160000"/>
              </a:lnSpc>
              <a:defRPr/>
            </a:pP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하지만 </a:t>
            </a:r>
            <a:r>
              <a:rPr lang="en-US" altLang="ko-KR" sz="2000" kern="0" dirty="0" err="1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Abot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을 이용하여 화재를 감지한다면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화재경보기가 없는 곳까지 화재를 감지하여</a:t>
            </a:r>
            <a:r>
              <a:rPr lang="en-US" altLang="ko-KR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안전에 대비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할 수 있게 됩니다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또한 집을 비울 경우에 화재가 났을 때 경보가 울림과 동시에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스마트폰에 알람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을 보내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집에 없을 때에도 화재가 났음을 알려 안전에 대비할 수 있습니다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  <a:endParaRPr lang="ko-KR" altLang="en-US" sz="20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965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51759" y="327337"/>
            <a:ext cx="4002482" cy="543955"/>
            <a:chOff x="2951759" y="251920"/>
            <a:chExt cx="4002482" cy="543955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3109449" y="25192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3. </a:t>
              </a:r>
              <a:r>
                <a:rPr kumimoji="0" lang="ko-KR" altLang="en-US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계획서</a:t>
              </a:r>
              <a:endPara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80FBDEF-A75A-4A4B-8CBF-4067461C38E6}"/>
              </a:ext>
            </a:extLst>
          </p:cNvPr>
          <p:cNvSpPr txBox="1"/>
          <p:nvPr/>
        </p:nvSpPr>
        <p:spPr>
          <a:xfrm>
            <a:off x="350250" y="1007738"/>
            <a:ext cx="9205498" cy="50692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just">
              <a:lnSpc>
                <a:spcPct val="160000"/>
              </a:lnSpc>
              <a:defRPr/>
            </a:pPr>
            <a:r>
              <a:rPr lang="en-US" altLang="ko-KR" sz="2401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[</a:t>
            </a:r>
            <a:r>
              <a:rPr lang="ko-KR" altLang="en-US" sz="2401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연구 내용</a:t>
            </a:r>
            <a:r>
              <a:rPr lang="en-US" altLang="ko-KR" sz="2401" kern="0" dirty="0">
                <a:solidFill>
                  <a:srgbClr val="000000"/>
                </a:solidFill>
                <a:highlight>
                  <a:srgbClr val="FFFF00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]</a:t>
            </a:r>
            <a:r>
              <a:rPr lang="en-US" altLang="ko-KR" sz="2401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</a:p>
          <a:p>
            <a:pPr algn="just">
              <a:lnSpc>
                <a:spcPct val="160000"/>
              </a:lnSpc>
              <a:defRPr/>
            </a:pP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먼저 </a:t>
            </a:r>
            <a:r>
              <a:rPr lang="en-US" altLang="ko-KR" sz="2000" kern="0" dirty="0" err="1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Abot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에게 최대 속도로 집을 돌아다니게 합니다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그리고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자율주행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을 위해서</a:t>
            </a:r>
            <a:endParaRPr lang="en-US" altLang="ko-KR" sz="20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en-US" altLang="ko-KR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IR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센서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를 이용합니다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벽이나 어떠한 물체에 접근했을 때 적외선 센서가 그것을 받아들여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신호를 주고 </a:t>
            </a:r>
            <a:r>
              <a:rPr lang="en-US" altLang="ko-KR" sz="2000" kern="0" dirty="0" err="1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Abot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이 그 신호를 받으면 방향을 전환하여 다시 집을 돌아다니게 합니다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또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화재지점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을 찾고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경보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를 울리게 하려면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온도센서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와 </a:t>
            </a:r>
            <a:r>
              <a:rPr lang="ko-KR" altLang="en-US" sz="2000" kern="0" dirty="0" err="1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피에조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 스피커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가 필요합니다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 </a:t>
            </a:r>
            <a:r>
              <a:rPr lang="en-US" altLang="ko-KR" sz="2000" kern="0" dirty="0" err="1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Abot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이 집안을 돌아다니다가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온도센서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로 일정 온도가 넘었다는 신호를 받으면 신호를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받은 지점으로부터 뒤로 조금 움직이고 멈추게 합니다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그리고 </a:t>
            </a:r>
            <a:r>
              <a:rPr lang="ko-KR" altLang="en-US" sz="2000" kern="0" dirty="0" err="1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피에조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 스피커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를 이용하여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경보를 울리게 합니다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그리고 경보가 울리면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스마트폰에서도 신호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를 보냅니다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 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화재 진압 후 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앱에서 버튼을 누르면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그 지점을 벗어나 </a:t>
            </a:r>
            <a:r>
              <a:rPr lang="ko-KR" altLang="en-US" sz="2000" kern="0" dirty="0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다시 </a:t>
            </a:r>
            <a:r>
              <a:rPr lang="ko-KR" altLang="en-US" sz="2000" kern="0" dirty="0" err="1">
                <a:solidFill>
                  <a:srgbClr val="000000"/>
                </a:solidFill>
                <a:highlight>
                  <a:srgbClr val="F5D161"/>
                </a:highlight>
                <a:latin typeface="DX하늘구름" panose="02020600000000000000" pitchFamily="18" charset="-127"/>
                <a:ea typeface="DX하늘구름" panose="02020600000000000000" pitchFamily="18" charset="-127"/>
              </a:rPr>
              <a:t>자율주행</a:t>
            </a:r>
            <a:r>
              <a:rPr lang="ko-KR" altLang="en-US" sz="2000" kern="0" dirty="0" err="1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하여</a:t>
            </a:r>
            <a:r>
              <a:rPr lang="ko-KR" altLang="en-US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다른 화재 지점을 찾게 합니다</a:t>
            </a:r>
            <a:r>
              <a:rPr lang="en-US" altLang="ko-KR" sz="20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  <a:endParaRPr lang="ko-KR" altLang="en-US" sz="20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51759" y="327336"/>
            <a:ext cx="4002482" cy="543955"/>
            <a:chOff x="2951759" y="251920"/>
            <a:chExt cx="4002482" cy="543955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3109449" y="25192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4. </a:t>
              </a:r>
              <a:r>
                <a:rPr kumimoji="0" lang="ko-KR" altLang="en-US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개발 및 결과</a:t>
              </a:r>
              <a:endPara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28750A-D209-47AE-8A25-7D6F1D93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3" y="1444965"/>
            <a:ext cx="2743877" cy="36623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FC072E-102F-4196-AB35-A68E261B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060" y="1444964"/>
            <a:ext cx="2743877" cy="36623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938C46-C422-4456-8812-94F4415E0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447" y="1444964"/>
            <a:ext cx="2743878" cy="3662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195D91-413D-4070-86FE-13EF9E0D43E3}"/>
              </a:ext>
            </a:extLst>
          </p:cNvPr>
          <p:cNvSpPr txBox="1"/>
          <p:nvPr/>
        </p:nvSpPr>
        <p:spPr>
          <a:xfrm>
            <a:off x="609152" y="5419341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→  </a:t>
            </a:r>
            <a:r>
              <a:rPr lang="en-US" altLang="ko-KR" sz="28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Abot</a:t>
            </a:r>
            <a:r>
              <a:rPr lang="en-US" altLang="ko-KR" sz="28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2800" dirty="0" err="1">
                <a:latin typeface="DX하늘구름" panose="02020600000000000000" pitchFamily="18" charset="-127"/>
                <a:ea typeface="DX하늘구름" panose="02020600000000000000" pitchFamily="18" charset="-127"/>
              </a:rPr>
              <a:t>브레드</a:t>
            </a:r>
            <a:r>
              <a:rPr lang="ko-KR" altLang="en-US" sz="2800" dirty="0">
                <a:latin typeface="DX하늘구름" panose="02020600000000000000" pitchFamily="18" charset="-127"/>
                <a:ea typeface="DX하늘구름" panose="02020600000000000000" pitchFamily="18" charset="-127"/>
              </a:rPr>
              <a:t> 보드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43723C-FEB0-40E5-B21B-68DA286537A7}"/>
              </a:ext>
            </a:extLst>
          </p:cNvPr>
          <p:cNvGrpSpPr/>
          <p:nvPr/>
        </p:nvGrpSpPr>
        <p:grpSpPr>
          <a:xfrm>
            <a:off x="4278746" y="5390184"/>
            <a:ext cx="506614" cy="509632"/>
            <a:chOff x="7910513" y="1763713"/>
            <a:chExt cx="319087" cy="338137"/>
          </a:xfrm>
        </p:grpSpPr>
        <p:sp>
          <p:nvSpPr>
            <p:cNvPr id="12" name="AutoShape 41">
              <a:extLst>
                <a:ext uri="{FF2B5EF4-FFF2-40B4-BE49-F238E27FC236}">
                  <a16:creationId xmlns:a16="http://schemas.microsoft.com/office/drawing/2014/main" id="{4B3ECF8F-FE7A-4914-B782-3E8493B6A5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913688" y="1766888"/>
              <a:ext cx="315912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A6FEC46A-EADD-4849-88F7-6CDC5BF3F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463" y="1828800"/>
              <a:ext cx="100012" cy="49212"/>
            </a:xfrm>
            <a:custGeom>
              <a:avLst/>
              <a:gdLst>
                <a:gd name="T0" fmla="*/ 32 w 32"/>
                <a:gd name="T1" fmla="*/ 14 h 16"/>
                <a:gd name="T2" fmla="*/ 30 w 32"/>
                <a:gd name="T3" fmla="*/ 16 h 16"/>
                <a:gd name="T4" fmla="*/ 3 w 32"/>
                <a:gd name="T5" fmla="*/ 16 h 16"/>
                <a:gd name="T6" fmla="*/ 0 w 32"/>
                <a:gd name="T7" fmla="*/ 14 h 16"/>
                <a:gd name="T8" fmla="*/ 0 w 32"/>
                <a:gd name="T9" fmla="*/ 2 h 16"/>
                <a:gd name="T10" fmla="*/ 3 w 32"/>
                <a:gd name="T11" fmla="*/ 0 h 16"/>
                <a:gd name="T12" fmla="*/ 30 w 32"/>
                <a:gd name="T13" fmla="*/ 0 h 16"/>
                <a:gd name="T14" fmla="*/ 32 w 32"/>
                <a:gd name="T15" fmla="*/ 2 h 16"/>
                <a:gd name="T16" fmla="*/ 32 w 32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6">
                  <a:moveTo>
                    <a:pt x="32" y="14"/>
                  </a:moveTo>
                  <a:cubicBezTo>
                    <a:pt x="32" y="15"/>
                    <a:pt x="31" y="16"/>
                    <a:pt x="30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lnTo>
                    <a:pt x="32" y="14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8561A5C9-A21D-4631-BDE8-EE58529B6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1862138"/>
              <a:ext cx="319087" cy="239712"/>
            </a:xfrm>
            <a:custGeom>
              <a:avLst/>
              <a:gdLst>
                <a:gd name="T0" fmla="*/ 103 w 103"/>
                <a:gd name="T1" fmla="*/ 73 h 78"/>
                <a:gd name="T2" fmla="*/ 99 w 103"/>
                <a:gd name="T3" fmla="*/ 78 h 78"/>
                <a:gd name="T4" fmla="*/ 4 w 103"/>
                <a:gd name="T5" fmla="*/ 78 h 78"/>
                <a:gd name="T6" fmla="*/ 0 w 103"/>
                <a:gd name="T7" fmla="*/ 73 h 78"/>
                <a:gd name="T8" fmla="*/ 0 w 103"/>
                <a:gd name="T9" fmla="*/ 4 h 78"/>
                <a:gd name="T10" fmla="*/ 4 w 103"/>
                <a:gd name="T11" fmla="*/ 0 h 78"/>
                <a:gd name="T12" fmla="*/ 99 w 103"/>
                <a:gd name="T13" fmla="*/ 0 h 78"/>
                <a:gd name="T14" fmla="*/ 103 w 103"/>
                <a:gd name="T15" fmla="*/ 4 h 78"/>
                <a:gd name="T16" fmla="*/ 103 w 103"/>
                <a:gd name="T17" fmla="*/ 7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78">
                  <a:moveTo>
                    <a:pt x="103" y="73"/>
                  </a:moveTo>
                  <a:cubicBezTo>
                    <a:pt x="103" y="76"/>
                    <a:pt x="101" y="78"/>
                    <a:pt x="99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2" y="78"/>
                    <a:pt x="0" y="76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1" y="0"/>
                    <a:pt x="103" y="2"/>
                    <a:pt x="103" y="4"/>
                  </a:cubicBezTo>
                  <a:lnTo>
                    <a:pt x="103" y="73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1FB83569-6A6C-4969-B3B6-076FA91BA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300" y="1763713"/>
              <a:ext cx="160337" cy="82550"/>
            </a:xfrm>
            <a:custGeom>
              <a:avLst/>
              <a:gdLst>
                <a:gd name="T0" fmla="*/ 52 w 52"/>
                <a:gd name="T1" fmla="*/ 24 h 27"/>
                <a:gd name="T2" fmla="*/ 49 w 52"/>
                <a:gd name="T3" fmla="*/ 27 h 27"/>
                <a:gd name="T4" fmla="*/ 4 w 52"/>
                <a:gd name="T5" fmla="*/ 27 h 27"/>
                <a:gd name="T6" fmla="*/ 0 w 52"/>
                <a:gd name="T7" fmla="*/ 24 h 27"/>
                <a:gd name="T8" fmla="*/ 0 w 52"/>
                <a:gd name="T9" fmla="*/ 4 h 27"/>
                <a:gd name="T10" fmla="*/ 4 w 52"/>
                <a:gd name="T11" fmla="*/ 0 h 27"/>
                <a:gd name="T12" fmla="*/ 49 w 52"/>
                <a:gd name="T13" fmla="*/ 0 h 27"/>
                <a:gd name="T14" fmla="*/ 52 w 52"/>
                <a:gd name="T15" fmla="*/ 4 h 27"/>
                <a:gd name="T16" fmla="*/ 52 w 52"/>
                <a:gd name="T1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7">
                  <a:moveTo>
                    <a:pt x="52" y="24"/>
                  </a:moveTo>
                  <a:cubicBezTo>
                    <a:pt x="52" y="26"/>
                    <a:pt x="51" y="27"/>
                    <a:pt x="49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27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2"/>
                    <a:pt x="52" y="4"/>
                  </a:cubicBezTo>
                  <a:lnTo>
                    <a:pt x="52" y="24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12463CC1-0660-4E03-B84B-0551FD560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350" y="1779588"/>
              <a:ext cx="123825" cy="52387"/>
            </a:xfrm>
            <a:custGeom>
              <a:avLst/>
              <a:gdLst>
                <a:gd name="T0" fmla="*/ 40 w 40"/>
                <a:gd name="T1" fmla="*/ 15 h 17"/>
                <a:gd name="T2" fmla="*/ 38 w 40"/>
                <a:gd name="T3" fmla="*/ 17 h 17"/>
                <a:gd name="T4" fmla="*/ 3 w 40"/>
                <a:gd name="T5" fmla="*/ 17 h 17"/>
                <a:gd name="T6" fmla="*/ 0 w 40"/>
                <a:gd name="T7" fmla="*/ 15 h 17"/>
                <a:gd name="T8" fmla="*/ 0 w 40"/>
                <a:gd name="T9" fmla="*/ 3 h 17"/>
                <a:gd name="T10" fmla="*/ 3 w 40"/>
                <a:gd name="T11" fmla="*/ 0 h 17"/>
                <a:gd name="T12" fmla="*/ 38 w 40"/>
                <a:gd name="T13" fmla="*/ 0 h 17"/>
                <a:gd name="T14" fmla="*/ 40 w 40"/>
                <a:gd name="T15" fmla="*/ 3 h 17"/>
                <a:gd name="T16" fmla="*/ 40 w 40"/>
                <a:gd name="T1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7">
                  <a:moveTo>
                    <a:pt x="40" y="15"/>
                  </a:moveTo>
                  <a:cubicBezTo>
                    <a:pt x="40" y="16"/>
                    <a:pt x="39" y="17"/>
                    <a:pt x="38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3"/>
                  </a:cubicBezTo>
                  <a:lnTo>
                    <a:pt x="4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7" name="Oval 47">
              <a:extLst>
                <a:ext uri="{FF2B5EF4-FFF2-40B4-BE49-F238E27FC236}">
                  <a16:creationId xmlns:a16="http://schemas.microsoft.com/office/drawing/2014/main" id="{62FD472B-AD0D-4B64-B0E0-5F562EA2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600" y="1887538"/>
              <a:ext cx="188912" cy="1873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18" name="Oval 48">
              <a:extLst>
                <a:ext uri="{FF2B5EF4-FFF2-40B4-BE49-F238E27FC236}">
                  <a16:creationId xmlns:a16="http://schemas.microsoft.com/office/drawing/2014/main" id="{523A6D19-5AAE-4BAF-8DB8-04B6C340B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4175" y="1914525"/>
              <a:ext cx="133350" cy="131762"/>
            </a:xfrm>
            <a:prstGeom prst="ellipse">
              <a:avLst/>
            </a:prstGeom>
            <a:solidFill>
              <a:srgbClr val="34AC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32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951759" y="327336"/>
            <a:ext cx="4002482" cy="543955"/>
            <a:chOff x="2951759" y="251920"/>
            <a:chExt cx="4002482" cy="543955"/>
          </a:xfrm>
        </p:grpSpPr>
        <p:sp>
          <p:nvSpPr>
            <p:cNvPr id="38" name="직사각형 37"/>
            <p:cNvSpPr>
              <a:spLocks noChangeArrowheads="1"/>
            </p:cNvSpPr>
            <p:nvPr/>
          </p:nvSpPr>
          <p:spPr bwMode="auto">
            <a:xfrm>
              <a:off x="3109449" y="251920"/>
              <a:ext cx="36871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254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571500" indent="-1143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1143000" indent="-2286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714500" indent="-3429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2286000" indent="-457200" algn="l" defTabSz="1143000" rtl="0" fontAlgn="base" latinLnBrk="1">
                <a:spcBef>
                  <a:spcPct val="0"/>
                </a:spcBef>
                <a:spcAft>
                  <a:spcPct val="0"/>
                </a:spcAft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2300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kumimoji="0" lang="en-US" altLang="ko-KR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4. </a:t>
              </a:r>
              <a:r>
                <a:rPr kumimoji="0" lang="ko-KR" altLang="en-US" sz="3200" dirty="0">
                  <a:solidFill>
                    <a:srgbClr val="4BAEEB"/>
                  </a:solidFill>
                  <a:latin typeface="DX하늘구름" panose="02020600000000000000" pitchFamily="18" charset="-127"/>
                  <a:ea typeface="DX하늘구름" panose="02020600000000000000" pitchFamily="18" charset="-127"/>
                </a:rPr>
                <a:t>개발 및 결과</a:t>
              </a:r>
              <a:endParaRPr kumimoji="0" lang="en-US" altLang="ko-KR" sz="3200" dirty="0">
                <a:solidFill>
                  <a:srgbClr val="4BAEEB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2951759" y="795875"/>
              <a:ext cx="4002482" cy="0"/>
            </a:xfrm>
            <a:prstGeom prst="line">
              <a:avLst/>
            </a:prstGeom>
            <a:ln w="28575">
              <a:solidFill>
                <a:srgbClr val="4BA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/>
          <p:cNvSpPr/>
          <p:nvPr/>
        </p:nvSpPr>
        <p:spPr>
          <a:xfrm>
            <a:off x="0" y="0"/>
            <a:ext cx="9906000" cy="139379"/>
          </a:xfrm>
          <a:prstGeom prst="rect">
            <a:avLst/>
          </a:prstGeom>
          <a:solidFill>
            <a:srgbClr val="9ED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654583"/>
            <a:ext cx="9906000" cy="212014"/>
          </a:xfrm>
          <a:prstGeom prst="rect">
            <a:avLst/>
          </a:prstGeom>
          <a:solidFill>
            <a:srgbClr val="FF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40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C5D67B-E4A7-4939-BD46-430804887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5" t="10239" r="10055" b="13824"/>
          <a:stretch/>
        </p:blipFill>
        <p:spPr>
          <a:xfrm>
            <a:off x="362581" y="1422660"/>
            <a:ext cx="3772118" cy="450001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19708F3-C63D-4A4F-8E0E-6910DCD76807}"/>
              </a:ext>
            </a:extLst>
          </p:cNvPr>
          <p:cNvSpPr/>
          <p:nvPr/>
        </p:nvSpPr>
        <p:spPr>
          <a:xfrm>
            <a:off x="1440352" y="3858200"/>
            <a:ext cx="694145" cy="631596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E7A043-4EEA-430B-8659-0D321B057057}"/>
              </a:ext>
            </a:extLst>
          </p:cNvPr>
          <p:cNvSpPr/>
          <p:nvPr/>
        </p:nvSpPr>
        <p:spPr>
          <a:xfrm>
            <a:off x="2352597" y="4041558"/>
            <a:ext cx="694145" cy="837403"/>
          </a:xfrm>
          <a:prstGeom prst="ellipse">
            <a:avLst/>
          </a:prstGeom>
          <a:noFill/>
          <a:ln w="381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9ACFB8-DB68-463A-A65F-D72DDEE69CE0}"/>
              </a:ext>
            </a:extLst>
          </p:cNvPr>
          <p:cNvSpPr/>
          <p:nvPr/>
        </p:nvSpPr>
        <p:spPr>
          <a:xfrm>
            <a:off x="1684515" y="4981654"/>
            <a:ext cx="694145" cy="631596"/>
          </a:xfrm>
          <a:prstGeom prst="ellipse">
            <a:avLst/>
          </a:prstGeom>
          <a:noFill/>
          <a:ln w="38100">
            <a:solidFill>
              <a:srgbClr val="92D1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25E94A7F-6701-448F-B2F0-6EEBCED2E06B}"/>
              </a:ext>
            </a:extLst>
          </p:cNvPr>
          <p:cNvSpPr txBox="1"/>
          <p:nvPr/>
        </p:nvSpPr>
        <p:spPr>
          <a:xfrm>
            <a:off x="5956336" y="1433994"/>
            <a:ext cx="3701690" cy="8433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just">
              <a:lnSpc>
                <a:spcPct val="160000"/>
              </a:lnSpc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IR</a:t>
            </a:r>
            <a:r>
              <a:rPr lang="ko-KR" altLang="en-US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센서를 이용하여</a:t>
            </a:r>
            <a:endParaRPr lang="en-US" altLang="ko-KR" sz="16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Abot</a:t>
            </a:r>
            <a:r>
              <a:rPr lang="ko-KR" altLang="en-US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앞의 장애물을 감지합니다</a:t>
            </a:r>
            <a:r>
              <a:rPr lang="en-US" altLang="ko-KR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0ED107D4-A19D-4761-A12D-CB57AD260879}"/>
              </a:ext>
            </a:extLst>
          </p:cNvPr>
          <p:cNvSpPr txBox="1"/>
          <p:nvPr/>
        </p:nvSpPr>
        <p:spPr>
          <a:xfrm>
            <a:off x="5952039" y="3843791"/>
            <a:ext cx="3701690" cy="8433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just">
              <a:lnSpc>
                <a:spcPct val="160000"/>
              </a:lnSpc>
              <a:defRPr/>
            </a:pPr>
            <a:r>
              <a:rPr lang="ko-KR" altLang="en-US" sz="1600" kern="0" dirty="0" err="1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피에조</a:t>
            </a:r>
            <a:r>
              <a:rPr lang="ko-KR" altLang="en-US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스피커를 이용하여</a:t>
            </a:r>
            <a:endParaRPr lang="en-US" altLang="ko-KR" sz="16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화재 경보 알림을 울립니다</a:t>
            </a:r>
            <a:r>
              <a:rPr lang="en-US" altLang="ko-KR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5C0BD1B-FA4F-41B5-BC3A-6977AECE4C26}"/>
              </a:ext>
            </a:extLst>
          </p:cNvPr>
          <p:cNvSpPr txBox="1"/>
          <p:nvPr/>
        </p:nvSpPr>
        <p:spPr>
          <a:xfrm>
            <a:off x="5967616" y="2638434"/>
            <a:ext cx="3701690" cy="8433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just">
              <a:lnSpc>
                <a:spcPct val="160000"/>
              </a:lnSpc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온도센서를 이용하여</a:t>
            </a:r>
            <a:endParaRPr lang="en-US" altLang="ko-KR" sz="1600" kern="0" dirty="0">
              <a:solidFill>
                <a:srgbClr val="000000"/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  <a:p>
            <a:pPr algn="just">
              <a:lnSpc>
                <a:spcPct val="160000"/>
              </a:lnSpc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일정 온도보다 높은 온도를 찾습니다</a:t>
            </a:r>
            <a:r>
              <a:rPr lang="en-US" altLang="ko-KR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291B8D5-216A-4296-97CF-793F19CD495C}"/>
              </a:ext>
            </a:extLst>
          </p:cNvPr>
          <p:cNvSpPr/>
          <p:nvPr/>
        </p:nvSpPr>
        <p:spPr>
          <a:xfrm>
            <a:off x="1698918" y="2465537"/>
            <a:ext cx="1000752" cy="1044987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E221F42-A884-404D-874A-4144C6C4C4BD}"/>
              </a:ext>
            </a:extLst>
          </p:cNvPr>
          <p:cNvSpPr/>
          <p:nvPr/>
        </p:nvSpPr>
        <p:spPr>
          <a:xfrm>
            <a:off x="4379272" y="1468298"/>
            <a:ext cx="1440729" cy="830997"/>
          </a:xfrm>
          <a:prstGeom prst="ellipse">
            <a:avLst/>
          </a:prstGeom>
          <a:solidFill>
            <a:srgbClr val="9966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21E77C-C8A9-4D69-BB98-20350307867F}"/>
              </a:ext>
            </a:extLst>
          </p:cNvPr>
          <p:cNvSpPr/>
          <p:nvPr/>
        </p:nvSpPr>
        <p:spPr>
          <a:xfrm>
            <a:off x="4379272" y="2681800"/>
            <a:ext cx="1440729" cy="830997"/>
          </a:xfrm>
          <a:prstGeom prst="ellipse">
            <a:avLst/>
          </a:prstGeom>
          <a:solidFill>
            <a:srgbClr val="92D14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5B8C4A6-735F-45D3-B113-AC8D8F58B9AA}"/>
              </a:ext>
            </a:extLst>
          </p:cNvPr>
          <p:cNvSpPr/>
          <p:nvPr/>
        </p:nvSpPr>
        <p:spPr>
          <a:xfrm>
            <a:off x="4379272" y="3895302"/>
            <a:ext cx="1440729" cy="830997"/>
          </a:xfrm>
          <a:prstGeom prst="ellipse">
            <a:avLst/>
          </a:prstGeom>
          <a:solidFill>
            <a:srgbClr val="FF5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4C4F8A1-DCA4-4B7A-B971-140A3F97238C}"/>
              </a:ext>
            </a:extLst>
          </p:cNvPr>
          <p:cNvSpPr/>
          <p:nvPr/>
        </p:nvSpPr>
        <p:spPr>
          <a:xfrm>
            <a:off x="4379272" y="5108805"/>
            <a:ext cx="1440729" cy="830997"/>
          </a:xfrm>
          <a:prstGeom prst="ellipse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884B4F-ACD6-4C6F-9765-F426262A0F85}"/>
              </a:ext>
            </a:extLst>
          </p:cNvPr>
          <p:cNvSpPr txBox="1"/>
          <p:nvPr/>
        </p:nvSpPr>
        <p:spPr>
          <a:xfrm>
            <a:off x="4515607" y="1699615"/>
            <a:ext cx="116805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IR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센서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057885-DEA8-4541-B3DE-F04B75DDC016}"/>
              </a:ext>
            </a:extLst>
          </p:cNvPr>
          <p:cNvSpPr txBox="1"/>
          <p:nvPr/>
        </p:nvSpPr>
        <p:spPr>
          <a:xfrm>
            <a:off x="4505621" y="2923044"/>
            <a:ext cx="116805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온도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센서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DF7AF-76F0-49F9-A724-24C3D8E893B6}"/>
              </a:ext>
            </a:extLst>
          </p:cNvPr>
          <p:cNvSpPr txBox="1"/>
          <p:nvPr/>
        </p:nvSpPr>
        <p:spPr>
          <a:xfrm>
            <a:off x="4379272" y="4149281"/>
            <a:ext cx="14407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피에조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센서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81C440-7D3D-438B-BD41-E3B28DAD303F}"/>
              </a:ext>
            </a:extLst>
          </p:cNvPr>
          <p:cNvSpPr txBox="1"/>
          <p:nvPr/>
        </p:nvSpPr>
        <p:spPr>
          <a:xfrm>
            <a:off x="4494988" y="5244791"/>
            <a:ext cx="116805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블루투스 모듈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4BAF64F0-9AED-4D2E-B448-EEC47BE1655C}"/>
              </a:ext>
            </a:extLst>
          </p:cNvPr>
          <p:cNvSpPr txBox="1"/>
          <p:nvPr/>
        </p:nvSpPr>
        <p:spPr>
          <a:xfrm>
            <a:off x="5940046" y="5101470"/>
            <a:ext cx="3786764" cy="8433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just">
              <a:lnSpc>
                <a:spcPct val="160000"/>
              </a:lnSpc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블루투스 모듈을 이용하여</a:t>
            </a:r>
            <a:r>
              <a:rPr lang="en-US" altLang="ko-KR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아두이노에서</a:t>
            </a:r>
            <a:r>
              <a:rPr lang="ko-KR" altLang="en-US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 받은 값을 스마트폰으로 보낸다</a:t>
            </a:r>
            <a:r>
              <a:rPr lang="en-US" altLang="ko-KR" sz="1600" kern="0" dirty="0">
                <a:solidFill>
                  <a:srgbClr val="000000"/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.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19D9314-11D9-477A-A611-478FDE99745A}"/>
              </a:ext>
            </a:extLst>
          </p:cNvPr>
          <p:cNvSpPr/>
          <p:nvPr/>
        </p:nvSpPr>
        <p:spPr>
          <a:xfrm>
            <a:off x="1025733" y="4166340"/>
            <a:ext cx="694145" cy="837403"/>
          </a:xfrm>
          <a:prstGeom prst="ellipse">
            <a:avLst/>
          </a:prstGeom>
          <a:noFill/>
          <a:ln w="38100"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1661523-597F-4AAD-A990-C066E735ECAA}"/>
              </a:ext>
            </a:extLst>
          </p:cNvPr>
          <p:cNvGrpSpPr/>
          <p:nvPr/>
        </p:nvGrpSpPr>
        <p:grpSpPr>
          <a:xfrm>
            <a:off x="362581" y="856742"/>
            <a:ext cx="456402" cy="462700"/>
            <a:chOff x="7910513" y="1763713"/>
            <a:chExt cx="319087" cy="338137"/>
          </a:xfrm>
        </p:grpSpPr>
        <p:sp>
          <p:nvSpPr>
            <p:cNvPr id="26" name="AutoShape 41">
              <a:extLst>
                <a:ext uri="{FF2B5EF4-FFF2-40B4-BE49-F238E27FC236}">
                  <a16:creationId xmlns:a16="http://schemas.microsoft.com/office/drawing/2014/main" id="{0EE40D02-5893-4349-B710-666604D99A4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913688" y="1766888"/>
              <a:ext cx="315912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27" name="Freeform 43">
              <a:extLst>
                <a:ext uri="{FF2B5EF4-FFF2-40B4-BE49-F238E27FC236}">
                  <a16:creationId xmlns:a16="http://schemas.microsoft.com/office/drawing/2014/main" id="{F7DEB4B6-EDAE-4909-9EAA-B047518B9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463" y="1828800"/>
              <a:ext cx="100012" cy="49212"/>
            </a:xfrm>
            <a:custGeom>
              <a:avLst/>
              <a:gdLst>
                <a:gd name="T0" fmla="*/ 32 w 32"/>
                <a:gd name="T1" fmla="*/ 14 h 16"/>
                <a:gd name="T2" fmla="*/ 30 w 32"/>
                <a:gd name="T3" fmla="*/ 16 h 16"/>
                <a:gd name="T4" fmla="*/ 3 w 32"/>
                <a:gd name="T5" fmla="*/ 16 h 16"/>
                <a:gd name="T6" fmla="*/ 0 w 32"/>
                <a:gd name="T7" fmla="*/ 14 h 16"/>
                <a:gd name="T8" fmla="*/ 0 w 32"/>
                <a:gd name="T9" fmla="*/ 2 h 16"/>
                <a:gd name="T10" fmla="*/ 3 w 32"/>
                <a:gd name="T11" fmla="*/ 0 h 16"/>
                <a:gd name="T12" fmla="*/ 30 w 32"/>
                <a:gd name="T13" fmla="*/ 0 h 16"/>
                <a:gd name="T14" fmla="*/ 32 w 32"/>
                <a:gd name="T15" fmla="*/ 2 h 16"/>
                <a:gd name="T16" fmla="*/ 32 w 32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6">
                  <a:moveTo>
                    <a:pt x="32" y="14"/>
                  </a:moveTo>
                  <a:cubicBezTo>
                    <a:pt x="32" y="15"/>
                    <a:pt x="31" y="16"/>
                    <a:pt x="30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lnTo>
                    <a:pt x="32" y="14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E0D22F19-5454-4039-BEB6-63A8E153D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1862138"/>
              <a:ext cx="319087" cy="239712"/>
            </a:xfrm>
            <a:custGeom>
              <a:avLst/>
              <a:gdLst>
                <a:gd name="T0" fmla="*/ 103 w 103"/>
                <a:gd name="T1" fmla="*/ 73 h 78"/>
                <a:gd name="T2" fmla="*/ 99 w 103"/>
                <a:gd name="T3" fmla="*/ 78 h 78"/>
                <a:gd name="T4" fmla="*/ 4 w 103"/>
                <a:gd name="T5" fmla="*/ 78 h 78"/>
                <a:gd name="T6" fmla="*/ 0 w 103"/>
                <a:gd name="T7" fmla="*/ 73 h 78"/>
                <a:gd name="T8" fmla="*/ 0 w 103"/>
                <a:gd name="T9" fmla="*/ 4 h 78"/>
                <a:gd name="T10" fmla="*/ 4 w 103"/>
                <a:gd name="T11" fmla="*/ 0 h 78"/>
                <a:gd name="T12" fmla="*/ 99 w 103"/>
                <a:gd name="T13" fmla="*/ 0 h 78"/>
                <a:gd name="T14" fmla="*/ 103 w 103"/>
                <a:gd name="T15" fmla="*/ 4 h 78"/>
                <a:gd name="T16" fmla="*/ 103 w 103"/>
                <a:gd name="T17" fmla="*/ 7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78">
                  <a:moveTo>
                    <a:pt x="103" y="73"/>
                  </a:moveTo>
                  <a:cubicBezTo>
                    <a:pt x="103" y="76"/>
                    <a:pt x="101" y="78"/>
                    <a:pt x="99" y="78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2" y="78"/>
                    <a:pt x="0" y="76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1" y="0"/>
                    <a:pt x="103" y="2"/>
                    <a:pt x="103" y="4"/>
                  </a:cubicBezTo>
                  <a:lnTo>
                    <a:pt x="103" y="73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8BA6A9CC-FC80-44A8-B89E-EE55DCC07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300" y="1763713"/>
              <a:ext cx="160337" cy="82550"/>
            </a:xfrm>
            <a:custGeom>
              <a:avLst/>
              <a:gdLst>
                <a:gd name="T0" fmla="*/ 52 w 52"/>
                <a:gd name="T1" fmla="*/ 24 h 27"/>
                <a:gd name="T2" fmla="*/ 49 w 52"/>
                <a:gd name="T3" fmla="*/ 27 h 27"/>
                <a:gd name="T4" fmla="*/ 4 w 52"/>
                <a:gd name="T5" fmla="*/ 27 h 27"/>
                <a:gd name="T6" fmla="*/ 0 w 52"/>
                <a:gd name="T7" fmla="*/ 24 h 27"/>
                <a:gd name="T8" fmla="*/ 0 w 52"/>
                <a:gd name="T9" fmla="*/ 4 h 27"/>
                <a:gd name="T10" fmla="*/ 4 w 52"/>
                <a:gd name="T11" fmla="*/ 0 h 27"/>
                <a:gd name="T12" fmla="*/ 49 w 52"/>
                <a:gd name="T13" fmla="*/ 0 h 27"/>
                <a:gd name="T14" fmla="*/ 52 w 52"/>
                <a:gd name="T15" fmla="*/ 4 h 27"/>
                <a:gd name="T16" fmla="*/ 52 w 52"/>
                <a:gd name="T1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7">
                  <a:moveTo>
                    <a:pt x="52" y="24"/>
                  </a:moveTo>
                  <a:cubicBezTo>
                    <a:pt x="52" y="26"/>
                    <a:pt x="51" y="27"/>
                    <a:pt x="49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2" y="27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2"/>
                    <a:pt x="52" y="4"/>
                  </a:cubicBezTo>
                  <a:lnTo>
                    <a:pt x="52" y="24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0BBA3492-0216-4CE2-95D3-3A7FA4AE8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350" y="1779588"/>
              <a:ext cx="123825" cy="52387"/>
            </a:xfrm>
            <a:custGeom>
              <a:avLst/>
              <a:gdLst>
                <a:gd name="T0" fmla="*/ 40 w 40"/>
                <a:gd name="T1" fmla="*/ 15 h 17"/>
                <a:gd name="T2" fmla="*/ 38 w 40"/>
                <a:gd name="T3" fmla="*/ 17 h 17"/>
                <a:gd name="T4" fmla="*/ 3 w 40"/>
                <a:gd name="T5" fmla="*/ 17 h 17"/>
                <a:gd name="T6" fmla="*/ 0 w 40"/>
                <a:gd name="T7" fmla="*/ 15 h 17"/>
                <a:gd name="T8" fmla="*/ 0 w 40"/>
                <a:gd name="T9" fmla="*/ 3 h 17"/>
                <a:gd name="T10" fmla="*/ 3 w 40"/>
                <a:gd name="T11" fmla="*/ 0 h 17"/>
                <a:gd name="T12" fmla="*/ 38 w 40"/>
                <a:gd name="T13" fmla="*/ 0 h 17"/>
                <a:gd name="T14" fmla="*/ 40 w 40"/>
                <a:gd name="T15" fmla="*/ 3 h 17"/>
                <a:gd name="T16" fmla="*/ 40 w 40"/>
                <a:gd name="T1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7">
                  <a:moveTo>
                    <a:pt x="40" y="15"/>
                  </a:moveTo>
                  <a:cubicBezTo>
                    <a:pt x="40" y="16"/>
                    <a:pt x="39" y="17"/>
                    <a:pt x="38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1"/>
                    <a:pt x="40" y="3"/>
                  </a:cubicBezTo>
                  <a:lnTo>
                    <a:pt x="4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44" name="Oval 47">
              <a:extLst>
                <a:ext uri="{FF2B5EF4-FFF2-40B4-BE49-F238E27FC236}">
                  <a16:creationId xmlns:a16="http://schemas.microsoft.com/office/drawing/2014/main" id="{05C6DC51-EA54-4751-B817-8E8934A93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600" y="1887538"/>
              <a:ext cx="188912" cy="1873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  <p:sp>
          <p:nvSpPr>
            <p:cNvPr id="45" name="Oval 48">
              <a:extLst>
                <a:ext uri="{FF2B5EF4-FFF2-40B4-BE49-F238E27FC236}">
                  <a16:creationId xmlns:a16="http://schemas.microsoft.com/office/drawing/2014/main" id="{637D061C-6D82-4C47-BD8A-47147FD5B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4175" y="1914525"/>
              <a:ext cx="133350" cy="131762"/>
            </a:xfrm>
            <a:prstGeom prst="ellipse">
              <a:avLst/>
            </a:prstGeom>
            <a:solidFill>
              <a:srgbClr val="34AC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DX하늘구름" panose="02020600000000000000" pitchFamily="18" charset="-127"/>
                <a:ea typeface="DX하늘구름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98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237A7829A0F4B40A856FE3AA8A02B0D" ma:contentTypeVersion="2" ma:contentTypeDescription="새 문서를 만듭니다." ma:contentTypeScope="" ma:versionID="070866b224d5ef92647e8bae4849715c">
  <xsd:schema xmlns:xsd="http://www.w3.org/2001/XMLSchema" xmlns:xs="http://www.w3.org/2001/XMLSchema" xmlns:p="http://schemas.microsoft.com/office/2006/metadata/properties" xmlns:ns3="394175ef-c128-40dd-9c3b-b40043d239ea" targetNamespace="http://schemas.microsoft.com/office/2006/metadata/properties" ma:root="true" ma:fieldsID="9bd1d1858c27988768dc1b9e3d158371" ns3:_="">
    <xsd:import namespace="394175ef-c128-40dd-9c3b-b40043d239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175ef-c128-40dd-9c3b-b40043d239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8DBC79-0AC6-48EB-B7F8-8F46795FF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4175ef-c128-40dd-9c3b-b40043d239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0CAD35-2766-425C-8A9D-EFC64C3661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4AB75C-D86D-4048-AE33-C51259464E4F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94175ef-c128-40dd-9c3b-b40043d239ea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2903</TotalTime>
  <Words>879</Words>
  <Application>Microsoft Office PowerPoint</Application>
  <PresentationFormat>A4 용지(210x297mm)</PresentationFormat>
  <Paragraphs>94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설혜정</dc:creator>
  <cp:lastModifiedBy>최영숙</cp:lastModifiedBy>
  <cp:revision>97</cp:revision>
  <cp:lastPrinted>2020-12-06T19:08:22Z</cp:lastPrinted>
  <dcterms:created xsi:type="dcterms:W3CDTF">2018-03-15T09:31:24Z</dcterms:created>
  <dcterms:modified xsi:type="dcterms:W3CDTF">2020-12-06T19:18:27Z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0x0101001237A7829A0F4B40A856FE3AA8A02B0D</vt:lpwstr>
  </property>
</Properties>
</file>