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Montserrat"/>
      <p:regular r:id="rId31"/>
      <p:bold r:id="rId32"/>
      <p:italic r:id="rId33"/>
      <p:boldItalic r:id="rId34"/>
    </p:embeddedFont>
    <p:embeddedFont>
      <p:font typeface="La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Montserrat-italic.fntdata"/><Relationship Id="rId10" Type="http://schemas.openxmlformats.org/officeDocument/2006/relationships/slide" Target="slides/slide5.xml"/><Relationship Id="rId32" Type="http://schemas.openxmlformats.org/officeDocument/2006/relationships/font" Target="fonts/Montserrat-bold.fntdata"/><Relationship Id="rId13" Type="http://schemas.openxmlformats.org/officeDocument/2006/relationships/slide" Target="slides/slide8.xml"/><Relationship Id="rId35" Type="http://schemas.openxmlformats.org/officeDocument/2006/relationships/font" Target="fonts/Lato-regular.fntdata"/><Relationship Id="rId12" Type="http://schemas.openxmlformats.org/officeDocument/2006/relationships/slide" Target="slides/slide7.xml"/><Relationship Id="rId34" Type="http://schemas.openxmlformats.org/officeDocument/2006/relationships/font" Target="fonts/Montserrat-boldItalic.fntdata"/><Relationship Id="rId15" Type="http://schemas.openxmlformats.org/officeDocument/2006/relationships/slide" Target="slides/slide10.xml"/><Relationship Id="rId37" Type="http://schemas.openxmlformats.org/officeDocument/2006/relationships/font" Target="fonts/Lato-italic.fntdata"/><Relationship Id="rId14" Type="http://schemas.openxmlformats.org/officeDocument/2006/relationships/slide" Target="slides/slide9.xml"/><Relationship Id="rId36" Type="http://schemas.openxmlformats.org/officeDocument/2006/relationships/font" Target="fonts/Lato-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La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70baebd367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70baebd367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70baebd367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70baebd367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70baebd367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70baebd367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70baebd367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70baebd367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of course, not all open data sources always stay open: https://sunlightfoundation.com/2019/10/22/a-huge-loss-or-a-skewed-dataset/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70b27e9a39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70b27e9a3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sources here so I have examples to cite. Article about genome data excluding people of color.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70b27e9a39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70b27e9a39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70baebd367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70baebd367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70baebd367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70baebd367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70baebd367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70baebd367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70baebd367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70baebd367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70cbc797f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70cbc797f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70baebd367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70baebd367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70b27e9a39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70b27e9a39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70baebd36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70baebd36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70baebd367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70baebd367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70baebd367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70baebd367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70baebd36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70baebd36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73ff1ccfc9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73ff1ccfc9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70b27e9a3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70b27e9a3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70b27e9a3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70b27e9a3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70b27e9a3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70b27e9a3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70b27e9a3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70b27e9a3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do we determine the risks and benefits of sharing health and medical data? When is it worth it lose a little privacy to further medical research? When is it worth it to potentially risk data security for the convenience of various apps, websites, etc.? How would you ever know you got your 10,000 steps again? A lot of these discussions come down to ownership, power, and trust -- much like we talked about last week. If a tech company owns all of your health data, do you have any power to control these situations anyway? Should you trust those tech companies? These are decisions we all have to make, and we often make them without thinking them through very carefully. In the health world, especially, it can be our health, or even our life, on the line when we’re being asked to give up this data, so it’s important to think through what that power dynamic means for patients.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70baebd36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70baebd36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70b27e9a39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70b27e9a39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White House report makes multiple references to open government data, including from the CDC (Wonder database, NVSS) and DHHS, as well as to several outside data reports, including several from Altarum.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onder.cdc.gov/" TargetMode="Externa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cdc.gov/nchs/nvss/index.htm" TargetMode="Externa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www.cdc.gov/nchs/nvss/vsrr/drug-overdose-data.htm" TargetMode="Externa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www.samhsa.gov/data/" TargetMode="Externa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www.fludb.org/brc/home.spg?decorator=influenza" TargetMode="Externa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www.icpsr.umich.edu/icpsrweb/ICPSR/" TargetMode="Externa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www.phpartners.org/ph_public/health_stats" TargetMode="Externa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www.data.gov" TargetMode="Externa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www.cdc.gov/nchs/nvss/vsrr/drug-overdose-data.htm" TargetMode="External"/><Relationship Id="rId4" Type="http://schemas.openxmlformats.org/officeDocument/2006/relationships/hyperlink" Target="https://www.go-fair.org/fair-principles/" TargetMode="External"/><Relationship Id="rId5" Type="http://schemas.openxmlformats.org/officeDocument/2006/relationships/hyperlink" Target="https://www.vox.com/policy-and-politics/2019/11/1/20943599/opioid-epidemic-cost-white-house-economic-advisers"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opendatahandbook.org/guide/en/what-is-open-data" TargetMode="External"/><Relationship Id="rId4" Type="http://schemas.openxmlformats.org/officeDocument/2006/relationships/hyperlink" Target="https://commons.wikimedia.org/wiki/Main_Page"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wonder.cdc.gov/" TargetMode="External"/><Relationship Id="rId4" Type="http://schemas.openxmlformats.org/officeDocument/2006/relationships/hyperlink" Target="https://www.cdc.gov/nchs/nvss/index.htm" TargetMode="External"/><Relationship Id="rId10" Type="http://schemas.openxmlformats.org/officeDocument/2006/relationships/hyperlink" Target="https://www.phpartners.org/ph_public/health_stats" TargetMode="External"/><Relationship Id="rId9" Type="http://schemas.openxmlformats.org/officeDocument/2006/relationships/hyperlink" Target="https://www.icpsr.umich.edu/icpsrweb/ICPSR/" TargetMode="External"/><Relationship Id="rId5" Type="http://schemas.openxmlformats.org/officeDocument/2006/relationships/hyperlink" Target="https://www.data.gov/" TargetMode="External"/><Relationship Id="rId6" Type="http://schemas.openxmlformats.org/officeDocument/2006/relationships/hyperlink" Target="https://data.wa.gov/" TargetMode="External"/><Relationship Id="rId7" Type="http://schemas.openxmlformats.org/officeDocument/2006/relationships/hyperlink" Target="https://www.samhsa.gov/data/" TargetMode="External"/><Relationship Id="rId8" Type="http://schemas.openxmlformats.org/officeDocument/2006/relationships/hyperlink" Target="https://www.fludb.org"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theodi.org/article/what-is-open-data-and-why-should-we-care/" TargetMode="External"/><Relationship Id="rId4" Type="http://schemas.openxmlformats.org/officeDocument/2006/relationships/hyperlink" Target="http://opendatatoolkit.worldbank.org/en/open-data-in-60-seconds.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 Id="rId4" Type="http://schemas.openxmlformats.org/officeDocument/2006/relationships/hyperlink" Target="https://www.epic.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hyperlink" Target="https://commons.wikimedia.org/wiki/Category:FAIR_data#/media/File:Data_types_-_en.svg" TargetMode="External"/><Relationship Id="rId5" Type="http://schemas.openxmlformats.org/officeDocument/2006/relationships/hyperlink" Target="https://creativecommons.org/licenses/by/3.0/"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www.opendatahandbook.org" TargetMode="External"/><Relationship Id="rId4" Type="http://schemas.openxmlformats.org/officeDocument/2006/relationships/hyperlink" Target="http://www.go-fair.org/fair-principle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hyperlink" Target="https://commons.wikimedia.org/wiki/Category:Information_privacy#/media/File:Data_privacy.svg" TargetMode="External"/><Relationship Id="rId5" Type="http://schemas.openxmlformats.org/officeDocument/2006/relationships/hyperlink" Target="http://picol.org/index.php" TargetMode="External"/><Relationship Id="rId6" Type="http://schemas.openxmlformats.org/officeDocument/2006/relationships/hyperlink" Target="https://creativecommons.org/licenses/by/3.0/"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vox.com/policy-and-politics/2019/11/1/20943599/opioid-epidemic-cost-white-house-economic-advisers" TargetMode="External"/><Relationship Id="rId4" Type="http://schemas.openxmlformats.org/officeDocument/2006/relationships/hyperlink" Target="https://www.vox.com/" TargetMode="External"/><Relationship Id="rId5" Type="http://schemas.openxmlformats.org/officeDocument/2006/relationships/hyperlink" Target="https://www.vox.com/authors/german-lopez" TargetMode="External"/><Relationship Id="rId6" Type="http://schemas.openxmlformats.org/officeDocument/2006/relationships/image" Target="../media/image8.png"/><Relationship Id="rId7" Type="http://schemas.openxmlformats.org/officeDocument/2006/relationships/image" Target="../media/image3.png"/><Relationship Id="rId8"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Data Literacy</a:t>
            </a:r>
            <a:endParaRPr b="1"/>
          </a:p>
          <a:p>
            <a:pPr indent="0" lvl="0" marL="0" rtl="0" algn="r">
              <a:spcBef>
                <a:spcPts val="0"/>
              </a:spcBef>
              <a:spcAft>
                <a:spcPts val="0"/>
              </a:spcAft>
              <a:buNone/>
            </a:pPr>
            <a:r>
              <a:rPr i="1" lang="en" sz="2600"/>
              <a:t>...what is data, where is it, and why should we care?</a:t>
            </a:r>
            <a:endParaRPr i="1" sz="2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500"/>
              <a:t>Data Sources in the Article</a:t>
            </a:r>
            <a:endParaRPr b="1" sz="3500"/>
          </a:p>
        </p:txBody>
      </p:sp>
      <p:sp>
        <p:nvSpPr>
          <p:cNvPr id="199" name="Google Shape;199;p22"/>
          <p:cNvSpPr txBox="1"/>
          <p:nvPr>
            <p:ph idx="1" type="body"/>
          </p:nvPr>
        </p:nvSpPr>
        <p:spPr>
          <a:xfrm>
            <a:off x="1297500" y="1567550"/>
            <a:ext cx="3552300" cy="2911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CDC Wonder Database: </a:t>
            </a:r>
            <a:r>
              <a:rPr lang="en" sz="2400" u="sng">
                <a:solidFill>
                  <a:schemeClr val="hlink"/>
                </a:solidFill>
                <a:hlinkClick r:id="rId3"/>
              </a:rPr>
              <a:t>wonder.cdc.gov</a:t>
            </a:r>
            <a:endParaRPr sz="2400"/>
          </a:p>
          <a:p>
            <a:pPr indent="0" lvl="0" marL="0" rtl="0" algn="l">
              <a:spcBef>
                <a:spcPts val="1600"/>
              </a:spcBef>
              <a:spcAft>
                <a:spcPts val="1600"/>
              </a:spcAft>
              <a:buNone/>
            </a:pPr>
            <a:r>
              <a:t/>
            </a:r>
            <a:endParaRPr sz="2400"/>
          </a:p>
        </p:txBody>
      </p:sp>
      <p:pic>
        <p:nvPicPr>
          <p:cNvPr id="200" name="Google Shape;200;p22"/>
          <p:cNvPicPr preferRelativeResize="0"/>
          <p:nvPr/>
        </p:nvPicPr>
        <p:blipFill>
          <a:blip r:embed="rId4">
            <a:alphaModFix/>
          </a:blip>
          <a:stretch>
            <a:fillRect/>
          </a:stretch>
        </p:blipFill>
        <p:spPr>
          <a:xfrm>
            <a:off x="4004424" y="1362938"/>
            <a:ext cx="4719051" cy="3320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500"/>
              <a:t>Data Sources in the Article</a:t>
            </a:r>
            <a:endParaRPr b="1" sz="3500"/>
          </a:p>
          <a:p>
            <a:pPr indent="0" lvl="0" marL="0" rtl="0" algn="l">
              <a:spcBef>
                <a:spcPts val="0"/>
              </a:spcBef>
              <a:spcAft>
                <a:spcPts val="0"/>
              </a:spcAft>
              <a:buNone/>
            </a:pPr>
            <a:r>
              <a:t/>
            </a:r>
            <a:endParaRPr b="1" sz="3500"/>
          </a:p>
        </p:txBody>
      </p:sp>
      <p:sp>
        <p:nvSpPr>
          <p:cNvPr id="206" name="Google Shape;206;p23"/>
          <p:cNvSpPr txBox="1"/>
          <p:nvPr>
            <p:ph idx="1" type="body"/>
          </p:nvPr>
        </p:nvSpPr>
        <p:spPr>
          <a:xfrm>
            <a:off x="1297500" y="1567550"/>
            <a:ext cx="2955600" cy="2911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CDC National Vital Statistics: </a:t>
            </a:r>
            <a:r>
              <a:rPr lang="en" sz="2400" u="sng">
                <a:solidFill>
                  <a:schemeClr val="hlink"/>
                </a:solidFill>
                <a:hlinkClick r:id="rId3"/>
              </a:rPr>
              <a:t>cdc.gov/nchs/nvss/index.htm</a:t>
            </a:r>
            <a:r>
              <a:rPr lang="en" sz="2400"/>
              <a:t> </a:t>
            </a:r>
            <a:endParaRPr sz="2400"/>
          </a:p>
          <a:p>
            <a:pPr indent="0" lvl="0" marL="0" rtl="0" algn="l">
              <a:spcBef>
                <a:spcPts val="1600"/>
              </a:spcBef>
              <a:spcAft>
                <a:spcPts val="1600"/>
              </a:spcAft>
              <a:buNone/>
            </a:pPr>
            <a:r>
              <a:t/>
            </a:r>
            <a:endParaRPr sz="2400"/>
          </a:p>
        </p:txBody>
      </p:sp>
      <p:pic>
        <p:nvPicPr>
          <p:cNvPr id="207" name="Google Shape;207;p23"/>
          <p:cNvPicPr preferRelativeResize="0"/>
          <p:nvPr/>
        </p:nvPicPr>
        <p:blipFill>
          <a:blip r:embed="rId4">
            <a:alphaModFix/>
          </a:blip>
          <a:stretch>
            <a:fillRect/>
          </a:stretch>
        </p:blipFill>
        <p:spPr>
          <a:xfrm>
            <a:off x="4874800" y="1346750"/>
            <a:ext cx="3752850" cy="3352800"/>
          </a:xfrm>
          <a:prstGeom prst="rect">
            <a:avLst/>
          </a:prstGeom>
          <a:noFill/>
          <a:ln>
            <a:noFill/>
          </a:ln>
        </p:spPr>
      </p:pic>
      <p:sp>
        <p:nvSpPr>
          <p:cNvPr id="208" name="Google Shape;208;p23"/>
          <p:cNvSpPr txBox="1"/>
          <p:nvPr/>
        </p:nvSpPr>
        <p:spPr>
          <a:xfrm>
            <a:off x="4920900" y="4715800"/>
            <a:ext cx="3597000" cy="17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lt1"/>
                </a:solidFill>
                <a:latin typeface="Lato"/>
                <a:ea typeface="Lato"/>
                <a:cs typeface="Lato"/>
                <a:sym typeface="Lato"/>
              </a:rPr>
              <a:t>https://www.cdc.gov/nchs/nvss/deaths.htm</a:t>
            </a:r>
            <a:endParaRPr sz="1000">
              <a:solidFill>
                <a:schemeClr val="lt1"/>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500"/>
              <a:t>Data Sources in the Article</a:t>
            </a:r>
            <a:endParaRPr b="1" sz="3500"/>
          </a:p>
          <a:p>
            <a:pPr indent="0" lvl="0" marL="0" rtl="0" algn="l">
              <a:spcBef>
                <a:spcPts val="0"/>
              </a:spcBef>
              <a:spcAft>
                <a:spcPts val="0"/>
              </a:spcAft>
              <a:buNone/>
            </a:pPr>
            <a:r>
              <a:t/>
            </a:r>
            <a:endParaRPr b="1" sz="3500"/>
          </a:p>
        </p:txBody>
      </p:sp>
      <p:sp>
        <p:nvSpPr>
          <p:cNvPr id="214" name="Google Shape;214;p24"/>
          <p:cNvSpPr txBox="1"/>
          <p:nvPr>
            <p:ph idx="1" type="body"/>
          </p:nvPr>
        </p:nvSpPr>
        <p:spPr>
          <a:xfrm>
            <a:off x="1297500" y="1567550"/>
            <a:ext cx="6979200" cy="2911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CDC National Vital Statistics | Provisional Drug Overdose Death Counts</a:t>
            </a:r>
            <a:endParaRPr sz="2400"/>
          </a:p>
          <a:p>
            <a:pPr indent="0" lvl="0" marL="0" rtl="0" algn="l">
              <a:spcBef>
                <a:spcPts val="1600"/>
              </a:spcBef>
              <a:spcAft>
                <a:spcPts val="1600"/>
              </a:spcAft>
              <a:buNone/>
            </a:pPr>
            <a:r>
              <a:t/>
            </a:r>
            <a:endParaRPr sz="2400"/>
          </a:p>
        </p:txBody>
      </p:sp>
      <p:sp>
        <p:nvSpPr>
          <p:cNvPr id="215" name="Google Shape;215;p24"/>
          <p:cNvSpPr txBox="1"/>
          <p:nvPr/>
        </p:nvSpPr>
        <p:spPr>
          <a:xfrm>
            <a:off x="2773500" y="4738450"/>
            <a:ext cx="3597000" cy="17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latin typeface="Lato"/>
                <a:ea typeface="Lato"/>
                <a:cs typeface="Lato"/>
                <a:sym typeface="Lato"/>
                <a:hlinkClick r:id="rId3"/>
              </a:rPr>
              <a:t>https://www.cdc.gov/nchs/nvss/vsrr/drug-overdose-data.htm</a:t>
            </a:r>
            <a:r>
              <a:rPr lang="en" sz="1000">
                <a:solidFill>
                  <a:schemeClr val="lt1"/>
                </a:solidFill>
                <a:latin typeface="Lato"/>
                <a:ea typeface="Lato"/>
                <a:cs typeface="Lato"/>
                <a:sym typeface="Lato"/>
              </a:rPr>
              <a:t> </a:t>
            </a:r>
            <a:endParaRPr sz="1000">
              <a:solidFill>
                <a:schemeClr val="lt1"/>
              </a:solidFill>
              <a:latin typeface="Lato"/>
              <a:ea typeface="Lato"/>
              <a:cs typeface="Lato"/>
              <a:sym typeface="Lato"/>
            </a:endParaRPr>
          </a:p>
        </p:txBody>
      </p:sp>
      <p:pic>
        <p:nvPicPr>
          <p:cNvPr id="216" name="Google Shape;216;p24"/>
          <p:cNvPicPr preferRelativeResize="0"/>
          <p:nvPr/>
        </p:nvPicPr>
        <p:blipFill>
          <a:blip r:embed="rId4">
            <a:alphaModFix/>
          </a:blip>
          <a:stretch>
            <a:fillRect/>
          </a:stretch>
        </p:blipFill>
        <p:spPr>
          <a:xfrm>
            <a:off x="1545063" y="2520750"/>
            <a:ext cx="6053875" cy="21950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500"/>
              <a:t>Data Sources in the Article</a:t>
            </a:r>
            <a:endParaRPr b="1" sz="3500"/>
          </a:p>
          <a:p>
            <a:pPr indent="0" lvl="0" marL="0" rtl="0" algn="l">
              <a:spcBef>
                <a:spcPts val="0"/>
              </a:spcBef>
              <a:spcAft>
                <a:spcPts val="0"/>
              </a:spcAft>
              <a:buNone/>
            </a:pPr>
            <a:r>
              <a:t/>
            </a:r>
            <a:endParaRPr b="1" sz="3500"/>
          </a:p>
        </p:txBody>
      </p:sp>
      <p:sp>
        <p:nvSpPr>
          <p:cNvPr id="222" name="Google Shape;222;p25"/>
          <p:cNvSpPr txBox="1"/>
          <p:nvPr>
            <p:ph idx="1" type="body"/>
          </p:nvPr>
        </p:nvSpPr>
        <p:spPr>
          <a:xfrm>
            <a:off x="1297500" y="1567550"/>
            <a:ext cx="3546000" cy="2911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DHHS</a:t>
            </a:r>
            <a:r>
              <a:rPr lang="en" sz="2400"/>
              <a:t> Substance Abuse  and Mental Health Services Administration: </a:t>
            </a:r>
            <a:r>
              <a:rPr lang="en" sz="2400" u="sng">
                <a:solidFill>
                  <a:schemeClr val="hlink"/>
                </a:solidFill>
                <a:hlinkClick r:id="rId3"/>
              </a:rPr>
              <a:t>samhsa.gov/data</a:t>
            </a:r>
            <a:endParaRPr sz="2400"/>
          </a:p>
          <a:p>
            <a:pPr indent="0" lvl="0" marL="0" rtl="0" algn="l">
              <a:spcBef>
                <a:spcPts val="1600"/>
              </a:spcBef>
              <a:spcAft>
                <a:spcPts val="1600"/>
              </a:spcAft>
              <a:buNone/>
            </a:pPr>
            <a:r>
              <a:t/>
            </a:r>
            <a:endParaRPr sz="2400"/>
          </a:p>
        </p:txBody>
      </p:sp>
      <p:pic>
        <p:nvPicPr>
          <p:cNvPr id="223" name="Google Shape;223;p25"/>
          <p:cNvPicPr preferRelativeResize="0"/>
          <p:nvPr/>
        </p:nvPicPr>
        <p:blipFill>
          <a:blip r:embed="rId4">
            <a:alphaModFix/>
          </a:blip>
          <a:stretch>
            <a:fillRect/>
          </a:stretch>
        </p:blipFill>
        <p:spPr>
          <a:xfrm>
            <a:off x="4768500" y="1567550"/>
            <a:ext cx="3995698" cy="252538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500"/>
              <a:t>D</a:t>
            </a:r>
            <a:r>
              <a:rPr b="1" lang="en" sz="3500"/>
              <a:t>ata Myths</a:t>
            </a:r>
            <a:endParaRPr b="1" sz="3500"/>
          </a:p>
        </p:txBody>
      </p:sp>
      <p:sp>
        <p:nvSpPr>
          <p:cNvPr id="229" name="Google Shape;229;p26"/>
          <p:cNvSpPr txBox="1"/>
          <p:nvPr>
            <p:ph idx="1" type="body"/>
          </p:nvPr>
        </p:nvSpPr>
        <p:spPr>
          <a:xfrm>
            <a:off x="1297500" y="1567550"/>
            <a:ext cx="35061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Data is not:</a:t>
            </a:r>
            <a:endParaRPr sz="2400"/>
          </a:p>
          <a:p>
            <a:pPr indent="-355600" lvl="0" marL="457200" rtl="0" algn="l">
              <a:spcBef>
                <a:spcPts val="1600"/>
              </a:spcBef>
              <a:spcAft>
                <a:spcPts val="0"/>
              </a:spcAft>
              <a:buSzPts val="2000"/>
              <a:buChar char="●"/>
            </a:pPr>
            <a:r>
              <a:rPr lang="en" sz="2000"/>
              <a:t>Objective fact</a:t>
            </a:r>
            <a:endParaRPr sz="2000"/>
          </a:p>
          <a:p>
            <a:pPr indent="-355600" lvl="0" marL="457200" rtl="0" algn="l">
              <a:spcBef>
                <a:spcPts val="0"/>
              </a:spcBef>
              <a:spcAft>
                <a:spcPts val="0"/>
              </a:spcAft>
              <a:buSzPts val="2000"/>
              <a:buChar char="●"/>
            </a:pPr>
            <a:r>
              <a:rPr lang="en" sz="2000"/>
              <a:t>Free from bias</a:t>
            </a:r>
            <a:endParaRPr sz="2000"/>
          </a:p>
          <a:p>
            <a:pPr indent="-355600" lvl="0" marL="457200" rtl="0" algn="l">
              <a:spcBef>
                <a:spcPts val="0"/>
              </a:spcBef>
              <a:spcAft>
                <a:spcPts val="0"/>
              </a:spcAft>
              <a:buSzPts val="2000"/>
              <a:buChar char="●"/>
            </a:pPr>
            <a:r>
              <a:rPr lang="en" sz="2000"/>
              <a:t>(Just) computer-generated*</a:t>
            </a:r>
            <a:endParaRPr sz="2000"/>
          </a:p>
          <a:p>
            <a:pPr indent="0" lvl="0" marL="0" rtl="0" algn="l">
              <a:spcBef>
                <a:spcPts val="1600"/>
              </a:spcBef>
              <a:spcAft>
                <a:spcPts val="1600"/>
              </a:spcAft>
              <a:buNone/>
            </a:pPr>
            <a:r>
              <a:t/>
            </a:r>
            <a:endParaRPr sz="2000"/>
          </a:p>
        </p:txBody>
      </p:sp>
      <p:sp>
        <p:nvSpPr>
          <p:cNvPr id="230" name="Google Shape;230;p26"/>
          <p:cNvSpPr txBox="1"/>
          <p:nvPr>
            <p:ph idx="1" type="body"/>
          </p:nvPr>
        </p:nvSpPr>
        <p:spPr>
          <a:xfrm>
            <a:off x="5023400" y="1567550"/>
            <a:ext cx="35061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It can be:</a:t>
            </a:r>
            <a:endParaRPr sz="2400"/>
          </a:p>
          <a:p>
            <a:pPr indent="-355600" lvl="0" marL="457200" rtl="0" algn="l">
              <a:spcBef>
                <a:spcPts val="1600"/>
              </a:spcBef>
              <a:spcAft>
                <a:spcPts val="0"/>
              </a:spcAft>
              <a:buSzPts val="2000"/>
              <a:buChar char="●"/>
            </a:pPr>
            <a:r>
              <a:rPr lang="en" sz="2000"/>
              <a:t>Full of errors</a:t>
            </a:r>
            <a:endParaRPr sz="2000"/>
          </a:p>
          <a:p>
            <a:pPr indent="-355600" lvl="0" marL="457200" rtl="0" algn="l">
              <a:spcBef>
                <a:spcPts val="0"/>
              </a:spcBef>
              <a:spcAft>
                <a:spcPts val="0"/>
              </a:spcAft>
              <a:buSzPts val="2000"/>
              <a:buChar char="●"/>
            </a:pPr>
            <a:r>
              <a:rPr lang="en" sz="2000"/>
              <a:t>M</a:t>
            </a:r>
            <a:r>
              <a:rPr lang="en" sz="2000"/>
              <a:t>anipulated</a:t>
            </a:r>
            <a:endParaRPr sz="2000"/>
          </a:p>
          <a:p>
            <a:pPr indent="-355600" lvl="0" marL="457200" rtl="0" algn="l">
              <a:spcBef>
                <a:spcPts val="0"/>
              </a:spcBef>
              <a:spcAft>
                <a:spcPts val="0"/>
              </a:spcAft>
              <a:buSzPts val="2000"/>
              <a:buChar char="●"/>
            </a:pPr>
            <a:r>
              <a:rPr lang="en" sz="2000"/>
              <a:t>Always human-influenced*</a:t>
            </a:r>
            <a:endParaRPr sz="2000"/>
          </a:p>
        </p:txBody>
      </p:sp>
      <p:sp>
        <p:nvSpPr>
          <p:cNvPr id="231" name="Google Shape;231;p26"/>
          <p:cNvSpPr txBox="1"/>
          <p:nvPr/>
        </p:nvSpPr>
        <p:spPr>
          <a:xfrm>
            <a:off x="1221150" y="3975050"/>
            <a:ext cx="6701700" cy="503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i="1" lang="en" sz="2400">
                <a:solidFill>
                  <a:schemeClr val="lt1"/>
                </a:solidFill>
                <a:latin typeface="Lato"/>
                <a:ea typeface="Lato"/>
                <a:cs typeface="Lato"/>
                <a:sym typeface="Lato"/>
              </a:rPr>
              <a:t>Essentially, data’s just like any other source. </a:t>
            </a:r>
            <a:endParaRPr i="1" sz="2400">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500"/>
              <a:t>Using Data in your Research</a:t>
            </a:r>
            <a:endParaRPr b="1" sz="3500"/>
          </a:p>
        </p:txBody>
      </p:sp>
      <p:sp>
        <p:nvSpPr>
          <p:cNvPr id="237" name="Google Shape;237;p2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What data’s often used for in research papers:</a:t>
            </a:r>
            <a:endParaRPr sz="2000"/>
          </a:p>
          <a:p>
            <a:pPr indent="-355600" lvl="1" marL="914400" rtl="0" algn="l">
              <a:spcBef>
                <a:spcPts val="0"/>
              </a:spcBef>
              <a:spcAft>
                <a:spcPts val="0"/>
              </a:spcAft>
              <a:buSzPts val="2000"/>
              <a:buChar char="○"/>
            </a:pPr>
            <a:r>
              <a:rPr lang="en" sz="2000"/>
              <a:t>Supporting evidence for your argument</a:t>
            </a:r>
            <a:endParaRPr sz="2000"/>
          </a:p>
          <a:p>
            <a:pPr indent="-355600" lvl="1" marL="914400" rtl="0" algn="l">
              <a:spcBef>
                <a:spcPts val="0"/>
              </a:spcBef>
              <a:spcAft>
                <a:spcPts val="0"/>
              </a:spcAft>
              <a:buSzPts val="2000"/>
              <a:buChar char="○"/>
            </a:pPr>
            <a:r>
              <a:rPr lang="en" sz="2000"/>
              <a:t>Benchmarking</a:t>
            </a:r>
            <a:endParaRPr sz="2000"/>
          </a:p>
          <a:p>
            <a:pPr indent="-355600" lvl="1" marL="914400" rtl="0" algn="l">
              <a:spcBef>
                <a:spcPts val="0"/>
              </a:spcBef>
              <a:spcAft>
                <a:spcPts val="0"/>
              </a:spcAft>
              <a:buSzPts val="2000"/>
              <a:buChar char="○"/>
            </a:pPr>
            <a:r>
              <a:rPr lang="en" sz="2000"/>
              <a:t>Visualization</a:t>
            </a:r>
            <a:endParaRPr sz="2000"/>
          </a:p>
          <a:p>
            <a:pPr indent="-355600" lvl="0" marL="457200" rtl="0" algn="l">
              <a:spcBef>
                <a:spcPts val="0"/>
              </a:spcBef>
              <a:spcAft>
                <a:spcPts val="0"/>
              </a:spcAft>
              <a:buSzPts val="2000"/>
              <a:buChar char="●"/>
            </a:pPr>
            <a:r>
              <a:rPr lang="en" sz="2000"/>
              <a:t>What to avoid when using data:</a:t>
            </a:r>
            <a:endParaRPr sz="2000"/>
          </a:p>
          <a:p>
            <a:pPr indent="-355600" lvl="1" marL="914400" rtl="0" algn="l">
              <a:spcBef>
                <a:spcPts val="0"/>
              </a:spcBef>
              <a:spcAft>
                <a:spcPts val="0"/>
              </a:spcAft>
              <a:buSzPts val="2000"/>
              <a:buChar char="○"/>
            </a:pPr>
            <a:r>
              <a:rPr lang="en" sz="2000"/>
              <a:t>Cherry-picking</a:t>
            </a:r>
            <a:endParaRPr sz="2000"/>
          </a:p>
          <a:p>
            <a:pPr indent="-355600" lvl="1" marL="914400" rtl="0" algn="l">
              <a:spcBef>
                <a:spcPts val="0"/>
              </a:spcBef>
              <a:spcAft>
                <a:spcPts val="0"/>
              </a:spcAft>
              <a:buSzPts val="2000"/>
              <a:buChar char="○"/>
            </a:pPr>
            <a:r>
              <a:rPr lang="en" sz="2000"/>
              <a:t>Confirmation bias</a:t>
            </a:r>
            <a:endParaRPr sz="2000"/>
          </a:p>
          <a:p>
            <a:pPr indent="0" lvl="0" marL="0" rtl="0" algn="l">
              <a:spcBef>
                <a:spcPts val="1600"/>
              </a:spcBef>
              <a:spcAft>
                <a:spcPts val="1600"/>
              </a:spcAft>
              <a:buNone/>
            </a:pPr>
            <a:r>
              <a:t/>
            </a:r>
            <a:endParaRPr sz="2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500"/>
              <a:t>Using Data in your Research</a:t>
            </a:r>
            <a:endParaRPr b="1" sz="3500"/>
          </a:p>
        </p:txBody>
      </p:sp>
      <p:sp>
        <p:nvSpPr>
          <p:cNvPr id="243" name="Google Shape;243;p2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Where to find free, open data</a:t>
            </a:r>
            <a:endParaRPr sz="2000"/>
          </a:p>
          <a:p>
            <a:pPr indent="-355600" lvl="1" marL="914400" rtl="0" algn="l">
              <a:spcBef>
                <a:spcPts val="0"/>
              </a:spcBef>
              <a:spcAft>
                <a:spcPts val="0"/>
              </a:spcAft>
              <a:buSzPts val="2000"/>
              <a:buChar char="○"/>
            </a:pPr>
            <a:r>
              <a:rPr lang="en" sz="2000"/>
              <a:t>Centers for Disease Control (CDC)</a:t>
            </a:r>
            <a:endParaRPr sz="2000"/>
          </a:p>
          <a:p>
            <a:pPr indent="-355600" lvl="1" marL="914400" rtl="0" algn="l">
              <a:spcBef>
                <a:spcPts val="0"/>
              </a:spcBef>
              <a:spcAft>
                <a:spcPts val="0"/>
              </a:spcAft>
              <a:buSzPts val="2000"/>
              <a:buChar char="○"/>
            </a:pPr>
            <a:r>
              <a:rPr lang="en" sz="2000"/>
              <a:t>National Institutes of Health (NIH)</a:t>
            </a:r>
            <a:endParaRPr sz="2000"/>
          </a:p>
          <a:p>
            <a:pPr indent="-355600" lvl="1" marL="914400" rtl="0" algn="l">
              <a:spcBef>
                <a:spcPts val="0"/>
              </a:spcBef>
              <a:spcAft>
                <a:spcPts val="0"/>
              </a:spcAft>
              <a:buSzPts val="2000"/>
              <a:buChar char="○"/>
            </a:pPr>
            <a:r>
              <a:rPr lang="en" sz="2000"/>
              <a:t>ICPSR</a:t>
            </a:r>
            <a:endParaRPr sz="2000"/>
          </a:p>
          <a:p>
            <a:pPr indent="-355600" lvl="1" marL="914400" rtl="0" algn="l">
              <a:spcBef>
                <a:spcPts val="0"/>
              </a:spcBef>
              <a:spcAft>
                <a:spcPts val="0"/>
              </a:spcAft>
              <a:buSzPts val="2000"/>
              <a:buChar char="○"/>
            </a:pPr>
            <a:r>
              <a:rPr lang="en" sz="2000"/>
              <a:t>Data.gov</a:t>
            </a:r>
            <a:endParaRPr sz="2000"/>
          </a:p>
          <a:p>
            <a:pPr indent="-355600" lvl="1" marL="914400" rtl="0" algn="l">
              <a:spcBef>
                <a:spcPts val="0"/>
              </a:spcBef>
              <a:spcAft>
                <a:spcPts val="0"/>
              </a:spcAft>
              <a:buSzPts val="2000"/>
              <a:buChar char="○"/>
            </a:pPr>
            <a:r>
              <a:rPr lang="en" sz="2000"/>
              <a:t>Data.WA.gov</a:t>
            </a:r>
            <a:endParaRPr sz="2000"/>
          </a:p>
          <a:p>
            <a:pPr indent="-355600" lvl="1" marL="914400" rtl="0" algn="l">
              <a:spcBef>
                <a:spcPts val="0"/>
              </a:spcBef>
              <a:spcAft>
                <a:spcPts val="0"/>
              </a:spcAft>
              <a:buSzPts val="2000"/>
              <a:buChar char="○"/>
            </a:pPr>
            <a:r>
              <a:rPr lang="en" sz="2000"/>
              <a:t>...and many more!</a:t>
            </a:r>
            <a:endParaRPr sz="2000"/>
          </a:p>
          <a:p>
            <a:pPr indent="0" lvl="0" marL="457200" rtl="0" algn="l">
              <a:spcBef>
                <a:spcPts val="1600"/>
              </a:spcBef>
              <a:spcAft>
                <a:spcPts val="1600"/>
              </a:spcAft>
              <a:buNone/>
            </a:pPr>
            <a:r>
              <a:t/>
            </a:r>
            <a:endParaRPr sz="2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2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500"/>
              <a:t>Potential Data Sources</a:t>
            </a:r>
            <a:endParaRPr b="1" sz="3500"/>
          </a:p>
        </p:txBody>
      </p:sp>
      <p:sp>
        <p:nvSpPr>
          <p:cNvPr id="249" name="Google Shape;249;p2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NIH: Influenza Research Database: </a:t>
            </a:r>
            <a:r>
              <a:rPr lang="en" sz="2000" u="sng">
                <a:solidFill>
                  <a:schemeClr val="hlink"/>
                </a:solidFill>
                <a:hlinkClick r:id="rId3"/>
              </a:rPr>
              <a:t>fludb.org</a:t>
            </a:r>
            <a:endParaRPr sz="2000"/>
          </a:p>
          <a:p>
            <a:pPr indent="0" lvl="0" marL="457200" rtl="0" algn="l">
              <a:spcBef>
                <a:spcPts val="1600"/>
              </a:spcBef>
              <a:spcAft>
                <a:spcPts val="0"/>
              </a:spcAft>
              <a:buNone/>
            </a:pPr>
            <a:r>
              <a:t/>
            </a:r>
            <a:endParaRPr sz="2000"/>
          </a:p>
          <a:p>
            <a:pPr indent="0" lvl="0" marL="0" rtl="0" algn="l">
              <a:spcBef>
                <a:spcPts val="1600"/>
              </a:spcBef>
              <a:spcAft>
                <a:spcPts val="0"/>
              </a:spcAft>
              <a:buNone/>
            </a:pPr>
            <a:r>
              <a:t/>
            </a:r>
            <a:endParaRPr sz="2000"/>
          </a:p>
          <a:p>
            <a:pPr indent="0" lvl="0" marL="457200" rtl="0" algn="l">
              <a:spcBef>
                <a:spcPts val="1600"/>
              </a:spcBef>
              <a:spcAft>
                <a:spcPts val="1600"/>
              </a:spcAft>
              <a:buNone/>
            </a:pPr>
            <a:r>
              <a:t/>
            </a:r>
            <a:endParaRPr sz="2000"/>
          </a:p>
        </p:txBody>
      </p:sp>
      <p:pic>
        <p:nvPicPr>
          <p:cNvPr id="250" name="Google Shape;250;p29"/>
          <p:cNvPicPr preferRelativeResize="0"/>
          <p:nvPr/>
        </p:nvPicPr>
        <p:blipFill>
          <a:blip r:embed="rId4">
            <a:alphaModFix/>
          </a:blip>
          <a:stretch>
            <a:fillRect/>
          </a:stretch>
        </p:blipFill>
        <p:spPr>
          <a:xfrm>
            <a:off x="2267000" y="2161100"/>
            <a:ext cx="4610000" cy="26509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3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500"/>
              <a:t>Potential Data Sources</a:t>
            </a:r>
            <a:endParaRPr b="1" sz="3500"/>
          </a:p>
        </p:txBody>
      </p:sp>
      <p:sp>
        <p:nvSpPr>
          <p:cNvPr id="256" name="Google Shape;256;p3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Institute for Social Research (ICPSR) - </a:t>
            </a:r>
            <a:r>
              <a:rPr lang="en" sz="2000" u="sng">
                <a:solidFill>
                  <a:schemeClr val="hlink"/>
                </a:solidFill>
                <a:hlinkClick r:id="rId3"/>
              </a:rPr>
              <a:t>https://www.icpsr.umich.edu/icpsrweb/ICPSR/</a:t>
            </a:r>
            <a:r>
              <a:rPr lang="en" sz="2000"/>
              <a:t> </a:t>
            </a:r>
            <a:endParaRPr sz="2000"/>
          </a:p>
          <a:p>
            <a:pPr indent="0" lvl="0" marL="457200" rtl="0" algn="l">
              <a:spcBef>
                <a:spcPts val="1600"/>
              </a:spcBef>
              <a:spcAft>
                <a:spcPts val="0"/>
              </a:spcAft>
              <a:buNone/>
            </a:pPr>
            <a:r>
              <a:t/>
            </a:r>
            <a:endParaRPr sz="2000"/>
          </a:p>
          <a:p>
            <a:pPr indent="0" lvl="0" marL="0" rtl="0" algn="l">
              <a:spcBef>
                <a:spcPts val="1600"/>
              </a:spcBef>
              <a:spcAft>
                <a:spcPts val="0"/>
              </a:spcAft>
              <a:buNone/>
            </a:pPr>
            <a:r>
              <a:t/>
            </a:r>
            <a:endParaRPr sz="2000"/>
          </a:p>
          <a:p>
            <a:pPr indent="0" lvl="0" marL="457200" rtl="0" algn="l">
              <a:spcBef>
                <a:spcPts val="1600"/>
              </a:spcBef>
              <a:spcAft>
                <a:spcPts val="1600"/>
              </a:spcAft>
              <a:buNone/>
            </a:pPr>
            <a:r>
              <a:t/>
            </a:r>
            <a:endParaRPr sz="2000"/>
          </a:p>
        </p:txBody>
      </p:sp>
      <p:pic>
        <p:nvPicPr>
          <p:cNvPr id="257" name="Google Shape;257;p30"/>
          <p:cNvPicPr preferRelativeResize="0"/>
          <p:nvPr/>
        </p:nvPicPr>
        <p:blipFill>
          <a:blip r:embed="rId4">
            <a:alphaModFix/>
          </a:blip>
          <a:stretch>
            <a:fillRect/>
          </a:stretch>
        </p:blipFill>
        <p:spPr>
          <a:xfrm>
            <a:off x="2240989" y="2395725"/>
            <a:ext cx="4662025" cy="26946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3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500"/>
              <a:t>Potential Data Sources</a:t>
            </a:r>
            <a:endParaRPr b="1" sz="3500"/>
          </a:p>
        </p:txBody>
      </p:sp>
      <p:sp>
        <p:nvSpPr>
          <p:cNvPr id="263" name="Google Shape;263;p31"/>
          <p:cNvSpPr txBox="1"/>
          <p:nvPr>
            <p:ph idx="1" type="body"/>
          </p:nvPr>
        </p:nvSpPr>
        <p:spPr>
          <a:xfrm>
            <a:off x="1297500" y="1567550"/>
            <a:ext cx="3557400" cy="2911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Partners in Information Access for the Public Health Workforce Data: </a:t>
            </a:r>
            <a:r>
              <a:rPr lang="en" sz="2000" u="sng">
                <a:solidFill>
                  <a:schemeClr val="hlink"/>
                </a:solidFill>
                <a:hlinkClick r:id="rId3"/>
              </a:rPr>
              <a:t>www.phpartners.org/ph_public/health_stats</a:t>
            </a:r>
            <a:r>
              <a:rPr lang="en" sz="2000"/>
              <a:t> </a:t>
            </a:r>
            <a:endParaRPr sz="2000"/>
          </a:p>
          <a:p>
            <a:pPr indent="0" lvl="0" marL="457200" rtl="0" algn="l">
              <a:spcBef>
                <a:spcPts val="1600"/>
              </a:spcBef>
              <a:spcAft>
                <a:spcPts val="0"/>
              </a:spcAft>
              <a:buNone/>
            </a:pPr>
            <a:r>
              <a:t/>
            </a:r>
            <a:endParaRPr sz="2000"/>
          </a:p>
          <a:p>
            <a:pPr indent="0" lvl="0" marL="0" rtl="0" algn="l">
              <a:spcBef>
                <a:spcPts val="1600"/>
              </a:spcBef>
              <a:spcAft>
                <a:spcPts val="0"/>
              </a:spcAft>
              <a:buNone/>
            </a:pPr>
            <a:r>
              <a:t/>
            </a:r>
            <a:endParaRPr sz="2000"/>
          </a:p>
          <a:p>
            <a:pPr indent="0" lvl="0" marL="457200" rtl="0" algn="l">
              <a:spcBef>
                <a:spcPts val="1600"/>
              </a:spcBef>
              <a:spcAft>
                <a:spcPts val="1600"/>
              </a:spcAft>
              <a:buNone/>
            </a:pPr>
            <a:r>
              <a:t/>
            </a:r>
            <a:endParaRPr sz="2000"/>
          </a:p>
        </p:txBody>
      </p:sp>
      <p:pic>
        <p:nvPicPr>
          <p:cNvPr id="264" name="Google Shape;264;p31"/>
          <p:cNvPicPr preferRelativeResize="0"/>
          <p:nvPr/>
        </p:nvPicPr>
        <p:blipFill>
          <a:blip r:embed="rId4">
            <a:alphaModFix/>
          </a:blip>
          <a:stretch>
            <a:fillRect/>
          </a:stretch>
        </p:blipFill>
        <p:spPr>
          <a:xfrm>
            <a:off x="5007300" y="1257725"/>
            <a:ext cx="3659143" cy="3530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14"/>
          <p:cNvSpPr txBox="1"/>
          <p:nvPr>
            <p:ph idx="4294967295"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b="1" lang="en" sz="2000" u="sng"/>
              <a:t>Discussion</a:t>
            </a:r>
            <a:r>
              <a:rPr lang="en" sz="2000"/>
              <a:t>: Data in our Personal Lives</a:t>
            </a:r>
            <a:endParaRPr sz="2000"/>
          </a:p>
          <a:p>
            <a:pPr indent="-355600" lvl="0" marL="457200" rtl="0" algn="l">
              <a:spcBef>
                <a:spcPts val="0"/>
              </a:spcBef>
              <a:spcAft>
                <a:spcPts val="0"/>
              </a:spcAft>
              <a:buSzPts val="2000"/>
              <a:buChar char="●"/>
            </a:pPr>
            <a:r>
              <a:rPr lang="en" sz="2000"/>
              <a:t>Definitions</a:t>
            </a:r>
            <a:endParaRPr sz="2000"/>
          </a:p>
          <a:p>
            <a:pPr indent="-355600" lvl="0" marL="457200" rtl="0" algn="l">
              <a:spcBef>
                <a:spcPts val="0"/>
              </a:spcBef>
              <a:spcAft>
                <a:spcPts val="0"/>
              </a:spcAft>
              <a:buSzPts val="2000"/>
              <a:buChar char="●"/>
            </a:pPr>
            <a:r>
              <a:rPr lang="en" sz="2000"/>
              <a:t>The Stakes</a:t>
            </a:r>
            <a:endParaRPr sz="2000"/>
          </a:p>
          <a:p>
            <a:pPr indent="-355600" lvl="0" marL="457200" rtl="0" algn="l">
              <a:spcBef>
                <a:spcPts val="0"/>
              </a:spcBef>
              <a:spcAft>
                <a:spcPts val="0"/>
              </a:spcAft>
              <a:buSzPts val="2000"/>
              <a:buChar char="●"/>
            </a:pPr>
            <a:r>
              <a:rPr b="1" lang="en" sz="2000" u="sng"/>
              <a:t>Activity</a:t>
            </a:r>
            <a:r>
              <a:rPr lang="en" sz="2000"/>
              <a:t>: Uncovering Data Sources</a:t>
            </a:r>
            <a:endParaRPr sz="2000"/>
          </a:p>
          <a:p>
            <a:pPr indent="-355600" lvl="0" marL="457200" rtl="0" algn="l">
              <a:spcBef>
                <a:spcPts val="0"/>
              </a:spcBef>
              <a:spcAft>
                <a:spcPts val="0"/>
              </a:spcAft>
              <a:buSzPts val="2000"/>
              <a:buChar char="●"/>
            </a:pPr>
            <a:r>
              <a:rPr lang="en" sz="2000"/>
              <a:t>Data Myths</a:t>
            </a:r>
            <a:endParaRPr sz="2000"/>
          </a:p>
          <a:p>
            <a:pPr indent="-355600" lvl="0" marL="457200" rtl="0" algn="l">
              <a:spcBef>
                <a:spcPts val="0"/>
              </a:spcBef>
              <a:spcAft>
                <a:spcPts val="0"/>
              </a:spcAft>
              <a:buSzPts val="2000"/>
              <a:buChar char="●"/>
            </a:pPr>
            <a:r>
              <a:rPr lang="en" sz="2000"/>
              <a:t>Using Data in your Research</a:t>
            </a:r>
            <a:endParaRPr sz="2000"/>
          </a:p>
          <a:p>
            <a:pPr indent="-355600" lvl="0" marL="457200" rtl="0" algn="l">
              <a:spcBef>
                <a:spcPts val="0"/>
              </a:spcBef>
              <a:spcAft>
                <a:spcPts val="0"/>
              </a:spcAft>
              <a:buSzPts val="2000"/>
              <a:buChar char="●"/>
            </a:pPr>
            <a:r>
              <a:rPr b="1" lang="en" sz="2000" u="sng"/>
              <a:t>Discussion</a:t>
            </a:r>
            <a:r>
              <a:rPr lang="en" sz="2000"/>
              <a:t>: Thinking About &amp; Using Data</a:t>
            </a:r>
            <a:endParaRPr sz="2000"/>
          </a:p>
        </p:txBody>
      </p:sp>
      <p:sp>
        <p:nvSpPr>
          <p:cNvPr id="140" name="Google Shape;140;p14"/>
          <p:cNvSpPr txBox="1"/>
          <p:nvPr>
            <p:ph type="title"/>
          </p:nvPr>
        </p:nvSpPr>
        <p:spPr>
          <a:xfrm>
            <a:off x="1297500" y="393750"/>
            <a:ext cx="7038900" cy="91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500"/>
              <a:t>Data Lit </a:t>
            </a:r>
            <a:r>
              <a:rPr b="1" lang="en" sz="3500"/>
              <a:t>Agenda</a:t>
            </a:r>
            <a:endParaRPr b="1" sz="35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3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500"/>
              <a:t>Potential Data Sources</a:t>
            </a:r>
            <a:endParaRPr b="1" sz="3500"/>
          </a:p>
        </p:txBody>
      </p:sp>
      <p:sp>
        <p:nvSpPr>
          <p:cNvPr id="270" name="Google Shape;270;p32"/>
          <p:cNvSpPr txBox="1"/>
          <p:nvPr>
            <p:ph idx="1" type="body"/>
          </p:nvPr>
        </p:nvSpPr>
        <p:spPr>
          <a:xfrm>
            <a:off x="1297500" y="1567550"/>
            <a:ext cx="3578700" cy="2911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u="sng">
                <a:solidFill>
                  <a:schemeClr val="hlink"/>
                </a:solidFill>
                <a:hlinkClick r:id="rId3"/>
              </a:rPr>
              <a:t>www.data.gov</a:t>
            </a:r>
            <a:r>
              <a:rPr lang="en" sz="2400"/>
              <a:t> </a:t>
            </a:r>
            <a:endParaRPr sz="2400"/>
          </a:p>
          <a:p>
            <a:pPr indent="0" lvl="0" marL="457200" rtl="0" algn="l">
              <a:spcBef>
                <a:spcPts val="1600"/>
              </a:spcBef>
              <a:spcAft>
                <a:spcPts val="0"/>
              </a:spcAft>
              <a:buNone/>
            </a:pPr>
            <a:r>
              <a:t/>
            </a:r>
            <a:endParaRPr sz="2000"/>
          </a:p>
          <a:p>
            <a:pPr indent="0" lvl="0" marL="0" rtl="0" algn="l">
              <a:spcBef>
                <a:spcPts val="1600"/>
              </a:spcBef>
              <a:spcAft>
                <a:spcPts val="0"/>
              </a:spcAft>
              <a:buNone/>
            </a:pPr>
            <a:r>
              <a:t/>
            </a:r>
            <a:endParaRPr sz="2000"/>
          </a:p>
          <a:p>
            <a:pPr indent="0" lvl="0" marL="457200" rtl="0" algn="l">
              <a:spcBef>
                <a:spcPts val="1600"/>
              </a:spcBef>
              <a:spcAft>
                <a:spcPts val="1600"/>
              </a:spcAft>
              <a:buNone/>
            </a:pPr>
            <a:r>
              <a:t/>
            </a:r>
            <a:endParaRPr sz="2000"/>
          </a:p>
        </p:txBody>
      </p:sp>
      <p:pic>
        <p:nvPicPr>
          <p:cNvPr id="271" name="Google Shape;271;p32"/>
          <p:cNvPicPr preferRelativeResize="0"/>
          <p:nvPr/>
        </p:nvPicPr>
        <p:blipFill>
          <a:blip r:embed="rId4">
            <a:alphaModFix/>
          </a:blip>
          <a:stretch>
            <a:fillRect/>
          </a:stretch>
        </p:blipFill>
        <p:spPr>
          <a:xfrm>
            <a:off x="4020525" y="1608150"/>
            <a:ext cx="4770599" cy="283000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3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500"/>
              <a:t>Final Discussion</a:t>
            </a:r>
            <a:endParaRPr b="1" sz="3500"/>
          </a:p>
        </p:txBody>
      </p:sp>
      <p:sp>
        <p:nvSpPr>
          <p:cNvPr id="277" name="Google Shape;277;p3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Would your literature review benefit from a data source? </a:t>
            </a:r>
            <a:r>
              <a:rPr lang="en" sz="2400"/>
              <a:t>If so, what might it be? </a:t>
            </a:r>
            <a:endParaRPr sz="2400"/>
          </a:p>
          <a:p>
            <a:pPr indent="-381000" lvl="0" marL="457200" rtl="0" algn="l">
              <a:spcBef>
                <a:spcPts val="0"/>
              </a:spcBef>
              <a:spcAft>
                <a:spcPts val="0"/>
              </a:spcAft>
              <a:buSzPts val="2400"/>
              <a:buChar char="●"/>
            </a:pPr>
            <a:r>
              <a:rPr b="1" lang="en" sz="2400" u="sng"/>
              <a:t>By next Tuesday:</a:t>
            </a:r>
            <a:r>
              <a:rPr lang="en" sz="2400"/>
              <a:t> Join the discussion on Canvas and answer at least one question there. </a:t>
            </a:r>
            <a:endParaRPr sz="2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3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500"/>
              <a:t>References</a:t>
            </a:r>
            <a:endParaRPr b="1" sz="3500"/>
          </a:p>
        </p:txBody>
      </p:sp>
      <p:sp>
        <p:nvSpPr>
          <p:cNvPr id="283" name="Google Shape;283;p3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Arial"/>
                <a:ea typeface="Arial"/>
                <a:cs typeface="Arial"/>
                <a:sym typeface="Arial"/>
              </a:rPr>
              <a:t>Ahmad, F.B., Escobedo, L.A., Rossen, L.M., Spencer, M.R., Warner, M., &amp; Sutton, P. (2019). </a:t>
            </a:r>
            <a:br>
              <a:rPr lang="en" sz="1100">
                <a:latin typeface="Arial"/>
                <a:ea typeface="Arial"/>
                <a:cs typeface="Arial"/>
                <a:sym typeface="Arial"/>
              </a:rPr>
            </a:br>
            <a:r>
              <a:rPr lang="en" sz="1100">
                <a:latin typeface="Arial"/>
                <a:ea typeface="Arial"/>
                <a:cs typeface="Arial"/>
                <a:sym typeface="Arial"/>
              </a:rPr>
              <a:t>Provisional drug overdose death counts. National Center for Health Statistics. Retrieved from </a:t>
            </a:r>
            <a:r>
              <a:rPr lang="en" sz="1100" u="sng">
                <a:latin typeface="Arial"/>
                <a:ea typeface="Arial"/>
                <a:cs typeface="Arial"/>
                <a:sym typeface="Arial"/>
                <a:hlinkClick r:id="rId3"/>
              </a:rPr>
              <a:t>https://www.cdc.gov/nchs/nvss/vsrr/drug-overdose-data.htm</a:t>
            </a:r>
            <a:r>
              <a:rPr lang="en" sz="1100">
                <a:latin typeface="Arial"/>
                <a:ea typeface="Arial"/>
                <a:cs typeface="Arial"/>
                <a:sym typeface="Arial"/>
              </a:rPr>
              <a:t>. </a:t>
            </a:r>
            <a:endParaRPr sz="1100">
              <a:latin typeface="Arial"/>
              <a:ea typeface="Arial"/>
              <a:cs typeface="Arial"/>
              <a:sym typeface="Arial"/>
            </a:endParaRPr>
          </a:p>
          <a:p>
            <a:pPr indent="0" lvl="0" marL="0" rtl="0" algn="l">
              <a:spcBef>
                <a:spcPts val="0"/>
              </a:spcBef>
              <a:spcAft>
                <a:spcPts val="0"/>
              </a:spcAft>
              <a:buNone/>
            </a:pPr>
            <a:r>
              <a:t/>
            </a:r>
            <a:endParaRPr sz="1100">
              <a:latin typeface="Arial"/>
              <a:ea typeface="Arial"/>
              <a:cs typeface="Arial"/>
              <a:sym typeface="Arial"/>
            </a:endParaRPr>
          </a:p>
          <a:p>
            <a:pPr indent="0" lvl="0" marL="0" rtl="0" algn="l">
              <a:spcBef>
                <a:spcPts val="0"/>
              </a:spcBef>
              <a:spcAft>
                <a:spcPts val="0"/>
              </a:spcAft>
              <a:buNone/>
            </a:pPr>
            <a:r>
              <a:rPr lang="en" sz="1100">
                <a:latin typeface="Arial"/>
                <a:ea typeface="Arial"/>
                <a:cs typeface="Arial"/>
                <a:sym typeface="Arial"/>
              </a:rPr>
              <a:t>FAIR Principles. (n.d.) Retrieved from </a:t>
            </a:r>
            <a:r>
              <a:rPr lang="en" sz="1100" u="sng">
                <a:latin typeface="Arial"/>
                <a:ea typeface="Arial"/>
                <a:cs typeface="Arial"/>
                <a:sym typeface="Arial"/>
                <a:hlinkClick r:id="rId4"/>
              </a:rPr>
              <a:t>https://www.go-fair.org/fair-principles/</a:t>
            </a:r>
            <a:r>
              <a:rPr lang="en" sz="1100">
                <a:latin typeface="Arial"/>
                <a:ea typeface="Arial"/>
                <a:cs typeface="Arial"/>
                <a:sym typeface="Arial"/>
              </a:rPr>
              <a:t>. </a:t>
            </a:r>
            <a:endParaRPr sz="1100">
              <a:latin typeface="Arial"/>
              <a:ea typeface="Arial"/>
              <a:cs typeface="Arial"/>
              <a:sym typeface="Arial"/>
            </a:endParaRPr>
          </a:p>
          <a:p>
            <a:pPr indent="0" lvl="0" marL="0" rtl="0" algn="l">
              <a:spcBef>
                <a:spcPts val="0"/>
              </a:spcBef>
              <a:spcAft>
                <a:spcPts val="0"/>
              </a:spcAft>
              <a:buNone/>
            </a:pPr>
            <a:r>
              <a:t/>
            </a:r>
            <a:endParaRPr sz="1100">
              <a:latin typeface="Arial"/>
              <a:ea typeface="Arial"/>
              <a:cs typeface="Arial"/>
              <a:sym typeface="Arial"/>
            </a:endParaRPr>
          </a:p>
          <a:p>
            <a:pPr indent="0" lvl="0" marL="0" rtl="0" algn="l">
              <a:spcBef>
                <a:spcPts val="0"/>
              </a:spcBef>
              <a:spcAft>
                <a:spcPts val="0"/>
              </a:spcAft>
              <a:buNone/>
            </a:pPr>
            <a:r>
              <a:rPr lang="en" sz="1100">
                <a:latin typeface="Arial"/>
                <a:ea typeface="Arial"/>
                <a:cs typeface="Arial"/>
                <a:sym typeface="Arial"/>
              </a:rPr>
              <a:t>Kitchin, R. (2014). The data revolution: Big data, open data, data infrastructures and their consequences. Sage: Los Angeles.</a:t>
            </a:r>
            <a:endParaRPr sz="1100">
              <a:latin typeface="Arial"/>
              <a:ea typeface="Arial"/>
              <a:cs typeface="Arial"/>
              <a:sym typeface="Arial"/>
            </a:endParaRPr>
          </a:p>
          <a:p>
            <a:pPr indent="0" lvl="0" marL="0" rtl="0" algn="l">
              <a:spcBef>
                <a:spcPts val="0"/>
              </a:spcBef>
              <a:spcAft>
                <a:spcPts val="0"/>
              </a:spcAft>
              <a:buNone/>
            </a:pPr>
            <a:r>
              <a:t/>
            </a:r>
            <a:endParaRPr sz="1100">
              <a:latin typeface="Arial"/>
              <a:ea typeface="Arial"/>
              <a:cs typeface="Arial"/>
              <a:sym typeface="Arial"/>
            </a:endParaRPr>
          </a:p>
          <a:p>
            <a:pPr indent="0" lvl="0" marL="0" rtl="0" algn="l">
              <a:spcBef>
                <a:spcPts val="0"/>
              </a:spcBef>
              <a:spcAft>
                <a:spcPts val="0"/>
              </a:spcAft>
              <a:buNone/>
            </a:pPr>
            <a:r>
              <a:rPr lang="en" sz="1100">
                <a:latin typeface="Arial"/>
                <a:ea typeface="Arial"/>
                <a:cs typeface="Arial"/>
                <a:sym typeface="Arial"/>
              </a:rPr>
              <a:t>Lopez, G. (2019). White House: the opioid epidemic cost $2.5 trillion over 4 years. Vox. Retrieved from </a:t>
            </a:r>
            <a:r>
              <a:rPr lang="en" sz="1100" u="sng">
                <a:latin typeface="Arial"/>
                <a:ea typeface="Arial"/>
                <a:cs typeface="Arial"/>
                <a:sym typeface="Arial"/>
                <a:hlinkClick r:id="rId5"/>
              </a:rPr>
              <a:t>https://www.vox.com/policy-and-politics/2019/11/1/20943599/opioid-epidemic-cost-white-house-economic-advisers</a:t>
            </a:r>
            <a:r>
              <a:rPr lang="en" sz="1100">
                <a:latin typeface="Arial"/>
                <a:ea typeface="Arial"/>
                <a:cs typeface="Arial"/>
                <a:sym typeface="Arial"/>
              </a:rPr>
              <a:t>. </a:t>
            </a:r>
            <a:endParaRPr sz="1100">
              <a:latin typeface="Arial"/>
              <a:ea typeface="Arial"/>
              <a:cs typeface="Arial"/>
              <a:sym typeface="Arial"/>
            </a:endParaRPr>
          </a:p>
          <a:p>
            <a:pPr indent="0" lvl="0" marL="0" rtl="0" algn="l">
              <a:spcBef>
                <a:spcPts val="0"/>
              </a:spcBef>
              <a:spcAft>
                <a:spcPts val="0"/>
              </a:spcAft>
              <a:buNone/>
            </a:pPr>
            <a:r>
              <a:t/>
            </a:r>
            <a:endParaRPr sz="10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3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500"/>
              <a:t>References</a:t>
            </a:r>
            <a:endParaRPr b="1" sz="3500"/>
          </a:p>
        </p:txBody>
      </p:sp>
      <p:sp>
        <p:nvSpPr>
          <p:cNvPr id="289" name="Google Shape;289;p3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Arial"/>
                <a:ea typeface="Arial"/>
                <a:cs typeface="Arial"/>
                <a:sym typeface="Arial"/>
              </a:rPr>
              <a:t>Shannon, C. E. (1948). A mathematical theory of communication. Bell system technical journal, 27(3), 379-423.</a:t>
            </a:r>
            <a:endParaRPr sz="1100">
              <a:latin typeface="Arial"/>
              <a:ea typeface="Arial"/>
              <a:cs typeface="Arial"/>
              <a:sym typeface="Arial"/>
            </a:endParaRPr>
          </a:p>
          <a:p>
            <a:pPr indent="0" lvl="0" marL="0" rtl="0" algn="l">
              <a:spcBef>
                <a:spcPts val="0"/>
              </a:spcBef>
              <a:spcAft>
                <a:spcPts val="0"/>
              </a:spcAft>
              <a:buNone/>
            </a:pPr>
            <a:r>
              <a:t/>
            </a:r>
            <a:endParaRPr sz="1100">
              <a:latin typeface="Arial"/>
              <a:ea typeface="Arial"/>
              <a:cs typeface="Arial"/>
              <a:sym typeface="Arial"/>
            </a:endParaRPr>
          </a:p>
          <a:p>
            <a:pPr indent="0" lvl="0" marL="0" rtl="0" algn="l">
              <a:spcBef>
                <a:spcPts val="0"/>
              </a:spcBef>
              <a:spcAft>
                <a:spcPts val="0"/>
              </a:spcAft>
              <a:buNone/>
            </a:pPr>
            <a:r>
              <a:rPr lang="en" sz="1100">
                <a:latin typeface="Arial"/>
                <a:ea typeface="Arial"/>
                <a:cs typeface="Arial"/>
                <a:sym typeface="Arial"/>
              </a:rPr>
              <a:t>Ward, J. S., &amp; Barker, A. (2013). Undefined by data: a survey of big data definitions. arXiv preprint arXiv:1309.5821.</a:t>
            </a:r>
            <a:endParaRPr sz="1100">
              <a:latin typeface="Arial"/>
              <a:ea typeface="Arial"/>
              <a:cs typeface="Arial"/>
              <a:sym typeface="Arial"/>
            </a:endParaRPr>
          </a:p>
          <a:p>
            <a:pPr indent="0" lvl="0" marL="0" rtl="0" algn="l">
              <a:spcBef>
                <a:spcPts val="0"/>
              </a:spcBef>
              <a:spcAft>
                <a:spcPts val="0"/>
              </a:spcAft>
              <a:buNone/>
            </a:pPr>
            <a:r>
              <a:t/>
            </a:r>
            <a:endParaRPr sz="1100">
              <a:latin typeface="Arial"/>
              <a:ea typeface="Arial"/>
              <a:cs typeface="Arial"/>
              <a:sym typeface="Arial"/>
            </a:endParaRPr>
          </a:p>
          <a:p>
            <a:pPr indent="0" lvl="0" marL="0" rtl="0" algn="l">
              <a:spcBef>
                <a:spcPts val="0"/>
              </a:spcBef>
              <a:spcAft>
                <a:spcPts val="0"/>
              </a:spcAft>
              <a:buNone/>
            </a:pPr>
            <a:r>
              <a:rPr lang="en" sz="1100">
                <a:latin typeface="Arial"/>
                <a:ea typeface="Arial"/>
                <a:cs typeface="Arial"/>
                <a:sym typeface="Arial"/>
              </a:rPr>
              <a:t>What Is Open Data?. (n.d.). Retrieved from </a:t>
            </a:r>
            <a:r>
              <a:rPr lang="en" sz="1100" u="sng">
                <a:latin typeface="Arial"/>
                <a:ea typeface="Arial"/>
                <a:cs typeface="Arial"/>
                <a:sym typeface="Arial"/>
                <a:hlinkClick r:id="rId3"/>
              </a:rPr>
              <a:t>http://opendatahandbook.org/guide/en/what-is-open-data</a:t>
            </a:r>
            <a:r>
              <a:rPr lang="en" sz="1100">
                <a:latin typeface="Arial"/>
                <a:ea typeface="Arial"/>
                <a:cs typeface="Arial"/>
                <a:sym typeface="Arial"/>
              </a:rPr>
              <a:t>. </a:t>
            </a:r>
            <a:endParaRPr sz="1100">
              <a:latin typeface="Arial"/>
              <a:ea typeface="Arial"/>
              <a:cs typeface="Arial"/>
              <a:sym typeface="Arial"/>
            </a:endParaRPr>
          </a:p>
          <a:p>
            <a:pPr indent="0" lvl="0" marL="0" rtl="0" algn="l">
              <a:spcBef>
                <a:spcPts val="0"/>
              </a:spcBef>
              <a:spcAft>
                <a:spcPts val="0"/>
              </a:spcAft>
              <a:buNone/>
            </a:pPr>
            <a:r>
              <a:t/>
            </a:r>
            <a:endParaRPr sz="1100">
              <a:latin typeface="Arial"/>
              <a:ea typeface="Arial"/>
              <a:cs typeface="Arial"/>
              <a:sym typeface="Arial"/>
            </a:endParaRPr>
          </a:p>
          <a:p>
            <a:pPr indent="0" lvl="0" marL="0" rtl="0" algn="l">
              <a:spcBef>
                <a:spcPts val="0"/>
              </a:spcBef>
              <a:spcAft>
                <a:spcPts val="0"/>
              </a:spcAft>
              <a:buNone/>
            </a:pPr>
            <a:r>
              <a:t/>
            </a:r>
            <a:endParaRPr sz="1100">
              <a:latin typeface="Arial"/>
              <a:ea typeface="Arial"/>
              <a:cs typeface="Arial"/>
              <a:sym typeface="Arial"/>
            </a:endParaRPr>
          </a:p>
          <a:p>
            <a:pPr indent="0" lvl="0" marL="0" rtl="0" algn="l">
              <a:spcBef>
                <a:spcPts val="0"/>
              </a:spcBef>
              <a:spcAft>
                <a:spcPts val="0"/>
              </a:spcAft>
              <a:buNone/>
            </a:pPr>
            <a:r>
              <a:rPr b="1" lang="en" sz="1100">
                <a:latin typeface="Arial"/>
                <a:ea typeface="Arial"/>
                <a:cs typeface="Arial"/>
                <a:sym typeface="Arial"/>
              </a:rPr>
              <a:t>Note</a:t>
            </a:r>
            <a:r>
              <a:rPr lang="en" sz="1100">
                <a:latin typeface="Arial"/>
                <a:ea typeface="Arial"/>
                <a:cs typeface="Arial"/>
                <a:sym typeface="Arial"/>
              </a:rPr>
              <a:t>: with the exception of the initial personal photo and website screenshots, images in this presentation are from the </a:t>
            </a:r>
            <a:r>
              <a:rPr lang="en" sz="1100" u="sng">
                <a:solidFill>
                  <a:schemeClr val="hlink"/>
                </a:solidFill>
                <a:latin typeface="Arial"/>
                <a:ea typeface="Arial"/>
                <a:cs typeface="Arial"/>
                <a:sym typeface="Arial"/>
                <a:hlinkClick r:id="rId4"/>
              </a:rPr>
              <a:t>Wikimedia Commons</a:t>
            </a:r>
            <a:r>
              <a:rPr lang="en" sz="1100">
                <a:latin typeface="Arial"/>
                <a:ea typeface="Arial"/>
                <a:cs typeface="Arial"/>
                <a:sym typeface="Arial"/>
              </a:rPr>
              <a:t>, an open access media resource.</a:t>
            </a:r>
            <a:endParaRPr sz="1100">
              <a:latin typeface="Arial"/>
              <a:ea typeface="Arial"/>
              <a:cs typeface="Arial"/>
              <a:sym typeface="Arial"/>
            </a:endParaRPr>
          </a:p>
          <a:p>
            <a:pPr indent="0" lvl="0" marL="0" rtl="0" algn="l">
              <a:spcBef>
                <a:spcPts val="0"/>
              </a:spcBef>
              <a:spcAft>
                <a:spcPts val="0"/>
              </a:spcAft>
              <a:buNone/>
            </a:pPr>
            <a:r>
              <a:t/>
            </a:r>
            <a:endParaRPr sz="1100">
              <a:latin typeface="Arial"/>
              <a:ea typeface="Arial"/>
              <a:cs typeface="Arial"/>
              <a:sym typeface="Arial"/>
            </a:endParaRPr>
          </a:p>
          <a:p>
            <a:pPr indent="0" lvl="0" marL="0" rtl="0" algn="l">
              <a:spcBef>
                <a:spcPts val="0"/>
              </a:spcBef>
              <a:spcAft>
                <a:spcPts val="0"/>
              </a:spcAft>
              <a:buNone/>
            </a:pPr>
            <a:r>
              <a:t/>
            </a:r>
            <a:endParaRPr sz="10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3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500"/>
              <a:t>Databases</a:t>
            </a:r>
            <a:endParaRPr b="1" sz="3500"/>
          </a:p>
        </p:txBody>
      </p:sp>
      <p:sp>
        <p:nvSpPr>
          <p:cNvPr id="295" name="Google Shape;295;p3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Arial"/>
                <a:ea typeface="Arial"/>
                <a:cs typeface="Arial"/>
                <a:sym typeface="Arial"/>
              </a:rPr>
              <a:t>CDC Wonder: </a:t>
            </a:r>
            <a:r>
              <a:rPr lang="en" sz="1400" u="sng">
                <a:latin typeface="Arial"/>
                <a:ea typeface="Arial"/>
                <a:cs typeface="Arial"/>
                <a:sym typeface="Arial"/>
                <a:hlinkClick r:id="rId3"/>
              </a:rPr>
              <a:t>https://wonder.cdc.gov/</a:t>
            </a:r>
            <a:r>
              <a:rPr lang="en" sz="1400">
                <a:latin typeface="Arial"/>
                <a:ea typeface="Arial"/>
                <a:cs typeface="Arial"/>
                <a:sym typeface="Arial"/>
              </a:rPr>
              <a:t> </a:t>
            </a:r>
            <a:endParaRPr sz="1400">
              <a:latin typeface="Arial"/>
              <a:ea typeface="Arial"/>
              <a:cs typeface="Arial"/>
              <a:sym typeface="Arial"/>
            </a:endParaRPr>
          </a:p>
          <a:p>
            <a:pPr indent="0" lvl="0" marL="0" rtl="0" algn="l">
              <a:spcBef>
                <a:spcPts val="0"/>
              </a:spcBef>
              <a:spcAft>
                <a:spcPts val="0"/>
              </a:spcAft>
              <a:buNone/>
            </a:pPr>
            <a:r>
              <a:rPr lang="en" sz="1400">
                <a:latin typeface="Arial"/>
                <a:ea typeface="Arial"/>
                <a:cs typeface="Arial"/>
                <a:sym typeface="Arial"/>
              </a:rPr>
              <a:t>CDC National Vital Statistics System: </a:t>
            </a:r>
            <a:r>
              <a:rPr lang="en" sz="1400" u="sng">
                <a:latin typeface="Arial"/>
                <a:ea typeface="Arial"/>
                <a:cs typeface="Arial"/>
                <a:sym typeface="Arial"/>
                <a:hlinkClick r:id="rId4"/>
              </a:rPr>
              <a:t>https://www.cdc.gov/nchs/nvss/index.htm</a:t>
            </a:r>
            <a:r>
              <a:rPr lang="en" sz="1400">
                <a:latin typeface="Arial"/>
                <a:ea typeface="Arial"/>
                <a:cs typeface="Arial"/>
                <a:sym typeface="Arial"/>
              </a:rPr>
              <a:t> </a:t>
            </a:r>
            <a:endParaRPr sz="1400">
              <a:latin typeface="Arial"/>
              <a:ea typeface="Arial"/>
              <a:cs typeface="Arial"/>
              <a:sym typeface="Arial"/>
            </a:endParaRPr>
          </a:p>
          <a:p>
            <a:pPr indent="0" lvl="0" marL="0" rtl="0" algn="l">
              <a:spcBef>
                <a:spcPts val="0"/>
              </a:spcBef>
              <a:spcAft>
                <a:spcPts val="0"/>
              </a:spcAft>
              <a:buNone/>
            </a:pPr>
            <a:r>
              <a:rPr lang="en" sz="1400">
                <a:latin typeface="Arial"/>
                <a:ea typeface="Arial"/>
                <a:cs typeface="Arial"/>
                <a:sym typeface="Arial"/>
              </a:rPr>
              <a:t>Data.gov: </a:t>
            </a:r>
            <a:r>
              <a:rPr lang="en" sz="1400" u="sng">
                <a:latin typeface="Arial"/>
                <a:ea typeface="Arial"/>
                <a:cs typeface="Arial"/>
                <a:sym typeface="Arial"/>
                <a:hlinkClick r:id="rId5"/>
              </a:rPr>
              <a:t>https://www.data.gov/</a:t>
            </a:r>
            <a:r>
              <a:rPr lang="en" sz="1400">
                <a:latin typeface="Arial"/>
                <a:ea typeface="Arial"/>
                <a:cs typeface="Arial"/>
                <a:sym typeface="Arial"/>
              </a:rPr>
              <a:t> </a:t>
            </a:r>
            <a:endParaRPr sz="1400">
              <a:latin typeface="Arial"/>
              <a:ea typeface="Arial"/>
              <a:cs typeface="Arial"/>
              <a:sym typeface="Arial"/>
            </a:endParaRPr>
          </a:p>
          <a:p>
            <a:pPr indent="0" lvl="0" marL="0" rtl="0" algn="l">
              <a:spcBef>
                <a:spcPts val="0"/>
              </a:spcBef>
              <a:spcAft>
                <a:spcPts val="0"/>
              </a:spcAft>
              <a:buNone/>
            </a:pPr>
            <a:r>
              <a:rPr lang="en" sz="1400">
                <a:latin typeface="Arial"/>
                <a:ea typeface="Arial"/>
                <a:cs typeface="Arial"/>
                <a:sym typeface="Arial"/>
              </a:rPr>
              <a:t>Data.WA.gov: </a:t>
            </a:r>
            <a:r>
              <a:rPr lang="en" sz="1400" u="sng">
                <a:latin typeface="Arial"/>
                <a:ea typeface="Arial"/>
                <a:cs typeface="Arial"/>
                <a:sym typeface="Arial"/>
                <a:hlinkClick r:id="rId6"/>
              </a:rPr>
              <a:t>https://data.wa.gov/</a:t>
            </a:r>
            <a:r>
              <a:rPr lang="en" sz="1400">
                <a:latin typeface="Arial"/>
                <a:ea typeface="Arial"/>
                <a:cs typeface="Arial"/>
                <a:sym typeface="Arial"/>
              </a:rPr>
              <a:t> </a:t>
            </a:r>
            <a:endParaRPr sz="1400">
              <a:latin typeface="Arial"/>
              <a:ea typeface="Arial"/>
              <a:cs typeface="Arial"/>
              <a:sym typeface="Arial"/>
            </a:endParaRPr>
          </a:p>
          <a:p>
            <a:pPr indent="0" lvl="0" marL="0" rtl="0" algn="l">
              <a:spcBef>
                <a:spcPts val="0"/>
              </a:spcBef>
              <a:spcAft>
                <a:spcPts val="0"/>
              </a:spcAft>
              <a:buNone/>
            </a:pPr>
            <a:r>
              <a:rPr lang="en" sz="1400">
                <a:latin typeface="Arial"/>
                <a:ea typeface="Arial"/>
                <a:cs typeface="Arial"/>
                <a:sym typeface="Arial"/>
              </a:rPr>
              <a:t>DHHS Substance Abuse and Mental Health Services Administration: </a:t>
            </a:r>
            <a:r>
              <a:rPr lang="en" sz="1400" u="sng">
                <a:latin typeface="Arial"/>
                <a:ea typeface="Arial"/>
                <a:cs typeface="Arial"/>
                <a:sym typeface="Arial"/>
                <a:hlinkClick r:id="rId7"/>
              </a:rPr>
              <a:t>https://www.samhsa.gov/data/</a:t>
            </a:r>
            <a:endParaRPr sz="1400">
              <a:latin typeface="Arial"/>
              <a:ea typeface="Arial"/>
              <a:cs typeface="Arial"/>
              <a:sym typeface="Arial"/>
            </a:endParaRPr>
          </a:p>
          <a:p>
            <a:pPr indent="0" lvl="0" marL="0" rtl="0" algn="l">
              <a:spcBef>
                <a:spcPts val="0"/>
              </a:spcBef>
              <a:spcAft>
                <a:spcPts val="0"/>
              </a:spcAft>
              <a:buNone/>
            </a:pPr>
            <a:r>
              <a:rPr lang="en" sz="1400">
                <a:latin typeface="Arial"/>
                <a:ea typeface="Arial"/>
                <a:cs typeface="Arial"/>
                <a:sym typeface="Arial"/>
              </a:rPr>
              <a:t>NIH Influenze Research Database: </a:t>
            </a:r>
            <a:r>
              <a:rPr lang="en" sz="1400" u="sng">
                <a:latin typeface="Arial"/>
                <a:ea typeface="Arial"/>
                <a:cs typeface="Arial"/>
                <a:sym typeface="Arial"/>
                <a:hlinkClick r:id="rId8"/>
              </a:rPr>
              <a:t>https://www.fludb.org</a:t>
            </a:r>
            <a:endParaRPr sz="1400">
              <a:latin typeface="Arial"/>
              <a:ea typeface="Arial"/>
              <a:cs typeface="Arial"/>
              <a:sym typeface="Arial"/>
            </a:endParaRPr>
          </a:p>
          <a:p>
            <a:pPr indent="0" lvl="0" marL="0" rtl="0" algn="l">
              <a:spcBef>
                <a:spcPts val="0"/>
              </a:spcBef>
              <a:spcAft>
                <a:spcPts val="0"/>
              </a:spcAft>
              <a:buNone/>
            </a:pPr>
            <a:r>
              <a:rPr lang="en" sz="1400">
                <a:latin typeface="Arial"/>
                <a:ea typeface="Arial"/>
                <a:cs typeface="Arial"/>
                <a:sym typeface="Arial"/>
              </a:rPr>
              <a:t>Inter-university Consortium for Political and Social Research (ICPSR): </a:t>
            </a:r>
            <a:r>
              <a:rPr lang="en" sz="1400" u="sng">
                <a:latin typeface="Arial"/>
                <a:ea typeface="Arial"/>
                <a:cs typeface="Arial"/>
                <a:sym typeface="Arial"/>
                <a:hlinkClick r:id="rId9"/>
              </a:rPr>
              <a:t>https://www.icpsr.umich.edu/icpsrweb/ICPSR/</a:t>
            </a:r>
            <a:endParaRPr sz="1400">
              <a:latin typeface="Arial"/>
              <a:ea typeface="Arial"/>
              <a:cs typeface="Arial"/>
              <a:sym typeface="Arial"/>
            </a:endParaRPr>
          </a:p>
          <a:p>
            <a:pPr indent="0" lvl="0" marL="0" rtl="0" algn="l">
              <a:spcBef>
                <a:spcPts val="0"/>
              </a:spcBef>
              <a:spcAft>
                <a:spcPts val="0"/>
              </a:spcAft>
              <a:buNone/>
            </a:pPr>
            <a:r>
              <a:rPr lang="en" sz="1400">
                <a:latin typeface="Arial"/>
                <a:ea typeface="Arial"/>
                <a:cs typeface="Arial"/>
                <a:sym typeface="Arial"/>
              </a:rPr>
              <a:t>Partners in Information Access for the Public Health Workforce | Health Data, Tools, and Statistics: </a:t>
            </a:r>
            <a:r>
              <a:rPr lang="en" sz="1400" u="sng">
                <a:latin typeface="Arial"/>
                <a:ea typeface="Arial"/>
                <a:cs typeface="Arial"/>
                <a:sym typeface="Arial"/>
                <a:hlinkClick r:id="rId10"/>
              </a:rPr>
              <a:t>https://www.phpartners.org/ph_public/health_stats</a:t>
            </a:r>
            <a:r>
              <a:rPr lang="en" sz="1400">
                <a:latin typeface="Arial"/>
                <a:ea typeface="Arial"/>
                <a:cs typeface="Arial"/>
                <a:sym typeface="Arial"/>
              </a:rPr>
              <a:t> </a:t>
            </a:r>
            <a:endParaRPr sz="1400">
              <a:latin typeface="Arial"/>
              <a:ea typeface="Arial"/>
              <a:cs typeface="Arial"/>
              <a:sym typeface="Arial"/>
            </a:endParaRPr>
          </a:p>
          <a:p>
            <a:pPr indent="0" lvl="0" marL="0" rtl="0" algn="l">
              <a:spcBef>
                <a:spcPts val="0"/>
              </a:spcBef>
              <a:spcAft>
                <a:spcPts val="1600"/>
              </a:spcAft>
              <a:buNone/>
            </a:pPr>
            <a:r>
              <a:t/>
            </a:r>
            <a:endParaRPr sz="10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3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500"/>
              <a:t>Open Data Resources</a:t>
            </a:r>
            <a:endParaRPr b="1" sz="3500"/>
          </a:p>
        </p:txBody>
      </p:sp>
      <p:sp>
        <p:nvSpPr>
          <p:cNvPr id="301" name="Google Shape;301;p3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Open Data Institute | What is Open Data and Why Should We Care (with GIFs): </a:t>
            </a:r>
            <a:r>
              <a:rPr lang="en" sz="2000" u="sng">
                <a:solidFill>
                  <a:schemeClr val="hlink"/>
                </a:solidFill>
                <a:hlinkClick r:id="rId3"/>
              </a:rPr>
              <a:t>https://theodi.org/article/what-is-open-data-and-why-should-we-care/</a:t>
            </a:r>
            <a:r>
              <a:rPr lang="en" sz="2000"/>
              <a:t> </a:t>
            </a:r>
            <a:endParaRPr sz="2000"/>
          </a:p>
          <a:p>
            <a:pPr indent="-355600" lvl="0" marL="457200" rtl="0" algn="l">
              <a:spcBef>
                <a:spcPts val="0"/>
              </a:spcBef>
              <a:spcAft>
                <a:spcPts val="0"/>
              </a:spcAft>
              <a:buSzPts val="2000"/>
              <a:buChar char="●"/>
            </a:pPr>
            <a:r>
              <a:rPr lang="en" sz="2000"/>
              <a:t>World Bank | Open Data in 60 Seconds: </a:t>
            </a:r>
            <a:r>
              <a:rPr lang="en" sz="2000" u="sng">
                <a:solidFill>
                  <a:schemeClr val="accent5"/>
                </a:solidFill>
                <a:hlinkClick r:id="rId4"/>
              </a:rPr>
              <a:t>http://opendatatoolkit.worldbank.org/en/open-data-in-60-seconds.html</a:t>
            </a:r>
            <a:endParaRPr sz="2000"/>
          </a:p>
          <a:p>
            <a:pPr indent="0" lvl="0" marL="457200" rtl="0" algn="l">
              <a:spcBef>
                <a:spcPts val="1600"/>
              </a:spcBef>
              <a:spcAft>
                <a:spcPts val="1600"/>
              </a:spcAft>
              <a:buNone/>
            </a:pPr>
            <a:r>
              <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500"/>
              <a:t>Data in Our Personal Lives</a:t>
            </a:r>
            <a:endParaRPr b="1" sz="3500"/>
          </a:p>
        </p:txBody>
      </p:sp>
      <p:sp>
        <p:nvSpPr>
          <p:cNvPr id="146" name="Google Shape;146;p15"/>
          <p:cNvSpPr txBox="1"/>
          <p:nvPr>
            <p:ph idx="1" type="body"/>
          </p:nvPr>
        </p:nvSpPr>
        <p:spPr>
          <a:xfrm>
            <a:off x="1297500" y="1567550"/>
            <a:ext cx="4068600" cy="2911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What </a:t>
            </a:r>
            <a:r>
              <a:rPr b="1" i="1" lang="en" sz="2400"/>
              <a:t>is</a:t>
            </a:r>
            <a:r>
              <a:rPr lang="en" sz="2400"/>
              <a:t> data?</a:t>
            </a:r>
            <a:endParaRPr sz="2400"/>
          </a:p>
          <a:p>
            <a:pPr indent="-381000" lvl="0" marL="457200" rtl="0" algn="l">
              <a:spcBef>
                <a:spcPts val="0"/>
              </a:spcBef>
              <a:spcAft>
                <a:spcPts val="0"/>
              </a:spcAft>
              <a:buSzPts val="2400"/>
              <a:buChar char="●"/>
            </a:pPr>
            <a:r>
              <a:rPr lang="en" sz="2400"/>
              <a:t>What are some ways you created data today?</a:t>
            </a:r>
            <a:endParaRPr sz="2400"/>
          </a:p>
          <a:p>
            <a:pPr indent="-381000" lvl="0" marL="457200" rtl="0" algn="l">
              <a:spcBef>
                <a:spcPts val="0"/>
              </a:spcBef>
              <a:spcAft>
                <a:spcPts val="0"/>
              </a:spcAft>
              <a:buSzPts val="2400"/>
              <a:buChar char="●"/>
            </a:pPr>
            <a:r>
              <a:rPr lang="en" sz="2400"/>
              <a:t>What health data is collected on patients?</a:t>
            </a:r>
            <a:endParaRPr sz="2400"/>
          </a:p>
          <a:p>
            <a:pPr indent="-381000" lvl="0" marL="457200" rtl="0" algn="l">
              <a:spcBef>
                <a:spcPts val="0"/>
              </a:spcBef>
              <a:spcAft>
                <a:spcPts val="0"/>
              </a:spcAft>
              <a:buSzPts val="2400"/>
              <a:buChar char="●"/>
            </a:pPr>
            <a:r>
              <a:rPr lang="en" sz="2400"/>
              <a:t>Who owns all that data?</a:t>
            </a:r>
            <a:endParaRPr sz="2400"/>
          </a:p>
          <a:p>
            <a:pPr indent="0" lvl="0" marL="457200" rtl="0" algn="l">
              <a:spcBef>
                <a:spcPts val="1600"/>
              </a:spcBef>
              <a:spcAft>
                <a:spcPts val="1600"/>
              </a:spcAft>
              <a:buNone/>
            </a:pPr>
            <a:r>
              <a:t/>
            </a:r>
            <a:endParaRPr sz="2400"/>
          </a:p>
        </p:txBody>
      </p:sp>
      <p:pic>
        <p:nvPicPr>
          <p:cNvPr id="147" name="Google Shape;147;p15"/>
          <p:cNvPicPr preferRelativeResize="0"/>
          <p:nvPr/>
        </p:nvPicPr>
        <p:blipFill>
          <a:blip r:embed="rId3">
            <a:alphaModFix/>
          </a:blip>
          <a:stretch>
            <a:fillRect/>
          </a:stretch>
        </p:blipFill>
        <p:spPr>
          <a:xfrm>
            <a:off x="5424700" y="1567550"/>
            <a:ext cx="3282425" cy="2715875"/>
          </a:xfrm>
          <a:prstGeom prst="rect">
            <a:avLst/>
          </a:prstGeom>
          <a:noFill/>
          <a:ln>
            <a:noFill/>
          </a:ln>
        </p:spPr>
      </p:pic>
      <p:sp>
        <p:nvSpPr>
          <p:cNvPr id="148" name="Google Shape;148;p15"/>
          <p:cNvSpPr txBox="1"/>
          <p:nvPr/>
        </p:nvSpPr>
        <p:spPr>
          <a:xfrm>
            <a:off x="5448125" y="4253050"/>
            <a:ext cx="2847300" cy="48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000">
                <a:solidFill>
                  <a:schemeClr val="lt1"/>
                </a:solidFill>
                <a:latin typeface="Lato"/>
                <a:ea typeface="Lato"/>
                <a:cs typeface="Lato"/>
                <a:sym typeface="Lato"/>
              </a:rPr>
              <a:t>“After Visit Summary” - personal photo - Powered by </a:t>
            </a:r>
            <a:r>
              <a:rPr i="1" lang="en" sz="1000" u="sng">
                <a:solidFill>
                  <a:schemeClr val="hlink"/>
                </a:solidFill>
                <a:latin typeface="Lato"/>
                <a:ea typeface="Lato"/>
                <a:cs typeface="Lato"/>
                <a:sym typeface="Lato"/>
                <a:hlinkClick r:id="rId4"/>
              </a:rPr>
              <a:t>Epic</a:t>
            </a:r>
            <a:endParaRPr i="1" sz="1000">
              <a:solidFill>
                <a:schemeClr val="lt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500"/>
              <a:t>Data: </a:t>
            </a:r>
            <a:r>
              <a:rPr b="1" lang="en" sz="3500"/>
              <a:t>Definitions</a:t>
            </a:r>
            <a:endParaRPr b="1" sz="3500"/>
          </a:p>
        </p:txBody>
      </p:sp>
      <p:sp>
        <p:nvSpPr>
          <p:cNvPr id="154" name="Google Shape;154;p16"/>
          <p:cNvSpPr txBox="1"/>
          <p:nvPr>
            <p:ph idx="1" type="body"/>
          </p:nvPr>
        </p:nvSpPr>
        <p:spPr>
          <a:xfrm>
            <a:off x="1297500" y="1567550"/>
            <a:ext cx="4010100" cy="2911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b="1" lang="en" sz="2400" u="sng"/>
              <a:t>DATA</a:t>
            </a:r>
            <a:endParaRPr b="1" sz="2400" u="sng"/>
          </a:p>
          <a:p>
            <a:pPr indent="-381000" lvl="1" marL="914400" rtl="0" algn="l">
              <a:spcBef>
                <a:spcPts val="0"/>
              </a:spcBef>
              <a:spcAft>
                <a:spcPts val="0"/>
              </a:spcAft>
              <a:buSzPts val="2400"/>
              <a:buChar char="○"/>
            </a:pPr>
            <a:r>
              <a:rPr lang="en" sz="2400"/>
              <a:t>“individual units of information” </a:t>
            </a:r>
            <a:endParaRPr sz="2400"/>
          </a:p>
          <a:p>
            <a:pPr indent="-355600" lvl="2" marL="1371600" rtl="0" algn="l">
              <a:spcBef>
                <a:spcPts val="0"/>
              </a:spcBef>
              <a:spcAft>
                <a:spcPts val="0"/>
              </a:spcAft>
              <a:buSzPts val="2000"/>
              <a:buChar char="■"/>
            </a:pPr>
            <a:r>
              <a:rPr lang="en" sz="2000"/>
              <a:t>(Shannon, 1948)</a:t>
            </a:r>
            <a:endParaRPr sz="2000"/>
          </a:p>
          <a:p>
            <a:pPr indent="-381000" lvl="1" marL="914400" rtl="0" algn="l">
              <a:spcBef>
                <a:spcPts val="0"/>
              </a:spcBef>
              <a:spcAft>
                <a:spcPts val="0"/>
              </a:spcAft>
              <a:buSzPts val="2400"/>
              <a:buChar char="○"/>
            </a:pPr>
            <a:r>
              <a:rPr lang="en" sz="2400"/>
              <a:t>“building blocks of information </a:t>
            </a:r>
            <a:endParaRPr sz="2400"/>
          </a:p>
          <a:p>
            <a:pPr indent="-355600" lvl="2" marL="1371600" rtl="0" algn="l">
              <a:spcBef>
                <a:spcPts val="0"/>
              </a:spcBef>
              <a:spcAft>
                <a:spcPts val="0"/>
              </a:spcAft>
              <a:buSzPts val="2000"/>
              <a:buChar char="■"/>
            </a:pPr>
            <a:r>
              <a:rPr lang="en" sz="2000"/>
              <a:t>(Kitchin, 2014)</a:t>
            </a:r>
            <a:endParaRPr sz="2000"/>
          </a:p>
          <a:p>
            <a:pPr indent="0" lvl="0" marL="457200" rtl="0" algn="l">
              <a:spcBef>
                <a:spcPts val="1600"/>
              </a:spcBef>
              <a:spcAft>
                <a:spcPts val="1600"/>
              </a:spcAft>
              <a:buNone/>
            </a:pPr>
            <a:r>
              <a:t/>
            </a:r>
            <a:endParaRPr sz="2400"/>
          </a:p>
        </p:txBody>
      </p:sp>
      <p:sp>
        <p:nvSpPr>
          <p:cNvPr id="155" name="Google Shape;155;p16"/>
          <p:cNvSpPr/>
          <p:nvPr/>
        </p:nvSpPr>
        <p:spPr>
          <a:xfrm>
            <a:off x="5409675" y="990000"/>
            <a:ext cx="3022800" cy="316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6" name="Google Shape;156;p16"/>
          <p:cNvPicPr preferRelativeResize="0"/>
          <p:nvPr/>
        </p:nvPicPr>
        <p:blipFill>
          <a:blip r:embed="rId3">
            <a:alphaModFix/>
          </a:blip>
          <a:stretch>
            <a:fillRect/>
          </a:stretch>
        </p:blipFill>
        <p:spPr>
          <a:xfrm>
            <a:off x="5490025" y="1081675"/>
            <a:ext cx="2862100" cy="2980149"/>
          </a:xfrm>
          <a:prstGeom prst="rect">
            <a:avLst/>
          </a:prstGeom>
          <a:noFill/>
          <a:ln>
            <a:noFill/>
          </a:ln>
        </p:spPr>
      </p:pic>
      <p:sp>
        <p:nvSpPr>
          <p:cNvPr id="157" name="Google Shape;157;p16"/>
          <p:cNvSpPr txBox="1"/>
          <p:nvPr/>
        </p:nvSpPr>
        <p:spPr>
          <a:xfrm>
            <a:off x="5448125" y="4253050"/>
            <a:ext cx="2847300" cy="48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000">
                <a:solidFill>
                  <a:schemeClr val="lt1"/>
                </a:solidFill>
                <a:latin typeface="Lato"/>
                <a:ea typeface="Lato"/>
                <a:cs typeface="Lato"/>
                <a:sym typeface="Lato"/>
              </a:rPr>
              <a:t>“</a:t>
            </a:r>
            <a:r>
              <a:rPr i="1" lang="en" sz="1000" u="sng">
                <a:solidFill>
                  <a:schemeClr val="hlink"/>
                </a:solidFill>
                <a:latin typeface="Lato"/>
                <a:ea typeface="Lato"/>
                <a:cs typeface="Lato"/>
                <a:sym typeface="Lato"/>
                <a:hlinkClick r:id="rId4"/>
              </a:rPr>
              <a:t>Data Types</a:t>
            </a:r>
            <a:r>
              <a:rPr i="1" lang="en" sz="1000">
                <a:solidFill>
                  <a:schemeClr val="lt1"/>
                </a:solidFill>
                <a:latin typeface="Lato"/>
                <a:ea typeface="Lato"/>
                <a:cs typeface="Lato"/>
                <a:sym typeface="Lato"/>
              </a:rPr>
              <a:t>” by </a:t>
            </a:r>
            <a:r>
              <a:rPr i="1" lang="en" sz="1000">
                <a:solidFill>
                  <a:schemeClr val="lt1"/>
                </a:solidFill>
                <a:latin typeface="Lato"/>
                <a:ea typeface="Lato"/>
                <a:cs typeface="Lato"/>
                <a:sym typeface="Lato"/>
              </a:rPr>
              <a:t>João Batista Neto</a:t>
            </a:r>
            <a:r>
              <a:rPr i="1" lang="en" sz="1000">
                <a:solidFill>
                  <a:schemeClr val="lt1"/>
                </a:solidFill>
                <a:latin typeface="Lato"/>
                <a:ea typeface="Lato"/>
                <a:cs typeface="Lato"/>
                <a:sym typeface="Lato"/>
              </a:rPr>
              <a:t> — </a:t>
            </a:r>
            <a:r>
              <a:rPr i="1" lang="en" sz="1000" u="sng">
                <a:solidFill>
                  <a:schemeClr val="hlink"/>
                </a:solidFill>
                <a:latin typeface="Lato"/>
                <a:ea typeface="Lato"/>
                <a:cs typeface="Lato"/>
                <a:sym typeface="Lato"/>
                <a:hlinkClick r:id="rId5"/>
              </a:rPr>
              <a:t>CC BY 3.0</a:t>
            </a:r>
            <a:endParaRPr i="1" sz="1000">
              <a:solidFill>
                <a:schemeClr val="l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500"/>
              <a:t>Data: Definitions</a:t>
            </a:r>
            <a:endParaRPr b="1" sz="3500"/>
          </a:p>
          <a:p>
            <a:pPr indent="0" lvl="0" marL="0" rtl="0" algn="l">
              <a:spcBef>
                <a:spcPts val="0"/>
              </a:spcBef>
              <a:spcAft>
                <a:spcPts val="0"/>
              </a:spcAft>
              <a:buNone/>
            </a:pPr>
            <a:r>
              <a:t/>
            </a:r>
            <a:endParaRPr sz="3500"/>
          </a:p>
        </p:txBody>
      </p:sp>
      <p:sp>
        <p:nvSpPr>
          <p:cNvPr id="163" name="Google Shape;163;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b="1" lang="en" sz="2400" u="sng"/>
              <a:t>BIG DATA</a:t>
            </a:r>
            <a:endParaRPr b="1" sz="2400" u="sng"/>
          </a:p>
          <a:p>
            <a:pPr indent="-381000" lvl="1" marL="914400" rtl="0" algn="l">
              <a:spcBef>
                <a:spcPts val="0"/>
              </a:spcBef>
              <a:spcAft>
                <a:spcPts val="0"/>
              </a:spcAft>
              <a:buSzPts val="2400"/>
              <a:buChar char="○"/>
            </a:pPr>
            <a:r>
              <a:rPr lang="en" sz="2400"/>
              <a:t>Many scholars still find it hard to define</a:t>
            </a:r>
            <a:endParaRPr sz="2400"/>
          </a:p>
          <a:p>
            <a:pPr indent="-381000" lvl="1" marL="914400" rtl="0" algn="l">
              <a:spcBef>
                <a:spcPts val="0"/>
              </a:spcBef>
              <a:spcAft>
                <a:spcPts val="0"/>
              </a:spcAft>
              <a:buSzPts val="2400"/>
              <a:buChar char="○"/>
            </a:pPr>
            <a:r>
              <a:rPr lang="en" sz="2400"/>
              <a:t>But most agree on:</a:t>
            </a:r>
            <a:endParaRPr sz="2400"/>
          </a:p>
          <a:p>
            <a:pPr indent="-381000" lvl="2" marL="1371600" rtl="0" algn="l">
              <a:spcBef>
                <a:spcPts val="0"/>
              </a:spcBef>
              <a:spcAft>
                <a:spcPts val="0"/>
              </a:spcAft>
              <a:buSzPts val="2400"/>
              <a:buChar char="■"/>
            </a:pPr>
            <a:r>
              <a:rPr lang="en" sz="2400"/>
              <a:t>Volume + velocity </a:t>
            </a:r>
            <a:endParaRPr sz="2400"/>
          </a:p>
          <a:p>
            <a:pPr indent="-355600" lvl="3" marL="1828800" rtl="0" algn="l">
              <a:spcBef>
                <a:spcPts val="0"/>
              </a:spcBef>
              <a:spcAft>
                <a:spcPts val="0"/>
              </a:spcAft>
              <a:buSzPts val="2000"/>
              <a:buChar char="●"/>
            </a:pPr>
            <a:r>
              <a:rPr lang="en" sz="2000"/>
              <a:t>(Kitchin, 2014)</a:t>
            </a:r>
            <a:endParaRPr sz="2000"/>
          </a:p>
          <a:p>
            <a:pPr indent="-381000" lvl="2" marL="1371600" rtl="0" algn="l">
              <a:spcBef>
                <a:spcPts val="0"/>
              </a:spcBef>
              <a:spcAft>
                <a:spcPts val="0"/>
              </a:spcAft>
              <a:buSzPts val="2400"/>
              <a:buChar char="■"/>
            </a:pPr>
            <a:r>
              <a:rPr lang="en" sz="2400"/>
              <a:t>Complexity + technology </a:t>
            </a:r>
            <a:endParaRPr sz="2400"/>
          </a:p>
          <a:p>
            <a:pPr indent="-355600" lvl="3" marL="1828800" rtl="0" algn="l">
              <a:spcBef>
                <a:spcPts val="0"/>
              </a:spcBef>
              <a:spcAft>
                <a:spcPts val="0"/>
              </a:spcAft>
              <a:buSzPts val="2000"/>
              <a:buChar char="●"/>
            </a:pPr>
            <a:r>
              <a:rPr lang="en" sz="2000"/>
              <a:t>(Ward &amp; Barker, 2013)</a:t>
            </a:r>
            <a:endParaRPr sz="2000"/>
          </a:p>
          <a:p>
            <a:pPr indent="0" lvl="0" marL="457200" rtl="0" algn="l">
              <a:spcBef>
                <a:spcPts val="1600"/>
              </a:spcBef>
              <a:spcAft>
                <a:spcPts val="1600"/>
              </a:spcAft>
              <a:buNone/>
            </a:pPr>
            <a:r>
              <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500"/>
              <a:t>Data: Definitions</a:t>
            </a:r>
            <a:endParaRPr b="1" sz="3500"/>
          </a:p>
          <a:p>
            <a:pPr indent="0" lvl="0" marL="0" rtl="0" algn="l">
              <a:spcBef>
                <a:spcPts val="0"/>
              </a:spcBef>
              <a:spcAft>
                <a:spcPts val="0"/>
              </a:spcAft>
              <a:buNone/>
            </a:pPr>
            <a:r>
              <a:t/>
            </a:r>
            <a:endParaRPr sz="3500"/>
          </a:p>
        </p:txBody>
      </p:sp>
      <p:sp>
        <p:nvSpPr>
          <p:cNvPr id="169" name="Google Shape;169;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b="1" lang="en" sz="2400" u="sng"/>
              <a:t>OPEN DATA</a:t>
            </a:r>
            <a:endParaRPr b="1" sz="2400" u="sng"/>
          </a:p>
          <a:p>
            <a:pPr indent="-355600" lvl="1" marL="914400" rtl="0" algn="l">
              <a:spcBef>
                <a:spcPts val="0"/>
              </a:spcBef>
              <a:spcAft>
                <a:spcPts val="0"/>
              </a:spcAft>
              <a:buSzPts val="2000"/>
              <a:buChar char="○"/>
            </a:pPr>
            <a:r>
              <a:rPr lang="en" sz="2000"/>
              <a:t>“Open data is data that can be freely used, re-used, and redistributed by anyone as publicly available resources.” </a:t>
            </a:r>
            <a:endParaRPr sz="2000"/>
          </a:p>
          <a:p>
            <a:pPr indent="-355600" lvl="2" marL="1371600" rtl="0" algn="l">
              <a:spcBef>
                <a:spcPts val="0"/>
              </a:spcBef>
              <a:spcAft>
                <a:spcPts val="0"/>
              </a:spcAft>
              <a:buSzPts val="2000"/>
              <a:buChar char="■"/>
            </a:pPr>
            <a:r>
              <a:rPr lang="en" sz="2000"/>
              <a:t>(Adapted from </a:t>
            </a:r>
            <a:r>
              <a:rPr lang="en" sz="2000" u="sng">
                <a:solidFill>
                  <a:schemeClr val="hlink"/>
                </a:solidFill>
                <a:hlinkClick r:id="rId3"/>
              </a:rPr>
              <a:t>www.OpenDataHandbook.org</a:t>
            </a:r>
            <a:r>
              <a:rPr lang="en" sz="2000"/>
              <a:t>)</a:t>
            </a:r>
            <a:endParaRPr sz="2000"/>
          </a:p>
          <a:p>
            <a:pPr indent="-355600" lvl="1" marL="914400" rtl="0" algn="l">
              <a:spcBef>
                <a:spcPts val="0"/>
              </a:spcBef>
              <a:spcAft>
                <a:spcPts val="0"/>
              </a:spcAft>
              <a:buSzPts val="2000"/>
              <a:buChar char="○"/>
            </a:pPr>
            <a:r>
              <a:rPr lang="en" sz="2000"/>
              <a:t>Open data aspires to be findable, accessible, interoperable, and reusable (FAIR). </a:t>
            </a:r>
            <a:endParaRPr sz="2000"/>
          </a:p>
          <a:p>
            <a:pPr indent="-355600" lvl="2" marL="1371600" rtl="0" algn="l">
              <a:spcBef>
                <a:spcPts val="0"/>
              </a:spcBef>
              <a:spcAft>
                <a:spcPts val="0"/>
              </a:spcAft>
              <a:buSzPts val="2000"/>
              <a:buChar char="■"/>
            </a:pPr>
            <a:r>
              <a:rPr lang="en" sz="2000"/>
              <a:t>(Adapted from </a:t>
            </a:r>
            <a:r>
              <a:rPr lang="en" sz="2000" u="sng">
                <a:solidFill>
                  <a:schemeClr val="hlink"/>
                </a:solidFill>
                <a:hlinkClick r:id="rId4"/>
              </a:rPr>
              <a:t>www.go-fair.org/fair-principles</a:t>
            </a:r>
            <a:r>
              <a:rPr lang="en" sz="2000"/>
              <a:t>) </a:t>
            </a:r>
            <a:endParaRPr sz="2000"/>
          </a:p>
          <a:p>
            <a:pPr indent="0" lvl="0" marL="457200" rtl="0" algn="l">
              <a:spcBef>
                <a:spcPts val="1600"/>
              </a:spcBef>
              <a:spcAft>
                <a:spcPts val="1600"/>
              </a:spcAft>
              <a:buNone/>
            </a:pPr>
            <a:r>
              <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500"/>
              <a:t>Data: The Stakes</a:t>
            </a:r>
            <a:endParaRPr b="1" sz="3500"/>
          </a:p>
        </p:txBody>
      </p:sp>
      <p:sp>
        <p:nvSpPr>
          <p:cNvPr id="175" name="Google Shape;175;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Privacy vs. public good</a:t>
            </a:r>
            <a:endParaRPr sz="2400"/>
          </a:p>
          <a:p>
            <a:pPr indent="-381000" lvl="0" marL="457200" rtl="0" algn="l">
              <a:spcBef>
                <a:spcPts val="0"/>
              </a:spcBef>
              <a:spcAft>
                <a:spcPts val="0"/>
              </a:spcAft>
              <a:buSzPts val="2400"/>
              <a:buChar char="●"/>
            </a:pPr>
            <a:r>
              <a:rPr lang="en" sz="2400"/>
              <a:t>Security vs. convenience</a:t>
            </a:r>
            <a:endParaRPr sz="2400"/>
          </a:p>
          <a:p>
            <a:pPr indent="-381000" lvl="0" marL="457200" rtl="0" algn="l">
              <a:spcBef>
                <a:spcPts val="0"/>
              </a:spcBef>
              <a:spcAft>
                <a:spcPts val="0"/>
              </a:spcAft>
              <a:buSzPts val="2400"/>
              <a:buChar char="●"/>
            </a:pPr>
            <a:r>
              <a:rPr lang="en" sz="2400"/>
              <a:t>Power </a:t>
            </a:r>
            <a:endParaRPr sz="2400"/>
          </a:p>
          <a:p>
            <a:pPr indent="-381000" lvl="0" marL="457200" rtl="0" algn="l">
              <a:spcBef>
                <a:spcPts val="0"/>
              </a:spcBef>
              <a:spcAft>
                <a:spcPts val="0"/>
              </a:spcAft>
              <a:buSzPts val="2400"/>
              <a:buChar char="●"/>
            </a:pPr>
            <a:r>
              <a:rPr lang="en" sz="2400"/>
              <a:t>Trust</a:t>
            </a:r>
            <a:endParaRPr sz="2400"/>
          </a:p>
        </p:txBody>
      </p:sp>
      <p:sp>
        <p:nvSpPr>
          <p:cNvPr id="176" name="Google Shape;176;p19"/>
          <p:cNvSpPr/>
          <p:nvPr/>
        </p:nvSpPr>
        <p:spPr>
          <a:xfrm>
            <a:off x="5397975" y="990000"/>
            <a:ext cx="3022800" cy="316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7" name="Google Shape;177;p19"/>
          <p:cNvPicPr preferRelativeResize="0"/>
          <p:nvPr/>
        </p:nvPicPr>
        <p:blipFill>
          <a:blip r:embed="rId3">
            <a:alphaModFix/>
          </a:blip>
          <a:stretch>
            <a:fillRect/>
          </a:stretch>
        </p:blipFill>
        <p:spPr>
          <a:xfrm>
            <a:off x="5485788" y="1148162"/>
            <a:ext cx="2847176" cy="2847176"/>
          </a:xfrm>
          <a:prstGeom prst="rect">
            <a:avLst/>
          </a:prstGeom>
          <a:noFill/>
          <a:ln>
            <a:noFill/>
          </a:ln>
        </p:spPr>
      </p:pic>
      <p:sp>
        <p:nvSpPr>
          <p:cNvPr id="178" name="Google Shape;178;p19"/>
          <p:cNvSpPr txBox="1"/>
          <p:nvPr/>
        </p:nvSpPr>
        <p:spPr>
          <a:xfrm>
            <a:off x="5448125" y="4253050"/>
            <a:ext cx="2847300" cy="48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000">
                <a:solidFill>
                  <a:schemeClr val="lt1"/>
                </a:solidFill>
                <a:latin typeface="Lato"/>
                <a:ea typeface="Lato"/>
                <a:cs typeface="Lato"/>
                <a:sym typeface="Lato"/>
              </a:rPr>
              <a:t>“</a:t>
            </a:r>
            <a:r>
              <a:rPr i="1" lang="en" sz="1000" u="sng">
                <a:solidFill>
                  <a:schemeClr val="hlink"/>
                </a:solidFill>
                <a:latin typeface="Lato"/>
                <a:ea typeface="Lato"/>
                <a:cs typeface="Lato"/>
                <a:sym typeface="Lato"/>
                <a:hlinkClick r:id="rId4"/>
              </a:rPr>
              <a:t>Data Privacy</a:t>
            </a:r>
            <a:r>
              <a:rPr i="1" lang="en" sz="1000">
                <a:solidFill>
                  <a:schemeClr val="lt1"/>
                </a:solidFill>
                <a:latin typeface="Lato"/>
                <a:ea typeface="Lato"/>
                <a:cs typeface="Lato"/>
                <a:sym typeface="Lato"/>
              </a:rPr>
              <a:t>” by </a:t>
            </a:r>
            <a:r>
              <a:rPr i="1" lang="en" sz="1000" u="sng">
                <a:solidFill>
                  <a:schemeClr val="hlink"/>
                </a:solidFill>
                <a:latin typeface="Lato"/>
                <a:ea typeface="Lato"/>
                <a:cs typeface="Lato"/>
                <a:sym typeface="Lato"/>
                <a:hlinkClick r:id="rId5"/>
              </a:rPr>
              <a:t>PICOL</a:t>
            </a:r>
            <a:r>
              <a:rPr i="1" lang="en" sz="1000">
                <a:solidFill>
                  <a:schemeClr val="lt1"/>
                </a:solidFill>
                <a:latin typeface="Lato"/>
                <a:ea typeface="Lato"/>
                <a:cs typeface="Lato"/>
                <a:sym typeface="Lato"/>
              </a:rPr>
              <a:t> — </a:t>
            </a:r>
            <a:r>
              <a:rPr i="1" lang="en" sz="1000" u="sng">
                <a:solidFill>
                  <a:schemeClr val="hlink"/>
                </a:solidFill>
                <a:latin typeface="Lato"/>
                <a:ea typeface="Lato"/>
                <a:cs typeface="Lato"/>
                <a:sym typeface="Lato"/>
                <a:hlinkClick r:id="rId6"/>
              </a:rPr>
              <a:t>CC BY 3.0</a:t>
            </a:r>
            <a:endParaRPr i="1" sz="1000">
              <a:solidFill>
                <a:schemeClr val="l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500"/>
              <a:t>Uncovering Data Sources</a:t>
            </a:r>
            <a:endParaRPr b="1" sz="3500"/>
          </a:p>
        </p:txBody>
      </p:sp>
      <p:sp>
        <p:nvSpPr>
          <p:cNvPr id="184" name="Google Shape;184;p20"/>
          <p:cNvSpPr txBox="1"/>
          <p:nvPr>
            <p:ph idx="1" type="body"/>
          </p:nvPr>
        </p:nvSpPr>
        <p:spPr>
          <a:xfrm>
            <a:off x="1297500" y="1567550"/>
            <a:ext cx="3037500" cy="2911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u="sng">
                <a:solidFill>
                  <a:schemeClr val="hlink"/>
                </a:solidFill>
                <a:hlinkClick r:id="rId3"/>
              </a:rPr>
              <a:t>White House: the opioid epidemic cost $2.5 trillion over 4 years</a:t>
            </a:r>
            <a:r>
              <a:rPr lang="en" sz="2000"/>
              <a:t> | </a:t>
            </a:r>
            <a:r>
              <a:rPr lang="en" sz="2000" u="sng">
                <a:solidFill>
                  <a:schemeClr val="hlink"/>
                </a:solidFill>
                <a:hlinkClick r:id="rId4"/>
              </a:rPr>
              <a:t>Vox</a:t>
            </a:r>
            <a:r>
              <a:rPr lang="en" sz="2000"/>
              <a:t> | </a:t>
            </a:r>
            <a:r>
              <a:rPr lang="en" sz="2000" u="sng">
                <a:solidFill>
                  <a:schemeClr val="hlink"/>
                </a:solidFill>
                <a:hlinkClick r:id="rId5"/>
              </a:rPr>
              <a:t>German Lopez</a:t>
            </a:r>
            <a:endParaRPr sz="3000"/>
          </a:p>
        </p:txBody>
      </p:sp>
      <p:pic>
        <p:nvPicPr>
          <p:cNvPr id="185" name="Google Shape;185;p20"/>
          <p:cNvPicPr preferRelativeResize="0"/>
          <p:nvPr/>
        </p:nvPicPr>
        <p:blipFill>
          <a:blip r:embed="rId6">
            <a:alphaModFix/>
          </a:blip>
          <a:stretch>
            <a:fillRect/>
          </a:stretch>
        </p:blipFill>
        <p:spPr>
          <a:xfrm>
            <a:off x="4900125" y="2044750"/>
            <a:ext cx="3436286" cy="2911200"/>
          </a:xfrm>
          <a:prstGeom prst="rect">
            <a:avLst/>
          </a:prstGeom>
          <a:noFill/>
          <a:ln>
            <a:noFill/>
          </a:ln>
        </p:spPr>
      </p:pic>
      <p:pic>
        <p:nvPicPr>
          <p:cNvPr id="186" name="Google Shape;186;p20"/>
          <p:cNvPicPr preferRelativeResize="0"/>
          <p:nvPr/>
        </p:nvPicPr>
        <p:blipFill>
          <a:blip r:embed="rId7">
            <a:alphaModFix/>
          </a:blip>
          <a:stretch>
            <a:fillRect/>
          </a:stretch>
        </p:blipFill>
        <p:spPr>
          <a:xfrm>
            <a:off x="4900125" y="1307850"/>
            <a:ext cx="3436275" cy="800981"/>
          </a:xfrm>
          <a:prstGeom prst="rect">
            <a:avLst/>
          </a:prstGeom>
          <a:noFill/>
          <a:ln>
            <a:noFill/>
          </a:ln>
        </p:spPr>
      </p:pic>
      <p:pic>
        <p:nvPicPr>
          <p:cNvPr id="187" name="Google Shape;187;p20"/>
          <p:cNvPicPr preferRelativeResize="0"/>
          <p:nvPr/>
        </p:nvPicPr>
        <p:blipFill>
          <a:blip r:embed="rId8">
            <a:alphaModFix/>
          </a:blip>
          <a:stretch>
            <a:fillRect/>
          </a:stretch>
        </p:blipFill>
        <p:spPr>
          <a:xfrm>
            <a:off x="7545825" y="1584950"/>
            <a:ext cx="790575" cy="523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500"/>
              <a:t>Uncovering Data Sources</a:t>
            </a:r>
            <a:endParaRPr b="1" sz="3500"/>
          </a:p>
        </p:txBody>
      </p:sp>
      <p:sp>
        <p:nvSpPr>
          <p:cNvPr id="193" name="Google Shape;193;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What </a:t>
            </a:r>
            <a:r>
              <a:rPr lang="en" sz="2400"/>
              <a:t>data sources are referenced in this article? </a:t>
            </a:r>
            <a:endParaRPr sz="2400"/>
          </a:p>
          <a:p>
            <a:pPr indent="-381000" lvl="0" marL="457200" rtl="0" algn="l">
              <a:spcBef>
                <a:spcPts val="0"/>
              </a:spcBef>
              <a:spcAft>
                <a:spcPts val="0"/>
              </a:spcAft>
              <a:buSzPts val="2400"/>
              <a:buChar char="●"/>
            </a:pPr>
            <a:r>
              <a:rPr lang="en" sz="2400"/>
              <a:t>For you to better understand this article, what other data might have been helpful to know?</a:t>
            </a:r>
            <a:endParaRPr sz="2400"/>
          </a:p>
          <a:p>
            <a:pPr indent="-381000" lvl="0" marL="457200" rtl="0" algn="l">
              <a:spcBef>
                <a:spcPts val="0"/>
              </a:spcBef>
              <a:spcAft>
                <a:spcPts val="0"/>
              </a:spcAft>
              <a:buSzPts val="2400"/>
              <a:buChar char="●"/>
            </a:pPr>
            <a:r>
              <a:rPr lang="en" sz="2400"/>
              <a:t>Why do you think the overall costs of the opioid epidemic cited in this article conflict so much?</a:t>
            </a:r>
            <a:endParaRPr sz="2400"/>
          </a:p>
          <a:p>
            <a:pPr indent="0" lvl="0" marL="457200" rtl="0" algn="l">
              <a:spcBef>
                <a:spcPts val="1600"/>
              </a:spcBef>
              <a:spcAft>
                <a:spcPts val="1600"/>
              </a:spcAft>
              <a:buNone/>
            </a:pPr>
            <a:r>
              <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