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B6D2B1B-CFC9-4A7E-9DE3-B6AA237B7837}">
  <a:tblStyle styleId="{7B6D2B1B-CFC9-4A7E-9DE3-B6AA237B7837}"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OpenSans-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b31df654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b31df654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b31df654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b31df654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b31df654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b31df654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b3707bb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b3707bb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b3707bb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b3707bb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b3707bbd2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b3707bbd2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b3707bbd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b3707bbd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b383f6f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b383f6f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af38b5d3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af38b5d3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b31df654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b31df654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af38b5d3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af38b5d3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b31df654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b31df654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b31df654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b31df654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b31df654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b31df654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b31df654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b31df654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b31df654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b31df654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A2DBFA"/>
        </a:solidFill>
      </p:bgPr>
    </p:bg>
    <p:spTree>
      <p:nvGrpSpPr>
        <p:cNvPr id="10" name="Shape 10"/>
        <p:cNvGrpSpPr/>
        <p:nvPr/>
      </p:nvGrpSpPr>
      <p:grpSpPr>
        <a:xfrm>
          <a:off x="0" y="0"/>
          <a:ext cx="0" cy="0"/>
          <a:chOff x="0" y="0"/>
          <a:chExt cx="0" cy="0"/>
        </a:xfrm>
      </p:grpSpPr>
      <p:grpSp>
        <p:nvGrpSpPr>
          <p:cNvPr id="11" name="Google Shape;11;p2"/>
          <p:cNvGrpSpPr/>
          <p:nvPr/>
        </p:nvGrpSpPr>
        <p:grpSpPr>
          <a:xfrm>
            <a:off x="6098378" y="5"/>
            <a:ext cx="3045625" cy="2030570"/>
            <a:chOff x="6098378" y="5"/>
            <a:chExt cx="3045625" cy="2030570"/>
          </a:xfrm>
        </p:grpSpPr>
        <p:sp>
          <p:nvSpPr>
            <p:cNvPr id="12" name="Google Shape;12;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SzPts val="4200"/>
              <a:buNone/>
              <a:defRPr sz="4200"/>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8" name="Google Shape;18;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2100"/>
              <a:buNone/>
              <a:defRPr sz="2100"/>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9" name="Google Shape;19;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 name="Google Shape;20;p2"/>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1" name="Shape 81"/>
        <p:cNvGrpSpPr/>
        <p:nvPr/>
      </p:nvGrpSpPr>
      <p:grpSpPr>
        <a:xfrm>
          <a:off x="0" y="0"/>
          <a:ext cx="0" cy="0"/>
          <a:chOff x="0" y="0"/>
          <a:chExt cx="0" cy="0"/>
        </a:xfrm>
      </p:grpSpPr>
      <p:sp>
        <p:nvSpPr>
          <p:cNvPr id="82" name="Google Shape;82;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A2DBFA"/>
        </a:solidFill>
      </p:bgPr>
    </p:bg>
    <p:spTree>
      <p:nvGrpSpPr>
        <p:cNvPr id="21" name="Shape 21"/>
        <p:cNvGrpSpPr/>
        <p:nvPr/>
      </p:nvGrpSpPr>
      <p:grpSpPr>
        <a:xfrm>
          <a:off x="0" y="0"/>
          <a:ext cx="0" cy="0"/>
          <a:chOff x="0" y="0"/>
          <a:chExt cx="0" cy="0"/>
        </a:xfrm>
      </p:grpSpPr>
      <p:grpSp>
        <p:nvGrpSpPr>
          <p:cNvPr id="22" name="Google Shape;22;p3"/>
          <p:cNvGrpSpPr/>
          <p:nvPr/>
        </p:nvGrpSpPr>
        <p:grpSpPr>
          <a:xfrm>
            <a:off x="6098378" y="5"/>
            <a:ext cx="3045625" cy="2030570"/>
            <a:chOff x="6098378" y="5"/>
            <a:chExt cx="3045625" cy="2030570"/>
          </a:xfrm>
        </p:grpSpPr>
        <p:sp>
          <p:nvSpPr>
            <p:cNvPr id="23" name="Google Shape;23;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9" name="Google Shape;29;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0" name="Google Shape;30;p3"/>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1">
  <p:cSld name="SECTION_HEADER_1">
    <p:bg>
      <p:bgPr>
        <a:solidFill>
          <a:srgbClr val="A2DBFA"/>
        </a:solidFill>
      </p:bgPr>
    </p:bg>
    <p:spTree>
      <p:nvGrpSpPr>
        <p:cNvPr id="31" name="Shape 31"/>
        <p:cNvGrpSpPr/>
        <p:nvPr/>
      </p:nvGrpSpPr>
      <p:grpSpPr>
        <a:xfrm>
          <a:off x="0" y="0"/>
          <a:ext cx="0" cy="0"/>
          <a:chOff x="0" y="0"/>
          <a:chExt cx="0" cy="0"/>
        </a:xfrm>
      </p:grpSpPr>
      <p:grpSp>
        <p:nvGrpSpPr>
          <p:cNvPr id="32" name="Google Shape;32;p4"/>
          <p:cNvGrpSpPr/>
          <p:nvPr/>
        </p:nvGrpSpPr>
        <p:grpSpPr>
          <a:xfrm>
            <a:off x="6098378" y="5"/>
            <a:ext cx="3045625" cy="2030570"/>
            <a:chOff x="6098378" y="5"/>
            <a:chExt cx="3045625" cy="2030570"/>
          </a:xfrm>
        </p:grpSpPr>
        <p:sp>
          <p:nvSpPr>
            <p:cNvPr id="33" name="Google Shape;33;p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9" name="Google Shape;39;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1" name="Google Shape;41;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2" name="Shape 42"/>
        <p:cNvGrpSpPr/>
        <p:nvPr/>
      </p:nvGrpSpPr>
      <p:grpSpPr>
        <a:xfrm>
          <a:off x="0" y="0"/>
          <a:ext cx="0" cy="0"/>
          <a:chOff x="0" y="0"/>
          <a:chExt cx="0" cy="0"/>
        </a:xfrm>
      </p:grpSpPr>
      <p:grpSp>
        <p:nvGrpSpPr>
          <p:cNvPr id="43" name="Google Shape;43;p5"/>
          <p:cNvGrpSpPr/>
          <p:nvPr/>
        </p:nvGrpSpPr>
        <p:grpSpPr>
          <a:xfrm>
            <a:off x="0" y="3903669"/>
            <a:ext cx="9144000" cy="1239925"/>
            <a:chOff x="0" y="3903669"/>
            <a:chExt cx="9144000" cy="1239925"/>
          </a:xfrm>
        </p:grpSpPr>
        <p:sp>
          <p:nvSpPr>
            <p:cNvPr id="44" name="Google Shape;44;p5"/>
            <p:cNvSpPr/>
            <p:nvPr/>
          </p:nvSpPr>
          <p:spPr>
            <a:xfrm>
              <a:off x="8154895" y="3903669"/>
              <a:ext cx="989100" cy="987900"/>
            </a:xfrm>
            <a:prstGeom prst="rtTriangle">
              <a:avLst/>
            </a:prstGeom>
            <a:solidFill>
              <a:srgbClr val="F232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flipH="1">
              <a:off x="6181163" y="3903669"/>
              <a:ext cx="989100" cy="987900"/>
            </a:xfrm>
            <a:prstGeom prst="rtTriangle">
              <a:avLst/>
            </a:prstGeom>
            <a:solidFill>
              <a:srgbClr val="F232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7170274" y="3903669"/>
              <a:ext cx="989100" cy="987900"/>
            </a:xfrm>
            <a:prstGeom prst="rect">
              <a:avLst/>
            </a:prstGeom>
            <a:solidFill>
              <a:srgbClr val="DD2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rot="10800000">
              <a:off x="8154757" y="3903682"/>
              <a:ext cx="989100" cy="987900"/>
            </a:xfrm>
            <a:prstGeom prst="rtTriangle">
              <a:avLst/>
            </a:prstGeom>
            <a:solidFill>
              <a:srgbClr val="9C2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0" name="Google Shape;50;p5"/>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1" name="Google Shape;51;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52" name="Shape 52"/>
        <p:cNvGrpSpPr/>
        <p:nvPr/>
      </p:nvGrpSpPr>
      <p:grpSpPr>
        <a:xfrm>
          <a:off x="0" y="0"/>
          <a:ext cx="0" cy="0"/>
          <a:chOff x="0" y="0"/>
          <a:chExt cx="0" cy="0"/>
        </a:xfrm>
      </p:grpSpPr>
      <p:sp>
        <p:nvSpPr>
          <p:cNvPr id="53" name="Google Shape;53;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4" name="Google Shape;54;p6"/>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5" name="Google Shape;55;p6"/>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6" name="Google Shape;56;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sp>
        <p:nvSpPr>
          <p:cNvPr id="58" name="Google Shape;58;p7"/>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9" name="Google Shape;5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0" name="Shape 60"/>
        <p:cNvGrpSpPr/>
        <p:nvPr/>
      </p:nvGrpSpPr>
      <p:grpSpPr>
        <a:xfrm>
          <a:off x="0" y="0"/>
          <a:ext cx="0" cy="0"/>
          <a:chOff x="0" y="0"/>
          <a:chExt cx="0" cy="0"/>
        </a:xfrm>
      </p:grpSpPr>
      <p:sp>
        <p:nvSpPr>
          <p:cNvPr id="61" name="Google Shape;61;p8"/>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2" name="Google Shape;62;p8"/>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3" name="Google Shape;63;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4" name="Shape 64"/>
        <p:cNvGrpSpPr/>
        <p:nvPr/>
      </p:nvGrpSpPr>
      <p:grpSpPr>
        <a:xfrm>
          <a:off x="0" y="0"/>
          <a:ext cx="0" cy="0"/>
          <a:chOff x="0" y="0"/>
          <a:chExt cx="0" cy="0"/>
        </a:xfrm>
      </p:grpSpPr>
      <p:sp>
        <p:nvSpPr>
          <p:cNvPr id="65" name="Google Shape;65;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 name="Google Shape;66;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7" name="Google Shape;67;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8" name="Google Shape;68;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9" name="Google Shape;6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70" name="Google Shape;70;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1" name="Shape 71"/>
        <p:cNvGrpSpPr/>
        <p:nvPr/>
      </p:nvGrpSpPr>
      <p:grpSpPr>
        <a:xfrm>
          <a:off x="0" y="0"/>
          <a:ext cx="0" cy="0"/>
          <a:chOff x="0" y="0"/>
          <a:chExt cx="0" cy="0"/>
        </a:xfrm>
      </p:grpSpPr>
      <p:grpSp>
        <p:nvGrpSpPr>
          <p:cNvPr id="72" name="Google Shape;72;p10"/>
          <p:cNvGrpSpPr/>
          <p:nvPr/>
        </p:nvGrpSpPr>
        <p:grpSpPr>
          <a:xfrm>
            <a:off x="6098378" y="5"/>
            <a:ext cx="3045625" cy="2030570"/>
            <a:chOff x="6098378" y="5"/>
            <a:chExt cx="3045625" cy="2030570"/>
          </a:xfrm>
        </p:grpSpPr>
        <p:sp>
          <p:nvSpPr>
            <p:cNvPr id="73" name="Google Shape;73;p10"/>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0"/>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0"/>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9" name="Google Shape;79;p10"/>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80" name="Google Shape;80;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rgbClr val="A2DBFA"/>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rgbClr val="66757F"/>
              </a:buClr>
              <a:buSzPts val="1800"/>
              <a:buFont typeface="Roboto"/>
              <a:buChar char="●"/>
              <a:defRPr sz="1800">
                <a:solidFill>
                  <a:srgbClr val="66757F"/>
                </a:solidFill>
                <a:latin typeface="Roboto"/>
                <a:ea typeface="Roboto"/>
                <a:cs typeface="Roboto"/>
                <a:sym typeface="Roboto"/>
              </a:defRPr>
            </a:lvl1pPr>
            <a:lvl2pPr indent="-317500" lvl="1" marL="914400">
              <a:lnSpc>
                <a:spcPct val="115000"/>
              </a:lnSpc>
              <a:spcBef>
                <a:spcPts val="1600"/>
              </a:spcBef>
              <a:spcAft>
                <a:spcPts val="0"/>
              </a:spcAft>
              <a:buClr>
                <a:srgbClr val="66757F"/>
              </a:buClr>
              <a:buSzPts val="1400"/>
              <a:buFont typeface="Roboto"/>
              <a:buChar char="○"/>
              <a:defRPr>
                <a:solidFill>
                  <a:srgbClr val="66757F"/>
                </a:solidFill>
                <a:latin typeface="Roboto"/>
                <a:ea typeface="Roboto"/>
                <a:cs typeface="Roboto"/>
                <a:sym typeface="Roboto"/>
              </a:defRPr>
            </a:lvl2pPr>
            <a:lvl3pPr indent="-317500" lvl="2" marL="1371600">
              <a:lnSpc>
                <a:spcPct val="115000"/>
              </a:lnSpc>
              <a:spcBef>
                <a:spcPts val="1600"/>
              </a:spcBef>
              <a:spcAft>
                <a:spcPts val="0"/>
              </a:spcAft>
              <a:buClr>
                <a:srgbClr val="66757F"/>
              </a:buClr>
              <a:buSzPts val="1400"/>
              <a:buFont typeface="Roboto"/>
              <a:buChar char="■"/>
              <a:defRPr>
                <a:solidFill>
                  <a:srgbClr val="66757F"/>
                </a:solidFill>
                <a:latin typeface="Roboto"/>
                <a:ea typeface="Roboto"/>
                <a:cs typeface="Roboto"/>
                <a:sym typeface="Roboto"/>
              </a:defRPr>
            </a:lvl3pPr>
            <a:lvl4pPr indent="-317500" lvl="3" marL="1828800">
              <a:lnSpc>
                <a:spcPct val="115000"/>
              </a:lnSpc>
              <a:spcBef>
                <a:spcPts val="1600"/>
              </a:spcBef>
              <a:spcAft>
                <a:spcPts val="0"/>
              </a:spcAft>
              <a:buClr>
                <a:srgbClr val="66757F"/>
              </a:buClr>
              <a:buSzPts val="1400"/>
              <a:buFont typeface="Roboto"/>
              <a:buChar char="●"/>
              <a:defRPr>
                <a:solidFill>
                  <a:srgbClr val="66757F"/>
                </a:solidFill>
                <a:latin typeface="Roboto"/>
                <a:ea typeface="Roboto"/>
                <a:cs typeface="Roboto"/>
                <a:sym typeface="Roboto"/>
              </a:defRPr>
            </a:lvl4pPr>
            <a:lvl5pPr indent="-317500" lvl="4" marL="2286000">
              <a:lnSpc>
                <a:spcPct val="115000"/>
              </a:lnSpc>
              <a:spcBef>
                <a:spcPts val="1600"/>
              </a:spcBef>
              <a:spcAft>
                <a:spcPts val="0"/>
              </a:spcAft>
              <a:buClr>
                <a:srgbClr val="66757F"/>
              </a:buClr>
              <a:buSzPts val="1400"/>
              <a:buFont typeface="Roboto"/>
              <a:buChar char="○"/>
              <a:defRPr>
                <a:solidFill>
                  <a:srgbClr val="66757F"/>
                </a:solidFill>
                <a:latin typeface="Roboto"/>
                <a:ea typeface="Roboto"/>
                <a:cs typeface="Roboto"/>
                <a:sym typeface="Roboto"/>
              </a:defRPr>
            </a:lvl5pPr>
            <a:lvl6pPr indent="-317500" lvl="5" marL="2743200">
              <a:lnSpc>
                <a:spcPct val="115000"/>
              </a:lnSpc>
              <a:spcBef>
                <a:spcPts val="1600"/>
              </a:spcBef>
              <a:spcAft>
                <a:spcPts val="0"/>
              </a:spcAft>
              <a:buClr>
                <a:srgbClr val="66757F"/>
              </a:buClr>
              <a:buSzPts val="1400"/>
              <a:buFont typeface="Roboto"/>
              <a:buChar char="■"/>
              <a:defRPr>
                <a:solidFill>
                  <a:srgbClr val="66757F"/>
                </a:solidFill>
                <a:latin typeface="Roboto"/>
                <a:ea typeface="Roboto"/>
                <a:cs typeface="Roboto"/>
                <a:sym typeface="Roboto"/>
              </a:defRPr>
            </a:lvl6pPr>
            <a:lvl7pPr indent="-317500" lvl="6" marL="3200400">
              <a:lnSpc>
                <a:spcPct val="115000"/>
              </a:lnSpc>
              <a:spcBef>
                <a:spcPts val="1600"/>
              </a:spcBef>
              <a:spcAft>
                <a:spcPts val="0"/>
              </a:spcAft>
              <a:buClr>
                <a:srgbClr val="66757F"/>
              </a:buClr>
              <a:buSzPts val="1400"/>
              <a:buFont typeface="Roboto"/>
              <a:buChar char="●"/>
              <a:defRPr>
                <a:solidFill>
                  <a:srgbClr val="66757F"/>
                </a:solidFill>
                <a:latin typeface="Roboto"/>
                <a:ea typeface="Roboto"/>
                <a:cs typeface="Roboto"/>
                <a:sym typeface="Roboto"/>
              </a:defRPr>
            </a:lvl7pPr>
            <a:lvl8pPr indent="-317500" lvl="7" marL="3657600">
              <a:lnSpc>
                <a:spcPct val="115000"/>
              </a:lnSpc>
              <a:spcBef>
                <a:spcPts val="1600"/>
              </a:spcBef>
              <a:spcAft>
                <a:spcPts val="0"/>
              </a:spcAft>
              <a:buClr>
                <a:srgbClr val="66757F"/>
              </a:buClr>
              <a:buSzPts val="1400"/>
              <a:buFont typeface="Roboto"/>
              <a:buChar char="○"/>
              <a:defRPr>
                <a:solidFill>
                  <a:srgbClr val="66757F"/>
                </a:solidFill>
                <a:latin typeface="Roboto"/>
                <a:ea typeface="Roboto"/>
                <a:cs typeface="Roboto"/>
                <a:sym typeface="Roboto"/>
              </a:defRPr>
            </a:lvl8pPr>
            <a:lvl9pPr indent="-317500" lvl="8" marL="4114800">
              <a:lnSpc>
                <a:spcPct val="115000"/>
              </a:lnSpc>
              <a:spcBef>
                <a:spcPts val="1600"/>
              </a:spcBef>
              <a:spcAft>
                <a:spcPts val="1600"/>
              </a:spcAft>
              <a:buClr>
                <a:srgbClr val="66757F"/>
              </a:buClr>
              <a:buSzPts val="1400"/>
              <a:buFont typeface="Roboto"/>
              <a:buChar char="■"/>
              <a:defRPr>
                <a:solidFill>
                  <a:srgbClr val="66757F"/>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
            <a:alphaModFix/>
          </a:blip>
          <a:srcRect b="0" l="15023" r="0" t="0"/>
          <a:stretch/>
        </p:blipFill>
        <p:spPr>
          <a:xfrm>
            <a:off x="0" y="4249125"/>
            <a:ext cx="1415926" cy="7303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kthrog/VaxStats" TargetMode="External"/><Relationship Id="rId4" Type="http://schemas.openxmlformats.org/officeDocument/2006/relationships/hyperlink" Target="https://vaxstats.gitbook.io/vax-sta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VaxStats Repository</a:t>
            </a:r>
            <a:endParaRPr b="1"/>
          </a:p>
        </p:txBody>
      </p:sp>
      <p:sp>
        <p:nvSpPr>
          <p:cNvPr id="88" name="Google Shape;88;p1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LIS 598 J with Dr. Nic Weber</a:t>
            </a:r>
            <a:endParaRPr b="1"/>
          </a:p>
          <a:p>
            <a:pPr indent="0" lvl="0" marL="0" rtl="0" algn="l">
              <a:spcBef>
                <a:spcPts val="0"/>
              </a:spcBef>
              <a:spcAft>
                <a:spcPts val="0"/>
              </a:spcAft>
              <a:buNone/>
            </a:pPr>
            <a:r>
              <a:rPr lang="en"/>
              <a:t>Alexis McClimans, Karalyn Ostler, Kaitlin Throgmorton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Ingest</a:t>
            </a:r>
            <a:r>
              <a:rPr lang="en"/>
              <a:t> Policy</a:t>
            </a:r>
            <a:endParaRPr/>
          </a:p>
        </p:txBody>
      </p:sp>
      <p:sp>
        <p:nvSpPr>
          <p:cNvPr id="144" name="Google Shape;144;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VaxStats data must be:</a:t>
            </a:r>
            <a:endParaRPr/>
          </a:p>
          <a:p>
            <a:pPr indent="-298450" lvl="0" marL="457200" rtl="0" algn="l">
              <a:spcBef>
                <a:spcPts val="1600"/>
              </a:spcBef>
              <a:spcAft>
                <a:spcPts val="0"/>
              </a:spcAft>
              <a:buSzPts val="1100"/>
              <a:buChar char="●"/>
            </a:pPr>
            <a:r>
              <a:rPr lang="en" sz="1100"/>
              <a:t>Machine-Readable</a:t>
            </a:r>
            <a:endParaRPr sz="1100"/>
          </a:p>
          <a:p>
            <a:pPr indent="-298450" lvl="0" marL="457200" rtl="0" algn="l">
              <a:spcBef>
                <a:spcPts val="0"/>
              </a:spcBef>
              <a:spcAft>
                <a:spcPts val="0"/>
              </a:spcAft>
              <a:buSzPts val="1100"/>
              <a:buChar char="●"/>
            </a:pPr>
            <a:r>
              <a:rPr lang="en" sz="1100"/>
              <a:t>Human-Readable</a:t>
            </a:r>
            <a:endParaRPr sz="1100"/>
          </a:p>
          <a:p>
            <a:pPr indent="-298450" lvl="0" marL="457200" rtl="0" algn="l">
              <a:spcBef>
                <a:spcPts val="0"/>
              </a:spcBef>
              <a:spcAft>
                <a:spcPts val="0"/>
              </a:spcAft>
              <a:buSzPts val="1100"/>
              <a:buChar char="●"/>
            </a:pPr>
            <a:r>
              <a:rPr lang="en" sz="1100"/>
              <a:t>Licensed</a:t>
            </a:r>
            <a:endParaRPr sz="1100"/>
          </a:p>
          <a:p>
            <a:pPr indent="-298450" lvl="0" marL="457200" rtl="0" algn="l">
              <a:spcBef>
                <a:spcPts val="0"/>
              </a:spcBef>
              <a:spcAft>
                <a:spcPts val="0"/>
              </a:spcAft>
              <a:buSzPts val="1100"/>
              <a:buChar char="●"/>
            </a:pPr>
            <a:r>
              <a:rPr lang="en" sz="1100"/>
              <a:t>Secure</a:t>
            </a:r>
            <a:endParaRPr sz="1100"/>
          </a:p>
          <a:p>
            <a:pPr indent="-298450" lvl="0" marL="457200" rtl="0" algn="l">
              <a:spcBef>
                <a:spcPts val="0"/>
              </a:spcBef>
              <a:spcAft>
                <a:spcPts val="0"/>
              </a:spcAft>
              <a:buSzPts val="1100"/>
              <a:buChar char="●"/>
            </a:pPr>
            <a:r>
              <a:rPr lang="en" sz="1100"/>
              <a:t>Verified</a:t>
            </a:r>
            <a:endParaRPr/>
          </a:p>
          <a:p>
            <a:pPr indent="0" lvl="0" marL="0" rtl="0" algn="l">
              <a:spcBef>
                <a:spcPts val="1600"/>
              </a:spcBef>
              <a:spcAft>
                <a:spcPts val="0"/>
              </a:spcAft>
              <a:buNone/>
            </a:pPr>
            <a:r>
              <a:rPr b="1" lang="en"/>
              <a:t>Design choices:</a:t>
            </a:r>
            <a:endParaRPr b="1"/>
          </a:p>
          <a:p>
            <a:pPr indent="-311150" lvl="0" marL="457200" rtl="0" algn="l">
              <a:spcBef>
                <a:spcPts val="1600"/>
              </a:spcBef>
              <a:spcAft>
                <a:spcPts val="0"/>
              </a:spcAft>
              <a:buSzPts val="1300"/>
              <a:buChar char="●"/>
            </a:pPr>
            <a:r>
              <a:rPr lang="en" sz="1300"/>
              <a:t>We sought to </a:t>
            </a:r>
            <a:r>
              <a:rPr b="1" lang="en" sz="1300"/>
              <a:t>strike a balance</a:t>
            </a:r>
            <a:r>
              <a:rPr lang="en" sz="1300"/>
              <a:t> here between making the repository data </a:t>
            </a:r>
            <a:r>
              <a:rPr b="1" lang="en" sz="1300"/>
              <a:t>open access</a:t>
            </a:r>
            <a:r>
              <a:rPr lang="en" sz="1300"/>
              <a:t> while also ensuring that we </a:t>
            </a:r>
            <a:r>
              <a:rPr b="1" lang="en" sz="1300"/>
              <a:t>protect the sensitive populations</a:t>
            </a:r>
            <a:r>
              <a:rPr lang="en" sz="1300"/>
              <a:t> our data is about. </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Deposit</a:t>
            </a:r>
            <a:r>
              <a:rPr lang="en"/>
              <a:t> Policy</a:t>
            </a:r>
            <a:endParaRPr/>
          </a:p>
        </p:txBody>
      </p:sp>
      <p:sp>
        <p:nvSpPr>
          <p:cNvPr id="150" name="Google Shape;150;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To deposit data with Vax Stats:</a:t>
            </a:r>
            <a:endParaRPr sz="1400"/>
          </a:p>
          <a:p>
            <a:pPr indent="-317500" lvl="0" marL="457200" rtl="0" algn="l">
              <a:spcBef>
                <a:spcPts val="1600"/>
              </a:spcBef>
              <a:spcAft>
                <a:spcPts val="0"/>
              </a:spcAft>
              <a:buSzPts val="1400"/>
              <a:buChar char="●"/>
            </a:pPr>
            <a:r>
              <a:rPr lang="en" sz="1400"/>
              <a:t>Prepare data for deposit</a:t>
            </a:r>
            <a:endParaRPr sz="1400"/>
          </a:p>
          <a:p>
            <a:pPr indent="-317500" lvl="0" marL="457200" rtl="0" algn="l">
              <a:spcBef>
                <a:spcPts val="0"/>
              </a:spcBef>
              <a:spcAft>
                <a:spcPts val="0"/>
              </a:spcAft>
              <a:buSzPts val="1400"/>
              <a:buChar char="●"/>
            </a:pPr>
            <a:r>
              <a:rPr lang="en" sz="1400"/>
              <a:t>Ensure data is complete, correct, and well-documented</a:t>
            </a:r>
            <a:endParaRPr sz="1400"/>
          </a:p>
          <a:p>
            <a:pPr indent="-317500" lvl="0" marL="457200" rtl="0" algn="l">
              <a:spcBef>
                <a:spcPts val="0"/>
              </a:spcBef>
              <a:spcAft>
                <a:spcPts val="0"/>
              </a:spcAft>
              <a:buSzPts val="1400"/>
              <a:buChar char="●"/>
            </a:pPr>
            <a:r>
              <a:rPr lang="en" sz="1400"/>
              <a:t>Submit data and all accompanying documentation</a:t>
            </a:r>
            <a:endParaRPr sz="1400"/>
          </a:p>
          <a:p>
            <a:pPr indent="0" lvl="0" marL="0" rtl="0" algn="l">
              <a:spcBef>
                <a:spcPts val="1600"/>
              </a:spcBef>
              <a:spcAft>
                <a:spcPts val="0"/>
              </a:spcAft>
              <a:buNone/>
            </a:pPr>
            <a:r>
              <a:rPr lang="en" sz="1400"/>
              <a:t>Policy also includes:</a:t>
            </a:r>
            <a:endParaRPr sz="1400"/>
          </a:p>
          <a:p>
            <a:pPr indent="-317500" lvl="0" marL="457200" rtl="0" algn="l">
              <a:spcBef>
                <a:spcPts val="1600"/>
              </a:spcBef>
              <a:spcAft>
                <a:spcPts val="0"/>
              </a:spcAft>
              <a:buSzPts val="1400"/>
              <a:buChar char="●"/>
            </a:pPr>
            <a:r>
              <a:rPr lang="en" sz="1400"/>
              <a:t>File formatting tips</a:t>
            </a:r>
            <a:endParaRPr sz="1400"/>
          </a:p>
          <a:p>
            <a:pPr indent="-317500" lvl="0" marL="457200" rtl="0" algn="l">
              <a:spcBef>
                <a:spcPts val="0"/>
              </a:spcBef>
              <a:spcAft>
                <a:spcPts val="0"/>
              </a:spcAft>
              <a:buSzPts val="1400"/>
              <a:buChar char="●"/>
            </a:pPr>
            <a:r>
              <a:rPr lang="en" sz="1400"/>
              <a:t>Data cleaning tips</a:t>
            </a:r>
            <a:endParaRPr sz="1400"/>
          </a:p>
          <a:p>
            <a:pPr indent="-317500" lvl="0" marL="457200" rtl="0" algn="l">
              <a:spcBef>
                <a:spcPts val="0"/>
              </a:spcBef>
              <a:spcAft>
                <a:spcPts val="0"/>
              </a:spcAft>
              <a:buSzPts val="1400"/>
              <a:buChar char="●"/>
            </a:pPr>
            <a:r>
              <a:rPr lang="en" sz="1400"/>
              <a:t>Information about VaxStats’ data quality tiers</a:t>
            </a:r>
            <a:endParaRPr sz="1400"/>
          </a:p>
          <a:p>
            <a:pPr indent="-317500" lvl="0" marL="457200" rtl="0" algn="l">
              <a:spcBef>
                <a:spcPts val="0"/>
              </a:spcBef>
              <a:spcAft>
                <a:spcPts val="0"/>
              </a:spcAft>
              <a:buSzPts val="1400"/>
              <a:buChar char="●"/>
            </a:pPr>
            <a:r>
              <a:rPr lang="en" sz="1400"/>
              <a:t>Document conversion to machine-readable formats, e.g. Tabula, R, Python</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Deposit Policy</a:t>
            </a:r>
            <a:endParaRPr/>
          </a:p>
        </p:txBody>
      </p:sp>
      <p:sp>
        <p:nvSpPr>
          <p:cNvPr id="156" name="Google Shape;156;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Design choices:</a:t>
            </a:r>
            <a:endParaRPr b="1"/>
          </a:p>
          <a:p>
            <a:pPr indent="-311150" lvl="0" marL="457200" rtl="0" algn="l">
              <a:spcBef>
                <a:spcPts val="1600"/>
              </a:spcBef>
              <a:spcAft>
                <a:spcPts val="0"/>
              </a:spcAft>
              <a:buSzPts val="1300"/>
              <a:buChar char="●"/>
            </a:pPr>
            <a:r>
              <a:rPr lang="en" sz="1300"/>
              <a:t>Our deposit policy heavily </a:t>
            </a:r>
            <a:r>
              <a:rPr b="1" lang="en" sz="1300"/>
              <a:t>emphasizes documentation</a:t>
            </a:r>
            <a:r>
              <a:rPr lang="en" sz="1300"/>
              <a:t> (data descriptions, metadata, data dictionaries) in order to demystify the confusing nature of medical data. Vaccination data comes riddled with unexplained acronyms and complicated terminology, so data deposits must be well-explained for the lay user (and non-medical curator). </a:t>
            </a:r>
            <a:endParaRPr sz="1300"/>
          </a:p>
          <a:p>
            <a:pPr indent="-317500" lvl="0" marL="457200" rtl="0" algn="l">
              <a:spcBef>
                <a:spcPts val="0"/>
              </a:spcBef>
              <a:spcAft>
                <a:spcPts val="0"/>
              </a:spcAft>
              <a:buSzPts val="1400"/>
              <a:buChar char="●"/>
            </a:pPr>
            <a:r>
              <a:rPr lang="en" sz="1400"/>
              <a:t>The deposit policy also insists on </a:t>
            </a:r>
            <a:r>
              <a:rPr b="1" lang="en" sz="1400"/>
              <a:t>machine-readable file formats</a:t>
            </a:r>
            <a:r>
              <a:rPr lang="en" sz="1400"/>
              <a:t> and </a:t>
            </a:r>
            <a:r>
              <a:rPr b="1" lang="en" sz="1400"/>
              <a:t>cleaned data</a:t>
            </a:r>
            <a:r>
              <a:rPr lang="en" sz="1400"/>
              <a:t> to aid in interoperability. As the repository seeks to make interstate vaccination data more findable, accessible, and reusable, </a:t>
            </a:r>
            <a:r>
              <a:rPr b="1" lang="en" sz="1400"/>
              <a:t>both human-readable and machine-readable data is essential</a:t>
            </a:r>
            <a:r>
              <a:rPr lang="en" sz="1400"/>
              <a:t>.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Metadata: Application Profile</a:t>
            </a:r>
            <a:endParaRPr/>
          </a:p>
        </p:txBody>
      </p:sp>
      <p:sp>
        <p:nvSpPr>
          <p:cNvPr id="162" name="Google Shape;162;p24"/>
          <p:cNvSpPr txBox="1"/>
          <p:nvPr>
            <p:ph idx="1" type="body"/>
          </p:nvPr>
        </p:nvSpPr>
        <p:spPr>
          <a:xfrm>
            <a:off x="311700" y="1229875"/>
            <a:ext cx="42603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0"/>
              </a:spcAft>
              <a:buNone/>
            </a:pPr>
            <a:r>
              <a:rPr lang="en" sz="1400"/>
              <a:t>VaxStats’ metadata schema is modeled according to the Data Catalog Vocabulary (DCAT), an RDF vocabulary which uses terminology from the Dublin Core Terms vocabulary. It is intended for use in government repositories, and was especially suited to the needs of VaxStats user community.</a:t>
            </a:r>
            <a:endParaRPr sz="1400"/>
          </a:p>
          <a:p>
            <a:pPr indent="0" lvl="0" marL="0" rtl="0" algn="l">
              <a:spcBef>
                <a:spcPts val="1600"/>
              </a:spcBef>
              <a:spcAft>
                <a:spcPts val="1600"/>
              </a:spcAft>
              <a:buNone/>
            </a:pPr>
            <a:r>
              <a:t/>
            </a:r>
            <a:endParaRPr/>
          </a:p>
        </p:txBody>
      </p:sp>
      <p:pic>
        <p:nvPicPr>
          <p:cNvPr id="163" name="Google Shape;163;p24"/>
          <p:cNvPicPr preferRelativeResize="0"/>
          <p:nvPr/>
        </p:nvPicPr>
        <p:blipFill>
          <a:blip r:embed="rId3">
            <a:alphaModFix/>
          </a:blip>
          <a:stretch>
            <a:fillRect/>
          </a:stretch>
        </p:blipFill>
        <p:spPr>
          <a:xfrm>
            <a:off x="4444400" y="1017800"/>
            <a:ext cx="4655849" cy="36138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Metadata: Controlled Vocabulary</a:t>
            </a:r>
            <a:endParaRPr/>
          </a:p>
        </p:txBody>
      </p:sp>
      <p:sp>
        <p:nvSpPr>
          <p:cNvPr id="169" name="Google Shape;169;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An additional controlled vocabulary was needed to exert control over the keywords that were used to describe submissions. As the terminology used to describe submissions was largely medical in nature, VaxStats’ leveraged the MeSH vocabulary provided by the National Library of Medicine to control potential keywords. For each individual keyword, there are SKOS preferred and alternate terms that facilitate expanded search, as well as provide control over term assignment.</a:t>
            </a:r>
            <a:endParaRPr sz="1400"/>
          </a:p>
          <a:p>
            <a:pPr indent="0" lvl="0" marL="0" rtl="0" algn="l">
              <a:spcBef>
                <a:spcPts val="1600"/>
              </a:spcBef>
              <a:spcAft>
                <a:spcPts val="0"/>
              </a:spcAft>
              <a:buNone/>
            </a:pPr>
            <a:r>
              <a:rPr lang="en" sz="1400"/>
              <a:t>Terms include:</a:t>
            </a:r>
            <a:endParaRPr sz="1400"/>
          </a:p>
          <a:p>
            <a:pPr indent="0" lvl="0" marL="0" rtl="0" algn="l">
              <a:spcBef>
                <a:spcPts val="1600"/>
              </a:spcBef>
              <a:spcAft>
                <a:spcPts val="0"/>
              </a:spcAft>
              <a:buNone/>
            </a:pPr>
            <a:r>
              <a:rPr lang="en" sz="1400"/>
              <a:t>Diphtheria, DT (VACCINE), DTaP (VACCINE), DTP (VACCINE), Hep A, Hep B, HiB, HPV (VACCINE), Immunization, IPV (VACCINE), Measles virus, Meningococcal, MMR (VACCINE), Mumps virus, NIS, PCV, Pertussis, Polio, PV, Rubella Virus, Tdap, Tetanus, Vaccination, Varicella, Varicella (VACCINE)</a:t>
            </a:r>
            <a:endParaRPr sz="1400"/>
          </a:p>
          <a:p>
            <a:pPr indent="0" lvl="0" marL="0" rtl="0" algn="l">
              <a:spcBef>
                <a:spcPts val="1600"/>
              </a:spcBef>
              <a:spcAft>
                <a:spcPts val="16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175" name="Google Shape;175;p26"/>
          <p:cNvSpPr txBox="1"/>
          <p:nvPr>
            <p:ph idx="1" type="body"/>
          </p:nvPr>
        </p:nvSpPr>
        <p:spPr>
          <a:xfrm>
            <a:off x="311700" y="1229975"/>
            <a:ext cx="3430500" cy="32310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Data from source:</a:t>
            </a:r>
            <a:endParaRPr b="1" sz="1800"/>
          </a:p>
          <a:p>
            <a:pPr indent="-330200" lvl="0" marL="457200" rtl="0" algn="l">
              <a:spcBef>
                <a:spcPts val="1600"/>
              </a:spcBef>
              <a:spcAft>
                <a:spcPts val="0"/>
              </a:spcAft>
              <a:buSzPts val="1600"/>
              <a:buChar char="●"/>
            </a:pPr>
            <a:r>
              <a:rPr lang="en" sz="1600"/>
              <a:t>File Format:</a:t>
            </a:r>
            <a:endParaRPr sz="1600"/>
          </a:p>
          <a:p>
            <a:pPr indent="-330200" lvl="1" marL="914400" rtl="0" algn="l">
              <a:spcBef>
                <a:spcPts val="0"/>
              </a:spcBef>
              <a:spcAft>
                <a:spcPts val="0"/>
              </a:spcAft>
              <a:buSzPts val="1600"/>
              <a:buChar char="○"/>
            </a:pPr>
            <a:r>
              <a:rPr lang="en" sz="1600"/>
              <a:t>7 Excel Books (.xlsx)</a:t>
            </a:r>
            <a:endParaRPr sz="1600"/>
          </a:p>
          <a:p>
            <a:pPr indent="-330200" lvl="1" marL="914400" rtl="0" algn="l">
              <a:spcBef>
                <a:spcPts val="0"/>
              </a:spcBef>
              <a:spcAft>
                <a:spcPts val="0"/>
              </a:spcAft>
              <a:buSzPts val="1600"/>
              <a:buChar char="○"/>
            </a:pPr>
            <a:r>
              <a:rPr lang="en" sz="1600"/>
              <a:t>11 PDF files</a:t>
            </a:r>
            <a:endParaRPr sz="1600"/>
          </a:p>
          <a:p>
            <a:pPr indent="-330200" lvl="0" marL="457200" rtl="0" algn="l">
              <a:spcBef>
                <a:spcPts val="0"/>
              </a:spcBef>
              <a:spcAft>
                <a:spcPts val="0"/>
              </a:spcAft>
              <a:buSzPts val="1600"/>
              <a:buChar char="●"/>
            </a:pPr>
            <a:r>
              <a:rPr lang="en" sz="1600"/>
              <a:t>Content:</a:t>
            </a:r>
            <a:endParaRPr sz="1600"/>
          </a:p>
          <a:p>
            <a:pPr indent="-330200" lvl="1" marL="914400" rtl="0" algn="l">
              <a:spcBef>
                <a:spcPts val="0"/>
              </a:spcBef>
              <a:spcAft>
                <a:spcPts val="0"/>
              </a:spcAft>
              <a:buSzPts val="1600"/>
              <a:buChar char="○"/>
            </a:pPr>
            <a:r>
              <a:rPr lang="en" sz="1600"/>
              <a:t>Mix of documentation and datasets</a:t>
            </a:r>
            <a:endParaRPr sz="1600"/>
          </a:p>
          <a:p>
            <a:pPr indent="-330200" lvl="0" marL="457200" rtl="0" algn="l">
              <a:spcBef>
                <a:spcPts val="0"/>
              </a:spcBef>
              <a:spcAft>
                <a:spcPts val="0"/>
              </a:spcAft>
              <a:buSzPts val="1600"/>
              <a:buChar char="●"/>
            </a:pPr>
            <a:r>
              <a:rPr lang="en" sz="1600"/>
              <a:t>Multiple values per cell</a:t>
            </a:r>
            <a:endParaRPr sz="1600"/>
          </a:p>
          <a:p>
            <a:pPr indent="-330200" lvl="0" marL="457200" rtl="0" algn="l">
              <a:spcBef>
                <a:spcPts val="0"/>
              </a:spcBef>
              <a:spcAft>
                <a:spcPts val="0"/>
              </a:spcAft>
              <a:buSzPts val="1600"/>
              <a:buChar char="●"/>
            </a:pPr>
            <a:r>
              <a:rPr lang="en" sz="1600"/>
              <a:t>No standardized formatting</a:t>
            </a:r>
            <a:endParaRPr sz="1600"/>
          </a:p>
        </p:txBody>
      </p:sp>
      <p:sp>
        <p:nvSpPr>
          <p:cNvPr id="176" name="Google Shape;176;p26"/>
          <p:cNvSpPr txBox="1"/>
          <p:nvPr>
            <p:ph idx="2" type="body"/>
          </p:nvPr>
        </p:nvSpPr>
        <p:spPr>
          <a:xfrm>
            <a:off x="5285550" y="1229975"/>
            <a:ext cx="3546900" cy="32310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Converted data for deposit:</a:t>
            </a:r>
            <a:endParaRPr b="1" sz="1800"/>
          </a:p>
          <a:p>
            <a:pPr indent="-330200" lvl="0" marL="457200" rtl="0" algn="l">
              <a:spcBef>
                <a:spcPts val="1600"/>
              </a:spcBef>
              <a:spcAft>
                <a:spcPts val="0"/>
              </a:spcAft>
              <a:buSzPts val="1600"/>
              <a:buChar char="●"/>
            </a:pPr>
            <a:r>
              <a:rPr lang="en" sz="1600"/>
              <a:t>File Format:</a:t>
            </a:r>
            <a:endParaRPr sz="1600"/>
          </a:p>
          <a:p>
            <a:pPr indent="-330200" lvl="1" marL="914400" rtl="0" algn="l">
              <a:spcBef>
                <a:spcPts val="0"/>
              </a:spcBef>
              <a:spcAft>
                <a:spcPts val="0"/>
              </a:spcAft>
              <a:buSzPts val="1600"/>
              <a:buChar char="○"/>
            </a:pPr>
            <a:r>
              <a:rPr lang="en" sz="1600"/>
              <a:t>61 .csv files</a:t>
            </a:r>
            <a:endParaRPr sz="1600"/>
          </a:p>
          <a:p>
            <a:pPr indent="-330200" lvl="0" marL="457200" rtl="0" algn="l">
              <a:spcBef>
                <a:spcPts val="0"/>
              </a:spcBef>
              <a:spcAft>
                <a:spcPts val="0"/>
              </a:spcAft>
              <a:buSzPts val="1600"/>
              <a:buChar char="●"/>
            </a:pPr>
            <a:r>
              <a:rPr lang="en" sz="1600"/>
              <a:t>Content:</a:t>
            </a:r>
            <a:endParaRPr sz="1600"/>
          </a:p>
          <a:p>
            <a:pPr indent="-330200" lvl="1" marL="914400" rtl="0" algn="l">
              <a:spcBef>
                <a:spcPts val="0"/>
              </a:spcBef>
              <a:spcAft>
                <a:spcPts val="0"/>
              </a:spcAft>
              <a:buSzPts val="1600"/>
              <a:buChar char="○"/>
            </a:pPr>
            <a:r>
              <a:rPr lang="en" sz="1600"/>
              <a:t>Only data from tables</a:t>
            </a:r>
            <a:endParaRPr sz="1600"/>
          </a:p>
          <a:p>
            <a:pPr indent="-330200" lvl="1" marL="914400" rtl="0" algn="l">
              <a:spcBef>
                <a:spcPts val="0"/>
              </a:spcBef>
              <a:spcAft>
                <a:spcPts val="0"/>
              </a:spcAft>
              <a:buSzPts val="1600"/>
              <a:buChar char="○"/>
            </a:pPr>
            <a:r>
              <a:rPr lang="en" sz="1600"/>
              <a:t>One table per file</a:t>
            </a:r>
            <a:endParaRPr sz="1600"/>
          </a:p>
          <a:p>
            <a:pPr indent="-330200" lvl="0" marL="457200" rtl="0" algn="l">
              <a:spcBef>
                <a:spcPts val="0"/>
              </a:spcBef>
              <a:spcAft>
                <a:spcPts val="0"/>
              </a:spcAft>
              <a:buSzPts val="1600"/>
              <a:buChar char="●"/>
            </a:pPr>
            <a:r>
              <a:rPr lang="en" sz="1600"/>
              <a:t>Machine readable</a:t>
            </a:r>
            <a:endParaRPr sz="1600"/>
          </a:p>
          <a:p>
            <a:pPr indent="-330200" lvl="0" marL="457200" rtl="0" algn="l">
              <a:spcBef>
                <a:spcPts val="0"/>
              </a:spcBef>
              <a:spcAft>
                <a:spcPts val="0"/>
              </a:spcAft>
              <a:buSzPts val="1600"/>
              <a:buChar char="●"/>
            </a:pPr>
            <a:r>
              <a:rPr lang="en" sz="1600"/>
              <a:t>Columns: variables</a:t>
            </a:r>
            <a:endParaRPr sz="1600"/>
          </a:p>
          <a:p>
            <a:pPr indent="-330200" lvl="0" marL="457200" rtl="0" algn="l">
              <a:spcBef>
                <a:spcPts val="0"/>
              </a:spcBef>
              <a:spcAft>
                <a:spcPts val="0"/>
              </a:spcAft>
              <a:buSzPts val="1600"/>
              <a:buChar char="●"/>
            </a:pPr>
            <a:r>
              <a:rPr lang="en" sz="1600"/>
              <a:t>Rows: observations</a:t>
            </a:r>
            <a:endParaRPr sz="1600"/>
          </a:p>
          <a:p>
            <a:pPr indent="-330200" lvl="0" marL="457200" rtl="0" algn="l">
              <a:spcBef>
                <a:spcPts val="0"/>
              </a:spcBef>
              <a:spcAft>
                <a:spcPts val="0"/>
              </a:spcAft>
              <a:buSzPts val="1600"/>
              <a:buChar char="●"/>
            </a:pPr>
            <a:r>
              <a:rPr lang="en" sz="1600"/>
              <a:t>Separated documentation</a:t>
            </a:r>
            <a:endParaRPr sz="1600"/>
          </a:p>
        </p:txBody>
      </p:sp>
      <p:sp>
        <p:nvSpPr>
          <p:cNvPr id="177" name="Google Shape;177;p26"/>
          <p:cNvSpPr/>
          <p:nvPr/>
        </p:nvSpPr>
        <p:spPr>
          <a:xfrm>
            <a:off x="3995925" y="2392050"/>
            <a:ext cx="1035900" cy="546900"/>
          </a:xfrm>
          <a:prstGeom prst="rightArrow">
            <a:avLst>
              <a:gd fmla="val 50000" name="adj1"/>
              <a:gd fmla="val 50000" name="adj2"/>
            </a:avLst>
          </a:prstGeom>
          <a:solidFill>
            <a:srgbClr val="F2324A"/>
          </a:solidFill>
          <a:ln cap="flat" cmpd="sng" w="9525">
            <a:solidFill>
              <a:srgbClr val="A2DB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Conversion</a:t>
            </a:r>
            <a:endParaRPr/>
          </a:p>
        </p:txBody>
      </p:sp>
      <p:sp>
        <p:nvSpPr>
          <p:cNvPr id="183" name="Google Shape;183;p27"/>
          <p:cNvSpPr txBox="1"/>
          <p:nvPr>
            <p:ph idx="1" type="body"/>
          </p:nvPr>
        </p:nvSpPr>
        <p:spPr>
          <a:xfrm>
            <a:off x="311700" y="11453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convert the PDF locked data into a machine readable form, we used the browser based tool Tabula.</a:t>
            </a:r>
            <a:endParaRPr/>
          </a:p>
          <a:p>
            <a:pPr indent="0" lvl="0" marL="0" rtl="0" algn="l">
              <a:spcBef>
                <a:spcPts val="1600"/>
              </a:spcBef>
              <a:spcAft>
                <a:spcPts val="0"/>
              </a:spcAft>
              <a:buNone/>
            </a:pPr>
            <a:r>
              <a:rPr b="1" lang="en"/>
              <a:t>Steps:</a:t>
            </a:r>
            <a:endParaRPr b="1"/>
          </a:p>
          <a:p>
            <a:pPr indent="-330200" lvl="0" marL="457200" rtl="0" algn="l">
              <a:spcBef>
                <a:spcPts val="1600"/>
              </a:spcBef>
              <a:spcAft>
                <a:spcPts val="0"/>
              </a:spcAft>
              <a:buSzPts val="1600"/>
              <a:buAutoNum type="arabicPeriod"/>
            </a:pPr>
            <a:r>
              <a:rPr lang="en" sz="1600"/>
              <a:t>Use Tabula to convert as much data as possible from PDF table</a:t>
            </a:r>
            <a:endParaRPr sz="1600"/>
          </a:p>
          <a:p>
            <a:pPr indent="-330200" lvl="0" marL="457200" rtl="0" algn="l">
              <a:spcBef>
                <a:spcPts val="0"/>
              </a:spcBef>
              <a:spcAft>
                <a:spcPts val="0"/>
              </a:spcAft>
              <a:buSzPts val="1600"/>
              <a:buAutoNum type="arabicPeriod"/>
            </a:pPr>
            <a:r>
              <a:rPr lang="en" sz="1600"/>
              <a:t>Export each table in file as a separate .csv file</a:t>
            </a:r>
            <a:endParaRPr sz="1600"/>
          </a:p>
          <a:p>
            <a:pPr indent="-330200" lvl="0" marL="457200" rtl="0" algn="l">
              <a:spcBef>
                <a:spcPts val="0"/>
              </a:spcBef>
              <a:spcAft>
                <a:spcPts val="0"/>
              </a:spcAft>
              <a:buSzPts val="1600"/>
              <a:buAutoNum type="arabicPeriod"/>
            </a:pPr>
            <a:r>
              <a:rPr lang="en" sz="1600"/>
              <a:t>Open using spreadsheet software or text editor</a:t>
            </a:r>
            <a:endParaRPr sz="1600"/>
          </a:p>
          <a:p>
            <a:pPr indent="-330200" lvl="0" marL="457200" rtl="0" algn="l">
              <a:spcBef>
                <a:spcPts val="0"/>
              </a:spcBef>
              <a:spcAft>
                <a:spcPts val="0"/>
              </a:spcAft>
              <a:buSzPts val="1600"/>
              <a:buAutoNum type="arabicPeriod"/>
            </a:pPr>
            <a:r>
              <a:rPr lang="en" sz="1600"/>
              <a:t>Add in data lost in conversion (e.g. vertical text, multiple values in one cell)</a:t>
            </a:r>
            <a:endParaRPr sz="1600"/>
          </a:p>
          <a:p>
            <a:pPr indent="-330200" lvl="0" marL="457200" rtl="0" algn="l">
              <a:spcBef>
                <a:spcPts val="0"/>
              </a:spcBef>
              <a:spcAft>
                <a:spcPts val="0"/>
              </a:spcAft>
              <a:buSzPts val="1600"/>
              <a:buAutoNum type="arabicPeriod"/>
            </a:pPr>
            <a:r>
              <a:rPr lang="en" sz="1600"/>
              <a:t>Add original file name, table name, source information to README file</a:t>
            </a:r>
            <a:endParaRPr sz="1600"/>
          </a:p>
          <a:p>
            <a:pPr indent="-330200" lvl="0" marL="457200" rtl="0" algn="l">
              <a:spcBef>
                <a:spcPts val="0"/>
              </a:spcBef>
              <a:spcAft>
                <a:spcPts val="0"/>
              </a:spcAft>
              <a:buSzPts val="1600"/>
              <a:buAutoNum type="arabicPeriod"/>
            </a:pPr>
            <a:r>
              <a:rPr lang="en" sz="1600"/>
              <a:t>Save extra documentation in PDFs or Excel as separate PDF files</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89" name="Google Shape;189;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VaxStats </a:t>
            </a:r>
            <a:r>
              <a:rPr lang="en" u="sng">
                <a:solidFill>
                  <a:schemeClr val="hlink"/>
                </a:solidFill>
                <a:hlinkClick r:id="rId3"/>
              </a:rPr>
              <a:t>GitHub repository</a:t>
            </a:r>
            <a:endParaRPr/>
          </a:p>
          <a:p>
            <a:pPr indent="-342900" lvl="0" marL="457200" rtl="0" algn="l">
              <a:spcBef>
                <a:spcPts val="0"/>
              </a:spcBef>
              <a:spcAft>
                <a:spcPts val="0"/>
              </a:spcAft>
              <a:buSzPts val="1800"/>
              <a:buChar char="●"/>
            </a:pPr>
            <a:r>
              <a:rPr lang="en"/>
              <a:t>VaxStats </a:t>
            </a:r>
            <a:r>
              <a:rPr lang="en" u="sng">
                <a:solidFill>
                  <a:schemeClr val="hlink"/>
                </a:solidFill>
                <a:hlinkClick r:id="rId4"/>
              </a:rPr>
              <a:t>Gitbook protocol (full written report)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Overview</a:t>
            </a:r>
            <a:endParaRPr/>
          </a:p>
        </p:txBody>
      </p:sp>
      <p:sp>
        <p:nvSpPr>
          <p:cNvPr id="94" name="Google Shape;94;p1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VaxStats is an open vaccination data repository for the PNW. </a:t>
            </a:r>
            <a:endParaRPr b="1" sz="2400"/>
          </a:p>
          <a:p>
            <a:pPr indent="0" lvl="0" marL="0" rtl="0" algn="l">
              <a:spcBef>
                <a:spcPts val="1600"/>
              </a:spcBef>
              <a:spcAft>
                <a:spcPts val="0"/>
              </a:spcAft>
              <a:buNone/>
            </a:pPr>
            <a:r>
              <a:rPr lang="en"/>
              <a:t>It provides vaccination and immunization data about school-age children in the Pacific Northwest states of Idaho, Oregon, and Washington.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95" name="Google Shape;95;p13"/>
          <p:cNvPicPr preferRelativeResize="0"/>
          <p:nvPr/>
        </p:nvPicPr>
        <p:blipFill rotWithShape="1">
          <a:blip r:embed="rId3">
            <a:alphaModFix/>
          </a:blip>
          <a:srcRect b="8304" l="7897" r="29866" t="17012"/>
          <a:stretch/>
        </p:blipFill>
        <p:spPr>
          <a:xfrm>
            <a:off x="2062375" y="2521850"/>
            <a:ext cx="3423202" cy="23106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Repository Goals</a:t>
            </a:r>
            <a:endParaRPr/>
          </a:p>
        </p:txBody>
      </p:sp>
      <p:sp>
        <p:nvSpPr>
          <p:cNvPr id="101" name="Google Shape;101;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To fully understand how vaccination rates and disease outbreaks are related, and in order to prevent them in future, the VaxStats repository aims to:</a:t>
            </a:r>
            <a:endParaRPr b="1" sz="1400"/>
          </a:p>
          <a:p>
            <a:pPr indent="-317500" lvl="0" marL="457200" rtl="0" algn="l">
              <a:spcBef>
                <a:spcPts val="1600"/>
              </a:spcBef>
              <a:spcAft>
                <a:spcPts val="0"/>
              </a:spcAft>
              <a:buClr>
                <a:srgbClr val="000000"/>
              </a:buClr>
              <a:buSzPts val="1400"/>
              <a:buFont typeface="Arial"/>
              <a:buChar char="●"/>
            </a:pPr>
            <a:r>
              <a:rPr lang="en" sz="1400"/>
              <a:t>Provide a central repository for all vaccination data on school age children in the PNW, as well as related data like outbreak data and policy data</a:t>
            </a:r>
            <a:endParaRPr sz="1400"/>
          </a:p>
          <a:p>
            <a:pPr indent="-317500" lvl="0" marL="457200" rtl="0" algn="l">
              <a:spcBef>
                <a:spcPts val="0"/>
              </a:spcBef>
              <a:spcAft>
                <a:spcPts val="0"/>
              </a:spcAft>
              <a:buClr>
                <a:srgbClr val="000000"/>
              </a:buClr>
              <a:buSzPts val="1400"/>
              <a:buFont typeface="Arial"/>
              <a:buChar char="●"/>
            </a:pPr>
            <a:r>
              <a:rPr lang="en" sz="1400"/>
              <a:t>Establish collection standards that allow disparate vaccination datasets to be discovered and compared</a:t>
            </a:r>
            <a:endParaRPr sz="1400"/>
          </a:p>
          <a:p>
            <a:pPr indent="-317500" lvl="0" marL="457200" rtl="0" algn="l">
              <a:spcBef>
                <a:spcPts val="0"/>
              </a:spcBef>
              <a:spcAft>
                <a:spcPts val="0"/>
              </a:spcAft>
              <a:buClr>
                <a:srgbClr val="000000"/>
              </a:buClr>
              <a:buSzPts val="1400"/>
              <a:buFont typeface="Arial"/>
              <a:buChar char="●"/>
            </a:pPr>
            <a:r>
              <a:rPr lang="en" sz="1400"/>
              <a:t>Allow users to visualize multiple layers of data at once, through curation of data to improve interoperability and machine readability</a:t>
            </a:r>
            <a:endParaRPr sz="1400"/>
          </a:p>
          <a:p>
            <a:pPr indent="0" lvl="0" marL="0" rtl="0" algn="l">
              <a:spcBef>
                <a:spcPts val="12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Community</a:t>
            </a:r>
            <a:endParaRPr/>
          </a:p>
        </p:txBody>
      </p:sp>
      <p:sp>
        <p:nvSpPr>
          <p:cNvPr id="107" name="Google Shape;107;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Health officials and medical professionals</a:t>
            </a:r>
            <a:endParaRPr/>
          </a:p>
          <a:p>
            <a:pPr indent="-342900" lvl="0" marL="457200" rtl="0" algn="l">
              <a:spcBef>
                <a:spcPts val="0"/>
              </a:spcBef>
              <a:spcAft>
                <a:spcPts val="0"/>
              </a:spcAft>
              <a:buSzPts val="1800"/>
              <a:buChar char="●"/>
            </a:pPr>
            <a:r>
              <a:rPr lang="en"/>
              <a:t>Education administrators, teachers, students, and parents of students</a:t>
            </a:r>
            <a:endParaRPr/>
          </a:p>
          <a:p>
            <a:pPr indent="-342900" lvl="0" marL="457200" rtl="0" algn="l">
              <a:spcBef>
                <a:spcPts val="0"/>
              </a:spcBef>
              <a:spcAft>
                <a:spcPts val="0"/>
              </a:spcAft>
              <a:buSzPts val="1800"/>
              <a:buChar char="●"/>
            </a:pPr>
            <a:r>
              <a:rPr lang="en"/>
              <a:t>Policy analysts, legislators, and other citizen interest groups</a:t>
            </a:r>
            <a:endParaRPr/>
          </a:p>
          <a:p>
            <a:pPr indent="-342900" lvl="0" marL="457200" rtl="0" algn="l">
              <a:spcBef>
                <a:spcPts val="0"/>
              </a:spcBef>
              <a:spcAft>
                <a:spcPts val="0"/>
              </a:spcAft>
              <a:buSzPts val="1800"/>
              <a:buChar char="●"/>
            </a:pPr>
            <a:r>
              <a:rPr lang="en"/>
              <a:t>Researchers and nonprofit groups </a:t>
            </a:r>
            <a:endParaRPr/>
          </a:p>
          <a:p>
            <a:pPr indent="-342900" lvl="0" marL="457200" rtl="0" algn="l">
              <a:spcBef>
                <a:spcPts val="0"/>
              </a:spcBef>
              <a:spcAft>
                <a:spcPts val="0"/>
              </a:spcAft>
              <a:buSzPts val="1800"/>
              <a:buChar char="●"/>
            </a:pPr>
            <a:r>
              <a:rPr lang="en"/>
              <a:t>Journalists</a:t>
            </a:r>
            <a:endParaRPr/>
          </a:p>
          <a:p>
            <a:pPr indent="-342900" lvl="0" marL="457200" rtl="0" algn="l">
              <a:spcBef>
                <a:spcPts val="0"/>
              </a:spcBef>
              <a:spcAft>
                <a:spcPts val="0"/>
              </a:spcAft>
              <a:buSzPts val="1800"/>
              <a:buChar char="●"/>
            </a:pPr>
            <a:r>
              <a:rPr lang="en"/>
              <a:t>General public</a:t>
            </a:r>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Community Features</a:t>
            </a:r>
            <a:endParaRPr/>
          </a:p>
          <a:p>
            <a:pPr indent="0" lvl="0" marL="0" rtl="0" algn="l">
              <a:spcBef>
                <a:spcPts val="0"/>
              </a:spcBef>
              <a:spcAft>
                <a:spcPts val="0"/>
              </a:spcAft>
              <a:buNone/>
            </a:pPr>
            <a:r>
              <a:t/>
            </a:r>
            <a:endParaRPr/>
          </a:p>
        </p:txBody>
      </p:sp>
      <p:sp>
        <p:nvSpPr>
          <p:cNvPr id="113" name="Google Shape;113;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user community comes with some unique constraints, including: </a:t>
            </a:r>
            <a:endParaRPr/>
          </a:p>
          <a:p>
            <a:pPr indent="-342900" lvl="0" marL="457200" rtl="0" algn="l">
              <a:spcBef>
                <a:spcPts val="1600"/>
              </a:spcBef>
              <a:spcAft>
                <a:spcPts val="0"/>
              </a:spcAft>
              <a:buSzPts val="1800"/>
              <a:buChar char="●"/>
            </a:pPr>
            <a:r>
              <a:rPr lang="en"/>
              <a:t>Legal constraints</a:t>
            </a:r>
            <a:endParaRPr/>
          </a:p>
          <a:p>
            <a:pPr indent="-317500" lvl="1" marL="914400" rtl="0" algn="l">
              <a:spcBef>
                <a:spcPts val="0"/>
              </a:spcBef>
              <a:spcAft>
                <a:spcPts val="0"/>
              </a:spcAft>
              <a:buSzPts val="1400"/>
              <a:buChar char="○"/>
            </a:pPr>
            <a:r>
              <a:rPr lang="en"/>
              <a:t>Vaccination law varies from state to state, ranging from stringent to lax</a:t>
            </a:r>
            <a:endParaRPr/>
          </a:p>
          <a:p>
            <a:pPr indent="-342900" lvl="0" marL="457200" rtl="0" algn="l">
              <a:spcBef>
                <a:spcPts val="0"/>
              </a:spcBef>
              <a:spcAft>
                <a:spcPts val="0"/>
              </a:spcAft>
              <a:buSzPts val="1800"/>
              <a:buChar char="●"/>
            </a:pPr>
            <a:r>
              <a:rPr lang="en"/>
              <a:t>Privacy constraints</a:t>
            </a:r>
            <a:endParaRPr/>
          </a:p>
          <a:p>
            <a:pPr indent="-317500" lvl="1" marL="914400" rtl="0" algn="l">
              <a:spcBef>
                <a:spcPts val="0"/>
              </a:spcBef>
              <a:spcAft>
                <a:spcPts val="0"/>
              </a:spcAft>
              <a:buSzPts val="1400"/>
              <a:buChar char="○"/>
            </a:pPr>
            <a:r>
              <a:rPr lang="en"/>
              <a:t>Most vaccination data is medical in nature, making it subject to rigid privacy protections</a:t>
            </a:r>
            <a:endParaRPr/>
          </a:p>
          <a:p>
            <a:pPr indent="-342900" lvl="0" marL="457200" rtl="0" algn="l">
              <a:spcBef>
                <a:spcPts val="0"/>
              </a:spcBef>
              <a:spcAft>
                <a:spcPts val="0"/>
              </a:spcAft>
              <a:buSzPts val="1800"/>
              <a:buChar char="●"/>
            </a:pPr>
            <a:r>
              <a:rPr lang="en"/>
              <a:t>Interoperability constraints</a:t>
            </a:r>
            <a:endParaRPr/>
          </a:p>
          <a:p>
            <a:pPr indent="-317500" lvl="1" marL="914400" rtl="0" algn="l">
              <a:spcBef>
                <a:spcPts val="0"/>
              </a:spcBef>
              <a:spcAft>
                <a:spcPts val="0"/>
              </a:spcAft>
              <a:buSzPts val="1400"/>
              <a:buChar char="○"/>
            </a:pPr>
            <a:r>
              <a:rPr lang="en"/>
              <a:t>Because of the two constraints above, no state is producing vaccination data in the same way, making interoperability challenging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Community: Data Requirements</a:t>
            </a:r>
            <a:endParaRPr/>
          </a:p>
        </p:txBody>
      </p:sp>
      <p:graphicFrame>
        <p:nvGraphicFramePr>
          <p:cNvPr id="119" name="Google Shape;119;p17"/>
          <p:cNvGraphicFramePr/>
          <p:nvPr/>
        </p:nvGraphicFramePr>
        <p:xfrm>
          <a:off x="311688" y="1017800"/>
          <a:ext cx="3000000" cy="3000000"/>
        </p:xfrm>
        <a:graphic>
          <a:graphicData uri="http://schemas.openxmlformats.org/drawingml/2006/table">
            <a:tbl>
              <a:tblPr>
                <a:noFill/>
                <a:tableStyleId>{7B6D2B1B-CFC9-4A7E-9DE3-B6AA237B7837}</a:tableStyleId>
              </a:tblPr>
              <a:tblGrid>
                <a:gridCol w="2174175"/>
                <a:gridCol w="2550475"/>
                <a:gridCol w="1797850"/>
                <a:gridCol w="2174175"/>
              </a:tblGrid>
              <a:tr h="195850">
                <a:tc>
                  <a:txBody>
                    <a:bodyPr>
                      <a:noAutofit/>
                    </a:bodyPr>
                    <a:lstStyle/>
                    <a:p>
                      <a:pPr indent="0" lvl="0" marL="0" rtl="0" algn="l">
                        <a:spcBef>
                          <a:spcPts val="0"/>
                        </a:spcBef>
                        <a:spcAft>
                          <a:spcPts val="0"/>
                        </a:spcAft>
                        <a:buNone/>
                      </a:pPr>
                      <a:r>
                        <a:rPr b="1" lang="en" sz="1100">
                          <a:latin typeface="Open Sans"/>
                          <a:ea typeface="Open Sans"/>
                          <a:cs typeface="Open Sans"/>
                          <a:sym typeface="Open Sans"/>
                        </a:rPr>
                        <a:t>User Group</a:t>
                      </a:r>
                      <a:endParaRPr b="1" sz="1100">
                        <a:latin typeface="Open Sans"/>
                        <a:ea typeface="Open Sans"/>
                        <a:cs typeface="Open Sans"/>
                        <a:sym typeface="Open Sans"/>
                      </a:endParaRPr>
                    </a:p>
                  </a:txBody>
                  <a:tcPr marT="63500" marB="63500" marR="63500" marL="63500">
                    <a:solidFill>
                      <a:srgbClr val="D9D9D9"/>
                    </a:solidFill>
                  </a:tcPr>
                </a:tc>
                <a:tc>
                  <a:txBody>
                    <a:bodyPr>
                      <a:noAutofit/>
                    </a:bodyPr>
                    <a:lstStyle/>
                    <a:p>
                      <a:pPr indent="0" lvl="0" marL="0" rtl="0" algn="l">
                        <a:spcBef>
                          <a:spcPts val="0"/>
                        </a:spcBef>
                        <a:spcAft>
                          <a:spcPts val="0"/>
                        </a:spcAft>
                        <a:buNone/>
                      </a:pPr>
                      <a:r>
                        <a:rPr b="1" lang="en" sz="1100">
                          <a:latin typeface="Open Sans"/>
                          <a:ea typeface="Open Sans"/>
                          <a:cs typeface="Open Sans"/>
                          <a:sym typeface="Open Sans"/>
                        </a:rPr>
                        <a:t>Data Access</a:t>
                      </a:r>
                      <a:endParaRPr b="1" sz="1100">
                        <a:latin typeface="Open Sans"/>
                        <a:ea typeface="Open Sans"/>
                        <a:cs typeface="Open Sans"/>
                        <a:sym typeface="Open Sans"/>
                      </a:endParaRPr>
                    </a:p>
                  </a:txBody>
                  <a:tcPr marT="63500" marB="63500" marR="63500" marL="63500">
                    <a:solidFill>
                      <a:srgbClr val="D9D9D9"/>
                    </a:solidFill>
                  </a:tcPr>
                </a:tc>
                <a:tc>
                  <a:txBody>
                    <a:bodyPr>
                      <a:noAutofit/>
                    </a:bodyPr>
                    <a:lstStyle/>
                    <a:p>
                      <a:pPr indent="0" lvl="0" marL="0" rtl="0" algn="l">
                        <a:spcBef>
                          <a:spcPts val="0"/>
                        </a:spcBef>
                        <a:spcAft>
                          <a:spcPts val="0"/>
                        </a:spcAft>
                        <a:buNone/>
                      </a:pPr>
                      <a:r>
                        <a:rPr b="1" lang="en" sz="1100">
                          <a:latin typeface="Open Sans"/>
                          <a:ea typeface="Open Sans"/>
                          <a:cs typeface="Open Sans"/>
                          <a:sym typeface="Open Sans"/>
                        </a:rPr>
                        <a:t>Data Format</a:t>
                      </a:r>
                      <a:endParaRPr b="1" sz="1100">
                        <a:latin typeface="Open Sans"/>
                        <a:ea typeface="Open Sans"/>
                        <a:cs typeface="Open Sans"/>
                        <a:sym typeface="Open Sans"/>
                      </a:endParaRPr>
                    </a:p>
                  </a:txBody>
                  <a:tcPr marT="63500" marB="63500" marR="63500" marL="63500">
                    <a:solidFill>
                      <a:srgbClr val="D9D9D9"/>
                    </a:solidFill>
                  </a:tcPr>
                </a:tc>
                <a:tc>
                  <a:txBody>
                    <a:bodyPr>
                      <a:noAutofit/>
                    </a:bodyPr>
                    <a:lstStyle/>
                    <a:p>
                      <a:pPr indent="0" lvl="0" marL="0" rtl="0" algn="l">
                        <a:spcBef>
                          <a:spcPts val="0"/>
                        </a:spcBef>
                        <a:spcAft>
                          <a:spcPts val="0"/>
                        </a:spcAft>
                        <a:buNone/>
                      </a:pPr>
                      <a:r>
                        <a:rPr b="1" lang="en" sz="1100">
                          <a:latin typeface="Open Sans"/>
                          <a:ea typeface="Open Sans"/>
                          <a:cs typeface="Open Sans"/>
                          <a:sym typeface="Open Sans"/>
                        </a:rPr>
                        <a:t>Data Analysis</a:t>
                      </a:r>
                      <a:endParaRPr b="1" sz="1100">
                        <a:latin typeface="Open Sans"/>
                        <a:ea typeface="Open Sans"/>
                        <a:cs typeface="Open Sans"/>
                        <a:sym typeface="Open Sans"/>
                      </a:endParaRPr>
                    </a:p>
                  </a:txBody>
                  <a:tcPr marT="63500" marB="63500" marR="63500" marL="63500">
                    <a:solidFill>
                      <a:srgbClr val="D9D9D9"/>
                    </a:solidFill>
                  </a:tcPr>
                </a:tc>
              </a:tr>
              <a:tr h="420900">
                <a:tc>
                  <a:txBody>
                    <a:bodyPr>
                      <a:noAutofit/>
                    </a:bodyPr>
                    <a:lstStyle/>
                    <a:p>
                      <a:pPr indent="0" lvl="0" marL="0" rtl="0" algn="l">
                        <a:spcBef>
                          <a:spcPts val="0"/>
                        </a:spcBef>
                        <a:spcAft>
                          <a:spcPts val="0"/>
                        </a:spcAft>
                        <a:buNone/>
                      </a:pPr>
                      <a:r>
                        <a:rPr b="1" lang="en" sz="1000">
                          <a:solidFill>
                            <a:srgbClr val="66757F"/>
                          </a:solidFill>
                          <a:latin typeface="Roboto"/>
                          <a:ea typeface="Roboto"/>
                          <a:cs typeface="Roboto"/>
                          <a:sym typeface="Roboto"/>
                        </a:rPr>
                        <a:t>Department of Health</a:t>
                      </a:r>
                      <a:endParaRPr b="1" sz="1000">
                        <a:solidFill>
                          <a:srgbClr val="66757F"/>
                        </a:solidFill>
                        <a:latin typeface="Roboto"/>
                        <a:ea typeface="Roboto"/>
                        <a:cs typeface="Roboto"/>
                        <a:sym typeface="Roboto"/>
                      </a:endParaRPr>
                    </a:p>
                  </a:txBody>
                  <a:tcPr marT="63500" marB="63500" marR="63500" marL="63500"/>
                </a:tc>
                <a:tc>
                  <a:txBody>
                    <a:bodyPr>
                      <a:noAutofit/>
                    </a:bodyPr>
                    <a:lstStyle/>
                    <a:p>
                      <a:pPr indent="0" lvl="0" marL="0" rtl="0" algn="l">
                        <a:spcBef>
                          <a:spcPts val="0"/>
                        </a:spcBef>
                        <a:spcAft>
                          <a:spcPts val="0"/>
                        </a:spcAft>
                        <a:buNone/>
                      </a:pPr>
                      <a:r>
                        <a:rPr b="1" lang="en" sz="1000">
                          <a:solidFill>
                            <a:srgbClr val="66757F"/>
                          </a:solidFill>
                          <a:latin typeface="Roboto"/>
                          <a:ea typeface="Roboto"/>
                          <a:cs typeface="Roboto"/>
                          <a:sym typeface="Roboto"/>
                        </a:rPr>
                        <a:t>API, File download, GUI browsing</a:t>
                      </a:r>
                      <a:endParaRPr b="1" sz="1000">
                        <a:solidFill>
                          <a:srgbClr val="66757F"/>
                        </a:solidFill>
                        <a:latin typeface="Roboto"/>
                        <a:ea typeface="Roboto"/>
                        <a:cs typeface="Roboto"/>
                        <a:sym typeface="Roboto"/>
                      </a:endParaRPr>
                    </a:p>
                  </a:txBody>
                  <a:tcPr marT="63500" marB="63500" marR="63500" marL="63500"/>
                </a:tc>
                <a:tc>
                  <a:txBody>
                    <a:bodyPr>
                      <a:noAutofit/>
                    </a:bodyPr>
                    <a:lstStyle/>
                    <a:p>
                      <a:pPr indent="0" lvl="0" marL="0" rtl="0" algn="l">
                        <a:spcBef>
                          <a:spcPts val="0"/>
                        </a:spcBef>
                        <a:spcAft>
                          <a:spcPts val="0"/>
                        </a:spcAft>
                        <a:buNone/>
                      </a:pPr>
                      <a:r>
                        <a:rPr b="1" lang="en" sz="1000">
                          <a:solidFill>
                            <a:srgbClr val="66757F"/>
                          </a:solidFill>
                          <a:latin typeface="Roboto"/>
                          <a:ea typeface="Roboto"/>
                          <a:cs typeface="Roboto"/>
                          <a:sym typeface="Roboto"/>
                        </a:rPr>
                        <a:t>Plain text, non-encoded CSV</a:t>
                      </a:r>
                      <a:endParaRPr b="1" sz="1000">
                        <a:solidFill>
                          <a:srgbClr val="66757F"/>
                        </a:solidFill>
                        <a:latin typeface="Roboto"/>
                        <a:ea typeface="Roboto"/>
                        <a:cs typeface="Roboto"/>
                        <a:sym typeface="Roboto"/>
                      </a:endParaRPr>
                    </a:p>
                  </a:txBody>
                  <a:tcPr marT="63500" marB="63500" marR="63500" marL="63500"/>
                </a:tc>
                <a:tc>
                  <a:txBody>
                    <a:bodyPr>
                      <a:noAutofit/>
                    </a:bodyPr>
                    <a:lstStyle/>
                    <a:p>
                      <a:pPr indent="0" lvl="0" marL="0" rtl="0" algn="l">
                        <a:spcBef>
                          <a:spcPts val="0"/>
                        </a:spcBef>
                        <a:spcAft>
                          <a:spcPts val="0"/>
                        </a:spcAft>
                        <a:buNone/>
                      </a:pPr>
                      <a:r>
                        <a:rPr b="1" lang="en" sz="1000">
                          <a:solidFill>
                            <a:srgbClr val="66757F"/>
                          </a:solidFill>
                          <a:latin typeface="Roboto"/>
                          <a:ea typeface="Roboto"/>
                          <a:cs typeface="Roboto"/>
                          <a:sym typeface="Roboto"/>
                        </a:rPr>
                        <a:t>See full picture of vaccination data for their area</a:t>
                      </a:r>
                      <a:endParaRPr b="1" sz="1000">
                        <a:solidFill>
                          <a:srgbClr val="66757F"/>
                        </a:solidFill>
                        <a:latin typeface="Roboto"/>
                        <a:ea typeface="Roboto"/>
                        <a:cs typeface="Roboto"/>
                        <a:sym typeface="Roboto"/>
                      </a:endParaRPr>
                    </a:p>
                  </a:txBody>
                  <a:tcPr marT="63500" marB="63500" marR="63500" marL="63500"/>
                </a:tc>
              </a:tr>
              <a:tr h="645925">
                <a:tc>
                  <a:txBody>
                    <a:bodyPr>
                      <a:noAutofit/>
                    </a:bodyPr>
                    <a:lstStyle/>
                    <a:p>
                      <a:pPr indent="0" lvl="0" marL="0" rtl="0" algn="l">
                        <a:spcBef>
                          <a:spcPts val="0"/>
                        </a:spcBef>
                        <a:spcAft>
                          <a:spcPts val="0"/>
                        </a:spcAft>
                        <a:buNone/>
                      </a:pPr>
                      <a:r>
                        <a:rPr b="1" lang="en" sz="1000">
                          <a:solidFill>
                            <a:srgbClr val="66757F"/>
                          </a:solidFill>
                          <a:latin typeface="Roboto"/>
                          <a:ea typeface="Roboto"/>
                          <a:cs typeface="Roboto"/>
                          <a:sym typeface="Roboto"/>
                        </a:rPr>
                        <a:t>School Administrator</a:t>
                      </a:r>
                      <a:endParaRPr b="1" sz="1000">
                        <a:solidFill>
                          <a:srgbClr val="66757F"/>
                        </a:solidFill>
                        <a:latin typeface="Roboto"/>
                        <a:ea typeface="Roboto"/>
                        <a:cs typeface="Roboto"/>
                        <a:sym typeface="Roboto"/>
                      </a:endParaRPr>
                    </a:p>
                  </a:txBody>
                  <a:tcPr marT="63500" marB="63500" marR="63500" marL="63500"/>
                </a:tc>
                <a:tc>
                  <a:txBody>
                    <a:bodyPr>
                      <a:noAutofit/>
                    </a:bodyPr>
                    <a:lstStyle/>
                    <a:p>
                      <a:pPr indent="0" lvl="0" marL="0" rtl="0" algn="l">
                        <a:spcBef>
                          <a:spcPts val="0"/>
                        </a:spcBef>
                        <a:spcAft>
                          <a:spcPts val="0"/>
                        </a:spcAft>
                        <a:buNone/>
                      </a:pPr>
                      <a:r>
                        <a:rPr b="1" lang="en" sz="1000">
                          <a:solidFill>
                            <a:srgbClr val="66757F"/>
                          </a:solidFill>
                          <a:latin typeface="Roboto"/>
                          <a:ea typeface="Roboto"/>
                          <a:cs typeface="Roboto"/>
                          <a:sym typeface="Roboto"/>
                        </a:rPr>
                        <a:t>File download, GUI browsing</a:t>
                      </a:r>
                      <a:endParaRPr b="1" sz="1000">
                        <a:solidFill>
                          <a:srgbClr val="66757F"/>
                        </a:solidFill>
                        <a:latin typeface="Roboto"/>
                        <a:ea typeface="Roboto"/>
                        <a:cs typeface="Roboto"/>
                        <a:sym typeface="Roboto"/>
                      </a:endParaRPr>
                    </a:p>
                  </a:txBody>
                  <a:tcPr marT="63500" marB="63500" marR="63500" marL="63500"/>
                </a:tc>
                <a:tc>
                  <a:txBody>
                    <a:bodyPr>
                      <a:noAutofit/>
                    </a:bodyPr>
                    <a:lstStyle/>
                    <a:p>
                      <a:pPr indent="0" lvl="0" marL="0" rtl="0" algn="l">
                        <a:spcBef>
                          <a:spcPts val="0"/>
                        </a:spcBef>
                        <a:spcAft>
                          <a:spcPts val="0"/>
                        </a:spcAft>
                        <a:buNone/>
                      </a:pPr>
                      <a:r>
                        <a:rPr b="1" lang="en" sz="1000">
                          <a:solidFill>
                            <a:srgbClr val="66757F"/>
                          </a:solidFill>
                          <a:latin typeface="Roboto"/>
                          <a:ea typeface="Roboto"/>
                          <a:cs typeface="Roboto"/>
                          <a:sym typeface="Roboto"/>
                        </a:rPr>
                        <a:t>Open formats, not specific </a:t>
                      </a:r>
                      <a:endParaRPr b="1" sz="1000">
                        <a:solidFill>
                          <a:srgbClr val="66757F"/>
                        </a:solidFill>
                        <a:latin typeface="Roboto"/>
                        <a:ea typeface="Roboto"/>
                        <a:cs typeface="Roboto"/>
                        <a:sym typeface="Roboto"/>
                      </a:endParaRPr>
                    </a:p>
                  </a:txBody>
                  <a:tcPr marT="63500" marB="63500" marR="63500" marL="63500"/>
                </a:tc>
                <a:tc>
                  <a:txBody>
                    <a:bodyPr>
                      <a:noAutofit/>
                    </a:bodyPr>
                    <a:lstStyle/>
                    <a:p>
                      <a:pPr indent="0" lvl="0" marL="0" rtl="0" algn="l">
                        <a:spcBef>
                          <a:spcPts val="0"/>
                        </a:spcBef>
                        <a:spcAft>
                          <a:spcPts val="0"/>
                        </a:spcAft>
                        <a:buNone/>
                      </a:pPr>
                      <a:r>
                        <a:rPr b="1" lang="en" sz="1000">
                          <a:solidFill>
                            <a:srgbClr val="66757F"/>
                          </a:solidFill>
                          <a:latin typeface="Roboto"/>
                          <a:ea typeface="Roboto"/>
                          <a:cs typeface="Roboto"/>
                          <a:sym typeface="Roboto"/>
                        </a:rPr>
                        <a:t>Track school vaccination data over time, and compare data from surrounding districts</a:t>
                      </a:r>
                      <a:endParaRPr b="1" sz="1000">
                        <a:solidFill>
                          <a:srgbClr val="66757F"/>
                        </a:solidFill>
                        <a:latin typeface="Roboto"/>
                        <a:ea typeface="Roboto"/>
                        <a:cs typeface="Roboto"/>
                        <a:sym typeface="Roboto"/>
                      </a:endParaRPr>
                    </a:p>
                  </a:txBody>
                  <a:tcPr marT="63500" marB="63500" marR="63500" marL="63500"/>
                </a:tc>
              </a:tr>
              <a:tr h="420900">
                <a:tc>
                  <a:txBody>
                    <a:bodyPr>
                      <a:noAutofit/>
                    </a:bodyPr>
                    <a:lstStyle/>
                    <a:p>
                      <a:pPr indent="0" lvl="0" marL="0" rtl="0" algn="l">
                        <a:spcBef>
                          <a:spcPts val="0"/>
                        </a:spcBef>
                        <a:spcAft>
                          <a:spcPts val="0"/>
                        </a:spcAft>
                        <a:buNone/>
                      </a:pPr>
                      <a:r>
                        <a:rPr b="1" lang="en" sz="1000">
                          <a:solidFill>
                            <a:srgbClr val="66757F"/>
                          </a:solidFill>
                          <a:latin typeface="Roboto"/>
                          <a:ea typeface="Roboto"/>
                          <a:cs typeface="Roboto"/>
                          <a:sym typeface="Roboto"/>
                        </a:rPr>
                        <a:t>Policy Analyst</a:t>
                      </a:r>
                      <a:endParaRPr b="1" sz="1000">
                        <a:solidFill>
                          <a:srgbClr val="66757F"/>
                        </a:solidFill>
                        <a:latin typeface="Roboto"/>
                        <a:ea typeface="Roboto"/>
                        <a:cs typeface="Roboto"/>
                        <a:sym typeface="Roboto"/>
                      </a:endParaRPr>
                    </a:p>
                  </a:txBody>
                  <a:tcPr marT="63500" marB="63500" marR="63500" marL="63500"/>
                </a:tc>
                <a:tc>
                  <a:txBody>
                    <a:bodyPr>
                      <a:noAutofit/>
                    </a:bodyPr>
                    <a:lstStyle/>
                    <a:p>
                      <a:pPr indent="0" lvl="0" marL="0" rtl="0" algn="l">
                        <a:spcBef>
                          <a:spcPts val="0"/>
                        </a:spcBef>
                        <a:spcAft>
                          <a:spcPts val="0"/>
                        </a:spcAft>
                        <a:buNone/>
                      </a:pPr>
                      <a:r>
                        <a:rPr b="1" lang="en" sz="1000">
                          <a:solidFill>
                            <a:srgbClr val="66757F"/>
                          </a:solidFill>
                          <a:latin typeface="Roboto"/>
                          <a:ea typeface="Roboto"/>
                          <a:cs typeface="Roboto"/>
                          <a:sym typeface="Roboto"/>
                        </a:rPr>
                        <a:t>API, File download, GUI browsing</a:t>
                      </a:r>
                      <a:endParaRPr b="1" sz="1000">
                        <a:solidFill>
                          <a:srgbClr val="66757F"/>
                        </a:solidFill>
                        <a:latin typeface="Roboto"/>
                        <a:ea typeface="Roboto"/>
                        <a:cs typeface="Roboto"/>
                        <a:sym typeface="Roboto"/>
                      </a:endParaRPr>
                    </a:p>
                  </a:txBody>
                  <a:tcPr marT="63500" marB="63500" marR="63500" marL="63500"/>
                </a:tc>
                <a:tc>
                  <a:txBody>
                    <a:bodyPr>
                      <a:noAutofit/>
                    </a:bodyPr>
                    <a:lstStyle/>
                    <a:p>
                      <a:pPr indent="0" lvl="0" marL="0" rtl="0" algn="l">
                        <a:spcBef>
                          <a:spcPts val="0"/>
                        </a:spcBef>
                        <a:spcAft>
                          <a:spcPts val="0"/>
                        </a:spcAft>
                        <a:buNone/>
                      </a:pPr>
                      <a:r>
                        <a:rPr b="1" lang="en" sz="1000">
                          <a:solidFill>
                            <a:srgbClr val="66757F"/>
                          </a:solidFill>
                          <a:latin typeface="Roboto"/>
                          <a:ea typeface="Roboto"/>
                          <a:cs typeface="Roboto"/>
                          <a:sym typeface="Roboto"/>
                        </a:rPr>
                        <a:t>Plain text, non-encoded CSV</a:t>
                      </a:r>
                      <a:endParaRPr b="1" sz="1000">
                        <a:solidFill>
                          <a:srgbClr val="66757F"/>
                        </a:solidFill>
                        <a:latin typeface="Roboto"/>
                        <a:ea typeface="Roboto"/>
                        <a:cs typeface="Roboto"/>
                        <a:sym typeface="Roboto"/>
                      </a:endParaRPr>
                    </a:p>
                  </a:txBody>
                  <a:tcPr marT="63500" marB="63500" marR="63500" marL="63500"/>
                </a:tc>
                <a:tc>
                  <a:txBody>
                    <a:bodyPr>
                      <a:noAutofit/>
                    </a:bodyPr>
                    <a:lstStyle/>
                    <a:p>
                      <a:pPr indent="0" lvl="0" marL="0" rtl="0" algn="l">
                        <a:spcBef>
                          <a:spcPts val="0"/>
                        </a:spcBef>
                        <a:spcAft>
                          <a:spcPts val="0"/>
                        </a:spcAft>
                        <a:buNone/>
                      </a:pPr>
                      <a:r>
                        <a:rPr b="1" lang="en" sz="1000">
                          <a:solidFill>
                            <a:srgbClr val="66757F"/>
                          </a:solidFill>
                          <a:latin typeface="Roboto"/>
                          <a:ea typeface="Roboto"/>
                          <a:cs typeface="Roboto"/>
                          <a:sym typeface="Roboto"/>
                        </a:rPr>
                        <a:t>View historical and multi-region data, as well as visualize it </a:t>
                      </a:r>
                      <a:endParaRPr b="1" sz="1000">
                        <a:solidFill>
                          <a:srgbClr val="66757F"/>
                        </a:solidFill>
                        <a:latin typeface="Roboto"/>
                        <a:ea typeface="Roboto"/>
                        <a:cs typeface="Roboto"/>
                        <a:sym typeface="Roboto"/>
                      </a:endParaRPr>
                    </a:p>
                  </a:txBody>
                  <a:tcPr marT="63500" marB="63500" marR="63500" marL="63500"/>
                </a:tc>
              </a:tr>
              <a:tr h="533400">
                <a:tc>
                  <a:txBody>
                    <a:bodyPr>
                      <a:noAutofit/>
                    </a:bodyPr>
                    <a:lstStyle/>
                    <a:p>
                      <a:pPr indent="0" lvl="0" marL="0" rtl="0" algn="l">
                        <a:spcBef>
                          <a:spcPts val="0"/>
                        </a:spcBef>
                        <a:spcAft>
                          <a:spcPts val="0"/>
                        </a:spcAft>
                        <a:buNone/>
                      </a:pPr>
                      <a:r>
                        <a:rPr b="1" lang="en" sz="1000">
                          <a:solidFill>
                            <a:srgbClr val="66757F"/>
                          </a:solidFill>
                          <a:latin typeface="Roboto"/>
                          <a:ea typeface="Roboto"/>
                          <a:cs typeface="Roboto"/>
                          <a:sym typeface="Roboto"/>
                        </a:rPr>
                        <a:t>Journalist</a:t>
                      </a:r>
                      <a:endParaRPr b="1" sz="1000">
                        <a:solidFill>
                          <a:srgbClr val="66757F"/>
                        </a:solidFill>
                        <a:latin typeface="Roboto"/>
                        <a:ea typeface="Roboto"/>
                        <a:cs typeface="Roboto"/>
                        <a:sym typeface="Roboto"/>
                      </a:endParaRPr>
                    </a:p>
                  </a:txBody>
                  <a:tcPr marT="63500" marB="63500" marR="63500" marL="63500"/>
                </a:tc>
                <a:tc>
                  <a:txBody>
                    <a:bodyPr>
                      <a:noAutofit/>
                    </a:bodyPr>
                    <a:lstStyle/>
                    <a:p>
                      <a:pPr indent="0" lvl="0" marL="0" rtl="0" algn="l">
                        <a:spcBef>
                          <a:spcPts val="0"/>
                        </a:spcBef>
                        <a:spcAft>
                          <a:spcPts val="0"/>
                        </a:spcAft>
                        <a:buNone/>
                      </a:pPr>
                      <a:r>
                        <a:rPr b="1" lang="en" sz="1000">
                          <a:solidFill>
                            <a:srgbClr val="66757F"/>
                          </a:solidFill>
                          <a:latin typeface="Roboto"/>
                          <a:ea typeface="Roboto"/>
                          <a:cs typeface="Roboto"/>
                          <a:sym typeface="Roboto"/>
                        </a:rPr>
                        <a:t>File download, GUI browsing</a:t>
                      </a:r>
                      <a:endParaRPr b="1" sz="1000">
                        <a:solidFill>
                          <a:srgbClr val="66757F"/>
                        </a:solidFill>
                        <a:latin typeface="Roboto"/>
                        <a:ea typeface="Roboto"/>
                        <a:cs typeface="Roboto"/>
                        <a:sym typeface="Roboto"/>
                      </a:endParaRPr>
                    </a:p>
                  </a:txBody>
                  <a:tcPr marT="63500" marB="63500" marR="63500" marL="63500"/>
                </a:tc>
                <a:tc>
                  <a:txBody>
                    <a:bodyPr>
                      <a:noAutofit/>
                    </a:bodyPr>
                    <a:lstStyle/>
                    <a:p>
                      <a:pPr indent="0" lvl="0" marL="0" rtl="0" algn="l">
                        <a:spcBef>
                          <a:spcPts val="0"/>
                        </a:spcBef>
                        <a:spcAft>
                          <a:spcPts val="0"/>
                        </a:spcAft>
                        <a:buNone/>
                      </a:pPr>
                      <a:r>
                        <a:rPr b="1" lang="en" sz="1000">
                          <a:solidFill>
                            <a:srgbClr val="66757F"/>
                          </a:solidFill>
                          <a:latin typeface="Roboto"/>
                          <a:ea typeface="Roboto"/>
                          <a:cs typeface="Roboto"/>
                          <a:sym typeface="Roboto"/>
                        </a:rPr>
                        <a:t>Open formats, not specific </a:t>
                      </a:r>
                      <a:endParaRPr b="1" sz="1000">
                        <a:solidFill>
                          <a:srgbClr val="66757F"/>
                        </a:solidFill>
                        <a:latin typeface="Roboto"/>
                        <a:ea typeface="Roboto"/>
                        <a:cs typeface="Roboto"/>
                        <a:sym typeface="Roboto"/>
                      </a:endParaRPr>
                    </a:p>
                  </a:txBody>
                  <a:tcPr marT="63500" marB="63500" marR="63500" marL="63500"/>
                </a:tc>
                <a:tc>
                  <a:txBody>
                    <a:bodyPr>
                      <a:noAutofit/>
                    </a:bodyPr>
                    <a:lstStyle/>
                    <a:p>
                      <a:pPr indent="0" lvl="0" marL="0" rtl="0" algn="l">
                        <a:spcBef>
                          <a:spcPts val="0"/>
                        </a:spcBef>
                        <a:spcAft>
                          <a:spcPts val="0"/>
                        </a:spcAft>
                        <a:buNone/>
                      </a:pPr>
                      <a:r>
                        <a:rPr b="1" lang="en" sz="1000">
                          <a:solidFill>
                            <a:srgbClr val="66757F"/>
                          </a:solidFill>
                          <a:latin typeface="Roboto"/>
                          <a:ea typeface="Roboto"/>
                          <a:cs typeface="Roboto"/>
                          <a:sym typeface="Roboto"/>
                        </a:rPr>
                        <a:t>Find data easily, read data descriptions, and visualize data</a:t>
                      </a:r>
                      <a:endParaRPr b="1" sz="1000">
                        <a:solidFill>
                          <a:srgbClr val="66757F"/>
                        </a:solidFill>
                        <a:latin typeface="Roboto"/>
                        <a:ea typeface="Roboto"/>
                        <a:cs typeface="Roboto"/>
                        <a:sym typeface="Roboto"/>
                      </a:endParaRPr>
                    </a:p>
                  </a:txBody>
                  <a:tcPr marT="63500" marB="63500" marR="63500" marL="63500"/>
                </a:tc>
              </a:tr>
              <a:tr h="645925">
                <a:tc>
                  <a:txBody>
                    <a:bodyPr>
                      <a:noAutofit/>
                    </a:bodyPr>
                    <a:lstStyle/>
                    <a:p>
                      <a:pPr indent="0" lvl="0" marL="0" rtl="0" algn="l">
                        <a:spcBef>
                          <a:spcPts val="0"/>
                        </a:spcBef>
                        <a:spcAft>
                          <a:spcPts val="0"/>
                        </a:spcAft>
                        <a:buNone/>
                      </a:pPr>
                      <a:r>
                        <a:rPr b="1" lang="en" sz="1000">
                          <a:solidFill>
                            <a:srgbClr val="66757F"/>
                          </a:solidFill>
                          <a:latin typeface="Roboto"/>
                          <a:ea typeface="Roboto"/>
                          <a:cs typeface="Roboto"/>
                          <a:sym typeface="Roboto"/>
                        </a:rPr>
                        <a:t>Epidemiologist </a:t>
                      </a:r>
                      <a:endParaRPr b="1" sz="1000">
                        <a:solidFill>
                          <a:srgbClr val="66757F"/>
                        </a:solidFill>
                        <a:latin typeface="Roboto"/>
                        <a:ea typeface="Roboto"/>
                        <a:cs typeface="Roboto"/>
                        <a:sym typeface="Roboto"/>
                      </a:endParaRPr>
                    </a:p>
                  </a:txBody>
                  <a:tcPr marT="63500" marB="63500" marR="63500" marL="63500"/>
                </a:tc>
                <a:tc>
                  <a:txBody>
                    <a:bodyPr>
                      <a:noAutofit/>
                    </a:bodyPr>
                    <a:lstStyle/>
                    <a:p>
                      <a:pPr indent="0" lvl="0" marL="0" rtl="0" algn="l">
                        <a:spcBef>
                          <a:spcPts val="0"/>
                        </a:spcBef>
                        <a:spcAft>
                          <a:spcPts val="0"/>
                        </a:spcAft>
                        <a:buNone/>
                      </a:pPr>
                      <a:r>
                        <a:rPr b="1" lang="en" sz="1000">
                          <a:solidFill>
                            <a:srgbClr val="66757F"/>
                          </a:solidFill>
                          <a:latin typeface="Roboto"/>
                          <a:ea typeface="Roboto"/>
                          <a:cs typeface="Roboto"/>
                          <a:sym typeface="Roboto"/>
                        </a:rPr>
                        <a:t>API, File download, GUI browsing</a:t>
                      </a:r>
                      <a:endParaRPr b="1" sz="1000">
                        <a:solidFill>
                          <a:srgbClr val="66757F"/>
                        </a:solidFill>
                        <a:latin typeface="Roboto"/>
                        <a:ea typeface="Roboto"/>
                        <a:cs typeface="Roboto"/>
                        <a:sym typeface="Roboto"/>
                      </a:endParaRPr>
                    </a:p>
                  </a:txBody>
                  <a:tcPr marT="63500" marB="63500" marR="63500" marL="63500"/>
                </a:tc>
                <a:tc>
                  <a:txBody>
                    <a:bodyPr>
                      <a:noAutofit/>
                    </a:bodyPr>
                    <a:lstStyle/>
                    <a:p>
                      <a:pPr indent="0" lvl="0" marL="0" rtl="0" algn="l">
                        <a:spcBef>
                          <a:spcPts val="0"/>
                        </a:spcBef>
                        <a:spcAft>
                          <a:spcPts val="0"/>
                        </a:spcAft>
                        <a:buNone/>
                      </a:pPr>
                      <a:r>
                        <a:rPr b="1" lang="en" sz="1000">
                          <a:solidFill>
                            <a:srgbClr val="66757F"/>
                          </a:solidFill>
                          <a:latin typeface="Roboto"/>
                          <a:ea typeface="Roboto"/>
                          <a:cs typeface="Roboto"/>
                          <a:sym typeface="Roboto"/>
                        </a:rPr>
                        <a:t>Plain text, non-encoded CSV</a:t>
                      </a:r>
                      <a:endParaRPr b="1" sz="1000">
                        <a:solidFill>
                          <a:srgbClr val="66757F"/>
                        </a:solidFill>
                        <a:latin typeface="Roboto"/>
                        <a:ea typeface="Roboto"/>
                        <a:cs typeface="Roboto"/>
                        <a:sym typeface="Roboto"/>
                      </a:endParaRPr>
                    </a:p>
                  </a:txBody>
                  <a:tcPr marT="63500" marB="63500" marR="63500" marL="63500"/>
                </a:tc>
                <a:tc>
                  <a:txBody>
                    <a:bodyPr>
                      <a:noAutofit/>
                    </a:bodyPr>
                    <a:lstStyle/>
                    <a:p>
                      <a:pPr indent="0" lvl="0" marL="0" rtl="0" algn="l">
                        <a:spcBef>
                          <a:spcPts val="0"/>
                        </a:spcBef>
                        <a:spcAft>
                          <a:spcPts val="0"/>
                        </a:spcAft>
                        <a:buNone/>
                      </a:pPr>
                      <a:r>
                        <a:rPr b="1" lang="en" sz="1000">
                          <a:solidFill>
                            <a:srgbClr val="66757F"/>
                          </a:solidFill>
                          <a:latin typeface="Roboto"/>
                          <a:ea typeface="Roboto"/>
                          <a:cs typeface="Roboto"/>
                          <a:sym typeface="Roboto"/>
                        </a:rPr>
                        <a:t>Load data into statistical processing software and compare with other data</a:t>
                      </a:r>
                      <a:endParaRPr b="1" sz="1000">
                        <a:solidFill>
                          <a:srgbClr val="66757F"/>
                        </a:solidFill>
                        <a:latin typeface="Roboto"/>
                        <a:ea typeface="Roboto"/>
                        <a:cs typeface="Roboto"/>
                        <a:sym typeface="Roboto"/>
                      </a:endParaRPr>
                    </a:p>
                  </a:txBody>
                  <a:tcPr marT="63500" marB="63500" marR="63500" marL="63500"/>
                </a:tc>
              </a:tr>
              <a:tr h="420900">
                <a:tc>
                  <a:txBody>
                    <a:bodyPr>
                      <a:noAutofit/>
                    </a:bodyPr>
                    <a:lstStyle/>
                    <a:p>
                      <a:pPr indent="0" lvl="0" marL="0" rtl="0" algn="l">
                        <a:spcBef>
                          <a:spcPts val="0"/>
                        </a:spcBef>
                        <a:spcAft>
                          <a:spcPts val="0"/>
                        </a:spcAft>
                        <a:buNone/>
                      </a:pPr>
                      <a:r>
                        <a:rPr b="1" lang="en" sz="1000">
                          <a:solidFill>
                            <a:srgbClr val="66757F"/>
                          </a:solidFill>
                          <a:latin typeface="Roboto"/>
                          <a:ea typeface="Roboto"/>
                          <a:cs typeface="Roboto"/>
                          <a:sym typeface="Roboto"/>
                        </a:rPr>
                        <a:t>General Public</a:t>
                      </a:r>
                      <a:endParaRPr b="1" sz="1000">
                        <a:solidFill>
                          <a:srgbClr val="66757F"/>
                        </a:solidFill>
                        <a:latin typeface="Roboto"/>
                        <a:ea typeface="Roboto"/>
                        <a:cs typeface="Roboto"/>
                        <a:sym typeface="Roboto"/>
                      </a:endParaRPr>
                    </a:p>
                  </a:txBody>
                  <a:tcPr marT="63500" marB="63500" marR="63500" marL="63500"/>
                </a:tc>
                <a:tc>
                  <a:txBody>
                    <a:bodyPr>
                      <a:noAutofit/>
                    </a:bodyPr>
                    <a:lstStyle/>
                    <a:p>
                      <a:pPr indent="0" lvl="0" marL="0" rtl="0" algn="l">
                        <a:spcBef>
                          <a:spcPts val="0"/>
                        </a:spcBef>
                        <a:spcAft>
                          <a:spcPts val="0"/>
                        </a:spcAft>
                        <a:buNone/>
                      </a:pPr>
                      <a:r>
                        <a:rPr b="1" lang="en" sz="1000">
                          <a:solidFill>
                            <a:srgbClr val="66757F"/>
                          </a:solidFill>
                          <a:latin typeface="Roboto"/>
                          <a:ea typeface="Roboto"/>
                          <a:cs typeface="Roboto"/>
                          <a:sym typeface="Roboto"/>
                        </a:rPr>
                        <a:t>GUI browsing</a:t>
                      </a:r>
                      <a:endParaRPr b="1" sz="1000">
                        <a:solidFill>
                          <a:srgbClr val="66757F"/>
                        </a:solidFill>
                        <a:latin typeface="Roboto"/>
                        <a:ea typeface="Roboto"/>
                        <a:cs typeface="Roboto"/>
                        <a:sym typeface="Roboto"/>
                      </a:endParaRPr>
                    </a:p>
                  </a:txBody>
                  <a:tcPr marT="63500" marB="63500" marR="63500" marL="63500"/>
                </a:tc>
                <a:tc>
                  <a:txBody>
                    <a:bodyPr>
                      <a:noAutofit/>
                    </a:bodyPr>
                    <a:lstStyle/>
                    <a:p>
                      <a:pPr indent="0" lvl="0" marL="0" rtl="0" algn="l">
                        <a:spcBef>
                          <a:spcPts val="0"/>
                        </a:spcBef>
                        <a:spcAft>
                          <a:spcPts val="0"/>
                        </a:spcAft>
                        <a:buNone/>
                      </a:pPr>
                      <a:r>
                        <a:rPr b="1" lang="en" sz="1000">
                          <a:solidFill>
                            <a:srgbClr val="66757F"/>
                          </a:solidFill>
                          <a:latin typeface="Roboto"/>
                          <a:ea typeface="Roboto"/>
                          <a:cs typeface="Roboto"/>
                          <a:sym typeface="Roboto"/>
                        </a:rPr>
                        <a:t>Open formats, not specific </a:t>
                      </a:r>
                      <a:endParaRPr b="1" sz="1000">
                        <a:solidFill>
                          <a:srgbClr val="66757F"/>
                        </a:solidFill>
                        <a:latin typeface="Roboto"/>
                        <a:ea typeface="Roboto"/>
                        <a:cs typeface="Roboto"/>
                        <a:sym typeface="Roboto"/>
                      </a:endParaRPr>
                    </a:p>
                  </a:txBody>
                  <a:tcPr marT="63500" marB="63500" marR="63500" marL="63500"/>
                </a:tc>
                <a:tc>
                  <a:txBody>
                    <a:bodyPr>
                      <a:noAutofit/>
                    </a:bodyPr>
                    <a:lstStyle/>
                    <a:p>
                      <a:pPr indent="0" lvl="0" marL="0" rtl="0" algn="l">
                        <a:spcBef>
                          <a:spcPts val="0"/>
                        </a:spcBef>
                        <a:spcAft>
                          <a:spcPts val="0"/>
                        </a:spcAft>
                        <a:buNone/>
                      </a:pPr>
                      <a:r>
                        <a:rPr b="1" lang="en" sz="1000">
                          <a:solidFill>
                            <a:srgbClr val="66757F"/>
                          </a:solidFill>
                          <a:latin typeface="Roboto"/>
                          <a:ea typeface="Roboto"/>
                          <a:cs typeface="Roboto"/>
                          <a:sym typeface="Roboto"/>
                        </a:rPr>
                        <a:t>Find and browse data quickly and easily</a:t>
                      </a:r>
                      <a:endParaRPr b="1" sz="1000">
                        <a:solidFill>
                          <a:srgbClr val="66757F"/>
                        </a:solidFill>
                        <a:latin typeface="Roboto"/>
                        <a:ea typeface="Roboto"/>
                        <a:cs typeface="Roboto"/>
                        <a:sym typeface="Roboto"/>
                      </a:endParaRPr>
                    </a:p>
                  </a:txBody>
                  <a:tcPr marT="63500" marB="63500" marR="63500" marL="635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Community: User Stories</a:t>
            </a:r>
            <a:endParaRPr/>
          </a:p>
        </p:txBody>
      </p:sp>
      <p:pic>
        <p:nvPicPr>
          <p:cNvPr id="125" name="Google Shape;125;p18"/>
          <p:cNvPicPr preferRelativeResize="0"/>
          <p:nvPr/>
        </p:nvPicPr>
        <p:blipFill>
          <a:blip r:embed="rId3">
            <a:alphaModFix/>
          </a:blip>
          <a:stretch>
            <a:fillRect/>
          </a:stretch>
        </p:blipFill>
        <p:spPr>
          <a:xfrm>
            <a:off x="592275" y="1743750"/>
            <a:ext cx="3659530" cy="2116649"/>
          </a:xfrm>
          <a:prstGeom prst="rect">
            <a:avLst/>
          </a:prstGeom>
          <a:noFill/>
          <a:ln>
            <a:noFill/>
          </a:ln>
        </p:spPr>
      </p:pic>
      <p:pic>
        <p:nvPicPr>
          <p:cNvPr id="126" name="Google Shape;126;p18"/>
          <p:cNvPicPr preferRelativeResize="0"/>
          <p:nvPr/>
        </p:nvPicPr>
        <p:blipFill>
          <a:blip r:embed="rId4">
            <a:alphaModFix/>
          </a:blip>
          <a:stretch>
            <a:fillRect/>
          </a:stretch>
        </p:blipFill>
        <p:spPr>
          <a:xfrm>
            <a:off x="4294625" y="1743750"/>
            <a:ext cx="4322901" cy="211665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Community Design Choices</a:t>
            </a:r>
            <a:endParaRPr/>
          </a:p>
        </p:txBody>
      </p:sp>
      <p:sp>
        <p:nvSpPr>
          <p:cNvPr id="132" name="Google Shape;132;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predicted our user community to be relatively </a:t>
            </a:r>
            <a:r>
              <a:rPr b="1" lang="en"/>
              <a:t>large and diverse</a:t>
            </a:r>
            <a:r>
              <a:rPr lang="en"/>
              <a:t>, because </a:t>
            </a:r>
            <a:r>
              <a:rPr b="1" lang="en"/>
              <a:t>disease prevention, and thus vaccination and immunization, affects entire communities. </a:t>
            </a:r>
            <a:r>
              <a:rPr lang="en"/>
              <a:t>To account for this, we included both </a:t>
            </a:r>
            <a:r>
              <a:rPr b="1" lang="en"/>
              <a:t>data access requirements</a:t>
            </a:r>
            <a:r>
              <a:rPr lang="en"/>
              <a:t> and </a:t>
            </a:r>
            <a:r>
              <a:rPr b="1" lang="en"/>
              <a:t>user stories</a:t>
            </a:r>
            <a:r>
              <a:rPr lang="en"/>
              <a:t> broken down by individual user categories. </a:t>
            </a:r>
            <a:endParaRPr/>
          </a:p>
          <a:p>
            <a:pPr indent="0" lvl="0" marL="0" rtl="0" algn="l">
              <a:spcBef>
                <a:spcPts val="1600"/>
              </a:spcBef>
              <a:spcAft>
                <a:spcPts val="1600"/>
              </a:spcAft>
              <a:buNone/>
            </a:pPr>
            <a:r>
              <a:rPr lang="en"/>
              <a:t>We also spent considerable time reviewing the various </a:t>
            </a:r>
            <a:r>
              <a:rPr b="1" lang="en"/>
              <a:t>constraints</a:t>
            </a:r>
            <a:r>
              <a:rPr lang="en"/>
              <a:t> entailed by this data, especially </a:t>
            </a:r>
            <a:r>
              <a:rPr b="1" lang="en"/>
              <a:t>applicable laws</a:t>
            </a:r>
            <a:r>
              <a:rPr lang="en"/>
              <a:t>, and decided to include a </a:t>
            </a:r>
            <a:r>
              <a:rPr b="1" lang="en"/>
              <a:t>full legislative overview</a:t>
            </a:r>
            <a:r>
              <a:rPr lang="en"/>
              <a:t> in our protocol, as well as </a:t>
            </a:r>
            <a:r>
              <a:rPr b="1" lang="en"/>
              <a:t>specifications for the creation of a legislative tracker</a:t>
            </a:r>
            <a:r>
              <a:rPr lang="en"/>
              <a:t> that would also be part of our repository.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Collection Policy</a:t>
            </a:r>
            <a:endParaRPr/>
          </a:p>
        </p:txBody>
      </p:sp>
      <p:sp>
        <p:nvSpPr>
          <p:cNvPr id="138" name="Google Shape;138;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Submissions-based repository with light curatorial services offered</a:t>
            </a:r>
            <a:endParaRPr/>
          </a:p>
          <a:p>
            <a:pPr indent="-342900" lvl="0" marL="457200" rtl="0" algn="l">
              <a:spcBef>
                <a:spcPts val="0"/>
              </a:spcBef>
              <a:spcAft>
                <a:spcPts val="0"/>
              </a:spcAft>
              <a:buSzPts val="1800"/>
              <a:buChar char="●"/>
            </a:pPr>
            <a:r>
              <a:rPr lang="en"/>
              <a:t>Only accepts data about required vaccinations and immunization schedules for school-age children in the PNW states of ID, OR, and WA</a:t>
            </a:r>
            <a:endParaRPr/>
          </a:p>
          <a:p>
            <a:pPr indent="0" lvl="0" marL="0" rtl="0" algn="l">
              <a:spcBef>
                <a:spcPts val="1600"/>
              </a:spcBef>
              <a:spcAft>
                <a:spcPts val="0"/>
              </a:spcAft>
              <a:buNone/>
            </a:pPr>
            <a:r>
              <a:rPr b="1" lang="en"/>
              <a:t>Design choices:</a:t>
            </a:r>
            <a:endParaRPr b="1"/>
          </a:p>
          <a:p>
            <a:pPr indent="-311150" lvl="0" marL="457200" rtl="0" algn="l">
              <a:spcBef>
                <a:spcPts val="1600"/>
              </a:spcBef>
              <a:spcAft>
                <a:spcPts val="0"/>
              </a:spcAft>
              <a:buSzPts val="1300"/>
              <a:buChar char="●"/>
            </a:pPr>
            <a:r>
              <a:rPr lang="en" sz="1300"/>
              <a:t>Because of the complex nature of medical vaccination data, the repository is </a:t>
            </a:r>
            <a:r>
              <a:rPr b="1" lang="en" sz="1300"/>
              <a:t>submissions-based</a:t>
            </a:r>
            <a:r>
              <a:rPr lang="en" sz="1300"/>
              <a:t> with only light-touch curation. </a:t>
            </a:r>
            <a:endParaRPr sz="1300"/>
          </a:p>
          <a:p>
            <a:pPr indent="-311150" lvl="0" marL="457200" rtl="0" algn="l">
              <a:spcBef>
                <a:spcPts val="0"/>
              </a:spcBef>
              <a:spcAft>
                <a:spcPts val="0"/>
              </a:spcAft>
              <a:buSzPts val="1300"/>
              <a:buChar char="●"/>
            </a:pPr>
            <a:r>
              <a:rPr lang="en" sz="1300"/>
              <a:t>While data about non-required vaccines and adult vaccines exists, it tends to be less complete than data about required vaccines for children. Additionally, immunization for the most severe vaccine-preventable diseases almost exclusively occurs in childhood. </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