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C45"/>
    <a:srgbClr val="B3052B"/>
    <a:srgbClr val="00618F"/>
    <a:srgbClr val="5B8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2D2-1B51-2C42-BC5B-03D06ECA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FF7F8-628B-0E45-BE7B-2610EFC2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643-F5D2-AD4D-B985-B42A41EF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973-9B1C-BC48-B70B-EA6152D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849E-E433-6D48-BF73-34783A8E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6B08-86E4-B44E-8786-8F0F0631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A910-0260-AF4C-A881-19D2C1EA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072D-99BA-FE4E-A0CB-11EB5268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B498-0A57-1E4F-82D7-F6972994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9C5A-EFD4-1344-8A10-DA90F3BB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C33E9-2521-1F4A-A213-AD1A98226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321E7-6B46-A143-9875-F37DBBA3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26C9-8305-5D45-AD22-5F33B726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36DC-9625-5E48-9595-916BCFB2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EBC4-FAC9-C942-B23F-9E9F563E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7554-4BF9-2843-8B3D-8C347C4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72A2-B114-0249-9A1E-E482C13F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0307-4FA2-D145-8156-B2E9B7A0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4A13-972C-0246-84FE-DB2AE909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BB5B-9FCE-424E-AFFB-71B2BAE5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5FE-F376-4C4F-A397-27E8438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CB9B-2A32-AD41-B91F-1FD24789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0F6B-4A7C-FA43-8F4A-9498B67D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E504-E9F3-E548-87B0-847E2676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181E-C85E-DC45-B51B-2771C70E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33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3F6C-F8D1-8446-87CC-2AFB963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82DE-BF54-3E4A-BB70-2692019DB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2C32-1E0D-E84C-9984-6EDB819A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C5C1-22A2-1F49-BEEF-BA4F2B67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F565-6B26-CB41-8D3C-4BC33A0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62F4-F821-5A45-AE1E-D3D7557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75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D6F-8BFC-3F4C-960A-E3505ED3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A6A0-D978-9D45-8191-9A3D5803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8E395-6657-D747-9590-8171D259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B1D02-C2D6-8344-9531-DBC409F7E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2AD54-C272-0A4C-BAA4-5974CEEF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F472-19D0-9247-B04C-5EC500AC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04275-7659-7444-81E7-5DD7CECD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7929-D1E8-294F-AA7F-446A5C75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23D6-79EB-6B44-A0F4-5CD20A2B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FE8C5-D9D3-CD47-A9B3-73C27E05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1B7D-B961-D045-A1F0-FCB5A3CE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925D2-5358-1443-996E-4D3D6A81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5A3BF-A352-544F-B1A5-952C0225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4BBFF-8CA5-0B42-8436-240D89B4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9376-935D-154D-84B1-253E46C0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1EA3-7C3D-C344-9933-4D15C6F5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3DE0-6003-5547-A48E-D27DF8E6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5EB8-AFB3-E34B-A098-CC13F897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A261-5FD2-AB47-A63A-84920918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EEF3-C1F5-7446-8D14-5CD8658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94E6-8F6B-2449-8E90-0E7044C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4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D508-9661-8848-81FD-7908E5F1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0A730-299A-D844-847C-E530C8626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E4B4D-DD7F-5B40-A08B-D595A153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D117-DC1B-BD49-B81B-DC7C99E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29D1-5D32-374C-997A-B2B2AD17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27B6-214B-7145-8F25-59775DFF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0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CD40-ACA2-214B-AEB9-5FB07BB1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7369-403C-CA47-89EB-D7D2580C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9DCB-B7D9-FA4F-AC75-08FBF09A3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9230-81CA-F043-9E3C-316FF222131C}" type="datetimeFigureOut">
              <a:rPr lang="de-DE" smtClean="0"/>
              <a:t>02.07.19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17B7-F50D-C04D-999B-39E8DE966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69C8-463B-4449-B8CF-31FF6E511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BB37-ED2C-7B4C-AB12-CEE0968203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6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A2D7FCF-B85D-F34D-888E-058AEC3173F3}"/>
              </a:ext>
            </a:extLst>
          </p:cNvPr>
          <p:cNvSpPr/>
          <p:nvPr/>
        </p:nvSpPr>
        <p:spPr>
          <a:xfrm>
            <a:off x="5157928" y="174842"/>
            <a:ext cx="1645482" cy="942010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Was soll getestet werden?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A932293-EC07-364C-97BB-5612ED55A359}"/>
              </a:ext>
            </a:extLst>
          </p:cNvPr>
          <p:cNvSpPr/>
          <p:nvPr/>
        </p:nvSpPr>
        <p:spPr>
          <a:xfrm>
            <a:off x="7655077" y="2586618"/>
            <a:ext cx="1566056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Welches Skalen-niveau?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7F2C939-49D6-B347-A931-0D8AC69007BD}"/>
              </a:ext>
            </a:extLst>
          </p:cNvPr>
          <p:cNvSpPr/>
          <p:nvPr/>
        </p:nvSpPr>
        <p:spPr>
          <a:xfrm>
            <a:off x="2186075" y="2140259"/>
            <a:ext cx="1775802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Was wird verglichen?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D533008-87BD-544D-BB83-69073753569C}"/>
              </a:ext>
            </a:extLst>
          </p:cNvPr>
          <p:cNvSpPr/>
          <p:nvPr/>
        </p:nvSpPr>
        <p:spPr>
          <a:xfrm>
            <a:off x="1065869" y="3819601"/>
            <a:ext cx="1555110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Ist </a:t>
            </a:r>
            <a:r>
              <a:rPr lang="el-GR" sz="1100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bekannt</a:t>
            </a:r>
            <a:r>
              <a:rPr lang="en-US" sz="1100" dirty="0">
                <a:solidFill>
                  <a:schemeClr val="bg1"/>
                </a:solidFill>
              </a:rPr>
              <a:t>?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033B0DC-E6CC-E140-BA70-CC3EFBE079D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803410" y="645847"/>
            <a:ext cx="1631324" cy="632541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0955AAE-462F-F94C-890F-076F99508558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3073976" y="645846"/>
            <a:ext cx="2083952" cy="632541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82DD9C8-4AC5-8E41-BAFF-9CF73434235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901088" y="1196432"/>
            <a:ext cx="162336" cy="3175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000EF81-9ADC-6348-B5F4-AA9E217D3B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8130254" y="2278767"/>
            <a:ext cx="612330" cy="337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96935CB-6C2A-8341-8364-7D9308D107D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7606359" y="3047368"/>
            <a:ext cx="48718" cy="1098307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6B93820-EE2E-A04C-90A2-EF381BF87378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9221133" y="3047369"/>
            <a:ext cx="36261" cy="1098307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7BF9027-BBC5-0349-B2AB-45309439D714}"/>
              </a:ext>
            </a:extLst>
          </p:cNvPr>
          <p:cNvCxnSpPr>
            <a:cxnSpLocks/>
            <a:stCxn id="9" idx="2"/>
            <a:endCxn id="62" idx="3"/>
          </p:cNvCxnSpPr>
          <p:nvPr/>
        </p:nvCxnSpPr>
        <p:spPr>
          <a:xfrm rot="16200000" flipH="1">
            <a:off x="7096371" y="5351564"/>
            <a:ext cx="1023150" cy="3174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F5AEC23-510D-8C4C-AEA9-EB9BBF415ED7}"/>
              </a:ext>
            </a:extLst>
          </p:cNvPr>
          <p:cNvCxnSpPr>
            <a:cxnSpLocks/>
            <a:stCxn id="10" idx="2"/>
            <a:endCxn id="50" idx="3"/>
          </p:cNvCxnSpPr>
          <p:nvPr/>
        </p:nvCxnSpPr>
        <p:spPr>
          <a:xfrm rot="5400000">
            <a:off x="8745819" y="5353151"/>
            <a:ext cx="102315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nip Same Side Corner Rectangle 49">
            <a:extLst>
              <a:ext uri="{FF2B5EF4-FFF2-40B4-BE49-F238E27FC236}">
                <a16:creationId xmlns:a16="http://schemas.microsoft.com/office/drawing/2014/main" id="{4AE8908E-1FC5-7A4C-AB09-F1A201FFA47A}"/>
              </a:ext>
            </a:extLst>
          </p:cNvPr>
          <p:cNvSpPr/>
          <p:nvPr/>
        </p:nvSpPr>
        <p:spPr>
          <a:xfrm>
            <a:off x="8609945" y="5864726"/>
            <a:ext cx="129489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Korrelation, Regression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882CE0A-2D21-1C4C-B943-ACE892AA2EAE}"/>
              </a:ext>
            </a:extLst>
          </p:cNvPr>
          <p:cNvSpPr/>
          <p:nvPr/>
        </p:nvSpPr>
        <p:spPr>
          <a:xfrm>
            <a:off x="6938703" y="5864726"/>
            <a:ext cx="1341660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i="1" dirty="0"/>
              <a:t>Χ</a:t>
            </a:r>
            <a:r>
              <a:rPr lang="el-GR" sz="1100" i="1" baseline="30000" dirty="0"/>
              <a:t>2</a:t>
            </a:r>
            <a:r>
              <a:rPr lang="en-US" sz="1100" dirty="0"/>
              <a:t>-</a:t>
            </a:r>
            <a:r>
              <a:rPr lang="en-US" sz="1100" dirty="0" err="1"/>
              <a:t>Unabhängig-keitstest</a:t>
            </a:r>
            <a:endParaRPr lang="de-DE" sz="1100" dirty="0"/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D3DCC905-9B45-F94C-924A-AB0F630EF725}"/>
              </a:ext>
            </a:extLst>
          </p:cNvPr>
          <p:cNvSpPr/>
          <p:nvPr/>
        </p:nvSpPr>
        <p:spPr>
          <a:xfrm>
            <a:off x="390969" y="5865525"/>
            <a:ext cx="129489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z</a:t>
            </a:r>
            <a:r>
              <a:rPr lang="en-US" sz="1100" dirty="0"/>
              <a:t>-Test</a:t>
            </a:r>
            <a:endParaRPr lang="de-DE" sz="1100" dirty="0"/>
          </a:p>
        </p:txBody>
      </p:sp>
      <p:sp>
        <p:nvSpPr>
          <p:cNvPr id="66" name="Snip Same Side Corner Rectangle 65">
            <a:extLst>
              <a:ext uri="{FF2B5EF4-FFF2-40B4-BE49-F238E27FC236}">
                <a16:creationId xmlns:a16="http://schemas.microsoft.com/office/drawing/2014/main" id="{D4AC6735-91C6-994B-AD13-54DC20281D0C}"/>
              </a:ext>
            </a:extLst>
          </p:cNvPr>
          <p:cNvSpPr/>
          <p:nvPr/>
        </p:nvSpPr>
        <p:spPr>
          <a:xfrm>
            <a:off x="2023397" y="5865525"/>
            <a:ext cx="1298252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1-Stichproben-</a:t>
            </a:r>
            <a:r>
              <a:rPr lang="de-DE" sz="1100" i="1" dirty="0"/>
              <a:t>t-</a:t>
            </a:r>
            <a:r>
              <a:rPr lang="de-DE" sz="1100" dirty="0"/>
              <a:t>Test</a:t>
            </a:r>
          </a:p>
        </p:txBody>
      </p:sp>
      <p:sp>
        <p:nvSpPr>
          <p:cNvPr id="67" name="Snip Same Side Corner Rectangle 66">
            <a:extLst>
              <a:ext uri="{FF2B5EF4-FFF2-40B4-BE49-F238E27FC236}">
                <a16:creationId xmlns:a16="http://schemas.microsoft.com/office/drawing/2014/main" id="{40304453-BC72-BB4C-A39B-55935EE19F96}"/>
              </a:ext>
            </a:extLst>
          </p:cNvPr>
          <p:cNvSpPr/>
          <p:nvPr/>
        </p:nvSpPr>
        <p:spPr>
          <a:xfrm>
            <a:off x="3659182" y="5865525"/>
            <a:ext cx="1298252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2-Stichproben</a:t>
            </a:r>
            <a:r>
              <a:rPr lang="de-DE" sz="1100" i="1" dirty="0"/>
              <a:t>-</a:t>
            </a:r>
            <a:br>
              <a:rPr lang="de-DE" sz="1100" i="1" dirty="0"/>
            </a:br>
            <a:r>
              <a:rPr lang="de-DE" sz="1100" i="1" dirty="0"/>
              <a:t>t</a:t>
            </a:r>
            <a:r>
              <a:rPr lang="de-DE" sz="1100" dirty="0"/>
              <a:t>-Test</a:t>
            </a:r>
          </a:p>
        </p:txBody>
      </p:sp>
      <p:sp>
        <p:nvSpPr>
          <p:cNvPr id="76" name="Snip Same Side Corner Rectangle 75">
            <a:extLst>
              <a:ext uri="{FF2B5EF4-FFF2-40B4-BE49-F238E27FC236}">
                <a16:creationId xmlns:a16="http://schemas.microsoft.com/office/drawing/2014/main" id="{DCA052C8-C8FF-6946-AE79-4F8C11BE459B}"/>
              </a:ext>
            </a:extLst>
          </p:cNvPr>
          <p:cNvSpPr/>
          <p:nvPr/>
        </p:nvSpPr>
        <p:spPr>
          <a:xfrm>
            <a:off x="5294967" y="5876246"/>
            <a:ext cx="137775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F</a:t>
            </a:r>
            <a:r>
              <a:rPr lang="de-DE" sz="1100" dirty="0"/>
              <a:t>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7EFCE-9ECD-2F4C-B78B-B28B80EC77B0}"/>
              </a:ext>
            </a:extLst>
          </p:cNvPr>
          <p:cNvSpPr/>
          <p:nvPr/>
        </p:nvSpPr>
        <p:spPr>
          <a:xfrm>
            <a:off x="7823298" y="1278388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Beziehung zwischen zwei Variablen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06D2C-59CB-D644-81E3-F7D47D48EBB0}"/>
              </a:ext>
            </a:extLst>
          </p:cNvPr>
          <p:cNvSpPr/>
          <p:nvPr/>
        </p:nvSpPr>
        <p:spPr>
          <a:xfrm>
            <a:off x="2462540" y="1278388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Unterschiede in Mittelwerten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09CFA7-4611-AF47-A276-A6A86F065FDE}"/>
              </a:ext>
            </a:extLst>
          </p:cNvPr>
          <p:cNvSpPr/>
          <p:nvPr/>
        </p:nvSpPr>
        <p:spPr>
          <a:xfrm>
            <a:off x="5372408" y="1279188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Unterschiede in Streuung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EE486-592C-E345-9988-C0F35D0FEFBC}"/>
              </a:ext>
            </a:extLst>
          </p:cNvPr>
          <p:cNvSpPr/>
          <p:nvPr/>
        </p:nvSpPr>
        <p:spPr>
          <a:xfrm>
            <a:off x="6994923" y="4145676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Beide Nominalskala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56E26-C088-114A-A2F8-DCAA97E079E5}"/>
              </a:ext>
            </a:extLst>
          </p:cNvPr>
          <p:cNvSpPr/>
          <p:nvPr/>
        </p:nvSpPr>
        <p:spPr>
          <a:xfrm>
            <a:off x="8645958" y="4145676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Beide Intervall-/ Verhältnisskala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C784A-E68B-F547-9F05-CC8ED1568925}"/>
              </a:ext>
            </a:extLst>
          </p:cNvPr>
          <p:cNvSpPr/>
          <p:nvPr/>
        </p:nvSpPr>
        <p:spPr>
          <a:xfrm>
            <a:off x="1227409" y="2962165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Stichprobe und Grundgesamtheit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D1CF9-E00E-B844-AA6B-05549C0B3B03}"/>
              </a:ext>
            </a:extLst>
          </p:cNvPr>
          <p:cNvSpPr/>
          <p:nvPr/>
        </p:nvSpPr>
        <p:spPr>
          <a:xfrm>
            <a:off x="3696525" y="2975156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Zwei Stichproben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4AE9D4-41DF-A74F-9BC0-BCCEEE7646BA}"/>
              </a:ext>
            </a:extLst>
          </p:cNvPr>
          <p:cNvSpPr/>
          <p:nvPr/>
        </p:nvSpPr>
        <p:spPr>
          <a:xfrm>
            <a:off x="426982" y="4885279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Ja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E11D2D-4A42-6E4C-B4CA-1FA68CC011D8}"/>
              </a:ext>
            </a:extLst>
          </p:cNvPr>
          <p:cNvSpPr/>
          <p:nvPr/>
        </p:nvSpPr>
        <p:spPr>
          <a:xfrm>
            <a:off x="2056918" y="4886367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Nein, Schätzung durch </a:t>
            </a:r>
            <a:r>
              <a:rPr lang="de-DE" sz="1100" i="1" dirty="0">
                <a:solidFill>
                  <a:schemeClr val="tx1"/>
                </a:solidFill>
              </a:rPr>
              <a:t>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8E619D8-622C-0F42-A448-B16823875271}"/>
              </a:ext>
            </a:extLst>
          </p:cNvPr>
          <p:cNvCxnSpPr>
            <a:cxnSpLocks/>
            <a:stCxn id="7" idx="2"/>
            <a:endCxn id="76" idx="3"/>
          </p:cNvCxnSpPr>
          <p:nvPr/>
        </p:nvCxnSpPr>
        <p:spPr>
          <a:xfrm rot="16200000" flipH="1">
            <a:off x="4033265" y="3925666"/>
            <a:ext cx="3901158" cy="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39FDF44-9A00-5F42-B203-99481A503D8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2990991" y="2057273"/>
            <a:ext cx="165971" cy="12700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88E8815-4E9C-104E-A1BD-CF4ED52C512F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rot="10800000" flipV="1">
            <a:off x="1838845" y="2601009"/>
            <a:ext cx="347230" cy="36115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FB5E58C2-C830-F54F-B6B5-833A17B71A88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3961877" y="2601010"/>
            <a:ext cx="346084" cy="374146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E0820F3-08BC-DC40-BA66-B70C1232120D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1760366" y="3736543"/>
            <a:ext cx="161536" cy="4579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D1EA8D1-910F-E240-93DC-24B0567A2DE3}"/>
              </a:ext>
            </a:extLst>
          </p:cNvPr>
          <p:cNvCxnSpPr>
            <a:cxnSpLocks/>
            <a:stCxn id="21" idx="3"/>
            <a:endCxn id="103" idx="0"/>
          </p:cNvCxnSpPr>
          <p:nvPr/>
        </p:nvCxnSpPr>
        <p:spPr>
          <a:xfrm>
            <a:off x="2620979" y="4280352"/>
            <a:ext cx="47375" cy="60601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073FE3B-D32F-AF4F-83E5-32ED7E079863}"/>
              </a:ext>
            </a:extLst>
          </p:cNvPr>
          <p:cNvCxnSpPr>
            <a:cxnSpLocks/>
            <a:stCxn id="21" idx="1"/>
            <a:endCxn id="102" idx="0"/>
          </p:cNvCxnSpPr>
          <p:nvPr/>
        </p:nvCxnSpPr>
        <p:spPr>
          <a:xfrm rot="10800000" flipV="1">
            <a:off x="1038419" y="4280351"/>
            <a:ext cx="27451" cy="604927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C4DCABCF-DE8B-E242-8DCA-BD6516049329}"/>
              </a:ext>
            </a:extLst>
          </p:cNvPr>
          <p:cNvCxnSpPr>
            <a:cxnSpLocks/>
            <a:stCxn id="103" idx="2"/>
            <a:endCxn id="66" idx="3"/>
          </p:cNvCxnSpPr>
          <p:nvPr/>
        </p:nvCxnSpPr>
        <p:spPr>
          <a:xfrm rot="16200000" flipH="1">
            <a:off x="2528809" y="5721811"/>
            <a:ext cx="283258" cy="4169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9702424-4F50-F141-8232-B90ED7F60257}"/>
              </a:ext>
            </a:extLst>
          </p:cNvPr>
          <p:cNvCxnSpPr>
            <a:stCxn id="102" idx="2"/>
            <a:endCxn id="65" idx="3"/>
          </p:cNvCxnSpPr>
          <p:nvPr/>
        </p:nvCxnSpPr>
        <p:spPr>
          <a:xfrm rot="5400000">
            <a:off x="896245" y="5723352"/>
            <a:ext cx="284346" cy="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E6A3720F-91D7-554C-AEA8-FC102BAAF0F0}"/>
              </a:ext>
            </a:extLst>
          </p:cNvPr>
          <p:cNvCxnSpPr>
            <a:cxnSpLocks/>
            <a:stCxn id="12" idx="2"/>
            <a:endCxn id="67" idx="3"/>
          </p:cNvCxnSpPr>
          <p:nvPr/>
        </p:nvCxnSpPr>
        <p:spPr>
          <a:xfrm rot="16200000" flipH="1">
            <a:off x="3210900" y="4768116"/>
            <a:ext cx="2194469" cy="347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Same Side Corner Rectangle 38">
            <a:extLst>
              <a:ext uri="{FF2B5EF4-FFF2-40B4-BE49-F238E27FC236}">
                <a16:creationId xmlns:a16="http://schemas.microsoft.com/office/drawing/2014/main" id="{6EA18680-BEB2-2B44-B757-A5A8C828C781}"/>
              </a:ext>
            </a:extLst>
          </p:cNvPr>
          <p:cNvSpPr/>
          <p:nvPr/>
        </p:nvSpPr>
        <p:spPr>
          <a:xfrm>
            <a:off x="10234422" y="5876246"/>
            <a:ext cx="129489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i="1" dirty="0"/>
              <a:t>Χ</a:t>
            </a:r>
            <a:r>
              <a:rPr lang="el-GR" sz="1100" i="1" baseline="30000" dirty="0"/>
              <a:t>2</a:t>
            </a:r>
            <a:r>
              <a:rPr lang="en-US" sz="1100" dirty="0"/>
              <a:t>-</a:t>
            </a:r>
            <a:r>
              <a:rPr lang="en-US" sz="1100" dirty="0" err="1"/>
              <a:t>Anpassungs</a:t>
            </a:r>
            <a:r>
              <a:rPr lang="en-US" sz="1100" dirty="0"/>
              <a:t>-test</a:t>
            </a:r>
            <a:endParaRPr lang="de-DE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5B7F8-5D04-D844-A0A2-8DC906C9F61F}"/>
              </a:ext>
            </a:extLst>
          </p:cNvPr>
          <p:cNvSpPr/>
          <p:nvPr/>
        </p:nvSpPr>
        <p:spPr>
          <a:xfrm>
            <a:off x="10269025" y="1278387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Verteilung eines Merkmals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2C17A1-BD83-B949-82C6-62E51FDFE783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>
            <a:off x="6803410" y="645847"/>
            <a:ext cx="4077051" cy="632540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53528C7-0C32-4048-B0E5-F171F524D585}"/>
              </a:ext>
            </a:extLst>
          </p:cNvPr>
          <p:cNvCxnSpPr>
            <a:cxnSpLocks/>
            <a:stCxn id="40" idx="2"/>
            <a:endCxn id="39" idx="3"/>
          </p:cNvCxnSpPr>
          <p:nvPr/>
        </p:nvCxnSpPr>
        <p:spPr>
          <a:xfrm rot="16200000" flipH="1">
            <a:off x="8930186" y="3924561"/>
            <a:ext cx="3901959" cy="1409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A2D7FCF-B85D-F34D-888E-058AEC3173F3}"/>
              </a:ext>
            </a:extLst>
          </p:cNvPr>
          <p:cNvSpPr/>
          <p:nvPr/>
        </p:nvSpPr>
        <p:spPr>
          <a:xfrm>
            <a:off x="4865118" y="336378"/>
            <a:ext cx="1645482" cy="942010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Was soll getestet werden?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7F2C939-49D6-B347-A931-0D8AC69007BD}"/>
              </a:ext>
            </a:extLst>
          </p:cNvPr>
          <p:cNvSpPr/>
          <p:nvPr/>
        </p:nvSpPr>
        <p:spPr>
          <a:xfrm>
            <a:off x="3345024" y="2140259"/>
            <a:ext cx="1775802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Was wird verglichen?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D533008-87BD-544D-BB83-69073753569C}"/>
              </a:ext>
            </a:extLst>
          </p:cNvPr>
          <p:cNvSpPr/>
          <p:nvPr/>
        </p:nvSpPr>
        <p:spPr>
          <a:xfrm>
            <a:off x="2224818" y="3819601"/>
            <a:ext cx="1555110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Ist </a:t>
            </a:r>
            <a:r>
              <a:rPr lang="el-GR" sz="1100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bekannt</a:t>
            </a:r>
            <a:r>
              <a:rPr lang="en-US" sz="1100" dirty="0">
                <a:solidFill>
                  <a:schemeClr val="bg1"/>
                </a:solidFill>
              </a:rPr>
              <a:t>?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0955AAE-462F-F94C-890F-076F99508558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4232926" y="807382"/>
            <a:ext cx="632193" cy="47100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82DD9C8-4AC5-8E41-BAFF-9CF73434235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510600" y="807383"/>
            <a:ext cx="632193" cy="47180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D3DCC905-9B45-F94C-924A-AB0F630EF725}"/>
              </a:ext>
            </a:extLst>
          </p:cNvPr>
          <p:cNvSpPr/>
          <p:nvPr/>
        </p:nvSpPr>
        <p:spPr>
          <a:xfrm>
            <a:off x="1549918" y="5865525"/>
            <a:ext cx="129489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z</a:t>
            </a:r>
            <a:r>
              <a:rPr lang="en-US" sz="1100" dirty="0"/>
              <a:t>-Test</a:t>
            </a:r>
            <a:endParaRPr lang="de-DE" sz="1100" dirty="0"/>
          </a:p>
        </p:txBody>
      </p:sp>
      <p:sp>
        <p:nvSpPr>
          <p:cNvPr id="66" name="Snip Same Side Corner Rectangle 65">
            <a:extLst>
              <a:ext uri="{FF2B5EF4-FFF2-40B4-BE49-F238E27FC236}">
                <a16:creationId xmlns:a16="http://schemas.microsoft.com/office/drawing/2014/main" id="{D4AC6735-91C6-994B-AD13-54DC20281D0C}"/>
              </a:ext>
            </a:extLst>
          </p:cNvPr>
          <p:cNvSpPr/>
          <p:nvPr/>
        </p:nvSpPr>
        <p:spPr>
          <a:xfrm>
            <a:off x="3182346" y="5865525"/>
            <a:ext cx="1298252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1-Stichproben-</a:t>
            </a:r>
            <a:r>
              <a:rPr lang="de-DE" sz="1100" i="1" dirty="0"/>
              <a:t>t-</a:t>
            </a:r>
            <a:r>
              <a:rPr lang="de-DE" sz="1100" dirty="0"/>
              <a:t>Test</a:t>
            </a:r>
          </a:p>
        </p:txBody>
      </p:sp>
      <p:sp>
        <p:nvSpPr>
          <p:cNvPr id="67" name="Snip Same Side Corner Rectangle 66">
            <a:extLst>
              <a:ext uri="{FF2B5EF4-FFF2-40B4-BE49-F238E27FC236}">
                <a16:creationId xmlns:a16="http://schemas.microsoft.com/office/drawing/2014/main" id="{40304453-BC72-BB4C-A39B-55935EE19F96}"/>
              </a:ext>
            </a:extLst>
          </p:cNvPr>
          <p:cNvSpPr/>
          <p:nvPr/>
        </p:nvSpPr>
        <p:spPr>
          <a:xfrm>
            <a:off x="4818131" y="5865525"/>
            <a:ext cx="1298252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2-Stichproben</a:t>
            </a:r>
            <a:r>
              <a:rPr lang="de-DE" sz="1100" i="1" dirty="0"/>
              <a:t>-t</a:t>
            </a:r>
            <a:r>
              <a:rPr lang="de-DE" sz="1100" dirty="0"/>
              <a:t>-Test</a:t>
            </a:r>
          </a:p>
        </p:txBody>
      </p:sp>
      <p:sp>
        <p:nvSpPr>
          <p:cNvPr id="76" name="Snip Same Side Corner Rectangle 75">
            <a:extLst>
              <a:ext uri="{FF2B5EF4-FFF2-40B4-BE49-F238E27FC236}">
                <a16:creationId xmlns:a16="http://schemas.microsoft.com/office/drawing/2014/main" id="{DCA052C8-C8FF-6946-AE79-4F8C11BE459B}"/>
              </a:ext>
            </a:extLst>
          </p:cNvPr>
          <p:cNvSpPr/>
          <p:nvPr/>
        </p:nvSpPr>
        <p:spPr>
          <a:xfrm>
            <a:off x="6453916" y="5876246"/>
            <a:ext cx="137775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F</a:t>
            </a:r>
            <a:r>
              <a:rPr lang="de-DE" sz="1100" dirty="0"/>
              <a:t>-Test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662583-B520-9A46-9E75-3D9501B7ED7C}"/>
              </a:ext>
            </a:extLst>
          </p:cNvPr>
          <p:cNvGrpSpPr/>
          <p:nvPr/>
        </p:nvGrpSpPr>
        <p:grpSpPr>
          <a:xfrm>
            <a:off x="3621489" y="1278388"/>
            <a:ext cx="4132740" cy="696700"/>
            <a:chOff x="3621489" y="1278388"/>
            <a:chExt cx="4132740" cy="696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F06D2C-59CB-D644-81E3-F7D47D48EBB0}"/>
                </a:ext>
              </a:extLst>
            </p:cNvPr>
            <p:cNvSpPr/>
            <p:nvPr/>
          </p:nvSpPr>
          <p:spPr>
            <a:xfrm>
              <a:off x="3621489" y="1278388"/>
              <a:ext cx="1222872" cy="695900"/>
            </a:xfrm>
            <a:prstGeom prst="rect">
              <a:avLst/>
            </a:prstGeom>
            <a:noFill/>
            <a:ln w="19050">
              <a:solidFill>
                <a:srgbClr val="737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Unterschiede in Mittelwerten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09CFA7-4611-AF47-A276-A6A86F065FDE}"/>
                </a:ext>
              </a:extLst>
            </p:cNvPr>
            <p:cNvSpPr/>
            <p:nvPr/>
          </p:nvSpPr>
          <p:spPr>
            <a:xfrm>
              <a:off x="6531357" y="1279188"/>
              <a:ext cx="1222872" cy="695900"/>
            </a:xfrm>
            <a:prstGeom prst="rect">
              <a:avLst/>
            </a:prstGeom>
            <a:noFill/>
            <a:ln w="19050">
              <a:solidFill>
                <a:srgbClr val="737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Unterschiede in Streuung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C784A-E68B-F547-9F05-CC8ED1568925}"/>
              </a:ext>
            </a:extLst>
          </p:cNvPr>
          <p:cNvSpPr/>
          <p:nvPr/>
        </p:nvSpPr>
        <p:spPr>
          <a:xfrm>
            <a:off x="2386358" y="2962165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Stichprobe und Grundgesamtheit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D1CF9-E00E-B844-AA6B-05549C0B3B03}"/>
              </a:ext>
            </a:extLst>
          </p:cNvPr>
          <p:cNvSpPr/>
          <p:nvPr/>
        </p:nvSpPr>
        <p:spPr>
          <a:xfrm>
            <a:off x="4855474" y="2975156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Zwei Stichproben 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4AE9D4-41DF-A74F-9BC0-BCCEEE7646BA}"/>
              </a:ext>
            </a:extLst>
          </p:cNvPr>
          <p:cNvSpPr/>
          <p:nvPr/>
        </p:nvSpPr>
        <p:spPr>
          <a:xfrm>
            <a:off x="1585931" y="4885279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Ja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E11D2D-4A42-6E4C-B4CA-1FA68CC011D8}"/>
              </a:ext>
            </a:extLst>
          </p:cNvPr>
          <p:cNvSpPr/>
          <p:nvPr/>
        </p:nvSpPr>
        <p:spPr>
          <a:xfrm>
            <a:off x="3215867" y="4886367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Nein, Schätzung durch </a:t>
            </a:r>
            <a:r>
              <a:rPr lang="de-DE" sz="1100" i="1" dirty="0">
                <a:solidFill>
                  <a:schemeClr val="tx1"/>
                </a:solidFill>
              </a:rPr>
              <a:t>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8E619D8-622C-0F42-A448-B16823875271}"/>
              </a:ext>
            </a:extLst>
          </p:cNvPr>
          <p:cNvCxnSpPr>
            <a:cxnSpLocks/>
            <a:stCxn id="7" idx="2"/>
            <a:endCxn id="76" idx="3"/>
          </p:cNvCxnSpPr>
          <p:nvPr/>
        </p:nvCxnSpPr>
        <p:spPr>
          <a:xfrm rot="16200000" flipH="1">
            <a:off x="5192214" y="3925666"/>
            <a:ext cx="3901158" cy="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39FDF44-9A00-5F42-B203-99481A503D8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4149940" y="2057273"/>
            <a:ext cx="165971" cy="12700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F88E8815-4E9C-104E-A1BD-CF4ED52C512F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rot="10800000" flipV="1">
            <a:off x="2997794" y="2601009"/>
            <a:ext cx="347230" cy="36115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FB5E58C2-C830-F54F-B6B5-833A17B71A88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5120826" y="2601010"/>
            <a:ext cx="346084" cy="374146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0E0820F3-08BC-DC40-BA66-B70C1232120D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2919315" y="3736543"/>
            <a:ext cx="161536" cy="4579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D1EA8D1-910F-E240-93DC-24B0567A2DE3}"/>
              </a:ext>
            </a:extLst>
          </p:cNvPr>
          <p:cNvCxnSpPr>
            <a:cxnSpLocks/>
            <a:stCxn id="21" idx="3"/>
            <a:endCxn id="103" idx="0"/>
          </p:cNvCxnSpPr>
          <p:nvPr/>
        </p:nvCxnSpPr>
        <p:spPr>
          <a:xfrm>
            <a:off x="3779928" y="4280352"/>
            <a:ext cx="47375" cy="60601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073FE3B-D32F-AF4F-83E5-32ED7E079863}"/>
              </a:ext>
            </a:extLst>
          </p:cNvPr>
          <p:cNvCxnSpPr>
            <a:cxnSpLocks/>
            <a:stCxn id="21" idx="1"/>
            <a:endCxn id="102" idx="0"/>
          </p:cNvCxnSpPr>
          <p:nvPr/>
        </p:nvCxnSpPr>
        <p:spPr>
          <a:xfrm rot="10800000" flipV="1">
            <a:off x="2197368" y="4280351"/>
            <a:ext cx="27451" cy="604927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C4DCABCF-DE8B-E242-8DCA-BD6516049329}"/>
              </a:ext>
            </a:extLst>
          </p:cNvPr>
          <p:cNvCxnSpPr>
            <a:cxnSpLocks/>
            <a:stCxn id="103" idx="2"/>
            <a:endCxn id="66" idx="3"/>
          </p:cNvCxnSpPr>
          <p:nvPr/>
        </p:nvCxnSpPr>
        <p:spPr>
          <a:xfrm rot="16200000" flipH="1">
            <a:off x="3687758" y="5721811"/>
            <a:ext cx="283258" cy="4169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9702424-4F50-F141-8232-B90ED7F60257}"/>
              </a:ext>
            </a:extLst>
          </p:cNvPr>
          <p:cNvCxnSpPr>
            <a:stCxn id="102" idx="2"/>
            <a:endCxn id="65" idx="3"/>
          </p:cNvCxnSpPr>
          <p:nvPr/>
        </p:nvCxnSpPr>
        <p:spPr>
          <a:xfrm rot="5400000">
            <a:off x="2055194" y="5723352"/>
            <a:ext cx="284346" cy="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E6A3720F-91D7-554C-AEA8-FC102BAAF0F0}"/>
              </a:ext>
            </a:extLst>
          </p:cNvPr>
          <p:cNvCxnSpPr>
            <a:cxnSpLocks/>
            <a:stCxn id="12" idx="2"/>
            <a:endCxn id="67" idx="3"/>
          </p:cNvCxnSpPr>
          <p:nvPr/>
        </p:nvCxnSpPr>
        <p:spPr>
          <a:xfrm rot="16200000" flipH="1">
            <a:off x="4369849" y="4768116"/>
            <a:ext cx="2194469" cy="347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mond 20">
            <a:extLst>
              <a:ext uri="{FF2B5EF4-FFF2-40B4-BE49-F238E27FC236}">
                <a16:creationId xmlns:a16="http://schemas.microsoft.com/office/drawing/2014/main" id="{4D533008-87BD-544D-BB83-69073753569C}"/>
              </a:ext>
            </a:extLst>
          </p:cNvPr>
          <p:cNvSpPr/>
          <p:nvPr/>
        </p:nvSpPr>
        <p:spPr>
          <a:xfrm>
            <a:off x="2224818" y="3819601"/>
            <a:ext cx="1555110" cy="921502"/>
          </a:xfrm>
          <a:prstGeom prst="diamond">
            <a:avLst/>
          </a:prstGeom>
          <a:solidFill>
            <a:srgbClr val="B3052B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Ist </a:t>
            </a:r>
            <a:r>
              <a:rPr lang="el-GR" sz="1100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bekannt</a:t>
            </a:r>
            <a:r>
              <a:rPr lang="en-US" sz="1100" dirty="0">
                <a:solidFill>
                  <a:schemeClr val="bg1"/>
                </a:solidFill>
              </a:rPr>
              <a:t>?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D3DCC905-9B45-F94C-924A-AB0F630EF725}"/>
              </a:ext>
            </a:extLst>
          </p:cNvPr>
          <p:cNvSpPr/>
          <p:nvPr/>
        </p:nvSpPr>
        <p:spPr>
          <a:xfrm>
            <a:off x="1549918" y="5865525"/>
            <a:ext cx="1294895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z</a:t>
            </a:r>
            <a:r>
              <a:rPr lang="en-US" sz="1100" dirty="0"/>
              <a:t>-Test</a:t>
            </a:r>
            <a:endParaRPr lang="de-DE" sz="1100" dirty="0"/>
          </a:p>
        </p:txBody>
      </p:sp>
      <p:sp>
        <p:nvSpPr>
          <p:cNvPr id="66" name="Snip Same Side Corner Rectangle 65">
            <a:extLst>
              <a:ext uri="{FF2B5EF4-FFF2-40B4-BE49-F238E27FC236}">
                <a16:creationId xmlns:a16="http://schemas.microsoft.com/office/drawing/2014/main" id="{D4AC6735-91C6-994B-AD13-54DC20281D0C}"/>
              </a:ext>
            </a:extLst>
          </p:cNvPr>
          <p:cNvSpPr/>
          <p:nvPr/>
        </p:nvSpPr>
        <p:spPr>
          <a:xfrm>
            <a:off x="3182346" y="5865525"/>
            <a:ext cx="1298252" cy="695900"/>
          </a:xfrm>
          <a:prstGeom prst="snip2SameRect">
            <a:avLst>
              <a:gd name="adj1" fmla="val 22999"/>
              <a:gd name="adj2" fmla="val 0"/>
            </a:avLst>
          </a:prstGeom>
          <a:solidFill>
            <a:srgbClr val="00618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1-Stichproben-</a:t>
            </a:r>
            <a:r>
              <a:rPr lang="de-DE" sz="1100" i="1" dirty="0"/>
              <a:t>t-</a:t>
            </a:r>
            <a:r>
              <a:rPr lang="de-DE" sz="1100" dirty="0"/>
              <a:t>Test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4AE9D4-41DF-A74F-9BC0-BCCEEE7646BA}"/>
              </a:ext>
            </a:extLst>
          </p:cNvPr>
          <p:cNvSpPr/>
          <p:nvPr/>
        </p:nvSpPr>
        <p:spPr>
          <a:xfrm>
            <a:off x="1585931" y="4885279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Ja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E11D2D-4A42-6E4C-B4CA-1FA68CC011D8}"/>
              </a:ext>
            </a:extLst>
          </p:cNvPr>
          <p:cNvSpPr/>
          <p:nvPr/>
        </p:nvSpPr>
        <p:spPr>
          <a:xfrm>
            <a:off x="3215867" y="4886367"/>
            <a:ext cx="1222872" cy="695900"/>
          </a:xfrm>
          <a:prstGeom prst="rect">
            <a:avLst/>
          </a:prstGeom>
          <a:noFill/>
          <a:ln w="19050">
            <a:solidFill>
              <a:srgbClr val="737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Nein, Schätzung durch </a:t>
            </a:r>
            <a:r>
              <a:rPr lang="de-DE" sz="1100" i="1" dirty="0">
                <a:solidFill>
                  <a:schemeClr val="tx1"/>
                </a:solidFill>
              </a:rPr>
              <a:t>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D1EA8D1-910F-E240-93DC-24B0567A2DE3}"/>
              </a:ext>
            </a:extLst>
          </p:cNvPr>
          <p:cNvCxnSpPr>
            <a:cxnSpLocks/>
            <a:stCxn id="21" idx="3"/>
            <a:endCxn id="103" idx="0"/>
          </p:cNvCxnSpPr>
          <p:nvPr/>
        </p:nvCxnSpPr>
        <p:spPr>
          <a:xfrm>
            <a:off x="3779928" y="4280352"/>
            <a:ext cx="47375" cy="606015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073FE3B-D32F-AF4F-83E5-32ED7E079863}"/>
              </a:ext>
            </a:extLst>
          </p:cNvPr>
          <p:cNvCxnSpPr>
            <a:cxnSpLocks/>
            <a:stCxn id="21" idx="1"/>
            <a:endCxn id="102" idx="0"/>
          </p:cNvCxnSpPr>
          <p:nvPr/>
        </p:nvCxnSpPr>
        <p:spPr>
          <a:xfrm rot="10800000" flipV="1">
            <a:off x="2197368" y="4280351"/>
            <a:ext cx="27451" cy="604927"/>
          </a:xfrm>
          <a:prstGeom prst="bentConnector2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C4DCABCF-DE8B-E242-8DCA-BD6516049329}"/>
              </a:ext>
            </a:extLst>
          </p:cNvPr>
          <p:cNvCxnSpPr>
            <a:cxnSpLocks/>
            <a:stCxn id="103" idx="2"/>
            <a:endCxn id="66" idx="3"/>
          </p:cNvCxnSpPr>
          <p:nvPr/>
        </p:nvCxnSpPr>
        <p:spPr>
          <a:xfrm rot="16200000" flipH="1">
            <a:off x="3687758" y="5721811"/>
            <a:ext cx="283258" cy="4169"/>
          </a:xfrm>
          <a:prstGeom prst="bentConnector3">
            <a:avLst>
              <a:gd name="adj1" fmla="val 50000"/>
            </a:avLst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9702424-4F50-F141-8232-B90ED7F60257}"/>
              </a:ext>
            </a:extLst>
          </p:cNvPr>
          <p:cNvCxnSpPr>
            <a:stCxn id="102" idx="2"/>
            <a:endCxn id="65" idx="3"/>
          </p:cNvCxnSpPr>
          <p:nvPr/>
        </p:nvCxnSpPr>
        <p:spPr>
          <a:xfrm rot="5400000">
            <a:off x="2055194" y="5723352"/>
            <a:ext cx="284346" cy="1"/>
          </a:xfrm>
          <a:prstGeom prst="bentConnector3">
            <a:avLst/>
          </a:prstGeom>
          <a:ln w="19050">
            <a:solidFill>
              <a:srgbClr val="737C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2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103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Till Straube</dc:creator>
  <cp:lastModifiedBy>Microsoft Office User</cp:lastModifiedBy>
  <cp:revision>17</cp:revision>
  <dcterms:created xsi:type="dcterms:W3CDTF">2018-05-18T10:22:09Z</dcterms:created>
  <dcterms:modified xsi:type="dcterms:W3CDTF">2019-07-02T20:05:02Z</dcterms:modified>
</cp:coreProperties>
</file>