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447A83-730A-4F64-A474-CCB6792D7327}">
  <a:tblStyle styleId="{E3447A83-730A-4F64-A474-CCB6792D7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be2454c6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be2454c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8cf171ae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8cf171ae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88cf171ae2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88cf171ae2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88cf171ae2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88cf171ae2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8cf171ae2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8cf171ae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8cf171ae2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8cf171ae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88cf171ae2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88cf171ae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8cf171ae2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8cf171ae2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be2454c6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be2454c6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be2454c6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be2454c6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be2454c6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be2454c6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9be2454c6_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9be2454c6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be2454c6_5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be2454c6_5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be2454c6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be2454c6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be2454c6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be2454c6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be2454c6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be2454c6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be2454c6_5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9be2454c6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ac8b812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ac8b812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8ac8b8126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8ac8b8126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8ac8b8126_8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8ac8b8126_8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ac8b8126_8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8ac8b8126_8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ac8b8126_8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ac8b8126_8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8ac8b8126_8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8ac8b8126_8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ac8b8126_8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ac8b8126_8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ac8b8126_8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8ac8b8126_8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8ac8b8126_8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8ac8b8126_8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8ac8b8126_8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8ac8b8126_8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8ac8b8126_8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8ac8b8126_8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ac8b812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ac8b812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8ac8b8126_8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8ac8b8126_8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8ac8b8126_8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8ac8b8126_8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8ac8b8126_8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8ac8b8126_8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8ac8b8126_8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8ac8b8126_8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ac8b8126_8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8ac8b8126_8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8ac8b8126_8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8ac8b8126_8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8ac8b8126_8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8ac8b8126_8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8ac8b8126_8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8ac8b8126_8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8ac8b8126_8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8ac8b8126_8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8ac8b8126_8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8ac8b8126_8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c8b8126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c8b8126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8ac8b8126_8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8ac8b8126_8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8ac8b8126_8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8ac8b8126_8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9be2454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9be2454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8ac8b8126_8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8ac8b8126_8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8ac8b8126_8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8ac8b8126_8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9be2454c6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9be2454c6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9be2454c6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9be2454c6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8ac8b8126_8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8ac8b8126_8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8ac8b8126_8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8ac8b8126_8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9be2454c6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9be2454c6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be2454c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be2454c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9be2454c6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9be2454c6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be2454c6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be2454c6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8ac8b8126_8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8ac8b8126_8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9be2454c6_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89be2454c6_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9be2454c6_7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9be2454c6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8ac8b8126_8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8ac8b8126_8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9c21dea9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9c21dea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8ac8b8126_8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8ac8b8126_8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8ac8b8126_8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8ac8b8126_8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8cf171ae2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8cf171ae2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be2454c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be2454c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8cf171ae2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8cf171ae2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9be2454c6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9be2454c6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8cf171ae2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8cf171ae2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8cf171ae2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88cf171ae2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9be2454c6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9be2454c6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8cf171ae2_6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8cf171ae2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8cf171ae2_6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8cf171ae2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f171ae2_6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8cf171ae2_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88cf171ae2_6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88cf171ae2_6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9be2454c6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9be2454c6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d44a95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d44a95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9be2454c6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9be2454c6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9be2454c6_5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9be2454c6_5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89be2454c6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89be2454c6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9be2454c6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9be2454c6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9d44a95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9d44a95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9d44a952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9d44a952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9be2454c6_5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9be2454c6_5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89be2454c6_5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89be2454c6_5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88ac8b8126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88ac8b8126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9be2454c6_5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9be2454c6_5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d44a952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d44a952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9be2454c6_5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9be2454c6_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9be2454c6_5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9be2454c6_5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8ac8b8126_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8ac8b8126_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8ac8b8126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8ac8b8126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8ac8b812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8ac8b812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8ac8b812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8ac8b812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8ac8b812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8ac8b812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8ac8b8126_8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8ac8b8126_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8ac8b8126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8ac8b8126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8c60b89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88c60b89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be2454c6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be2454c6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8c60b89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8c60b89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8cf171ae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8cf171ae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8cf171ae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8cf171ae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8cf171ae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8cf171ae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8c60b89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8c60b89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8cf171ae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8cf171ae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8cf171ae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8cf171ae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8cf171ae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8cf171ae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8cf171ae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8cf171ae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8cf171ae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8cf171ae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54300" y="1674750"/>
            <a:ext cx="1835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관리자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수강생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종료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773750" y="942075"/>
            <a:ext cx="1525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용용 Academy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2405225" y="1439475"/>
            <a:ext cx="51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2558200" y="2837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&lt;[1번] 교사 강의가능 목록 추가&gt;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추가할 과목의 이름을 입력해주세요.</a:t>
            </a:r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585299" y="4269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 txBox="1"/>
          <p:nvPr/>
        </p:nvSpPr>
        <p:spPr>
          <a:xfrm>
            <a:off x="1881132" y="4318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552345" y="43529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1728713" y="102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62425"/>
                <a:gridCol w="410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[과목번호]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[과목명]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 Programming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반응형 웹 개발기법(이론)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1755475" y="642675"/>
            <a:ext cx="2314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&lt;강의가능 목록&gt;</a:t>
            </a:r>
            <a:endParaRPr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1742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2671575"/>
                <a:gridCol w="2671575"/>
              </a:tblGrid>
              <a:tr h="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[번호]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Java Programming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2"/>
          <p:cNvSpPr txBox="1"/>
          <p:nvPr/>
        </p:nvSpPr>
        <p:spPr>
          <a:xfrm>
            <a:off x="1831675" y="2166675"/>
            <a:ext cx="2314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&lt;과목 목록&gt;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2"/>
          <p:cNvSpPr txBox="1"/>
          <p:nvPr/>
        </p:nvSpPr>
        <p:spPr>
          <a:xfrm>
            <a:off x="1333500" y="1641325"/>
            <a:ext cx="61722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전체 조회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월별 조회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일별 조회</a:t>
            </a:r>
            <a:endParaRPr sz="1800"/>
          </a:p>
        </p:txBody>
      </p:sp>
      <p:sp>
        <p:nvSpPr>
          <p:cNvPr id="1027" name="Google Shape;1027;p112"/>
          <p:cNvSpPr txBox="1"/>
          <p:nvPr/>
        </p:nvSpPr>
        <p:spPr>
          <a:xfrm>
            <a:off x="214325" y="1381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출결</a:t>
            </a:r>
            <a:r>
              <a:rPr lang="ko"/>
              <a:t> 조회</a:t>
            </a:r>
            <a:endParaRPr/>
          </a:p>
        </p:txBody>
      </p:sp>
      <p:sp>
        <p:nvSpPr>
          <p:cNvPr id="1028" name="Google Shape;1028;p112"/>
          <p:cNvSpPr txBox="1"/>
          <p:nvPr/>
        </p:nvSpPr>
        <p:spPr>
          <a:xfrm>
            <a:off x="3565350" y="3396875"/>
            <a:ext cx="1403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이전화면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" name="Google Shape;1033;p113"/>
          <p:cNvGraphicFramePr/>
          <p:nvPr/>
        </p:nvGraphicFramePr>
        <p:xfrm>
          <a:off x="952500" y="17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퇴실시간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출결상태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4" name="Google Shape;1034;p113"/>
          <p:cNvSpPr txBox="1"/>
          <p:nvPr/>
        </p:nvSpPr>
        <p:spPr>
          <a:xfrm>
            <a:off x="214325" y="2143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‘자신’ 것만 조회 가능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5" name="Google Shape;1035;p113"/>
          <p:cNvSpPr txBox="1"/>
          <p:nvPr/>
        </p:nvSpPr>
        <p:spPr>
          <a:xfrm>
            <a:off x="214325" y="5953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전체 조회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" name="Google Shape;1040;p114"/>
          <p:cNvGraphicFramePr/>
          <p:nvPr/>
        </p:nvGraphicFramePr>
        <p:xfrm>
          <a:off x="952500" y="20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퇴실시간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출결상태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1" name="Google Shape;1041;p114"/>
          <p:cNvSpPr txBox="1"/>
          <p:nvPr/>
        </p:nvSpPr>
        <p:spPr>
          <a:xfrm>
            <a:off x="214325" y="2905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월별</a:t>
            </a:r>
            <a:r>
              <a:rPr lang="ko"/>
              <a:t> 조회</a:t>
            </a:r>
            <a:endParaRPr/>
          </a:p>
        </p:txBody>
      </p:sp>
      <p:sp>
        <p:nvSpPr>
          <p:cNvPr id="1042" name="Google Shape;1042;p114"/>
          <p:cNvSpPr txBox="1"/>
          <p:nvPr/>
        </p:nvSpPr>
        <p:spPr>
          <a:xfrm>
            <a:off x="2669950" y="1039400"/>
            <a:ext cx="3546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월(月)을 입력하세요 :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115"/>
          <p:cNvGraphicFramePr/>
          <p:nvPr/>
        </p:nvGraphicFramePr>
        <p:xfrm>
          <a:off x="952500" y="23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퇴실시간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출결상태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115"/>
          <p:cNvSpPr txBox="1"/>
          <p:nvPr/>
        </p:nvSpPr>
        <p:spPr>
          <a:xfrm>
            <a:off x="214325" y="2905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일</a:t>
            </a:r>
            <a:r>
              <a:rPr lang="ko"/>
              <a:t>별 조회</a:t>
            </a:r>
            <a:endParaRPr/>
          </a:p>
        </p:txBody>
      </p:sp>
      <p:sp>
        <p:nvSpPr>
          <p:cNvPr id="1049" name="Google Shape;1049;p115"/>
          <p:cNvSpPr txBox="1"/>
          <p:nvPr/>
        </p:nvSpPr>
        <p:spPr>
          <a:xfrm>
            <a:off x="2669950" y="734600"/>
            <a:ext cx="3546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월(月)을 입력하세요 : </a:t>
            </a:r>
            <a:endParaRPr/>
          </a:p>
        </p:txBody>
      </p:sp>
      <p:sp>
        <p:nvSpPr>
          <p:cNvPr id="1050" name="Google Shape;1050;p115"/>
          <p:cNvSpPr txBox="1"/>
          <p:nvPr/>
        </p:nvSpPr>
        <p:spPr>
          <a:xfrm>
            <a:off x="2669950" y="1039400"/>
            <a:ext cx="3546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일(日)을 입력하세요 : </a:t>
            </a:r>
            <a:endParaRPr/>
          </a:p>
        </p:txBody>
      </p:sp>
      <p:sp>
        <p:nvSpPr>
          <p:cNvPr id="1051" name="Google Shape;1051;p115"/>
          <p:cNvSpPr txBox="1"/>
          <p:nvPr/>
        </p:nvSpPr>
        <p:spPr>
          <a:xfrm>
            <a:off x="2669950" y="1572800"/>
            <a:ext cx="3546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2020년 ??월 ??일자 출결정보입니다.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6"/>
          <p:cNvSpPr txBox="1"/>
          <p:nvPr/>
        </p:nvSpPr>
        <p:spPr>
          <a:xfrm>
            <a:off x="214325" y="2143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‘개인’ 성적만 조회 가능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7" name="Google Shape;1057;p116"/>
          <p:cNvSpPr txBox="1"/>
          <p:nvPr/>
        </p:nvSpPr>
        <p:spPr>
          <a:xfrm>
            <a:off x="214325" y="595300"/>
            <a:ext cx="2657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성적</a:t>
            </a:r>
            <a:r>
              <a:rPr lang="ko"/>
              <a:t> 조회</a:t>
            </a:r>
            <a:endParaRPr/>
          </a:p>
        </p:txBody>
      </p:sp>
      <p:graphicFrame>
        <p:nvGraphicFramePr>
          <p:cNvPr id="1058" name="Google Shape;1058;p116"/>
          <p:cNvGraphicFramePr/>
          <p:nvPr/>
        </p:nvGraphicFramePr>
        <p:xfrm>
          <a:off x="9525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출석배점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9" name="Google Shape;1059;p116"/>
          <p:cNvGraphicFramePr/>
          <p:nvPr/>
        </p:nvGraphicFramePr>
        <p:xfrm>
          <a:off x="952500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필기배점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실기배점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출석점수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시험날짜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7"/>
          <p:cNvSpPr txBox="1"/>
          <p:nvPr/>
        </p:nvSpPr>
        <p:spPr>
          <a:xfrm>
            <a:off x="214325" y="214300"/>
            <a:ext cx="2239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‘개별적’으로만 가능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5" name="Google Shape;1065;p117"/>
          <p:cNvSpPr txBox="1"/>
          <p:nvPr/>
        </p:nvSpPr>
        <p:spPr>
          <a:xfrm>
            <a:off x="214325" y="1237050"/>
            <a:ext cx="249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사전</a:t>
            </a:r>
            <a:r>
              <a:rPr lang="ko"/>
              <a:t> 조사가 끝났을 시</a:t>
            </a:r>
            <a:endParaRPr/>
          </a:p>
        </p:txBody>
      </p:sp>
      <p:sp>
        <p:nvSpPr>
          <p:cNvPr id="1066" name="Google Shape;1066;p117"/>
          <p:cNvSpPr txBox="1"/>
          <p:nvPr/>
        </p:nvSpPr>
        <p:spPr>
          <a:xfrm>
            <a:off x="214325" y="595300"/>
            <a:ext cx="5443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현재 날짜랑 강좌 시작날짜를 비교해서 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사전 조사 실시 여부 구분(3일 이내이면, 실시 그 이후이면 X)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7" name="Google Shape;1067;p117"/>
          <p:cNvSpPr txBox="1"/>
          <p:nvPr/>
        </p:nvSpPr>
        <p:spPr>
          <a:xfrm>
            <a:off x="2424750" y="2443175"/>
            <a:ext cx="4446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사전 조사가 이미 끝났습니다.</a:t>
            </a:r>
            <a:endParaRPr sz="2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18"/>
          <p:cNvSpPr txBox="1"/>
          <p:nvPr/>
        </p:nvSpPr>
        <p:spPr>
          <a:xfrm>
            <a:off x="214325" y="214300"/>
            <a:ext cx="2239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‘개별적’으로만 가능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3" name="Google Shape;1073;p118"/>
          <p:cNvSpPr txBox="1"/>
          <p:nvPr/>
        </p:nvSpPr>
        <p:spPr>
          <a:xfrm>
            <a:off x="214325" y="1237050"/>
            <a:ext cx="370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사전 조사했을 시</a:t>
            </a:r>
            <a:endParaRPr/>
          </a:p>
        </p:txBody>
      </p:sp>
      <p:sp>
        <p:nvSpPr>
          <p:cNvPr id="1074" name="Google Shape;1074;p118"/>
          <p:cNvSpPr txBox="1"/>
          <p:nvPr/>
        </p:nvSpPr>
        <p:spPr>
          <a:xfrm>
            <a:off x="214325" y="595300"/>
            <a:ext cx="3525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현재 날짜랑 강좌 시작날짜를 비교해서 사전 조사 실시 여부 구분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5" name="Google Shape;1075;p118"/>
          <p:cNvSpPr txBox="1"/>
          <p:nvPr/>
        </p:nvSpPr>
        <p:spPr>
          <a:xfrm>
            <a:off x="825100" y="1895475"/>
            <a:ext cx="99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</a:t>
            </a:r>
            <a:endParaRPr/>
          </a:p>
        </p:txBody>
      </p:sp>
      <p:sp>
        <p:nvSpPr>
          <p:cNvPr id="1076" name="Google Shape;1076;p118"/>
          <p:cNvSpPr txBox="1"/>
          <p:nvPr/>
        </p:nvSpPr>
        <p:spPr>
          <a:xfrm>
            <a:off x="1053700" y="2276475"/>
            <a:ext cx="4251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</a:t>
            </a:r>
            <a:endParaRPr/>
          </a:p>
        </p:txBody>
      </p:sp>
      <p:sp>
        <p:nvSpPr>
          <p:cNvPr id="1077" name="Google Shape;1077;p118"/>
          <p:cNvSpPr txBox="1"/>
          <p:nvPr/>
        </p:nvSpPr>
        <p:spPr>
          <a:xfrm>
            <a:off x="878675" y="4018350"/>
            <a:ext cx="210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 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2558200" y="2837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교사의 강의가능 목록에 </a:t>
            </a:r>
            <a:r>
              <a:rPr lang="ko">
                <a:solidFill>
                  <a:schemeClr val="dk1"/>
                </a:solidFill>
              </a:rPr>
              <a:t>데이터베이스 Oracle과목을 추가하시겠습니까?</a:t>
            </a:r>
            <a:r>
              <a:rPr lang="ko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아니오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>
            <a:off x="356699" y="2364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3"/>
          <p:cNvSpPr txBox="1"/>
          <p:nvPr/>
        </p:nvSpPr>
        <p:spPr>
          <a:xfrm>
            <a:off x="1652532" y="2413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2323745" y="24479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558200" y="2861200"/>
            <a:ext cx="342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&lt;추가완료&gt;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432899" y="4117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1728732" y="41657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399945" y="42005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>
            <a:off x="356699" y="28981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2558200" y="436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&lt;2.교사 정보 등록&gt;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>
            <a:off x="661499" y="39649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 txBox="1"/>
          <p:nvPr/>
        </p:nvSpPr>
        <p:spPr>
          <a:xfrm>
            <a:off x="1957332" y="40133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628545" y="41243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1224100" y="770525"/>
            <a:ext cx="58167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등록할 정보를 입력해 주세요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이름				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전화번호			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아이디 			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비밀번호(주민번호 뒷자리)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등록하시겠습니까?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>
            <a:off x="509099" y="2632413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4"/>
          <p:cNvSpPr txBox="1"/>
          <p:nvPr/>
        </p:nvSpPr>
        <p:spPr>
          <a:xfrm>
            <a:off x="2080400" y="2713000"/>
            <a:ext cx="36519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아니오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689950" y="13006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4689950" y="15292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4689950" y="17578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689950" y="19864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2558200" y="436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&lt;3.교사 정보 수정&gt;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정보를 수정할 교사 번호 입력 : </a:t>
            </a:r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>
            <a:off x="293799" y="15336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5"/>
          <p:cNvSpPr/>
          <p:nvPr/>
        </p:nvSpPr>
        <p:spPr>
          <a:xfrm>
            <a:off x="5183200" y="1589625"/>
            <a:ext cx="261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558200" y="2341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교사의 정보를 수정합니다.&gt;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이름수정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비밀번호 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전화번호 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전체 수정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정보를 수정할 교사 번호 입력 : </a:t>
            </a:r>
            <a:endParaRPr/>
          </a:p>
        </p:txBody>
      </p:sp>
      <p:cxnSp>
        <p:nvCxnSpPr>
          <p:cNvPr id="180" name="Google Shape;180;p25"/>
          <p:cNvCxnSpPr/>
          <p:nvPr/>
        </p:nvCxnSpPr>
        <p:spPr>
          <a:xfrm>
            <a:off x="293799" y="44292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5"/>
          <p:cNvSpPr/>
          <p:nvPr/>
        </p:nvSpPr>
        <p:spPr>
          <a:xfrm>
            <a:off x="5183200" y="4485225"/>
            <a:ext cx="261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5"/>
          <p:cNvCxnSpPr/>
          <p:nvPr/>
        </p:nvCxnSpPr>
        <p:spPr>
          <a:xfrm>
            <a:off x="293799" y="22194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2558200" y="969500"/>
            <a:ext cx="4038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&lt;이름 수정&gt;/&lt;비밀번호 수정&gt;/&lt;전화번호 수정&gt;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이름을 입력해 주세요 : </a:t>
            </a:r>
            <a:endParaRPr/>
          </a:p>
        </p:txBody>
      </p:sp>
      <p:cxnSp>
        <p:nvCxnSpPr>
          <p:cNvPr id="188" name="Google Shape;188;p26"/>
          <p:cNvCxnSpPr/>
          <p:nvPr/>
        </p:nvCxnSpPr>
        <p:spPr>
          <a:xfrm>
            <a:off x="585299" y="3355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6"/>
          <p:cNvSpPr txBox="1"/>
          <p:nvPr/>
        </p:nvSpPr>
        <p:spPr>
          <a:xfrm>
            <a:off x="1881132" y="34037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2552345" y="35147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405800" y="664700"/>
            <a:ext cx="4038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&lt;전체 수정&gt;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7"/>
          <p:cNvCxnSpPr/>
          <p:nvPr/>
        </p:nvCxnSpPr>
        <p:spPr>
          <a:xfrm>
            <a:off x="509099" y="4117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/>
        </p:nvSpPr>
        <p:spPr>
          <a:xfrm>
            <a:off x="1804932" y="41657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476145" y="42767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1269750" y="1321175"/>
            <a:ext cx="6544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이름				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아이디 				: *아이디는 수정이 불가능 합니다.*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전화번호				: 			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비밀번호(주민번호 뒷자리)	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등록하시겠습니까?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156600" y="2941600"/>
            <a:ext cx="36519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아니오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689950" y="16054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689950" y="20626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689950" y="2291225"/>
            <a:ext cx="2513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7"/>
          <p:cNvCxnSpPr/>
          <p:nvPr/>
        </p:nvCxnSpPr>
        <p:spPr>
          <a:xfrm>
            <a:off x="509099" y="2974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2558200" y="436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&lt;4.교사 정보 삭제&gt;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퇴사한 교사의 번호 입력 : 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293799" y="15336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8"/>
          <p:cNvSpPr/>
          <p:nvPr/>
        </p:nvSpPr>
        <p:spPr>
          <a:xfrm>
            <a:off x="5183200" y="1589625"/>
            <a:ext cx="261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558200" y="2341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교사의 정보를 지우시겠습니까?&gt;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아니오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>
            <a:off x="293799" y="22194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204299" y="4193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8"/>
          <p:cNvSpPr txBox="1"/>
          <p:nvPr/>
        </p:nvSpPr>
        <p:spPr>
          <a:xfrm>
            <a:off x="1500132" y="42419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2171345" y="43529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2558200" y="1350500"/>
            <a:ext cx="40380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 퇴사 완료&gt;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</a:t>
            </a:r>
            <a:endParaRPr/>
          </a:p>
        </p:txBody>
      </p:sp>
      <p:cxnSp>
        <p:nvCxnSpPr>
          <p:cNvPr id="222" name="Google Shape;222;p29"/>
          <p:cNvCxnSpPr/>
          <p:nvPr/>
        </p:nvCxnSpPr>
        <p:spPr>
          <a:xfrm>
            <a:off x="585299" y="3355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9"/>
          <p:cNvSpPr txBox="1"/>
          <p:nvPr/>
        </p:nvSpPr>
        <p:spPr>
          <a:xfrm>
            <a:off x="1881132" y="34037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2552345" y="35147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2558200" y="11219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&lt;5.정보 상세보기&gt;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정보를 볼 교사 번호 입력 : </a:t>
            </a:r>
            <a:endParaRPr/>
          </a:p>
        </p:txBody>
      </p:sp>
      <p:cxnSp>
        <p:nvCxnSpPr>
          <p:cNvPr id="230" name="Google Shape;230;p30"/>
          <p:cNvCxnSpPr/>
          <p:nvPr/>
        </p:nvCxnSpPr>
        <p:spPr>
          <a:xfrm>
            <a:off x="293799" y="34386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/>
          <p:nvPr/>
        </p:nvSpPr>
        <p:spPr>
          <a:xfrm>
            <a:off x="5183200" y="3494625"/>
            <a:ext cx="261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2558200" y="436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&lt;정보 상세보기&gt;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cxnSp>
        <p:nvCxnSpPr>
          <p:cNvPr id="237" name="Google Shape;237;p31"/>
          <p:cNvCxnSpPr/>
          <p:nvPr/>
        </p:nvCxnSpPr>
        <p:spPr>
          <a:xfrm>
            <a:off x="293799" y="442920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1"/>
          <p:cNvSpPr/>
          <p:nvPr/>
        </p:nvSpPr>
        <p:spPr>
          <a:xfrm>
            <a:off x="3252150" y="4485225"/>
            <a:ext cx="45426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960925" y="95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842675"/>
                <a:gridCol w="6504175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[과정번호]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[과정이름]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Java기반 멀티 플랫폼 SW개발자 양성 과정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[과정기간]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2020-03-12 ~ 2020-08-27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 강의실 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3강의실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96091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842675"/>
                <a:gridCol w="1325250"/>
                <a:gridCol w="1807375"/>
                <a:gridCol w="2311275"/>
                <a:gridCol w="106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[과목번호]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[과목명]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[과목기간(시작 - 끝)]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[교재명]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[진행여부]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자바 Programming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2020-03-12  - 2020-04-03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Express 인액션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강의종료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오라클 Database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2020-04-06  - 2020-05-01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쉽게 배우는 JSP 웹 프로그래밍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강의종료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99900" y="1469025"/>
            <a:ext cx="25095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</a:t>
            </a:r>
            <a:r>
              <a:rPr lang="ko"/>
              <a:t>로그인 페이지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	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	: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277200" y="2167600"/>
            <a:ext cx="1132800" cy="2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277200" y="2569425"/>
            <a:ext cx="1132800" cy="2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3223325" y="563375"/>
            <a:ext cx="3207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과정 및 과목 관리 페이지입니다</a:t>
            </a:r>
            <a:endParaRPr/>
          </a:p>
        </p:txBody>
      </p:sp>
      <p:cxnSp>
        <p:nvCxnSpPr>
          <p:cNvPr id="246" name="Google Shape;246;p32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2"/>
          <p:cNvSpPr txBox="1"/>
          <p:nvPr/>
        </p:nvSpPr>
        <p:spPr>
          <a:xfrm>
            <a:off x="3357175" y="1196175"/>
            <a:ext cx="26523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전체 개설 과정 정보 확인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신규 등록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현재 개설 과정 확인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현재 개설 과정 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현재 개설 과정 삭제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466225" y="3356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1358275" y="33189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250" name="Google Shape;250;p32"/>
          <p:cNvCxnSpPr/>
          <p:nvPr/>
        </p:nvCxnSpPr>
        <p:spPr>
          <a:xfrm>
            <a:off x="1201475" y="3067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3025950" y="592975"/>
            <a:ext cx="3747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전체 개설 과정 정보</a:t>
            </a:r>
            <a:r>
              <a:rPr lang="ko"/>
              <a:t> 페이지입니다</a:t>
            </a:r>
            <a:endParaRPr/>
          </a:p>
        </p:txBody>
      </p:sp>
      <p:cxnSp>
        <p:nvCxnSpPr>
          <p:cNvPr id="256" name="Google Shape;256;p33"/>
          <p:cNvCxnSpPr/>
          <p:nvPr/>
        </p:nvCxnSpPr>
        <p:spPr>
          <a:xfrm>
            <a:off x="1063250" y="11252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7" name="Google Shape;257;p33"/>
          <p:cNvGraphicFramePr/>
          <p:nvPr/>
        </p:nvGraphicFramePr>
        <p:xfrm>
          <a:off x="952500" y="137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과정명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과목명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강의실명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강의실 정원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교재명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출판사명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3"/>
          <p:cNvSpPr/>
          <p:nvPr/>
        </p:nvSpPr>
        <p:spPr>
          <a:xfrm>
            <a:off x="3466225" y="3966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1358275" y="3928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260" name="Google Shape;260;p33"/>
          <p:cNvCxnSpPr/>
          <p:nvPr/>
        </p:nvCxnSpPr>
        <p:spPr>
          <a:xfrm>
            <a:off x="1125275" y="3829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3"/>
          <p:cNvSpPr txBox="1"/>
          <p:nvPr/>
        </p:nvSpPr>
        <p:spPr>
          <a:xfrm>
            <a:off x="1184125" y="3095700"/>
            <a:ext cx="2138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3254550" y="592975"/>
            <a:ext cx="3747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</a:t>
            </a:r>
            <a:r>
              <a:rPr lang="ko"/>
              <a:t>과정 신규 등록 페이지입니다</a:t>
            </a:r>
            <a:endParaRPr/>
          </a:p>
        </p:txBody>
      </p:sp>
      <p:cxnSp>
        <p:nvCxnSpPr>
          <p:cNvPr id="267" name="Google Shape;267;p34"/>
          <p:cNvCxnSpPr/>
          <p:nvPr/>
        </p:nvCxnSpPr>
        <p:spPr>
          <a:xfrm>
            <a:off x="1063250" y="11252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4"/>
          <p:cNvSpPr txBox="1"/>
          <p:nvPr/>
        </p:nvSpPr>
        <p:spPr>
          <a:xfrm>
            <a:off x="1561550" y="1361725"/>
            <a:ext cx="59427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내용을 입력해주세요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명 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시작 일(YY/MM/DD)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종료 일</a:t>
            </a:r>
            <a:r>
              <a:rPr lang="ko">
                <a:solidFill>
                  <a:schemeClr val="dk1"/>
                </a:solidFill>
              </a:rPr>
              <a:t>(YY/MM/DD)</a:t>
            </a:r>
            <a:r>
              <a:rPr lang="ko"/>
              <a:t>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강의실 명: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개설 과목 명 :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등록 인원 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4336825" y="1728725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4336825" y="2095750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336825" y="2425750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4336825" y="2755738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4336825" y="3085750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4336825" y="3415750"/>
            <a:ext cx="33810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3290725" y="563375"/>
            <a:ext cx="2940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과정 신규 등록 완료 페이지입니다</a:t>
            </a:r>
            <a:endParaRPr/>
          </a:p>
        </p:txBody>
      </p:sp>
      <p:cxnSp>
        <p:nvCxnSpPr>
          <p:cNvPr id="280" name="Google Shape;280;p35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5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과정이 등록완료되었습니다.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284" name="Google Shape;284;p35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2572500" y="2289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현재 개설 과정 목록 확인 페이지입니다.</a:t>
            </a:r>
            <a:endParaRPr/>
          </a:p>
        </p:txBody>
      </p:sp>
      <p:cxnSp>
        <p:nvCxnSpPr>
          <p:cNvPr id="290" name="Google Shape;290;p36"/>
          <p:cNvCxnSpPr/>
          <p:nvPr/>
        </p:nvCxnSpPr>
        <p:spPr>
          <a:xfrm>
            <a:off x="1115050" y="6831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1" name="Google Shape;291;p36"/>
          <p:cNvGraphicFramePr/>
          <p:nvPr/>
        </p:nvGraphicFramePr>
        <p:xfrm>
          <a:off x="1063325" y="86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793400"/>
                <a:gridCol w="830200"/>
                <a:gridCol w="1234325"/>
                <a:gridCol w="1285675"/>
                <a:gridCol w="954500"/>
                <a:gridCol w="1109900"/>
                <a:gridCol w="10433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과정시작일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과정종료일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강의실명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등록인원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2" name="Google Shape;292;p36"/>
          <p:cNvCxnSpPr/>
          <p:nvPr/>
        </p:nvCxnSpPr>
        <p:spPr>
          <a:xfrm>
            <a:off x="897425" y="39375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6"/>
          <p:cNvSpPr txBox="1"/>
          <p:nvPr/>
        </p:nvSpPr>
        <p:spPr>
          <a:xfrm>
            <a:off x="952225" y="2375575"/>
            <a:ext cx="30000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세부사항 확인하기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3114575" y="42490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1011450" y="3883875"/>
            <a:ext cx="2018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37"/>
          <p:cNvGraphicFramePr/>
          <p:nvPr/>
        </p:nvGraphicFramePr>
        <p:xfrm>
          <a:off x="680150" y="100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개설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교육생 등록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교육생 이름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주민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 뒷자리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수료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및 등록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37"/>
          <p:cNvSpPr txBox="1"/>
          <p:nvPr/>
        </p:nvSpPr>
        <p:spPr>
          <a:xfrm>
            <a:off x="2572500" y="2289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</a:t>
            </a:r>
            <a:r>
              <a:rPr lang="ko"/>
              <a:t> 개설 과정 확인 페이지입니다.</a:t>
            </a:r>
            <a:endParaRPr/>
          </a:p>
        </p:txBody>
      </p:sp>
      <p:cxnSp>
        <p:nvCxnSpPr>
          <p:cNvPr id="302" name="Google Shape;302;p37"/>
          <p:cNvCxnSpPr/>
          <p:nvPr/>
        </p:nvCxnSpPr>
        <p:spPr>
          <a:xfrm>
            <a:off x="1115050" y="6831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7"/>
          <p:cNvSpPr txBox="1"/>
          <p:nvPr/>
        </p:nvSpPr>
        <p:spPr>
          <a:xfrm>
            <a:off x="1115050" y="2094575"/>
            <a:ext cx="3000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수료날짜 입력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과목 정보 확인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과목 신규 등록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3390025" y="4118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1282075" y="40809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306" name="Google Shape;306;p37"/>
          <p:cNvCxnSpPr/>
          <p:nvPr/>
        </p:nvCxnSpPr>
        <p:spPr>
          <a:xfrm>
            <a:off x="1049075" y="3829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2572500" y="2289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정보 확인 페이지입니다.</a:t>
            </a:r>
            <a:endParaRPr/>
          </a:p>
        </p:txBody>
      </p:sp>
      <p:cxnSp>
        <p:nvCxnSpPr>
          <p:cNvPr id="312" name="Google Shape;312;p38"/>
          <p:cNvCxnSpPr/>
          <p:nvPr/>
        </p:nvCxnSpPr>
        <p:spPr>
          <a:xfrm>
            <a:off x="1115050" y="6831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3" name="Google Shape;313;p38"/>
          <p:cNvGraphicFramePr/>
          <p:nvPr/>
        </p:nvGraphicFramePr>
        <p:xfrm>
          <a:off x="278850" y="79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</a:tblGrid>
              <a:tr h="42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 시작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 종료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강의실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교재명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교사명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YY/MM/DD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YY/MM/DD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YY/MM/DD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YY/MM/DD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4" name="Google Shape;314;p38"/>
          <p:cNvCxnSpPr/>
          <p:nvPr/>
        </p:nvCxnSpPr>
        <p:spPr>
          <a:xfrm>
            <a:off x="897425" y="41661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8"/>
          <p:cNvSpPr txBox="1"/>
          <p:nvPr/>
        </p:nvSpPr>
        <p:spPr>
          <a:xfrm>
            <a:off x="952225" y="2701825"/>
            <a:ext cx="30000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3466225" y="44236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1358275" y="43857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2496300" y="457575"/>
            <a:ext cx="4798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개설 과정 수료날짜입력 페이지입니다.</a:t>
            </a:r>
            <a:endParaRPr/>
          </a:p>
        </p:txBody>
      </p:sp>
      <p:cxnSp>
        <p:nvCxnSpPr>
          <p:cNvPr id="323" name="Google Shape;323;p39"/>
          <p:cNvCxnSpPr/>
          <p:nvPr/>
        </p:nvCxnSpPr>
        <p:spPr>
          <a:xfrm>
            <a:off x="1115050" y="9117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9"/>
          <p:cNvSpPr txBox="1"/>
          <p:nvPr/>
        </p:nvSpPr>
        <p:spPr>
          <a:xfrm>
            <a:off x="1345700" y="3433250"/>
            <a:ext cx="280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수료날짜 : </a:t>
            </a:r>
            <a:endParaRPr/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680150" y="15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  <a:gridCol w="66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개설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교육생 등록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교육생 이름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주민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 뒷자리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수료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및 등록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p39"/>
          <p:cNvSpPr/>
          <p:nvPr/>
        </p:nvSpPr>
        <p:spPr>
          <a:xfrm>
            <a:off x="2572500" y="349425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>
            <a:off x="1063250" y="3121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/>
        </p:nvSpPr>
        <p:spPr>
          <a:xfrm>
            <a:off x="-525450" y="658675"/>
            <a:ext cx="799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2572500" y="4575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개설 과정 수료날짜성공 페이지입니다.</a:t>
            </a:r>
            <a:endParaRPr/>
          </a:p>
        </p:txBody>
      </p:sp>
      <p:cxnSp>
        <p:nvCxnSpPr>
          <p:cNvPr id="334" name="Google Shape;334;p40"/>
          <p:cNvCxnSpPr/>
          <p:nvPr/>
        </p:nvCxnSpPr>
        <p:spPr>
          <a:xfrm>
            <a:off x="1115050" y="9117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0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</a:t>
            </a:r>
            <a:r>
              <a:rPr lang="ko"/>
              <a:t> 완료되었습니다.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338" name="Google Shape;338;p40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2572500" y="2289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정보 수정 페이지입니다.</a:t>
            </a:r>
            <a:endParaRPr/>
          </a:p>
        </p:txBody>
      </p:sp>
      <p:cxnSp>
        <p:nvCxnSpPr>
          <p:cNvPr id="344" name="Google Shape;344;p41"/>
          <p:cNvCxnSpPr/>
          <p:nvPr/>
        </p:nvCxnSpPr>
        <p:spPr>
          <a:xfrm>
            <a:off x="1115050" y="6831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>
            <a:off x="897425" y="30993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1"/>
          <p:cNvSpPr/>
          <p:nvPr/>
        </p:nvSpPr>
        <p:spPr>
          <a:xfrm>
            <a:off x="3694825" y="3356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73250" y="3318925"/>
            <a:ext cx="2964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과목 </a:t>
            </a:r>
            <a:r>
              <a:rPr lang="ko"/>
              <a:t>번호를 입력해주세요 :</a:t>
            </a:r>
            <a:endParaRPr/>
          </a:p>
        </p:txBody>
      </p:sp>
      <p:graphicFrame>
        <p:nvGraphicFramePr>
          <p:cNvPr id="348" name="Google Shape;348;p41"/>
          <p:cNvGraphicFramePr/>
          <p:nvPr/>
        </p:nvGraphicFramePr>
        <p:xfrm>
          <a:off x="278850" y="102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  <a:gridCol w="860500"/>
              </a:tblGrid>
              <a:tr h="42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 시작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 종료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강의실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교재명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교사명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YY/MM/DD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YY/MM/DD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YY/MM/DD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YY/MM/DD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2286800" y="3572900"/>
            <a:ext cx="51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3062175" y="669775"/>
            <a:ext cx="32565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관리자 메인 페이지입니다.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 관리자님 안녕하세요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교사계정관리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개설과정 및 개설과목관리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수강생관리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시험 관리 및 성적 조회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출결 관리 및 출결 조회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 인센티브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360825" y="3676625"/>
            <a:ext cx="5136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366425" y="3706125"/>
            <a:ext cx="3056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2405225" y="1043550"/>
            <a:ext cx="51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/>
        </p:nvSpPr>
        <p:spPr>
          <a:xfrm>
            <a:off x="2572500" y="228975"/>
            <a:ext cx="3999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정보 수정 페이지입니다.</a:t>
            </a:r>
            <a:endParaRPr/>
          </a:p>
        </p:txBody>
      </p:sp>
      <p:cxnSp>
        <p:nvCxnSpPr>
          <p:cNvPr id="354" name="Google Shape;354;p42"/>
          <p:cNvCxnSpPr/>
          <p:nvPr/>
        </p:nvCxnSpPr>
        <p:spPr>
          <a:xfrm>
            <a:off x="1115050" y="6831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5" name="Google Shape;355;p42"/>
          <p:cNvGraphicFramePr/>
          <p:nvPr/>
        </p:nvGraphicFramePr>
        <p:xfrm>
          <a:off x="1468000" y="86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793400"/>
                <a:gridCol w="830200"/>
                <a:gridCol w="1234325"/>
                <a:gridCol w="1285675"/>
                <a:gridCol w="954500"/>
                <a:gridCol w="11099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과목시작일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과목종료일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교사명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6" name="Google Shape;356;p42"/>
          <p:cNvCxnSpPr/>
          <p:nvPr/>
        </p:nvCxnSpPr>
        <p:spPr>
          <a:xfrm>
            <a:off x="897425" y="38613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2"/>
          <p:cNvSpPr txBox="1"/>
          <p:nvPr/>
        </p:nvSpPr>
        <p:spPr>
          <a:xfrm>
            <a:off x="959625" y="199185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과목명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과목 시작 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과목 종료 일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교재명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교사명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011200" y="4042675"/>
            <a:ext cx="3906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845075" y="4007050"/>
            <a:ext cx="3232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할 정보의 번호</a:t>
            </a:r>
            <a:r>
              <a:rPr lang="ko"/>
              <a:t>를 입력해주세요 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/>
        </p:nvSpPr>
        <p:spPr>
          <a:xfrm>
            <a:off x="3166800" y="425775"/>
            <a:ext cx="2531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수정 페이지입니다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1107650" y="896675"/>
            <a:ext cx="43146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과목명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시작 일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수정 내용을 입력해주세요.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과정 종료 일 :</a:t>
            </a:r>
            <a:endParaRPr/>
          </a:p>
        </p:txBody>
      </p:sp>
      <p:cxnSp>
        <p:nvCxnSpPr>
          <p:cNvPr id="366" name="Google Shape;366;p43"/>
          <p:cNvCxnSpPr/>
          <p:nvPr/>
        </p:nvCxnSpPr>
        <p:spPr>
          <a:xfrm>
            <a:off x="1028700" y="17905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3"/>
          <p:cNvCxnSpPr/>
          <p:nvPr/>
        </p:nvCxnSpPr>
        <p:spPr>
          <a:xfrm>
            <a:off x="1063250" y="27361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3"/>
          <p:cNvSpPr/>
          <p:nvPr/>
        </p:nvSpPr>
        <p:spPr>
          <a:xfrm>
            <a:off x="2814600" y="1276932"/>
            <a:ext cx="19611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43"/>
          <p:cNvCxnSpPr/>
          <p:nvPr/>
        </p:nvCxnSpPr>
        <p:spPr>
          <a:xfrm>
            <a:off x="1028700" y="8761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3"/>
          <p:cNvCxnSpPr/>
          <p:nvPr/>
        </p:nvCxnSpPr>
        <p:spPr>
          <a:xfrm>
            <a:off x="1107650" y="36286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3"/>
          <p:cNvSpPr/>
          <p:nvPr/>
        </p:nvSpPr>
        <p:spPr>
          <a:xfrm>
            <a:off x="2814600" y="2231632"/>
            <a:ext cx="19611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3"/>
          <p:cNvSpPr/>
          <p:nvPr/>
        </p:nvSpPr>
        <p:spPr>
          <a:xfrm>
            <a:off x="2814600" y="3169307"/>
            <a:ext cx="19611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/>
        </p:nvSpPr>
        <p:spPr>
          <a:xfrm>
            <a:off x="3166800" y="425775"/>
            <a:ext cx="3745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교재명 수정 페이지입니다</a:t>
            </a:r>
            <a:endParaRPr/>
          </a:p>
        </p:txBody>
      </p:sp>
      <p:cxnSp>
        <p:nvCxnSpPr>
          <p:cNvPr id="378" name="Google Shape;378;p44"/>
          <p:cNvCxnSpPr/>
          <p:nvPr/>
        </p:nvCxnSpPr>
        <p:spPr>
          <a:xfrm>
            <a:off x="1028700" y="8761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4"/>
          <p:cNvSpPr txBox="1"/>
          <p:nvPr/>
        </p:nvSpPr>
        <p:spPr>
          <a:xfrm>
            <a:off x="1107650" y="3106475"/>
            <a:ext cx="4314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교재명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44"/>
          <p:cNvCxnSpPr/>
          <p:nvPr/>
        </p:nvCxnSpPr>
        <p:spPr>
          <a:xfrm>
            <a:off x="1022550" y="29560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1" name="Google Shape;381;p44"/>
          <p:cNvGraphicFramePr/>
          <p:nvPr/>
        </p:nvGraphicFramePr>
        <p:xfrm>
          <a:off x="10287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출판사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44"/>
          <p:cNvSpPr txBox="1"/>
          <p:nvPr/>
        </p:nvSpPr>
        <p:spPr>
          <a:xfrm>
            <a:off x="4166600" y="22268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2518575" y="3497100"/>
            <a:ext cx="22401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/>
        </p:nvSpPr>
        <p:spPr>
          <a:xfrm>
            <a:off x="3166800" y="425775"/>
            <a:ext cx="3745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교사명 수정 페이지입니다</a:t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>
            <a:off x="1028700" y="8761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1107650" y="3182675"/>
            <a:ext cx="4314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교사명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45"/>
          <p:cNvCxnSpPr/>
          <p:nvPr/>
        </p:nvCxnSpPr>
        <p:spPr>
          <a:xfrm>
            <a:off x="1022550" y="295600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5"/>
          <p:cNvSpPr txBox="1"/>
          <p:nvPr/>
        </p:nvSpPr>
        <p:spPr>
          <a:xfrm>
            <a:off x="4166600" y="21506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2518575" y="3573300"/>
            <a:ext cx="22401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4" name="Google Shape;394;p45"/>
          <p:cNvGraphicFramePr/>
          <p:nvPr/>
        </p:nvGraphicFramePr>
        <p:xfrm>
          <a:off x="1028675" y="136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0050"/>
                <a:gridCol w="1800050"/>
                <a:gridCol w="1800050"/>
                <a:gridCol w="180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번호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교사명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강의 가능 과목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강의상태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6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46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완료되었습니다.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401" name="Google Shape;401;p46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6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403" name="Google Shape;403;p46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46"/>
          <p:cNvSpPr txBox="1"/>
          <p:nvPr/>
        </p:nvSpPr>
        <p:spPr>
          <a:xfrm>
            <a:off x="3159400" y="5663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수정 완료 페이지입니다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47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47"/>
          <p:cNvSpPr txBox="1"/>
          <p:nvPr/>
        </p:nvSpPr>
        <p:spPr>
          <a:xfrm>
            <a:off x="3159400" y="5663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신규 등록 페이지입니다</a:t>
            </a:r>
            <a:endParaRPr/>
          </a:p>
        </p:txBody>
      </p:sp>
      <p:sp>
        <p:nvSpPr>
          <p:cNvPr id="411" name="Google Shape;411;p47"/>
          <p:cNvSpPr txBox="1"/>
          <p:nvPr/>
        </p:nvSpPr>
        <p:spPr>
          <a:xfrm>
            <a:off x="2182125" y="1545925"/>
            <a:ext cx="1937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과목명 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과목 시작 일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과목 종료 일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교재 명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 명 :</a:t>
            </a: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3975775" y="1545925"/>
            <a:ext cx="249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/>
          <p:nvPr/>
        </p:nvSpPr>
        <p:spPr>
          <a:xfrm>
            <a:off x="3975775" y="1898150"/>
            <a:ext cx="249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/>
          <p:nvPr/>
        </p:nvSpPr>
        <p:spPr>
          <a:xfrm>
            <a:off x="3975775" y="2250375"/>
            <a:ext cx="249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3975775" y="2602600"/>
            <a:ext cx="249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>
            <a:off x="3975775" y="2954825"/>
            <a:ext cx="2491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48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48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r>
              <a:rPr lang="ko"/>
              <a:t> 되었습니다.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423" name="Google Shape;423;p48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8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425" name="Google Shape;425;p48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48"/>
          <p:cNvSpPr txBox="1"/>
          <p:nvPr/>
        </p:nvSpPr>
        <p:spPr>
          <a:xfrm>
            <a:off x="3159400" y="5663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 신규 등록 완료 페이지입니다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/>
        </p:nvSpPr>
        <p:spPr>
          <a:xfrm>
            <a:off x="3290725" y="563375"/>
            <a:ext cx="2940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개설 과정 수정</a:t>
            </a:r>
            <a:r>
              <a:rPr lang="ko"/>
              <a:t> 페이지입니다</a:t>
            </a:r>
            <a:endParaRPr/>
          </a:p>
        </p:txBody>
      </p:sp>
      <p:cxnSp>
        <p:nvCxnSpPr>
          <p:cNvPr id="432" name="Google Shape;432;p49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3" name="Google Shape;433;p49"/>
          <p:cNvGraphicFramePr/>
          <p:nvPr/>
        </p:nvGraphicFramePr>
        <p:xfrm>
          <a:off x="1063325" y="1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793400"/>
                <a:gridCol w="830200"/>
                <a:gridCol w="1234325"/>
                <a:gridCol w="1285675"/>
                <a:gridCol w="954500"/>
                <a:gridCol w="1109900"/>
                <a:gridCol w="10433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과정시작일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과정종료일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강의실명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등록인원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4" name="Google Shape;434;p49"/>
          <p:cNvCxnSpPr/>
          <p:nvPr/>
        </p:nvCxnSpPr>
        <p:spPr>
          <a:xfrm>
            <a:off x="1063250" y="30456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9"/>
          <p:cNvSpPr/>
          <p:nvPr/>
        </p:nvSpPr>
        <p:spPr>
          <a:xfrm>
            <a:off x="4529150" y="3341100"/>
            <a:ext cx="3785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992900" y="3303150"/>
            <a:ext cx="4720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개설 과정의 번호를 입력해주세요</a:t>
            </a:r>
            <a:r>
              <a:rPr lang="ko"/>
              <a:t>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3166800" y="5781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과정 수정 두번째 페이지입니다</a:t>
            </a:r>
            <a:endParaRPr/>
          </a:p>
        </p:txBody>
      </p:sp>
      <p:cxnSp>
        <p:nvCxnSpPr>
          <p:cNvPr id="442" name="Google Shape;442;p50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50"/>
          <p:cNvSpPr txBox="1"/>
          <p:nvPr/>
        </p:nvSpPr>
        <p:spPr>
          <a:xfrm>
            <a:off x="1013900" y="2611625"/>
            <a:ext cx="43146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과정명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시작 일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종료 일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강의실 명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개설 과목명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등록인원</a:t>
            </a:r>
            <a:endParaRPr/>
          </a:p>
        </p:txBody>
      </p:sp>
      <p:graphicFrame>
        <p:nvGraphicFramePr>
          <p:cNvPr id="444" name="Google Shape;444;p50"/>
          <p:cNvGraphicFramePr/>
          <p:nvPr/>
        </p:nvGraphicFramePr>
        <p:xfrm>
          <a:off x="1063325" y="11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793400"/>
                <a:gridCol w="830200"/>
                <a:gridCol w="1234325"/>
                <a:gridCol w="1285675"/>
                <a:gridCol w="954500"/>
                <a:gridCol w="1109900"/>
                <a:gridCol w="1043300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과정시작일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과정종료일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강의실명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등록인원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YY/MM/DD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2강의실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5" name="Google Shape;445;p50"/>
          <p:cNvCxnSpPr/>
          <p:nvPr/>
        </p:nvCxnSpPr>
        <p:spPr>
          <a:xfrm>
            <a:off x="1063250" y="4112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50"/>
          <p:cNvSpPr/>
          <p:nvPr/>
        </p:nvSpPr>
        <p:spPr>
          <a:xfrm>
            <a:off x="4144400" y="4255500"/>
            <a:ext cx="4170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"/>
          <p:cNvSpPr txBox="1"/>
          <p:nvPr/>
        </p:nvSpPr>
        <p:spPr>
          <a:xfrm>
            <a:off x="992900" y="4217550"/>
            <a:ext cx="3639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목록의 번호를 입력해주세요 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/>
        </p:nvSpPr>
        <p:spPr>
          <a:xfrm>
            <a:off x="1028700" y="1187125"/>
            <a:ext cx="27087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"/>
          <p:cNvSpPr txBox="1"/>
          <p:nvPr/>
        </p:nvSpPr>
        <p:spPr>
          <a:xfrm>
            <a:off x="3166800" y="425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과정 수정 세번째 페이지입니다</a:t>
            </a:r>
            <a:endParaRPr/>
          </a:p>
        </p:txBody>
      </p:sp>
      <p:cxnSp>
        <p:nvCxnSpPr>
          <p:cNvPr id="454" name="Google Shape;454;p51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1"/>
          <p:cNvSpPr txBox="1"/>
          <p:nvPr/>
        </p:nvSpPr>
        <p:spPr>
          <a:xfrm>
            <a:off x="1107650" y="896675"/>
            <a:ext cx="43146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과정명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시작 일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수정 내용을 입력해주세요.</a:t>
            </a:r>
            <a:r>
              <a:rPr lang="ko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 종료 일 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수정 내용을 입력해주세요.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강의실 명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개설 과목명 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수정 내용을 입력해주세요.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등록인원 :</a:t>
            </a:r>
            <a:endParaRPr/>
          </a:p>
        </p:txBody>
      </p:sp>
      <p:cxnSp>
        <p:nvCxnSpPr>
          <p:cNvPr id="456" name="Google Shape;456;p51"/>
          <p:cNvCxnSpPr/>
          <p:nvPr/>
        </p:nvCxnSpPr>
        <p:spPr>
          <a:xfrm>
            <a:off x="1028700" y="14857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1063250" y="21265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1"/>
          <p:cNvCxnSpPr/>
          <p:nvPr/>
        </p:nvCxnSpPr>
        <p:spPr>
          <a:xfrm>
            <a:off x="1063250" y="2767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1"/>
          <p:cNvCxnSpPr/>
          <p:nvPr/>
        </p:nvCxnSpPr>
        <p:spPr>
          <a:xfrm>
            <a:off x="1107650" y="336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1"/>
          <p:cNvCxnSpPr/>
          <p:nvPr/>
        </p:nvCxnSpPr>
        <p:spPr>
          <a:xfrm>
            <a:off x="1107650" y="39603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1"/>
          <p:cNvCxnSpPr/>
          <p:nvPr/>
        </p:nvCxnSpPr>
        <p:spPr>
          <a:xfrm>
            <a:off x="1063250" y="46603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51"/>
          <p:cNvSpPr/>
          <p:nvPr/>
        </p:nvSpPr>
        <p:spPr>
          <a:xfrm>
            <a:off x="3166800" y="1244488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1"/>
          <p:cNvSpPr/>
          <p:nvPr/>
        </p:nvSpPr>
        <p:spPr>
          <a:xfrm>
            <a:off x="3196400" y="1855650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"/>
          <p:cNvSpPr/>
          <p:nvPr/>
        </p:nvSpPr>
        <p:spPr>
          <a:xfrm>
            <a:off x="3196400" y="2496413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1"/>
          <p:cNvSpPr/>
          <p:nvPr/>
        </p:nvSpPr>
        <p:spPr>
          <a:xfrm>
            <a:off x="3196400" y="3099463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1"/>
          <p:cNvSpPr/>
          <p:nvPr/>
        </p:nvSpPr>
        <p:spPr>
          <a:xfrm>
            <a:off x="3166800" y="3702525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3166800" y="4380200"/>
            <a:ext cx="1961100" cy="1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634000" y="199925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교사 계정관리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 가능 목록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 정보 등록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 정보 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교사 정보 삭제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정보 상세보기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509099" y="4269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1804932" y="4318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476145" y="4429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2100425" y="586350"/>
            <a:ext cx="51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2" name="Google Shape;82;p16"/>
          <p:cNvGraphicFramePr/>
          <p:nvPr/>
        </p:nvGraphicFramePr>
        <p:xfrm>
          <a:off x="1053125" y="94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[번호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[이름]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[아이디]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[비밀번호]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[전화번호]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김숙향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teacher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teacher123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010-7127-4635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박영지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vtahn8144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2541355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010-2829-2945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...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1020800" y="589475"/>
            <a:ext cx="1613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&lt;교사 목록&gt;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52"/>
          <p:cNvCxnSpPr/>
          <p:nvPr/>
        </p:nvCxnSpPr>
        <p:spPr>
          <a:xfrm>
            <a:off x="1063250" y="10490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2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</a:t>
            </a:r>
            <a:r>
              <a:rPr lang="ko"/>
              <a:t>완료되었습니다.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2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476" name="Google Shape;476;p52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52"/>
          <p:cNvSpPr txBox="1"/>
          <p:nvPr/>
        </p:nvSpPr>
        <p:spPr>
          <a:xfrm>
            <a:off x="3159400" y="5663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과정 수정 완료 페이지입니다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/>
        </p:nvSpPr>
        <p:spPr>
          <a:xfrm>
            <a:off x="3408450" y="563375"/>
            <a:ext cx="2327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</a:t>
            </a:r>
            <a:r>
              <a:rPr lang="ko"/>
              <a:t>관리 페이지입니다</a:t>
            </a:r>
            <a:endParaRPr/>
          </a:p>
        </p:txBody>
      </p:sp>
      <p:cxnSp>
        <p:nvCxnSpPr>
          <p:cNvPr id="483" name="Google Shape;483;p53"/>
          <p:cNvCxnSpPr/>
          <p:nvPr/>
        </p:nvCxnSpPr>
        <p:spPr>
          <a:xfrm>
            <a:off x="1063250" y="12014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3"/>
          <p:cNvSpPr txBox="1"/>
          <p:nvPr/>
        </p:nvSpPr>
        <p:spPr>
          <a:xfrm>
            <a:off x="3357175" y="1424775"/>
            <a:ext cx="26523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</a:t>
            </a:r>
            <a:r>
              <a:rPr lang="ko"/>
              <a:t> 정보조회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 추가하기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수정  or 삭제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3466225" y="3356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3"/>
          <p:cNvSpPr txBox="1"/>
          <p:nvPr/>
        </p:nvSpPr>
        <p:spPr>
          <a:xfrm>
            <a:off x="1358275" y="33189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487" name="Google Shape;487;p53"/>
          <p:cNvCxnSpPr/>
          <p:nvPr/>
        </p:nvCxnSpPr>
        <p:spPr>
          <a:xfrm>
            <a:off x="1201475" y="3067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54"/>
          <p:cNvGraphicFramePr/>
          <p:nvPr/>
        </p:nvGraphicFramePr>
        <p:xfrm>
          <a:off x="259375" y="7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717050"/>
                <a:gridCol w="1717050"/>
                <a:gridCol w="1717050"/>
                <a:gridCol w="1717050"/>
                <a:gridCol w="1717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이름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주민번호뒷자리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연락처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수강(신청)횟수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강수향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2887028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010-3131-2424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2020-10-11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3" name="Google Shape;493;p54"/>
          <p:cNvSpPr txBox="1"/>
          <p:nvPr/>
        </p:nvSpPr>
        <p:spPr>
          <a:xfrm>
            <a:off x="259375" y="3595650"/>
            <a:ext cx="6817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-------------------------------------이하 생략-------------------------------------</a:t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259375" y="4041325"/>
            <a:ext cx="4572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1.교육생 검색하기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a.뒤로가기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b.처음으로가기</a:t>
            </a:r>
            <a:endParaRPr/>
          </a:p>
        </p:txBody>
      </p:sp>
      <p:cxnSp>
        <p:nvCxnSpPr>
          <p:cNvPr id="495" name="Google Shape;495;p54"/>
          <p:cNvCxnSpPr/>
          <p:nvPr/>
        </p:nvCxnSpPr>
        <p:spPr>
          <a:xfrm>
            <a:off x="450925" y="605250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4"/>
          <p:cNvSpPr txBox="1"/>
          <p:nvPr/>
        </p:nvSpPr>
        <p:spPr>
          <a:xfrm>
            <a:off x="3471775" y="118650"/>
            <a:ext cx="3604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목록 조회 페이지입니다.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p55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55"/>
          <p:cNvSpPr txBox="1"/>
          <p:nvPr/>
        </p:nvSpPr>
        <p:spPr>
          <a:xfrm>
            <a:off x="3051025" y="6400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목록 조회 페이지입니다.</a:t>
            </a:r>
            <a:endParaRPr/>
          </a:p>
        </p:txBody>
      </p:sp>
      <p:sp>
        <p:nvSpPr>
          <p:cNvPr id="503" name="Google Shape;503;p55"/>
          <p:cNvSpPr txBox="1"/>
          <p:nvPr/>
        </p:nvSpPr>
        <p:spPr>
          <a:xfrm>
            <a:off x="1302500" y="193292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교육생 이름을 입력해주세요 : </a:t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677250" y="196992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56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6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목록 조회 페이지입니다.</a:t>
            </a:r>
            <a:endParaRPr/>
          </a:p>
        </p:txBody>
      </p:sp>
      <p:graphicFrame>
        <p:nvGraphicFramePr>
          <p:cNvPr id="511" name="Google Shape;511;p56"/>
          <p:cNvGraphicFramePr/>
          <p:nvPr/>
        </p:nvGraphicFramePr>
        <p:xfrm>
          <a:off x="1019100" y="15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교육생 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 뒷자리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2" name="Google Shape;512;p56"/>
          <p:cNvSpPr/>
          <p:nvPr/>
        </p:nvSpPr>
        <p:spPr>
          <a:xfrm>
            <a:off x="3479825" y="408892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6"/>
          <p:cNvSpPr txBox="1"/>
          <p:nvPr/>
        </p:nvSpPr>
        <p:spPr>
          <a:xfrm>
            <a:off x="1358275" y="405097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514" name="Google Shape;514;p56"/>
          <p:cNvCxnSpPr/>
          <p:nvPr/>
        </p:nvCxnSpPr>
        <p:spPr>
          <a:xfrm>
            <a:off x="1063250" y="39551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56"/>
          <p:cNvSpPr txBox="1"/>
          <p:nvPr/>
        </p:nvSpPr>
        <p:spPr>
          <a:xfrm>
            <a:off x="1125275" y="2752825"/>
            <a:ext cx="326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정보 상세보기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57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57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목록 조회 페이지입니다.</a:t>
            </a:r>
            <a:endParaRPr/>
          </a:p>
        </p:txBody>
      </p:sp>
      <p:sp>
        <p:nvSpPr>
          <p:cNvPr id="522" name="Google Shape;522;p57"/>
          <p:cNvSpPr txBox="1"/>
          <p:nvPr/>
        </p:nvSpPr>
        <p:spPr>
          <a:xfrm>
            <a:off x="1302500" y="193292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교육생 번호를 입력해주세요 : </a:t>
            </a:r>
            <a:endParaRPr/>
          </a:p>
        </p:txBody>
      </p:sp>
      <p:sp>
        <p:nvSpPr>
          <p:cNvPr id="523" name="Google Shape;523;p57"/>
          <p:cNvSpPr/>
          <p:nvPr/>
        </p:nvSpPr>
        <p:spPr>
          <a:xfrm>
            <a:off x="4677250" y="196992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Google Shape;528;p58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58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정보 상세보기 페이지입니다.</a:t>
            </a:r>
            <a:endParaRPr/>
          </a:p>
        </p:txBody>
      </p:sp>
      <p:graphicFrame>
        <p:nvGraphicFramePr>
          <p:cNvPr id="530" name="Google Shape;530;p58"/>
          <p:cNvGraphicFramePr/>
          <p:nvPr/>
        </p:nvGraphicFramePr>
        <p:xfrm>
          <a:off x="1019100" y="15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 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강의실명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중도탈락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수료날짜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1" name="Google Shape;531;p58"/>
          <p:cNvSpPr/>
          <p:nvPr/>
        </p:nvSpPr>
        <p:spPr>
          <a:xfrm>
            <a:off x="3479825" y="408892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8"/>
          <p:cNvSpPr txBox="1"/>
          <p:nvPr/>
        </p:nvSpPr>
        <p:spPr>
          <a:xfrm>
            <a:off x="932850" y="4050975"/>
            <a:ext cx="2846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돌아갈화면을</a:t>
            </a:r>
            <a:r>
              <a:rPr lang="ko"/>
              <a:t> 입력해주세요 :</a:t>
            </a:r>
            <a:endParaRPr/>
          </a:p>
        </p:txBody>
      </p:sp>
      <p:cxnSp>
        <p:nvCxnSpPr>
          <p:cNvPr id="533" name="Google Shape;533;p58"/>
          <p:cNvCxnSpPr/>
          <p:nvPr/>
        </p:nvCxnSpPr>
        <p:spPr>
          <a:xfrm>
            <a:off x="1063250" y="39551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58"/>
          <p:cNvSpPr txBox="1"/>
          <p:nvPr/>
        </p:nvSpPr>
        <p:spPr>
          <a:xfrm>
            <a:off x="1125275" y="2752825"/>
            <a:ext cx="326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59"/>
          <p:cNvCxnSpPr/>
          <p:nvPr/>
        </p:nvCxnSpPr>
        <p:spPr>
          <a:xfrm>
            <a:off x="1063250" y="1277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59"/>
          <p:cNvSpPr txBox="1"/>
          <p:nvPr/>
        </p:nvSpPr>
        <p:spPr>
          <a:xfrm>
            <a:off x="3159400" y="7949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신규 등록 페이지입니다.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1198925" y="1671750"/>
            <a:ext cx="29382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이름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전화번호 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ID 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주민번호뒷자리 : </a:t>
            </a:r>
            <a:endParaRPr/>
          </a:p>
        </p:txBody>
      </p:sp>
      <p:sp>
        <p:nvSpPr>
          <p:cNvPr id="542" name="Google Shape;542;p59"/>
          <p:cNvSpPr/>
          <p:nvPr/>
        </p:nvSpPr>
        <p:spPr>
          <a:xfrm>
            <a:off x="3233425" y="1688488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9"/>
          <p:cNvSpPr/>
          <p:nvPr/>
        </p:nvSpPr>
        <p:spPr>
          <a:xfrm>
            <a:off x="3233425" y="20505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9"/>
          <p:cNvSpPr/>
          <p:nvPr/>
        </p:nvSpPr>
        <p:spPr>
          <a:xfrm>
            <a:off x="3233425" y="23879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9"/>
          <p:cNvSpPr/>
          <p:nvPr/>
        </p:nvSpPr>
        <p:spPr>
          <a:xfrm>
            <a:off x="3233425" y="27253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60"/>
          <p:cNvCxnSpPr/>
          <p:nvPr/>
        </p:nvCxnSpPr>
        <p:spPr>
          <a:xfrm>
            <a:off x="1063250" y="12014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60"/>
          <p:cNvSpPr txBox="1"/>
          <p:nvPr/>
        </p:nvSpPr>
        <p:spPr>
          <a:xfrm>
            <a:off x="2996600" y="7135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신규 등록 완료 페이지입니다.</a:t>
            </a:r>
            <a:endParaRPr/>
          </a:p>
        </p:txBody>
      </p:sp>
      <p:sp>
        <p:nvSpPr>
          <p:cNvPr id="552" name="Google Shape;552;p60"/>
          <p:cNvSpPr txBox="1"/>
          <p:nvPr/>
        </p:nvSpPr>
        <p:spPr>
          <a:xfrm>
            <a:off x="2864600" y="1315225"/>
            <a:ext cx="3648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--등록된 정보--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: xxx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연락처 : 010-0000-0000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: zxczxc123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주민번호 뒷자리 : 1010101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등록일 : 2020-06-13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"/>
          <p:cNvSpPr/>
          <p:nvPr/>
        </p:nvSpPr>
        <p:spPr>
          <a:xfrm>
            <a:off x="3153250" y="44291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0"/>
          <p:cNvSpPr txBox="1"/>
          <p:nvPr/>
        </p:nvSpPr>
        <p:spPr>
          <a:xfrm>
            <a:off x="1063250" y="4391150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555" name="Google Shape;555;p60"/>
          <p:cNvCxnSpPr/>
          <p:nvPr/>
        </p:nvCxnSpPr>
        <p:spPr>
          <a:xfrm>
            <a:off x="1063250" y="36040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60"/>
          <p:cNvSpPr txBox="1"/>
          <p:nvPr/>
        </p:nvSpPr>
        <p:spPr>
          <a:xfrm>
            <a:off x="1150550" y="3728350"/>
            <a:ext cx="206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Google Shape;561;p61"/>
          <p:cNvGraphicFramePr/>
          <p:nvPr/>
        </p:nvGraphicFramePr>
        <p:xfrm>
          <a:off x="279375" y="8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717050"/>
                <a:gridCol w="1717050"/>
                <a:gridCol w="1717050"/>
                <a:gridCol w="1717050"/>
                <a:gridCol w="1717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이름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주민번호뒷자리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연락처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수강(신청)횟수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강수향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2887028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010-3131-2424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2020-10-11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2" name="Google Shape;562;p61"/>
          <p:cNvSpPr txBox="1"/>
          <p:nvPr/>
        </p:nvSpPr>
        <p:spPr>
          <a:xfrm>
            <a:off x="259375" y="3595650"/>
            <a:ext cx="6817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-------------------------------------이하 생략-------------------------------------</a:t>
            </a:r>
            <a:endParaRPr/>
          </a:p>
        </p:txBody>
      </p:sp>
      <p:sp>
        <p:nvSpPr>
          <p:cNvPr id="563" name="Google Shape;563;p61"/>
          <p:cNvSpPr txBox="1"/>
          <p:nvPr/>
        </p:nvSpPr>
        <p:spPr>
          <a:xfrm>
            <a:off x="259375" y="4041325"/>
            <a:ext cx="4572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1.교육생 검색하기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a.뒤로가기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b.처음으로가기</a:t>
            </a:r>
            <a:endParaRPr/>
          </a:p>
        </p:txBody>
      </p:sp>
      <p:cxnSp>
        <p:nvCxnSpPr>
          <p:cNvPr id="564" name="Google Shape;564;p61"/>
          <p:cNvCxnSpPr/>
          <p:nvPr/>
        </p:nvCxnSpPr>
        <p:spPr>
          <a:xfrm>
            <a:off x="279375" y="6732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61"/>
          <p:cNvSpPr txBox="1"/>
          <p:nvPr/>
        </p:nvSpPr>
        <p:spPr>
          <a:xfrm>
            <a:off x="2756200" y="186675"/>
            <a:ext cx="41487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수정 or 삭제할 목록 조회 페이지입니다.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558200" y="10457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&lt;1.강의 가능 목록&gt;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 가능 목록 전체 조회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 가능 목록 선택 조회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강의 가능 목록 교사별 추가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661499" y="3888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1957332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628545" y="4048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0" name="Google Shape;570;p62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62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</a:t>
            </a:r>
            <a:r>
              <a:rPr lang="ko">
                <a:solidFill>
                  <a:schemeClr val="dk1"/>
                </a:solidFill>
              </a:rPr>
              <a:t>수정 or 삭제할 목록</a:t>
            </a:r>
            <a:r>
              <a:rPr lang="ko"/>
              <a:t> 페이지입니다.</a:t>
            </a:r>
            <a:endParaRPr/>
          </a:p>
        </p:txBody>
      </p:sp>
      <p:graphicFrame>
        <p:nvGraphicFramePr>
          <p:cNvPr id="572" name="Google Shape;572;p62"/>
          <p:cNvGraphicFramePr/>
          <p:nvPr/>
        </p:nvGraphicFramePr>
        <p:xfrm>
          <a:off x="1019100" y="159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교육생 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 뒷자리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Google Shape;573;p62"/>
          <p:cNvSpPr/>
          <p:nvPr/>
        </p:nvSpPr>
        <p:spPr>
          <a:xfrm>
            <a:off x="3479825" y="436715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2"/>
          <p:cNvSpPr txBox="1"/>
          <p:nvPr/>
        </p:nvSpPr>
        <p:spPr>
          <a:xfrm>
            <a:off x="1358275" y="4260200"/>
            <a:ext cx="1998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575" name="Google Shape;575;p62"/>
          <p:cNvCxnSpPr/>
          <p:nvPr/>
        </p:nvCxnSpPr>
        <p:spPr>
          <a:xfrm>
            <a:off x="1063250" y="41397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62"/>
          <p:cNvSpPr txBox="1"/>
          <p:nvPr/>
        </p:nvSpPr>
        <p:spPr>
          <a:xfrm>
            <a:off x="1125275" y="2752825"/>
            <a:ext cx="32637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정보 수정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정보 삭제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교육생 중도탈락, 수료날짜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63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63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수정 페이지입니다.</a:t>
            </a:r>
            <a:endParaRPr/>
          </a:p>
        </p:txBody>
      </p:sp>
      <p:sp>
        <p:nvSpPr>
          <p:cNvPr id="583" name="Google Shape;583;p63"/>
          <p:cNvSpPr txBox="1"/>
          <p:nvPr/>
        </p:nvSpPr>
        <p:spPr>
          <a:xfrm>
            <a:off x="1302500" y="193292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</a:t>
            </a:r>
            <a:r>
              <a:rPr lang="ko"/>
              <a:t> 교육생 번호를 입력해주세요 : </a:t>
            </a:r>
            <a:endParaRPr/>
          </a:p>
        </p:txBody>
      </p:sp>
      <p:sp>
        <p:nvSpPr>
          <p:cNvPr id="584" name="Google Shape;584;p63"/>
          <p:cNvSpPr/>
          <p:nvPr/>
        </p:nvSpPr>
        <p:spPr>
          <a:xfrm>
            <a:off x="4677250" y="196992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64"/>
          <p:cNvCxnSpPr/>
          <p:nvPr/>
        </p:nvCxnSpPr>
        <p:spPr>
          <a:xfrm>
            <a:off x="1063250" y="12014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64"/>
          <p:cNvSpPr txBox="1"/>
          <p:nvPr/>
        </p:nvSpPr>
        <p:spPr>
          <a:xfrm>
            <a:off x="3263025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정보 수정 페이지입니다.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1063250" y="1967250"/>
            <a:ext cx="26718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	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	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	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주민번호뒷자리	:</a:t>
            </a:r>
            <a:endParaRPr/>
          </a:p>
        </p:txBody>
      </p:sp>
      <p:cxnSp>
        <p:nvCxnSpPr>
          <p:cNvPr id="592" name="Google Shape;592;p64"/>
          <p:cNvCxnSpPr/>
          <p:nvPr/>
        </p:nvCxnSpPr>
        <p:spPr>
          <a:xfrm>
            <a:off x="1125275" y="35250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64"/>
          <p:cNvSpPr txBox="1"/>
          <p:nvPr/>
        </p:nvSpPr>
        <p:spPr>
          <a:xfrm>
            <a:off x="1088550" y="1427875"/>
            <a:ext cx="6966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-----------------------------수정할 내용</a:t>
            </a:r>
            <a:r>
              <a:rPr lang="ko">
                <a:solidFill>
                  <a:schemeClr val="dk1"/>
                </a:solidFill>
              </a:rPr>
              <a:t>-----------------------------</a:t>
            </a:r>
            <a:endParaRPr/>
          </a:p>
        </p:txBody>
      </p:sp>
      <p:sp>
        <p:nvSpPr>
          <p:cNvPr id="594" name="Google Shape;594;p64"/>
          <p:cNvSpPr txBox="1"/>
          <p:nvPr/>
        </p:nvSpPr>
        <p:spPr>
          <a:xfrm>
            <a:off x="1088550" y="3729800"/>
            <a:ext cx="295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65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65"/>
          <p:cNvSpPr txBox="1"/>
          <p:nvPr/>
        </p:nvSpPr>
        <p:spPr>
          <a:xfrm>
            <a:off x="2996600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삭제 페이지입니다.</a:t>
            </a:r>
            <a:endParaRPr/>
          </a:p>
        </p:txBody>
      </p:sp>
      <p:sp>
        <p:nvSpPr>
          <p:cNvPr id="601" name="Google Shape;601;p65"/>
          <p:cNvSpPr txBox="1"/>
          <p:nvPr/>
        </p:nvSpPr>
        <p:spPr>
          <a:xfrm>
            <a:off x="1302500" y="193292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r>
              <a:rPr lang="ko"/>
              <a:t>할 교육생 번호를 입력해주세요 : </a:t>
            </a:r>
            <a:endParaRPr/>
          </a:p>
        </p:txBody>
      </p:sp>
      <p:sp>
        <p:nvSpPr>
          <p:cNvPr id="602" name="Google Shape;602;p65"/>
          <p:cNvSpPr/>
          <p:nvPr/>
        </p:nvSpPr>
        <p:spPr>
          <a:xfrm>
            <a:off x="4677250" y="196992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7" name="Google Shape;607;p66"/>
          <p:cNvCxnSpPr/>
          <p:nvPr/>
        </p:nvCxnSpPr>
        <p:spPr>
          <a:xfrm>
            <a:off x="1063250" y="12014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66"/>
          <p:cNvSpPr txBox="1"/>
          <p:nvPr/>
        </p:nvSpPr>
        <p:spPr>
          <a:xfrm>
            <a:off x="3263025" y="789775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삭제 페이지입니다.</a:t>
            </a:r>
            <a:endParaRPr/>
          </a:p>
        </p:txBody>
      </p:sp>
      <p:sp>
        <p:nvSpPr>
          <p:cNvPr id="609" name="Google Shape;609;p66"/>
          <p:cNvSpPr txBox="1"/>
          <p:nvPr/>
        </p:nvSpPr>
        <p:spPr>
          <a:xfrm>
            <a:off x="1063250" y="1967250"/>
            <a:ext cx="26718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1063250" y="22867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 txBox="1"/>
          <p:nvPr/>
        </p:nvSpPr>
        <p:spPr>
          <a:xfrm>
            <a:off x="1088550" y="1427875"/>
            <a:ext cx="6966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삭제를 </a:t>
            </a:r>
            <a:r>
              <a:rPr lang="ko">
                <a:solidFill>
                  <a:schemeClr val="dk1"/>
                </a:solidFill>
              </a:rPr>
              <a:t> 완료했습니다.</a:t>
            </a:r>
            <a:endParaRPr/>
          </a:p>
        </p:txBody>
      </p:sp>
      <p:sp>
        <p:nvSpPr>
          <p:cNvPr id="612" name="Google Shape;612;p66"/>
          <p:cNvSpPr txBox="1"/>
          <p:nvPr/>
        </p:nvSpPr>
        <p:spPr>
          <a:xfrm>
            <a:off x="1063250" y="2777300"/>
            <a:ext cx="295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"/>
          <p:cNvSpPr txBox="1"/>
          <p:nvPr/>
        </p:nvSpPr>
        <p:spPr>
          <a:xfrm>
            <a:off x="2769600" y="401800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시험 관리 및 성적 조회</a:t>
            </a:r>
            <a:endParaRPr/>
          </a:p>
        </p:txBody>
      </p:sp>
      <p:cxnSp>
        <p:nvCxnSpPr>
          <p:cNvPr id="618" name="Google Shape;618;p67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67"/>
          <p:cNvSpPr txBox="1"/>
          <p:nvPr/>
        </p:nvSpPr>
        <p:spPr>
          <a:xfrm>
            <a:off x="3259650" y="1122225"/>
            <a:ext cx="29841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과정별 성적 조회화면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교육생 개인별</a:t>
            </a:r>
            <a:r>
              <a:rPr lang="ko">
                <a:solidFill>
                  <a:schemeClr val="dk1"/>
                </a:solidFill>
              </a:rPr>
              <a:t>성적조회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620" name="Google Shape;620;p67"/>
          <p:cNvSpPr/>
          <p:nvPr/>
        </p:nvSpPr>
        <p:spPr>
          <a:xfrm>
            <a:off x="3466225" y="3204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1358275" y="3166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622" name="Google Shape;622;p67"/>
          <p:cNvCxnSpPr/>
          <p:nvPr/>
        </p:nvCxnSpPr>
        <p:spPr>
          <a:xfrm>
            <a:off x="1125275" y="2915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7" name="Google Shape;627;p68"/>
          <p:cNvCxnSpPr/>
          <p:nvPr/>
        </p:nvCxnSpPr>
        <p:spPr>
          <a:xfrm>
            <a:off x="1063250" y="1353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68"/>
          <p:cNvSpPr txBox="1"/>
          <p:nvPr/>
        </p:nvSpPr>
        <p:spPr>
          <a:xfrm>
            <a:off x="2781325" y="715775"/>
            <a:ext cx="5784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 중도탈락, 수료날짜수정 페이지입니다.</a:t>
            </a:r>
            <a:endParaRPr/>
          </a:p>
        </p:txBody>
      </p:sp>
      <p:sp>
        <p:nvSpPr>
          <p:cNvPr id="629" name="Google Shape;629;p68"/>
          <p:cNvSpPr txBox="1"/>
          <p:nvPr/>
        </p:nvSpPr>
        <p:spPr>
          <a:xfrm>
            <a:off x="1253375" y="202977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수정할 교육생 번호를 입력해주세요 : </a:t>
            </a:r>
            <a:endParaRPr/>
          </a:p>
        </p:txBody>
      </p:sp>
      <p:sp>
        <p:nvSpPr>
          <p:cNvPr id="630" name="Google Shape;630;p68"/>
          <p:cNvSpPr/>
          <p:nvPr/>
        </p:nvSpPr>
        <p:spPr>
          <a:xfrm>
            <a:off x="4628125" y="206677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8"/>
          <p:cNvSpPr txBox="1"/>
          <p:nvPr/>
        </p:nvSpPr>
        <p:spPr>
          <a:xfrm>
            <a:off x="1253375" y="265437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중도탈락 날짜</a:t>
            </a:r>
            <a:r>
              <a:rPr lang="ko"/>
              <a:t> : </a:t>
            </a:r>
            <a:endParaRPr/>
          </a:p>
        </p:txBody>
      </p:sp>
      <p:sp>
        <p:nvSpPr>
          <p:cNvPr id="632" name="Google Shape;632;p68"/>
          <p:cNvSpPr/>
          <p:nvPr/>
        </p:nvSpPr>
        <p:spPr>
          <a:xfrm>
            <a:off x="4628125" y="269137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8"/>
          <p:cNvSpPr txBox="1"/>
          <p:nvPr/>
        </p:nvSpPr>
        <p:spPr>
          <a:xfrm>
            <a:off x="1253375" y="3179375"/>
            <a:ext cx="3582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수료 날짜</a:t>
            </a:r>
            <a:r>
              <a:rPr lang="ko"/>
              <a:t>: </a:t>
            </a:r>
            <a:endParaRPr/>
          </a:p>
        </p:txBody>
      </p:sp>
      <p:sp>
        <p:nvSpPr>
          <p:cNvPr id="634" name="Google Shape;634;p68"/>
          <p:cNvSpPr/>
          <p:nvPr/>
        </p:nvSpPr>
        <p:spPr>
          <a:xfrm>
            <a:off x="4628125" y="3216375"/>
            <a:ext cx="32625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9" name="Google Shape;639;p69"/>
          <p:cNvGraphicFramePr/>
          <p:nvPr/>
        </p:nvGraphicFramePr>
        <p:xfrm>
          <a:off x="1011100" y="10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 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 등록 여부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문제 파일 등록 여부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0" name="Google Shape;640;p69"/>
          <p:cNvSpPr txBox="1"/>
          <p:nvPr/>
        </p:nvSpPr>
        <p:spPr>
          <a:xfrm>
            <a:off x="2769600" y="401800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 전체 조회</a:t>
            </a:r>
            <a:endParaRPr/>
          </a:p>
        </p:txBody>
      </p:sp>
      <p:cxnSp>
        <p:nvCxnSpPr>
          <p:cNvPr id="641" name="Google Shape;641;p69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69"/>
          <p:cNvSpPr txBox="1"/>
          <p:nvPr/>
        </p:nvSpPr>
        <p:spPr>
          <a:xfrm>
            <a:off x="888150" y="283047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643" name="Google Shape;643;p69"/>
          <p:cNvSpPr/>
          <p:nvPr/>
        </p:nvSpPr>
        <p:spPr>
          <a:xfrm>
            <a:off x="3466225" y="3737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9"/>
          <p:cNvSpPr txBox="1"/>
          <p:nvPr/>
        </p:nvSpPr>
        <p:spPr>
          <a:xfrm>
            <a:off x="783175" y="3699925"/>
            <a:ext cx="2574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과정</a:t>
            </a:r>
            <a:r>
              <a:rPr lang="ko"/>
              <a:t>번호를 입력해주세요 :</a:t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1049075" y="3448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0"/>
          <p:cNvSpPr txBox="1"/>
          <p:nvPr/>
        </p:nvSpPr>
        <p:spPr>
          <a:xfrm>
            <a:off x="30319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과정-</a:t>
            </a:r>
            <a:r>
              <a:rPr lang="ko">
                <a:solidFill>
                  <a:schemeClr val="dk1"/>
                </a:solidFill>
              </a:rPr>
              <a:t>과목 성적조회</a:t>
            </a:r>
            <a:endParaRPr/>
          </a:p>
        </p:txBody>
      </p:sp>
      <p:cxnSp>
        <p:nvCxnSpPr>
          <p:cNvPr id="651" name="Google Shape;651;p70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52" name="Google Shape;652;p70"/>
          <p:cNvGraphicFramePr/>
          <p:nvPr/>
        </p:nvGraphicFramePr>
        <p:xfrm>
          <a:off x="952475" y="11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378725"/>
                <a:gridCol w="1378725"/>
                <a:gridCol w="1378725"/>
                <a:gridCol w="1378725"/>
                <a:gridCol w="1378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성적등록여부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3" name="Google Shape;653;p70"/>
          <p:cNvSpPr txBox="1"/>
          <p:nvPr/>
        </p:nvSpPr>
        <p:spPr>
          <a:xfrm>
            <a:off x="946750" y="26528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654" name="Google Shape;654;p70"/>
          <p:cNvSpPr txBox="1"/>
          <p:nvPr/>
        </p:nvSpPr>
        <p:spPr>
          <a:xfrm>
            <a:off x="987057" y="354182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개설 과목별 수강한 모든 교육생 조회를 원할 시 해당 번호를 입력해주세요.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과목번호를 입력하세요: </a:t>
            </a:r>
            <a:endParaRPr/>
          </a:p>
        </p:txBody>
      </p:sp>
      <p:cxnSp>
        <p:nvCxnSpPr>
          <p:cNvPr id="655" name="Google Shape;655;p70"/>
          <p:cNvCxnSpPr/>
          <p:nvPr/>
        </p:nvCxnSpPr>
        <p:spPr>
          <a:xfrm>
            <a:off x="1063250" y="34067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70"/>
          <p:cNvSpPr/>
          <p:nvPr/>
        </p:nvSpPr>
        <p:spPr>
          <a:xfrm>
            <a:off x="3177250" y="394142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/>
          <p:nvPr/>
        </p:nvSpPr>
        <p:spPr>
          <a:xfrm>
            <a:off x="30319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</a:t>
            </a:r>
            <a:r>
              <a:rPr lang="ko">
                <a:solidFill>
                  <a:schemeClr val="dk1"/>
                </a:solidFill>
              </a:rPr>
              <a:t>.  개설 과목별 성적조회</a:t>
            </a:r>
            <a:endParaRPr/>
          </a:p>
        </p:txBody>
      </p:sp>
      <p:cxnSp>
        <p:nvCxnSpPr>
          <p:cNvPr id="662" name="Google Shape;662;p71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63" name="Google Shape;663;p71"/>
          <p:cNvGraphicFramePr/>
          <p:nvPr/>
        </p:nvGraphicFramePr>
        <p:xfrm>
          <a:off x="952500" y="14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 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 점수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Google Shape;664;p71"/>
          <p:cNvSpPr txBox="1"/>
          <p:nvPr/>
        </p:nvSpPr>
        <p:spPr>
          <a:xfrm>
            <a:off x="866275" y="990400"/>
            <a:ext cx="75381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000000 개설 과정을 수강한 모든 교육생들의 성적 정보 입니다.</a:t>
            </a:r>
            <a:endParaRPr/>
          </a:p>
        </p:txBody>
      </p:sp>
      <p:sp>
        <p:nvSpPr>
          <p:cNvPr id="665" name="Google Shape;665;p71"/>
          <p:cNvSpPr txBox="1"/>
          <p:nvPr/>
        </p:nvSpPr>
        <p:spPr>
          <a:xfrm>
            <a:off x="946750" y="33386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666" name="Google Shape;666;p71"/>
          <p:cNvSpPr/>
          <p:nvPr/>
        </p:nvSpPr>
        <p:spPr>
          <a:xfrm>
            <a:off x="3466225" y="4347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1"/>
          <p:cNvSpPr txBox="1"/>
          <p:nvPr/>
        </p:nvSpPr>
        <p:spPr>
          <a:xfrm>
            <a:off x="1358275" y="43095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668" name="Google Shape;668;p71"/>
          <p:cNvCxnSpPr/>
          <p:nvPr/>
        </p:nvCxnSpPr>
        <p:spPr>
          <a:xfrm>
            <a:off x="1049075" y="4058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574975" y="2830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&lt;1.강의 가능 목록 전체 조회&gt;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585299" y="43459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/>
        </p:nvSpPr>
        <p:spPr>
          <a:xfrm>
            <a:off x="1881132" y="43943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552345" y="45053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1957338" y="8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77425"/>
                <a:gridCol w="4092400"/>
              </a:tblGrid>
              <a:tr h="2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[번호]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[이름]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박영지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[주민번호](뒷자리)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2541355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[전화번호]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010-2829-2945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8"/>
          <p:cNvGraphicFramePr/>
          <p:nvPr/>
        </p:nvGraphicFramePr>
        <p:xfrm>
          <a:off x="1957313" y="24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77450"/>
                <a:gridCol w="409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[과목번호]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[과목명]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Java Programming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반응형 웹 개발기법(이론)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1984075" y="589475"/>
            <a:ext cx="1250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&lt;교사정보&gt;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984075" y="2166675"/>
            <a:ext cx="2314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&lt;강의가능 목록&gt;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</a:t>
            </a:r>
            <a:r>
              <a:rPr lang="ko">
                <a:solidFill>
                  <a:schemeClr val="dk1"/>
                </a:solidFill>
              </a:rPr>
              <a:t>.  </a:t>
            </a:r>
            <a:r>
              <a:rPr lang="ko">
                <a:solidFill>
                  <a:schemeClr val="dk1"/>
                </a:solidFill>
              </a:rPr>
              <a:t>교육생별 성적 조회</a:t>
            </a:r>
            <a:endParaRPr/>
          </a:p>
        </p:txBody>
      </p:sp>
      <p:cxnSp>
        <p:nvCxnSpPr>
          <p:cNvPr id="674" name="Google Shape;674;p72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72"/>
          <p:cNvSpPr txBox="1"/>
          <p:nvPr/>
        </p:nvSpPr>
        <p:spPr>
          <a:xfrm>
            <a:off x="1961350" y="1562250"/>
            <a:ext cx="38589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교육생 이름을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676" name="Google Shape;676;p72"/>
          <p:cNvSpPr/>
          <p:nvPr/>
        </p:nvSpPr>
        <p:spPr>
          <a:xfrm>
            <a:off x="2838950" y="20867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</a:t>
            </a:r>
            <a:r>
              <a:rPr lang="ko">
                <a:solidFill>
                  <a:schemeClr val="dk1"/>
                </a:solidFill>
              </a:rPr>
              <a:t>.  교육생별 성적 조회</a:t>
            </a:r>
            <a:endParaRPr/>
          </a:p>
        </p:txBody>
      </p:sp>
      <p:cxnSp>
        <p:nvCxnSpPr>
          <p:cNvPr id="682" name="Google Shape;682;p73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73"/>
          <p:cNvSpPr txBox="1"/>
          <p:nvPr/>
        </p:nvSpPr>
        <p:spPr>
          <a:xfrm>
            <a:off x="1054625" y="1066600"/>
            <a:ext cx="6627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4" name="Google Shape;684;p73"/>
          <p:cNvGraphicFramePr/>
          <p:nvPr/>
        </p:nvGraphicFramePr>
        <p:xfrm>
          <a:off x="952475" y="15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뒷자리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5" name="Google Shape;685;p73"/>
          <p:cNvSpPr txBox="1"/>
          <p:nvPr/>
        </p:nvSpPr>
        <p:spPr>
          <a:xfrm>
            <a:off x="946750" y="26528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개인 개설 과목별 성적 정보 조회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cxnSp>
        <p:nvCxnSpPr>
          <p:cNvPr id="686" name="Google Shape;686;p73"/>
          <p:cNvCxnSpPr/>
          <p:nvPr/>
        </p:nvCxnSpPr>
        <p:spPr>
          <a:xfrm>
            <a:off x="1063250" y="37877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73"/>
          <p:cNvSpPr/>
          <p:nvPr/>
        </p:nvSpPr>
        <p:spPr>
          <a:xfrm>
            <a:off x="4054925" y="4055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3"/>
          <p:cNvSpPr txBox="1"/>
          <p:nvPr/>
        </p:nvSpPr>
        <p:spPr>
          <a:xfrm>
            <a:off x="1054625" y="4017925"/>
            <a:ext cx="27084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</a:t>
            </a:r>
            <a:r>
              <a:rPr lang="ko"/>
              <a:t>번호를 입력해주세요 :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4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</a:t>
            </a:r>
            <a:r>
              <a:rPr lang="ko">
                <a:solidFill>
                  <a:schemeClr val="dk1"/>
                </a:solidFill>
              </a:rPr>
              <a:t>.  교육생별 성적 조회</a:t>
            </a:r>
            <a:endParaRPr/>
          </a:p>
        </p:txBody>
      </p:sp>
      <p:cxnSp>
        <p:nvCxnSpPr>
          <p:cNvPr id="694" name="Google Shape;694;p74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95" name="Google Shape;695;p74"/>
          <p:cNvGraphicFramePr/>
          <p:nvPr/>
        </p:nvGraphicFramePr>
        <p:xfrm>
          <a:off x="952500" y="14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38525"/>
                <a:gridCol w="1238525"/>
                <a:gridCol w="1238525"/>
                <a:gridCol w="1238525"/>
                <a:gridCol w="1238525"/>
                <a:gridCol w="12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과목명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 과목 시작일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 과목 종료일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 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점수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6" name="Google Shape;696;p74"/>
          <p:cNvSpPr txBox="1"/>
          <p:nvPr/>
        </p:nvSpPr>
        <p:spPr>
          <a:xfrm>
            <a:off x="978425" y="990400"/>
            <a:ext cx="6627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0000 교육생이 수강한 모든 개설 과목에 대한 성적 정보입니다.</a:t>
            </a:r>
            <a:endParaRPr/>
          </a:p>
        </p:txBody>
      </p:sp>
      <p:sp>
        <p:nvSpPr>
          <p:cNvPr id="697" name="Google Shape;697;p74"/>
          <p:cNvSpPr txBox="1"/>
          <p:nvPr/>
        </p:nvSpPr>
        <p:spPr>
          <a:xfrm>
            <a:off x="946750" y="32624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698" name="Google Shape;698;p74"/>
          <p:cNvSpPr/>
          <p:nvPr/>
        </p:nvSpPr>
        <p:spPr>
          <a:xfrm>
            <a:off x="3466225" y="4347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4"/>
          <p:cNvSpPr txBox="1"/>
          <p:nvPr/>
        </p:nvSpPr>
        <p:spPr>
          <a:xfrm>
            <a:off x="606275" y="4309525"/>
            <a:ext cx="2751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돌아갈 화면을</a:t>
            </a:r>
            <a:r>
              <a:rPr lang="ko"/>
              <a:t>입력해주세요 :</a:t>
            </a:r>
            <a:endParaRPr/>
          </a:p>
        </p:txBody>
      </p:sp>
      <p:cxnSp>
        <p:nvCxnSpPr>
          <p:cNvPr id="700" name="Google Shape;700;p74"/>
          <p:cNvCxnSpPr/>
          <p:nvPr/>
        </p:nvCxnSpPr>
        <p:spPr>
          <a:xfrm>
            <a:off x="1049075" y="4058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5"/>
          <p:cNvSpPr txBox="1"/>
          <p:nvPr/>
        </p:nvSpPr>
        <p:spPr>
          <a:xfrm>
            <a:off x="2769600" y="401800"/>
            <a:ext cx="3604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출결 관리 및 출결 조회</a:t>
            </a:r>
            <a:endParaRPr/>
          </a:p>
        </p:txBody>
      </p:sp>
      <p:cxnSp>
        <p:nvCxnSpPr>
          <p:cNvPr id="706" name="Google Shape;706;p75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75"/>
          <p:cNvSpPr txBox="1"/>
          <p:nvPr/>
        </p:nvSpPr>
        <p:spPr>
          <a:xfrm>
            <a:off x="3259650" y="1046025"/>
            <a:ext cx="29841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개설 과정별 교육생 출결 현황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특정 인원별 출결 현황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sp>
        <p:nvSpPr>
          <p:cNvPr id="708" name="Google Shape;708;p75"/>
          <p:cNvSpPr/>
          <p:nvPr/>
        </p:nvSpPr>
        <p:spPr>
          <a:xfrm>
            <a:off x="3466225" y="33568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5"/>
          <p:cNvSpPr txBox="1"/>
          <p:nvPr/>
        </p:nvSpPr>
        <p:spPr>
          <a:xfrm>
            <a:off x="1358275" y="33189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710" name="Google Shape;710;p75"/>
          <p:cNvCxnSpPr/>
          <p:nvPr/>
        </p:nvCxnSpPr>
        <p:spPr>
          <a:xfrm>
            <a:off x="1125275" y="30678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6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과정별 교육생 출결 현황</a:t>
            </a:r>
            <a:endParaRPr/>
          </a:p>
        </p:txBody>
      </p:sp>
      <p:cxnSp>
        <p:nvCxnSpPr>
          <p:cNvPr id="716" name="Google Shape;716;p76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17" name="Google Shape;717;p76"/>
          <p:cNvGraphicFramePr/>
          <p:nvPr/>
        </p:nvGraphicFramePr>
        <p:xfrm>
          <a:off x="952500" y="14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348750"/>
                <a:gridCol w="1348750"/>
                <a:gridCol w="1348750"/>
                <a:gridCol w="1348750"/>
                <a:gridCol w="134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과정기간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교사명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강의실명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8" name="Google Shape;718;p76"/>
          <p:cNvSpPr txBox="1"/>
          <p:nvPr/>
        </p:nvSpPr>
        <p:spPr>
          <a:xfrm>
            <a:off x="978425" y="990400"/>
            <a:ext cx="6627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6"/>
          <p:cNvSpPr txBox="1"/>
          <p:nvPr/>
        </p:nvSpPr>
        <p:spPr>
          <a:xfrm>
            <a:off x="946750" y="32624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720" name="Google Shape;720;p76"/>
          <p:cNvSpPr/>
          <p:nvPr/>
        </p:nvSpPr>
        <p:spPr>
          <a:xfrm>
            <a:off x="3466225" y="43474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6"/>
          <p:cNvSpPr txBox="1"/>
          <p:nvPr/>
        </p:nvSpPr>
        <p:spPr>
          <a:xfrm>
            <a:off x="277175" y="4309525"/>
            <a:ext cx="308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과정번호를 </a:t>
            </a:r>
            <a:r>
              <a:rPr lang="ko"/>
              <a:t>입력해주세요 :</a:t>
            </a:r>
            <a:endParaRPr/>
          </a:p>
        </p:txBody>
      </p:sp>
      <p:cxnSp>
        <p:nvCxnSpPr>
          <p:cNvPr id="722" name="Google Shape;722;p76"/>
          <p:cNvCxnSpPr/>
          <p:nvPr/>
        </p:nvCxnSpPr>
        <p:spPr>
          <a:xfrm>
            <a:off x="1049075" y="40584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7"/>
          <p:cNvSpPr txBox="1"/>
          <p:nvPr/>
        </p:nvSpPr>
        <p:spPr>
          <a:xfrm>
            <a:off x="2879550" y="437725"/>
            <a:ext cx="4573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과정별 교육생 출결(기간별) 현황</a:t>
            </a:r>
            <a:endParaRPr/>
          </a:p>
        </p:txBody>
      </p:sp>
      <p:cxnSp>
        <p:nvCxnSpPr>
          <p:cNvPr id="728" name="Google Shape;728;p77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77"/>
          <p:cNvSpPr txBox="1"/>
          <p:nvPr/>
        </p:nvSpPr>
        <p:spPr>
          <a:xfrm>
            <a:off x="2145175" y="1390175"/>
            <a:ext cx="4841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7"/>
          <p:cNvSpPr txBox="1"/>
          <p:nvPr/>
        </p:nvSpPr>
        <p:spPr>
          <a:xfrm>
            <a:off x="946750" y="147867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과정번호를 입력하세요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시작 날짜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끝 날짜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7"/>
          <p:cNvSpPr/>
          <p:nvPr/>
        </p:nvSpPr>
        <p:spPr>
          <a:xfrm>
            <a:off x="3643175" y="171975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7"/>
          <p:cNvSpPr/>
          <p:nvPr/>
        </p:nvSpPr>
        <p:spPr>
          <a:xfrm>
            <a:off x="3664950" y="214062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7"/>
          <p:cNvSpPr/>
          <p:nvPr/>
        </p:nvSpPr>
        <p:spPr>
          <a:xfrm>
            <a:off x="3700300" y="25615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과정별 교육생 출결 현황</a:t>
            </a:r>
            <a:endParaRPr/>
          </a:p>
        </p:txBody>
      </p:sp>
      <p:cxnSp>
        <p:nvCxnSpPr>
          <p:cNvPr id="739" name="Google Shape;739;p78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78"/>
          <p:cNvSpPr txBox="1"/>
          <p:nvPr/>
        </p:nvSpPr>
        <p:spPr>
          <a:xfrm>
            <a:off x="962125" y="990400"/>
            <a:ext cx="5812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00000 개설 과정의 모든 교육생 출결 현황입니다.</a:t>
            </a:r>
            <a:endParaRPr/>
          </a:p>
        </p:txBody>
      </p:sp>
      <p:graphicFrame>
        <p:nvGraphicFramePr>
          <p:cNvPr id="741" name="Google Shape;741;p78"/>
          <p:cNvGraphicFramePr/>
          <p:nvPr/>
        </p:nvGraphicFramePr>
        <p:xfrm>
          <a:off x="800100" y="14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교육생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출퇴근시간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 현황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2" name="Google Shape;742;p78"/>
          <p:cNvSpPr txBox="1"/>
          <p:nvPr/>
        </p:nvSpPr>
        <p:spPr>
          <a:xfrm>
            <a:off x="870550" y="29576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743" name="Google Shape;743;p78"/>
          <p:cNvSpPr/>
          <p:nvPr/>
        </p:nvSpPr>
        <p:spPr>
          <a:xfrm>
            <a:off x="3390025" y="40426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8"/>
          <p:cNvSpPr txBox="1"/>
          <p:nvPr/>
        </p:nvSpPr>
        <p:spPr>
          <a:xfrm>
            <a:off x="200875" y="4004725"/>
            <a:ext cx="308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돌아갈화면을 </a:t>
            </a:r>
            <a:r>
              <a:rPr lang="ko"/>
              <a:t>입력해주세요 :</a:t>
            </a:r>
            <a:endParaRPr/>
          </a:p>
        </p:txBody>
      </p:sp>
      <p:cxnSp>
        <p:nvCxnSpPr>
          <p:cNvPr id="745" name="Google Shape;745;p78"/>
          <p:cNvCxnSpPr/>
          <p:nvPr/>
        </p:nvCxnSpPr>
        <p:spPr>
          <a:xfrm>
            <a:off x="972875" y="37536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9"/>
          <p:cNvSpPr txBox="1"/>
          <p:nvPr/>
        </p:nvSpPr>
        <p:spPr>
          <a:xfrm>
            <a:off x="3513000" y="551475"/>
            <a:ext cx="2814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</a:t>
            </a:r>
            <a:r>
              <a:rPr lang="ko">
                <a:solidFill>
                  <a:schemeClr val="dk1"/>
                </a:solidFill>
              </a:rPr>
              <a:t>  학생별</a:t>
            </a:r>
            <a:r>
              <a:rPr lang="ko">
                <a:solidFill>
                  <a:schemeClr val="dk1"/>
                </a:solidFill>
              </a:rPr>
              <a:t> 출결 현황</a:t>
            </a:r>
            <a:endParaRPr/>
          </a:p>
        </p:txBody>
      </p:sp>
      <p:cxnSp>
        <p:nvCxnSpPr>
          <p:cNvPr id="751" name="Google Shape;751;p79"/>
          <p:cNvCxnSpPr/>
          <p:nvPr/>
        </p:nvCxnSpPr>
        <p:spPr>
          <a:xfrm>
            <a:off x="1063250" y="9728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79"/>
          <p:cNvSpPr txBox="1"/>
          <p:nvPr/>
        </p:nvSpPr>
        <p:spPr>
          <a:xfrm>
            <a:off x="2265025" y="1785575"/>
            <a:ext cx="40266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조회할 학생이름을 입력해주세요.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이름  :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79"/>
          <p:cNvSpPr/>
          <p:nvPr/>
        </p:nvSpPr>
        <p:spPr>
          <a:xfrm>
            <a:off x="3513000" y="228315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0"/>
          <p:cNvSpPr txBox="1"/>
          <p:nvPr/>
        </p:nvSpPr>
        <p:spPr>
          <a:xfrm>
            <a:off x="3208200" y="461675"/>
            <a:ext cx="2716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2.   학생별 출결 현황</a:t>
            </a:r>
            <a:endParaRPr/>
          </a:p>
        </p:txBody>
      </p:sp>
      <p:cxnSp>
        <p:nvCxnSpPr>
          <p:cNvPr id="759" name="Google Shape;759;p80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80"/>
          <p:cNvSpPr txBox="1"/>
          <p:nvPr/>
        </p:nvSpPr>
        <p:spPr>
          <a:xfrm>
            <a:off x="1090575" y="1018675"/>
            <a:ext cx="377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1" name="Google Shape;761;p80"/>
          <p:cNvGraphicFramePr/>
          <p:nvPr/>
        </p:nvGraphicFramePr>
        <p:xfrm>
          <a:off x="800100" y="14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92775"/>
                <a:gridCol w="1892775"/>
                <a:gridCol w="1892775"/>
                <a:gridCol w="189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</a:t>
                      </a: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교육생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과정기간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2" name="Google Shape;762;p80"/>
          <p:cNvSpPr txBox="1"/>
          <p:nvPr/>
        </p:nvSpPr>
        <p:spPr>
          <a:xfrm>
            <a:off x="870550" y="29576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763" name="Google Shape;763;p80"/>
          <p:cNvSpPr/>
          <p:nvPr/>
        </p:nvSpPr>
        <p:spPr>
          <a:xfrm>
            <a:off x="3390025" y="40426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0"/>
          <p:cNvSpPr txBox="1"/>
          <p:nvPr/>
        </p:nvSpPr>
        <p:spPr>
          <a:xfrm>
            <a:off x="1282075" y="4004725"/>
            <a:ext cx="1998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번호를 입력해주세요 :</a:t>
            </a:r>
            <a:endParaRPr/>
          </a:p>
        </p:txBody>
      </p:sp>
      <p:cxnSp>
        <p:nvCxnSpPr>
          <p:cNvPr id="765" name="Google Shape;765;p80"/>
          <p:cNvCxnSpPr/>
          <p:nvPr/>
        </p:nvCxnSpPr>
        <p:spPr>
          <a:xfrm>
            <a:off x="972875" y="37536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1"/>
          <p:cNvSpPr txBox="1"/>
          <p:nvPr/>
        </p:nvSpPr>
        <p:spPr>
          <a:xfrm>
            <a:off x="2879550" y="437725"/>
            <a:ext cx="4573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과정별 교육생 출결(기간별) 현황</a:t>
            </a:r>
            <a:endParaRPr/>
          </a:p>
        </p:txBody>
      </p:sp>
      <p:cxnSp>
        <p:nvCxnSpPr>
          <p:cNvPr id="771" name="Google Shape;771;p81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81"/>
          <p:cNvSpPr txBox="1"/>
          <p:nvPr/>
        </p:nvSpPr>
        <p:spPr>
          <a:xfrm>
            <a:off x="2145175" y="1390175"/>
            <a:ext cx="4841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1"/>
          <p:cNvSpPr txBox="1"/>
          <p:nvPr/>
        </p:nvSpPr>
        <p:spPr>
          <a:xfrm>
            <a:off x="946750" y="147867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학생번호를 입력하세요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시작 날짜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검색할 끝 날짜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1"/>
          <p:cNvSpPr/>
          <p:nvPr/>
        </p:nvSpPr>
        <p:spPr>
          <a:xfrm>
            <a:off x="3643175" y="171975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1"/>
          <p:cNvSpPr/>
          <p:nvPr/>
        </p:nvSpPr>
        <p:spPr>
          <a:xfrm>
            <a:off x="3664950" y="214062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1"/>
          <p:cNvSpPr/>
          <p:nvPr/>
        </p:nvSpPr>
        <p:spPr>
          <a:xfrm>
            <a:off x="3624100" y="2561500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574975" y="9688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&lt;2. 강의 가능 목록 선택 조회&gt;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432899" y="3812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1728732" y="38609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399945" y="39719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999325" y="3063825"/>
            <a:ext cx="592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가능 목록을 조회 하고 싶은 교사의 번호를 입력하세요.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923125" y="2531925"/>
            <a:ext cx="2789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 처음으로 가기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"/>
          <p:cNvSpPr txBox="1"/>
          <p:nvPr/>
        </p:nvSpPr>
        <p:spPr>
          <a:xfrm>
            <a:off x="2879550" y="437725"/>
            <a:ext cx="3080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개설 과정별 교육생 출결 현황</a:t>
            </a:r>
            <a:endParaRPr/>
          </a:p>
        </p:txBody>
      </p:sp>
      <p:cxnSp>
        <p:nvCxnSpPr>
          <p:cNvPr id="782" name="Google Shape;782;p82"/>
          <p:cNvCxnSpPr/>
          <p:nvPr/>
        </p:nvCxnSpPr>
        <p:spPr>
          <a:xfrm>
            <a:off x="1063250" y="89667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83" name="Google Shape;783;p82"/>
          <p:cNvGraphicFramePr/>
          <p:nvPr/>
        </p:nvGraphicFramePr>
        <p:xfrm>
          <a:off x="800100" y="14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교육생 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출퇴근시간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 현황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4" name="Google Shape;784;p82"/>
          <p:cNvSpPr txBox="1"/>
          <p:nvPr/>
        </p:nvSpPr>
        <p:spPr>
          <a:xfrm>
            <a:off x="870550" y="2957625"/>
            <a:ext cx="7367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처음으로가기</a:t>
            </a:r>
            <a:endParaRPr/>
          </a:p>
        </p:txBody>
      </p:sp>
      <p:sp>
        <p:nvSpPr>
          <p:cNvPr id="785" name="Google Shape;785;p82"/>
          <p:cNvSpPr/>
          <p:nvPr/>
        </p:nvSpPr>
        <p:spPr>
          <a:xfrm>
            <a:off x="3390025" y="4042675"/>
            <a:ext cx="445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2"/>
          <p:cNvSpPr txBox="1"/>
          <p:nvPr/>
        </p:nvSpPr>
        <p:spPr>
          <a:xfrm>
            <a:off x="200875" y="4004725"/>
            <a:ext cx="308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돌아갈화면을 입력해주세요 :</a:t>
            </a:r>
            <a:endParaRPr/>
          </a:p>
        </p:txBody>
      </p:sp>
      <p:cxnSp>
        <p:nvCxnSpPr>
          <p:cNvPr id="787" name="Google Shape;787;p82"/>
          <p:cNvCxnSpPr/>
          <p:nvPr/>
        </p:nvCxnSpPr>
        <p:spPr>
          <a:xfrm>
            <a:off x="972875" y="3753625"/>
            <a:ext cx="72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3"/>
          <p:cNvSpPr txBox="1"/>
          <p:nvPr/>
        </p:nvSpPr>
        <p:spPr>
          <a:xfrm>
            <a:off x="2558200" y="10457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&lt;6.교사 인센티브 관리&gt;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인센티브 관리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개설 과정별 설문 내용 조회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</p:txBody>
      </p:sp>
      <p:cxnSp>
        <p:nvCxnSpPr>
          <p:cNvPr id="793" name="Google Shape;793;p83"/>
          <p:cNvCxnSpPr/>
          <p:nvPr/>
        </p:nvCxnSpPr>
        <p:spPr>
          <a:xfrm>
            <a:off x="661499" y="3888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83"/>
          <p:cNvSpPr txBox="1"/>
          <p:nvPr/>
        </p:nvSpPr>
        <p:spPr>
          <a:xfrm>
            <a:off x="1957332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795" name="Google Shape;795;p83"/>
          <p:cNvSpPr/>
          <p:nvPr/>
        </p:nvSpPr>
        <p:spPr>
          <a:xfrm>
            <a:off x="2628545" y="4048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4"/>
          <p:cNvSpPr txBox="1"/>
          <p:nvPr/>
        </p:nvSpPr>
        <p:spPr>
          <a:xfrm>
            <a:off x="2558200" y="817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&lt;교사 급여&gt;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인센티브를 줄 교사 번호를 입력해주세요. : </a:t>
            </a:r>
            <a:endParaRPr/>
          </a:p>
        </p:txBody>
      </p:sp>
      <p:cxnSp>
        <p:nvCxnSpPr>
          <p:cNvPr id="801" name="Google Shape;801;p84"/>
          <p:cNvCxnSpPr/>
          <p:nvPr/>
        </p:nvCxnSpPr>
        <p:spPr>
          <a:xfrm>
            <a:off x="661499" y="33553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84"/>
          <p:cNvSpPr/>
          <p:nvPr/>
        </p:nvSpPr>
        <p:spPr>
          <a:xfrm>
            <a:off x="6160446" y="3989500"/>
            <a:ext cx="14046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3" name="Google Shape;803;p84"/>
          <p:cNvGraphicFramePr/>
          <p:nvPr/>
        </p:nvGraphicFramePr>
        <p:xfrm>
          <a:off x="1053150" y="14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[번호]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[이름]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[급여]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[인센티브]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김숙향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4465100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박영지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3316000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5"/>
          <p:cNvSpPr txBox="1"/>
          <p:nvPr/>
        </p:nvSpPr>
        <p:spPr>
          <a:xfrm>
            <a:off x="2557800" y="802725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 의 총점&gt;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인센티브 주기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인센티브 총점 배점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85"/>
          <p:cNvCxnSpPr/>
          <p:nvPr/>
        </p:nvCxnSpPr>
        <p:spPr>
          <a:xfrm>
            <a:off x="661499" y="3888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85"/>
          <p:cNvSpPr txBox="1"/>
          <p:nvPr/>
        </p:nvSpPr>
        <p:spPr>
          <a:xfrm>
            <a:off x="1957332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811" name="Google Shape;811;p85"/>
          <p:cNvSpPr/>
          <p:nvPr/>
        </p:nvSpPr>
        <p:spPr>
          <a:xfrm>
            <a:off x="2628545" y="4048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2" name="Google Shape;812;p85"/>
          <p:cNvGraphicFramePr/>
          <p:nvPr/>
        </p:nvGraphicFramePr>
        <p:xfrm>
          <a:off x="952500" y="13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설문 점수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취업률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50.8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6"/>
          <p:cNvSpPr txBox="1"/>
          <p:nvPr/>
        </p:nvSpPr>
        <p:spPr>
          <a:xfrm>
            <a:off x="2558200" y="1198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&lt;1. 1번 교사 인센티브 주기&gt;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 완료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8" name="Google Shape;818;p86"/>
          <p:cNvCxnSpPr/>
          <p:nvPr/>
        </p:nvCxnSpPr>
        <p:spPr>
          <a:xfrm>
            <a:off x="661499" y="3888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86"/>
          <p:cNvSpPr txBox="1"/>
          <p:nvPr/>
        </p:nvSpPr>
        <p:spPr>
          <a:xfrm>
            <a:off x="1957332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820" name="Google Shape;820;p86"/>
          <p:cNvSpPr/>
          <p:nvPr/>
        </p:nvSpPr>
        <p:spPr>
          <a:xfrm>
            <a:off x="2628545" y="4048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7"/>
          <p:cNvSpPr txBox="1"/>
          <p:nvPr/>
        </p:nvSpPr>
        <p:spPr>
          <a:xfrm>
            <a:off x="2557800" y="726525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&lt;2.인센티브 총점 배점 수정&gt;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점수 배점 입력: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취업률 배점 입력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완료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87"/>
          <p:cNvCxnSpPr/>
          <p:nvPr/>
        </p:nvCxnSpPr>
        <p:spPr>
          <a:xfrm>
            <a:off x="661499" y="3888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87"/>
          <p:cNvSpPr txBox="1"/>
          <p:nvPr/>
        </p:nvSpPr>
        <p:spPr>
          <a:xfrm>
            <a:off x="1957332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828" name="Google Shape;828;p87"/>
          <p:cNvSpPr/>
          <p:nvPr/>
        </p:nvSpPr>
        <p:spPr>
          <a:xfrm>
            <a:off x="2628545" y="4048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9" name="Google Shape;829;p87"/>
          <p:cNvGraphicFramePr/>
          <p:nvPr/>
        </p:nvGraphicFramePr>
        <p:xfrm>
          <a:off x="2247900" y="13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설문 점수 배점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취업률 배점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0" name="Google Shape;830;p87"/>
          <p:cNvSpPr/>
          <p:nvPr/>
        </p:nvSpPr>
        <p:spPr>
          <a:xfrm>
            <a:off x="4362473" y="2206950"/>
            <a:ext cx="271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7"/>
          <p:cNvSpPr/>
          <p:nvPr/>
        </p:nvSpPr>
        <p:spPr>
          <a:xfrm>
            <a:off x="4362473" y="2553338"/>
            <a:ext cx="27114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8"/>
          <p:cNvSpPr txBox="1"/>
          <p:nvPr/>
        </p:nvSpPr>
        <p:spPr>
          <a:xfrm>
            <a:off x="2558200" y="5885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&lt;2. 개설 과정별 설문 내용 조회&gt;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7" name="Google Shape;837;p88"/>
          <p:cNvCxnSpPr/>
          <p:nvPr/>
        </p:nvCxnSpPr>
        <p:spPr>
          <a:xfrm>
            <a:off x="661499" y="32791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88"/>
          <p:cNvSpPr txBox="1"/>
          <p:nvPr/>
        </p:nvSpPr>
        <p:spPr>
          <a:xfrm>
            <a:off x="1705907" y="3937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과정의 번호를 입력하세요</a:t>
            </a:r>
            <a:r>
              <a:rPr lang="ko"/>
              <a:t> : </a:t>
            </a:r>
            <a:endParaRPr/>
          </a:p>
        </p:txBody>
      </p:sp>
      <p:sp>
        <p:nvSpPr>
          <p:cNvPr id="839" name="Google Shape;839;p88"/>
          <p:cNvSpPr/>
          <p:nvPr/>
        </p:nvSpPr>
        <p:spPr>
          <a:xfrm>
            <a:off x="4081900" y="4048175"/>
            <a:ext cx="34581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8"/>
          <p:cNvSpPr txBox="1"/>
          <p:nvPr/>
        </p:nvSpPr>
        <p:spPr>
          <a:xfrm>
            <a:off x="1646075" y="1102400"/>
            <a:ext cx="8205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&lt;개설 과정 목록&gt;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[개설 과목]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1. 자바(JAVA)를 활용한 풀스택 융합 SW개발자 양성과정(A)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2. 자바(JAVA)를 활용한 풀스택 융합 SW개발자 양성과정(B)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3. Java기반 멀티 플랫폼 SW개발자 양성 과정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4. 자바&amp;파이썬 기반 멀티 웹 개발자 양성과정(A)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5. 자바&amp;파이썬 기반 멀티 웹 개발자 양성과정(B)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6. Java&amp;Python을 활용한 웹 애플리케이션 개발자 양성과정(A)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1" name="Google Shape;841;p88"/>
          <p:cNvCxnSpPr/>
          <p:nvPr/>
        </p:nvCxnSpPr>
        <p:spPr>
          <a:xfrm>
            <a:off x="661499" y="1526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6" name="Google Shape;846;p89"/>
          <p:cNvCxnSpPr/>
          <p:nvPr/>
        </p:nvCxnSpPr>
        <p:spPr>
          <a:xfrm>
            <a:off x="246224" y="42697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89"/>
          <p:cNvSpPr txBox="1"/>
          <p:nvPr/>
        </p:nvSpPr>
        <p:spPr>
          <a:xfrm>
            <a:off x="1493675" y="533400"/>
            <a:ext cx="8205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&lt;자바(JAVA)를 활용한 풀스택 융합 SW개발자 양성과정(A)&gt;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1.해당분야의 지식이나 정보를 얻는데 도움이 되었다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매우 그렇지않다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그렇지 않다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보통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매우 그렇다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&lt;자바(JAVA)를 활용한 풀스택 융합 SW개발자 양성과정(A)&gt;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2.학생들의 질문에 대해 친절하게 답해줬다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매우 그렇지않다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그렇지 않다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보통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--------------------------------------------------------------------------------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9"/>
          <p:cNvSpPr txBox="1"/>
          <p:nvPr/>
        </p:nvSpPr>
        <p:spPr>
          <a:xfrm>
            <a:off x="1576332" y="43181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849" name="Google Shape;849;p89"/>
          <p:cNvSpPr/>
          <p:nvPr/>
        </p:nvSpPr>
        <p:spPr>
          <a:xfrm>
            <a:off x="2247545" y="44291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0"/>
          <p:cNvSpPr txBox="1"/>
          <p:nvPr>
            <p:ph type="title"/>
          </p:nvPr>
        </p:nvSpPr>
        <p:spPr>
          <a:xfrm>
            <a:off x="3295325" y="445025"/>
            <a:ext cx="2028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교사 메뉴 </a:t>
            </a:r>
            <a:endParaRPr/>
          </a:p>
        </p:txBody>
      </p:sp>
      <p:sp>
        <p:nvSpPr>
          <p:cNvPr id="855" name="Google Shape;855;p90"/>
          <p:cNvSpPr txBox="1"/>
          <p:nvPr>
            <p:ph idx="1" type="body"/>
          </p:nvPr>
        </p:nvSpPr>
        <p:spPr>
          <a:xfrm>
            <a:off x="2270650" y="1263000"/>
            <a:ext cx="38070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강의 스케줄 조회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배점 입출력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성적 입출력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출결 관리 및 출결 조회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1"/>
          <p:cNvSpPr txBox="1"/>
          <p:nvPr>
            <p:ph type="title"/>
          </p:nvPr>
        </p:nvSpPr>
        <p:spPr>
          <a:xfrm>
            <a:off x="2632300" y="414900"/>
            <a:ext cx="32748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강의 스케줄 조회</a:t>
            </a:r>
            <a:endParaRPr/>
          </a:p>
        </p:txBody>
      </p:sp>
      <p:sp>
        <p:nvSpPr>
          <p:cNvPr id="861" name="Google Shape;861;p91"/>
          <p:cNvSpPr txBox="1"/>
          <p:nvPr/>
        </p:nvSpPr>
        <p:spPr>
          <a:xfrm>
            <a:off x="2050100" y="2949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강의 스케줄 정보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입력: </a:t>
            </a:r>
            <a:endParaRPr sz="1200"/>
          </a:p>
        </p:txBody>
      </p:sp>
      <p:sp>
        <p:nvSpPr>
          <p:cNvPr id="862" name="Google Shape;862;p91"/>
          <p:cNvSpPr/>
          <p:nvPr/>
        </p:nvSpPr>
        <p:spPr>
          <a:xfrm>
            <a:off x="2611325" y="4143850"/>
            <a:ext cx="42765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1"/>
          <p:cNvSpPr txBox="1"/>
          <p:nvPr/>
        </p:nvSpPr>
        <p:spPr>
          <a:xfrm>
            <a:off x="765200" y="1041050"/>
            <a:ext cx="82137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&lt;강의 스케줄&gt;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===============================================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[과목명]							[진행여부]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데이터저장을 위한 오라클 데이터베이스		강의종료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데이터저장을 위한 오라클 데이터베이스		강의종료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정보 저장 검색을 위한 Oracle DBMS		강의종료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Back-end 애플리케이션 구현				강의예정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...</a:t>
            </a:r>
            <a:endParaRPr/>
          </a:p>
        </p:txBody>
      </p:sp>
      <p:cxnSp>
        <p:nvCxnSpPr>
          <p:cNvPr id="864" name="Google Shape;864;p91"/>
          <p:cNvCxnSpPr/>
          <p:nvPr/>
        </p:nvCxnSpPr>
        <p:spPr>
          <a:xfrm>
            <a:off x="356699" y="40411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574975" y="5878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&lt;1번 교사의 강의 가능 목록&gt;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 처음으로 가기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1957313" y="14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62425"/>
                <a:gridCol w="410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[과목번호]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[과목명]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Java Programming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반응형 웹 개발기법(이론)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1984075" y="1099875"/>
            <a:ext cx="2314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&lt;강의가능 목록&gt;</a:t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432899" y="4193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1728732" y="42419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399945" y="43529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2"/>
          <p:cNvSpPr txBox="1"/>
          <p:nvPr>
            <p:ph type="title"/>
          </p:nvPr>
        </p:nvSpPr>
        <p:spPr>
          <a:xfrm>
            <a:off x="2632300" y="414900"/>
            <a:ext cx="32748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강의 스케줄 정보 조회</a:t>
            </a:r>
            <a:endParaRPr/>
          </a:p>
        </p:txBody>
      </p:sp>
      <p:sp>
        <p:nvSpPr>
          <p:cNvPr id="870" name="Google Shape;870;p92"/>
          <p:cNvSpPr txBox="1"/>
          <p:nvPr/>
        </p:nvSpPr>
        <p:spPr>
          <a:xfrm>
            <a:off x="2050100" y="2949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수강생 목록 조회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입력: </a:t>
            </a:r>
            <a:endParaRPr sz="1200"/>
          </a:p>
        </p:txBody>
      </p:sp>
      <p:sp>
        <p:nvSpPr>
          <p:cNvPr id="871" name="Google Shape;871;p92"/>
          <p:cNvSpPr/>
          <p:nvPr/>
        </p:nvSpPr>
        <p:spPr>
          <a:xfrm>
            <a:off x="2611325" y="4448650"/>
            <a:ext cx="42765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92"/>
          <p:cNvSpPr txBox="1"/>
          <p:nvPr/>
        </p:nvSpPr>
        <p:spPr>
          <a:xfrm>
            <a:off x="798725" y="1066800"/>
            <a:ext cx="82137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[과정번호] : 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[과정이름] : 자바(JAVA)를 활용한 풀스택 융합 SW개발자 양성과정(B)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[과정기간] : 2020-04-04 ~ 2020-09-21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강의실 ] : 2강의실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인원수 ] : 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[과목번호]	[과목명]			[과목기간(시작 - 끝)]			[교재명]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		자바 프로그래밍		2020-04-04 - 2020-04-22		Node.js 교과서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		오라클 데이터베이스	2020-04-23 - 2020-05-15		Node.js 교과서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		Oracle DBMS		2020-05-16 - 2020-06-04		Node.js 교과서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</p:txBody>
      </p:sp>
      <p:cxnSp>
        <p:nvCxnSpPr>
          <p:cNvPr id="873" name="Google Shape;873;p92"/>
          <p:cNvCxnSpPr/>
          <p:nvPr/>
        </p:nvCxnSpPr>
        <p:spPr>
          <a:xfrm>
            <a:off x="356699" y="43459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3"/>
          <p:cNvSpPr txBox="1"/>
          <p:nvPr>
            <p:ph type="title"/>
          </p:nvPr>
        </p:nvSpPr>
        <p:spPr>
          <a:xfrm>
            <a:off x="2632300" y="567300"/>
            <a:ext cx="32748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수강생 목록</a:t>
            </a:r>
            <a:r>
              <a:rPr lang="ko" sz="1800">
                <a:solidFill>
                  <a:schemeClr val="dk2"/>
                </a:solidFill>
              </a:rPr>
              <a:t> 조회</a:t>
            </a:r>
            <a:endParaRPr/>
          </a:p>
        </p:txBody>
      </p:sp>
      <p:sp>
        <p:nvSpPr>
          <p:cNvPr id="879" name="Google Shape;879;p93"/>
          <p:cNvSpPr txBox="1"/>
          <p:nvPr/>
        </p:nvSpPr>
        <p:spPr>
          <a:xfrm>
            <a:off x="2050100" y="2949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입력: </a:t>
            </a:r>
            <a:endParaRPr sz="1200"/>
          </a:p>
        </p:txBody>
      </p:sp>
      <p:sp>
        <p:nvSpPr>
          <p:cNvPr id="880" name="Google Shape;880;p93"/>
          <p:cNvSpPr/>
          <p:nvPr/>
        </p:nvSpPr>
        <p:spPr>
          <a:xfrm>
            <a:off x="2611325" y="4296250"/>
            <a:ext cx="42765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3"/>
          <p:cNvSpPr txBox="1"/>
          <p:nvPr/>
        </p:nvSpPr>
        <p:spPr>
          <a:xfrm>
            <a:off x="2094125" y="1524000"/>
            <a:ext cx="82137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&lt;강의스케줄 &gt; 교육생 정보&gt;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[이름]		[전화번호]		[등록일]		[수료여부]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임하단	010-1727-1846	2020-09-27		수료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박유연	010-8238-4802	2020-10-25		수료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강희재	010-3726-8741	2020-07-15		수료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강희재	010-3726-8741	2020-07-15		수료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</p:txBody>
      </p:sp>
      <p:cxnSp>
        <p:nvCxnSpPr>
          <p:cNvPr id="882" name="Google Shape;882;p93"/>
          <p:cNvCxnSpPr/>
          <p:nvPr/>
        </p:nvCxnSpPr>
        <p:spPr>
          <a:xfrm>
            <a:off x="356699" y="4193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4"/>
          <p:cNvSpPr txBox="1"/>
          <p:nvPr>
            <p:ph type="title"/>
          </p:nvPr>
        </p:nvSpPr>
        <p:spPr>
          <a:xfrm>
            <a:off x="2873400" y="414875"/>
            <a:ext cx="27723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</a:t>
            </a:r>
            <a:r>
              <a:rPr lang="ko" sz="1800">
                <a:solidFill>
                  <a:schemeClr val="dk2"/>
                </a:solidFill>
              </a:rPr>
              <a:t>배점 입출력</a:t>
            </a:r>
            <a:endParaRPr/>
          </a:p>
        </p:txBody>
      </p:sp>
      <p:sp>
        <p:nvSpPr>
          <p:cNvPr id="888" name="Google Shape;888;p94"/>
          <p:cNvSpPr txBox="1"/>
          <p:nvPr>
            <p:ph idx="1" type="body"/>
          </p:nvPr>
        </p:nvSpPr>
        <p:spPr>
          <a:xfrm>
            <a:off x="2924550" y="1162525"/>
            <a:ext cx="32949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배점 / 시험 정보 입력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배점 / 시험 정보 출력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5"/>
          <p:cNvSpPr txBox="1"/>
          <p:nvPr>
            <p:ph type="title"/>
          </p:nvPr>
        </p:nvSpPr>
        <p:spPr>
          <a:xfrm>
            <a:off x="2632300" y="414900"/>
            <a:ext cx="32748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배점 / 시험 정보 입력</a:t>
            </a:r>
            <a:endParaRPr/>
          </a:p>
        </p:txBody>
      </p:sp>
      <p:graphicFrame>
        <p:nvGraphicFramePr>
          <p:cNvPr id="894" name="Google Shape;894;p95"/>
          <p:cNvGraphicFramePr/>
          <p:nvPr/>
        </p:nvGraphicFramePr>
        <p:xfrm>
          <a:off x="1571850" y="15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500075"/>
                <a:gridCol w="1500075"/>
                <a:gridCol w="1500075"/>
                <a:gridCol w="1500075"/>
              </a:tblGrid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끝날짜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5" name="Google Shape;895;p95"/>
          <p:cNvSpPr txBox="1"/>
          <p:nvPr/>
        </p:nvSpPr>
        <p:spPr>
          <a:xfrm>
            <a:off x="2602900" y="944400"/>
            <a:ext cx="3274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//교사가 현재 진행하고 있는 과정에 포함된 목록 출력 </a:t>
            </a:r>
            <a:endParaRPr sz="1000"/>
          </a:p>
        </p:txBody>
      </p:sp>
      <p:sp>
        <p:nvSpPr>
          <p:cNvPr id="896" name="Google Shape;896;p95"/>
          <p:cNvSpPr txBox="1"/>
          <p:nvPr/>
        </p:nvSpPr>
        <p:spPr>
          <a:xfrm>
            <a:off x="2431100" y="3330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과목번호를 선택해 주세요: </a:t>
            </a:r>
            <a:endParaRPr sz="1200"/>
          </a:p>
        </p:txBody>
      </p:sp>
      <p:sp>
        <p:nvSpPr>
          <p:cNvPr id="897" name="Google Shape;897;p95"/>
          <p:cNvSpPr/>
          <p:nvPr/>
        </p:nvSpPr>
        <p:spPr>
          <a:xfrm>
            <a:off x="4572000" y="39152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6"/>
          <p:cNvSpPr txBox="1"/>
          <p:nvPr>
            <p:ph idx="1" type="body"/>
          </p:nvPr>
        </p:nvSpPr>
        <p:spPr>
          <a:xfrm>
            <a:off x="2732775" y="1122350"/>
            <a:ext cx="3435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ko" sz="1000">
                <a:solidFill>
                  <a:schemeClr val="dk1"/>
                </a:solidFill>
              </a:rPr>
              <a:t>뒤로가기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ko" sz="1000">
                <a:solidFill>
                  <a:schemeClr val="dk1"/>
                </a:solidFill>
              </a:rPr>
              <a:t>처음으로 가기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출결배점을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필기배점을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실기배점을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배점 입력이 정상적으로 완료되었습니다.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6"/>
          <p:cNvSpPr/>
          <p:nvPr/>
        </p:nvSpPr>
        <p:spPr>
          <a:xfrm>
            <a:off x="4572000" y="17352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6"/>
          <p:cNvSpPr/>
          <p:nvPr/>
        </p:nvSpPr>
        <p:spPr>
          <a:xfrm>
            <a:off x="4572000" y="21020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96"/>
          <p:cNvSpPr/>
          <p:nvPr/>
        </p:nvSpPr>
        <p:spPr>
          <a:xfrm>
            <a:off x="4572000" y="24688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7"/>
          <p:cNvSpPr txBox="1"/>
          <p:nvPr>
            <p:ph idx="1" type="body"/>
          </p:nvPr>
        </p:nvSpPr>
        <p:spPr>
          <a:xfrm>
            <a:off x="2732775" y="1122350"/>
            <a:ext cx="3435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ko" sz="1000">
                <a:solidFill>
                  <a:schemeClr val="dk1"/>
                </a:solidFill>
              </a:rPr>
              <a:t>뒤로가기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ko" sz="1000">
                <a:solidFill>
                  <a:schemeClr val="dk1"/>
                </a:solidFill>
              </a:rPr>
              <a:t>처음으로 가기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시험날짜를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필기문제를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실기문제를 입력해 주세요: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시험 정보가 정상적으로 완료되었습니다.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97"/>
          <p:cNvSpPr/>
          <p:nvPr/>
        </p:nvSpPr>
        <p:spPr>
          <a:xfrm>
            <a:off x="4572000" y="17352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7"/>
          <p:cNvSpPr/>
          <p:nvPr/>
        </p:nvSpPr>
        <p:spPr>
          <a:xfrm>
            <a:off x="4572000" y="21020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97"/>
          <p:cNvSpPr/>
          <p:nvPr/>
        </p:nvSpPr>
        <p:spPr>
          <a:xfrm>
            <a:off x="4572000" y="2468875"/>
            <a:ext cx="2696700" cy="2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8"/>
          <p:cNvSpPr txBox="1"/>
          <p:nvPr>
            <p:ph type="title"/>
          </p:nvPr>
        </p:nvSpPr>
        <p:spPr>
          <a:xfrm>
            <a:off x="2296800" y="324475"/>
            <a:ext cx="455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배점 / 시험정보 출력</a:t>
            </a:r>
            <a:endParaRPr/>
          </a:p>
        </p:txBody>
      </p:sp>
      <p:sp>
        <p:nvSpPr>
          <p:cNvPr id="919" name="Google Shape;919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graphicFrame>
        <p:nvGraphicFramePr>
          <p:cNvPr id="920" name="Google Shape;920;p98"/>
          <p:cNvGraphicFramePr/>
          <p:nvPr/>
        </p:nvGraphicFramePr>
        <p:xfrm>
          <a:off x="1571850" y="15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00050"/>
                <a:gridCol w="1200050"/>
                <a:gridCol w="1200050"/>
                <a:gridCol w="1200050"/>
                <a:gridCol w="1200050"/>
              </a:tblGrid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출결배점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필기배점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실기배점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1" name="Google Shape;921;p98"/>
          <p:cNvSpPr txBox="1"/>
          <p:nvPr/>
        </p:nvSpPr>
        <p:spPr>
          <a:xfrm>
            <a:off x="2367150" y="1031875"/>
            <a:ext cx="4409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//교사가 현재 진행하고 있는 과정에 포함된 과목에 대한 배점 정보 출력  </a:t>
            </a:r>
            <a:endParaRPr sz="1000"/>
          </a:p>
        </p:txBody>
      </p:sp>
      <p:sp>
        <p:nvSpPr>
          <p:cNvPr id="922" name="Google Shape;922;p98"/>
          <p:cNvSpPr txBox="1"/>
          <p:nvPr/>
        </p:nvSpPr>
        <p:spPr>
          <a:xfrm>
            <a:off x="2431100" y="3330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메뉴를 선택해 주세요: </a:t>
            </a:r>
            <a:endParaRPr sz="1200"/>
          </a:p>
        </p:txBody>
      </p:sp>
      <p:sp>
        <p:nvSpPr>
          <p:cNvPr id="923" name="Google Shape;923;p98"/>
          <p:cNvSpPr/>
          <p:nvPr/>
        </p:nvSpPr>
        <p:spPr>
          <a:xfrm>
            <a:off x="4572000" y="39152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9"/>
          <p:cNvSpPr txBox="1"/>
          <p:nvPr>
            <p:ph type="title"/>
          </p:nvPr>
        </p:nvSpPr>
        <p:spPr>
          <a:xfrm>
            <a:off x="2873400" y="374700"/>
            <a:ext cx="28629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3. </a:t>
            </a:r>
            <a:r>
              <a:rPr lang="ko" sz="1800">
                <a:solidFill>
                  <a:schemeClr val="dk2"/>
                </a:solidFill>
              </a:rPr>
              <a:t>성적 입출력</a:t>
            </a:r>
            <a:endParaRPr/>
          </a:p>
        </p:txBody>
      </p:sp>
      <p:sp>
        <p:nvSpPr>
          <p:cNvPr id="929" name="Google Shape;929;p99"/>
          <p:cNvSpPr txBox="1"/>
          <p:nvPr>
            <p:ph idx="1" type="body"/>
          </p:nvPr>
        </p:nvSpPr>
        <p:spPr>
          <a:xfrm>
            <a:off x="2722800" y="1152475"/>
            <a:ext cx="31641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성적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성적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중도 탈락 목록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0"/>
          <p:cNvSpPr txBox="1"/>
          <p:nvPr>
            <p:ph type="title"/>
          </p:nvPr>
        </p:nvSpPr>
        <p:spPr>
          <a:xfrm>
            <a:off x="3225000" y="384750"/>
            <a:ext cx="22599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성적 입력 </a:t>
            </a:r>
            <a:endParaRPr/>
          </a:p>
        </p:txBody>
      </p:sp>
      <p:graphicFrame>
        <p:nvGraphicFramePr>
          <p:cNvPr id="935" name="Google Shape;935;p100"/>
          <p:cNvGraphicFramePr/>
          <p:nvPr/>
        </p:nvGraphicFramePr>
        <p:xfrm>
          <a:off x="2854875" y="16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500075"/>
                <a:gridCol w="1500075"/>
              </a:tblGrid>
              <a:tr h="3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6" name="Google Shape;936;p100"/>
          <p:cNvSpPr txBox="1"/>
          <p:nvPr/>
        </p:nvSpPr>
        <p:spPr>
          <a:xfrm>
            <a:off x="2431100" y="33306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과목번호를 선택해 주세요: </a:t>
            </a:r>
            <a:endParaRPr sz="1200"/>
          </a:p>
        </p:txBody>
      </p:sp>
      <p:sp>
        <p:nvSpPr>
          <p:cNvPr id="937" name="Google Shape;937;p100"/>
          <p:cNvSpPr/>
          <p:nvPr/>
        </p:nvSpPr>
        <p:spPr>
          <a:xfrm>
            <a:off x="4572000" y="39152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00"/>
          <p:cNvSpPr txBox="1"/>
          <p:nvPr/>
        </p:nvSpPr>
        <p:spPr>
          <a:xfrm>
            <a:off x="2854875" y="1044750"/>
            <a:ext cx="32850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//교사가 현재 진행하고 있는 과정의 과목 목록 출력</a:t>
            </a:r>
            <a:endParaRPr sz="1000"/>
          </a:p>
        </p:txBody>
      </p:sp>
      <p:sp>
        <p:nvSpPr>
          <p:cNvPr id="939" name="Google Shape;939;p100"/>
          <p:cNvSpPr txBox="1"/>
          <p:nvPr/>
        </p:nvSpPr>
        <p:spPr>
          <a:xfrm>
            <a:off x="2109650" y="3807400"/>
            <a:ext cx="5937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Google Shape;944;p101"/>
          <p:cNvGraphicFramePr/>
          <p:nvPr/>
        </p:nvGraphicFramePr>
        <p:xfrm>
          <a:off x="1437175" y="118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53925"/>
                <a:gridCol w="1253925"/>
                <a:gridCol w="1253925"/>
                <a:gridCol w="1253925"/>
                <a:gridCol w="1253925"/>
              </a:tblGrid>
              <a:tr h="2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학생번호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학생이름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출결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필기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실기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5" name="Google Shape;945;p101"/>
          <p:cNvSpPr txBox="1"/>
          <p:nvPr/>
        </p:nvSpPr>
        <p:spPr>
          <a:xfrm>
            <a:off x="1678800" y="28082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학생번호를 선택해 주세요: </a:t>
            </a:r>
            <a:endParaRPr sz="1200"/>
          </a:p>
        </p:txBody>
      </p:sp>
      <p:sp>
        <p:nvSpPr>
          <p:cNvPr id="946" name="Google Shape;946;p101"/>
          <p:cNvSpPr/>
          <p:nvPr/>
        </p:nvSpPr>
        <p:spPr>
          <a:xfrm>
            <a:off x="3819700" y="31919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558200" y="817100"/>
            <a:ext cx="3723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chemeClr val="dk1"/>
                </a:solidFill>
              </a:rPr>
              <a:t>3..강의 가능 목록 교사별 추가</a:t>
            </a:r>
            <a:r>
              <a:rPr lang="ko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뒤로가기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처음으로 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강의 가능 목록을 추가하고 싶은 교사의 번호를 입력하세요.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661499" y="3812550"/>
            <a:ext cx="82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1957332" y="3860975"/>
            <a:ext cx="6466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628545" y="3895775"/>
            <a:ext cx="4911300" cy="2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2"/>
          <p:cNvSpPr txBox="1"/>
          <p:nvPr>
            <p:ph idx="1" type="body"/>
          </p:nvPr>
        </p:nvSpPr>
        <p:spPr>
          <a:xfrm>
            <a:off x="1728175" y="25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		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			출결 점수를 입력해 주세요: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			필기 점수를 입력해 주세요: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			실기 점수를 입력해 주세요: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			점수가 정상적으로 입력되었습니다.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52" name="Google Shape;952;p102"/>
          <p:cNvSpPr/>
          <p:nvPr/>
        </p:nvSpPr>
        <p:spPr>
          <a:xfrm>
            <a:off x="4640125" y="1524325"/>
            <a:ext cx="26967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02"/>
          <p:cNvSpPr/>
          <p:nvPr/>
        </p:nvSpPr>
        <p:spPr>
          <a:xfrm>
            <a:off x="4640125" y="2168975"/>
            <a:ext cx="26967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02"/>
          <p:cNvSpPr/>
          <p:nvPr/>
        </p:nvSpPr>
        <p:spPr>
          <a:xfrm>
            <a:off x="4640125" y="2813625"/>
            <a:ext cx="26967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" name="Google Shape;959;p103"/>
          <p:cNvGraphicFramePr/>
          <p:nvPr/>
        </p:nvGraphicFramePr>
        <p:xfrm>
          <a:off x="1572800" y="3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84250"/>
                <a:gridCol w="1484250"/>
                <a:gridCol w="1484250"/>
                <a:gridCol w="14842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끝날짜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강의실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0" name="Google Shape;960;p103"/>
          <p:cNvGraphicFramePr/>
          <p:nvPr/>
        </p:nvGraphicFramePr>
        <p:xfrm>
          <a:off x="892250" y="17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113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과목명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끝날짜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교재명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출결배점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필기배점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실기배점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성적등록여부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1" name="Google Shape;961;p103"/>
          <p:cNvSpPr txBox="1"/>
          <p:nvPr/>
        </p:nvSpPr>
        <p:spPr>
          <a:xfrm>
            <a:off x="2431100" y="3102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과목번호를 선택해 주세요: </a:t>
            </a:r>
            <a:endParaRPr sz="1200"/>
          </a:p>
        </p:txBody>
      </p:sp>
      <p:sp>
        <p:nvSpPr>
          <p:cNvPr id="962" name="Google Shape;962;p103"/>
          <p:cNvSpPr/>
          <p:nvPr/>
        </p:nvSpPr>
        <p:spPr>
          <a:xfrm>
            <a:off x="4572000" y="36866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03"/>
          <p:cNvSpPr txBox="1"/>
          <p:nvPr/>
        </p:nvSpPr>
        <p:spPr>
          <a:xfrm>
            <a:off x="2109650" y="3578800"/>
            <a:ext cx="5937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" name="Google Shape;968;p104"/>
          <p:cNvGraphicFramePr/>
          <p:nvPr/>
        </p:nvGraphicFramePr>
        <p:xfrm>
          <a:off x="952500" y="10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전화번호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수료 및 탈락 여부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출결 점수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필기 점수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실기 점수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9" name="Google Shape;969;p104"/>
          <p:cNvSpPr txBox="1"/>
          <p:nvPr/>
        </p:nvSpPr>
        <p:spPr>
          <a:xfrm>
            <a:off x="2050100" y="2721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과목번호를 선택해 주세요: </a:t>
            </a:r>
            <a:endParaRPr sz="1200"/>
          </a:p>
        </p:txBody>
      </p:sp>
      <p:sp>
        <p:nvSpPr>
          <p:cNvPr id="970" name="Google Shape;970;p104"/>
          <p:cNvSpPr/>
          <p:nvPr/>
        </p:nvSpPr>
        <p:spPr>
          <a:xfrm>
            <a:off x="4191000" y="33056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04"/>
          <p:cNvSpPr txBox="1"/>
          <p:nvPr/>
        </p:nvSpPr>
        <p:spPr>
          <a:xfrm>
            <a:off x="1728650" y="3197800"/>
            <a:ext cx="5937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05"/>
          <p:cNvSpPr txBox="1"/>
          <p:nvPr>
            <p:ph type="title"/>
          </p:nvPr>
        </p:nvSpPr>
        <p:spPr>
          <a:xfrm>
            <a:off x="2843250" y="374700"/>
            <a:ext cx="32445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3.중도 탈락 목록 </a:t>
            </a:r>
            <a:endParaRPr/>
          </a:p>
        </p:txBody>
      </p:sp>
      <p:graphicFrame>
        <p:nvGraphicFramePr>
          <p:cNvPr id="977" name="Google Shape;977;p105"/>
          <p:cNvGraphicFramePr/>
          <p:nvPr/>
        </p:nvGraphicFramePr>
        <p:xfrm>
          <a:off x="1347725" y="13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524700"/>
                <a:gridCol w="1524700"/>
                <a:gridCol w="1524700"/>
                <a:gridCol w="15247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중도탈락 여부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중도탈락 날짜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8" name="Google Shape;978;p105"/>
          <p:cNvSpPr txBox="1"/>
          <p:nvPr/>
        </p:nvSpPr>
        <p:spPr>
          <a:xfrm>
            <a:off x="2050100" y="2721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과목번호를 선택해 주세요: </a:t>
            </a:r>
            <a:endParaRPr sz="1200"/>
          </a:p>
        </p:txBody>
      </p:sp>
      <p:sp>
        <p:nvSpPr>
          <p:cNvPr id="979" name="Google Shape;979;p105"/>
          <p:cNvSpPr/>
          <p:nvPr/>
        </p:nvSpPr>
        <p:spPr>
          <a:xfrm>
            <a:off x="4191000" y="33056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05"/>
          <p:cNvSpPr txBox="1"/>
          <p:nvPr/>
        </p:nvSpPr>
        <p:spPr>
          <a:xfrm>
            <a:off x="1728650" y="3197800"/>
            <a:ext cx="5937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6"/>
          <p:cNvSpPr txBox="1"/>
          <p:nvPr>
            <p:ph type="title"/>
          </p:nvPr>
        </p:nvSpPr>
        <p:spPr>
          <a:xfrm>
            <a:off x="2119975" y="344575"/>
            <a:ext cx="44601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4.출결 관리 및 출결 조회 </a:t>
            </a:r>
            <a:endParaRPr/>
          </a:p>
        </p:txBody>
      </p:sp>
      <p:sp>
        <p:nvSpPr>
          <p:cNvPr id="986" name="Google Shape;986;p106"/>
          <p:cNvSpPr txBox="1"/>
          <p:nvPr>
            <p:ph idx="1" type="body"/>
          </p:nvPr>
        </p:nvSpPr>
        <p:spPr>
          <a:xfrm>
            <a:off x="2687575" y="1293125"/>
            <a:ext cx="33249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1.교육생 출결 조회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기간별 출결 조회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 상황별 출결 조회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07"/>
          <p:cNvSpPr txBox="1"/>
          <p:nvPr>
            <p:ph type="title"/>
          </p:nvPr>
        </p:nvSpPr>
        <p:spPr>
          <a:xfrm>
            <a:off x="2632300" y="404825"/>
            <a:ext cx="3194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4. 출결 관리 및 출결 조회</a:t>
            </a:r>
            <a:endParaRPr/>
          </a:p>
        </p:txBody>
      </p:sp>
      <p:graphicFrame>
        <p:nvGraphicFramePr>
          <p:cNvPr id="992" name="Google Shape;992;p107"/>
          <p:cNvGraphicFramePr/>
          <p:nvPr/>
        </p:nvGraphicFramePr>
        <p:xfrm>
          <a:off x="1112350" y="12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2230500"/>
                <a:gridCol w="2230500"/>
                <a:gridCol w="2230500"/>
              </a:tblGrid>
              <a:tr h="31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교사번호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과정명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3" name="Google Shape;993;p107"/>
          <p:cNvSpPr txBox="1"/>
          <p:nvPr/>
        </p:nvSpPr>
        <p:spPr>
          <a:xfrm>
            <a:off x="2050100" y="2721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과정번호를 선택해 주세요: </a:t>
            </a:r>
            <a:endParaRPr sz="1200"/>
          </a:p>
        </p:txBody>
      </p:sp>
      <p:sp>
        <p:nvSpPr>
          <p:cNvPr id="994" name="Google Shape;994;p107"/>
          <p:cNvSpPr/>
          <p:nvPr/>
        </p:nvSpPr>
        <p:spPr>
          <a:xfrm>
            <a:off x="4191000" y="33056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9" name="Google Shape;999;p108"/>
          <p:cNvGraphicFramePr/>
          <p:nvPr/>
        </p:nvGraphicFramePr>
        <p:xfrm>
          <a:off x="1173500" y="11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{E3447A83-730A-4F64-A474-CCB6792D7327}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출근시간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퇴근시간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근태상황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0" name="Google Shape;1000;p108"/>
          <p:cNvSpPr txBox="1"/>
          <p:nvPr/>
        </p:nvSpPr>
        <p:spPr>
          <a:xfrm>
            <a:off x="2050100" y="2721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뒤로가기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 sz="1200"/>
              <a:t>처음으로 가기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메뉴를 선택해 주세요: </a:t>
            </a:r>
            <a:endParaRPr sz="1200"/>
          </a:p>
        </p:txBody>
      </p:sp>
      <p:sp>
        <p:nvSpPr>
          <p:cNvPr id="1001" name="Google Shape;1001;p108"/>
          <p:cNvSpPr/>
          <p:nvPr/>
        </p:nvSpPr>
        <p:spPr>
          <a:xfrm>
            <a:off x="4191000" y="3305650"/>
            <a:ext cx="26967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9"/>
          <p:cNvSpPr txBox="1"/>
          <p:nvPr/>
        </p:nvSpPr>
        <p:spPr>
          <a:xfrm>
            <a:off x="3499900" y="1469025"/>
            <a:ext cx="25095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 </a:t>
            </a:r>
            <a:r>
              <a:rPr lang="ko"/>
              <a:t>로그인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 	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	:</a:t>
            </a:r>
            <a:endParaRPr/>
          </a:p>
        </p:txBody>
      </p:sp>
      <p:sp>
        <p:nvSpPr>
          <p:cNvPr id="1007" name="Google Shape;1007;p109"/>
          <p:cNvSpPr/>
          <p:nvPr/>
        </p:nvSpPr>
        <p:spPr>
          <a:xfrm>
            <a:off x="4277200" y="2167600"/>
            <a:ext cx="1132800" cy="2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09"/>
          <p:cNvSpPr/>
          <p:nvPr/>
        </p:nvSpPr>
        <p:spPr>
          <a:xfrm>
            <a:off x="4277200" y="2569425"/>
            <a:ext cx="1132800" cy="2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0"/>
          <p:cNvSpPr txBox="1"/>
          <p:nvPr/>
        </p:nvSpPr>
        <p:spPr>
          <a:xfrm>
            <a:off x="3066450" y="653675"/>
            <a:ext cx="3011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안녕하세요. 박은지학생님</a:t>
            </a:r>
            <a:endParaRPr sz="1800"/>
          </a:p>
        </p:txBody>
      </p:sp>
      <p:sp>
        <p:nvSpPr>
          <p:cNvPr id="1014" name="Google Shape;1014;p110"/>
          <p:cNvSpPr txBox="1"/>
          <p:nvPr/>
        </p:nvSpPr>
        <p:spPr>
          <a:xfrm>
            <a:off x="-468275" y="1733550"/>
            <a:ext cx="973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---------------------------------------------------------------------------------------------------------------------------------------------------------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		핸드폰번호			등록일		과정명			과정기간				강의실명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박은지	010-2213-8224		2020-02-24		자바(JAVA)를 ~		20/03/02 ~ 20/09/02		1강의실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---------------------------------------------------------------------------------------------------------------------------------------------------------</a:t>
            </a:r>
            <a:endParaRPr/>
          </a:p>
        </p:txBody>
      </p:sp>
      <p:sp>
        <p:nvSpPr>
          <p:cNvPr id="1015" name="Google Shape;1015;p110"/>
          <p:cNvSpPr txBox="1"/>
          <p:nvPr/>
        </p:nvSpPr>
        <p:spPr>
          <a:xfrm>
            <a:off x="1389475" y="3675475"/>
            <a:ext cx="617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엔터를 눌렀을 시 메뉴로 이동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1"/>
          <p:cNvSpPr txBox="1"/>
          <p:nvPr/>
        </p:nvSpPr>
        <p:spPr>
          <a:xfrm>
            <a:off x="1333500" y="1514475"/>
            <a:ext cx="61722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출결</a:t>
            </a:r>
            <a:r>
              <a:rPr lang="ko" sz="1800"/>
              <a:t> 조회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성적 조회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사전 조사</a:t>
            </a:r>
            <a:endParaRPr sz="1800"/>
          </a:p>
        </p:txBody>
      </p:sp>
      <p:sp>
        <p:nvSpPr>
          <p:cNvPr id="1021" name="Google Shape;1021;p111"/>
          <p:cNvSpPr txBox="1"/>
          <p:nvPr/>
        </p:nvSpPr>
        <p:spPr>
          <a:xfrm>
            <a:off x="3587350" y="3373025"/>
            <a:ext cx="1500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로그아웃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