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5492"/>
    <p:restoredTop sz="88180"/>
  </p:normalViewPr>
  <p:slideViewPr>
    <p:cSldViewPr snapToGrid="0">
      <p:cViewPr varScale="1">
        <p:scale>
          <a:sx n="75" d="100"/>
          <a:sy n="75" d="100"/>
        </p:scale>
        <p:origin x="950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presProps" Target="presProps.xml"  /><Relationship Id="rId89" Type="http://schemas.openxmlformats.org/officeDocument/2006/relationships/viewProps" Target="viewProps.xml"  /><Relationship Id="rId9" Type="http://schemas.openxmlformats.org/officeDocument/2006/relationships/slide" Target="slides/slide7.xml"  /><Relationship Id="rId90" Type="http://schemas.openxmlformats.org/officeDocument/2006/relationships/theme" Target="theme/theme1.xml"  /><Relationship Id="rId91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3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5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7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8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slide" Target="../slides/slide7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slide" Target="../slides/slide78.xml"  /><Relationship Id="rId2" Type="http://schemas.openxmlformats.org/officeDocument/2006/relationships/notesMaster" Target="../notesMasters/notesMaster1.xml"  /></Relationships>
</file>

<file path=ppt/notesSlides/_rels/notesSlide6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9.xml"  /><Relationship Id="rId2" Type="http://schemas.openxmlformats.org/officeDocument/2006/relationships/notesMaster" Target="../notesMasters/notesMaster1.xml"  /></Relationships>
</file>

<file path=ppt/notesSlides/_rels/notesSlide6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0.xml"  /><Relationship Id="rId2" Type="http://schemas.openxmlformats.org/officeDocument/2006/relationships/notesMaster" Target="../notesMasters/notesMaster1.xml"  /></Relationships>
</file>

<file path=ppt/notesSlides/_rels/notesSlide6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1.xml"  /><Relationship Id="rId2" Type="http://schemas.openxmlformats.org/officeDocument/2006/relationships/notesMaster" Target="../notesMasters/notesMaster1.xml"  /></Relationships>
</file>

<file path=ppt/notesSlides/_rels/notesSlide6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2.xml"  /><Relationship Id="rId2" Type="http://schemas.openxmlformats.org/officeDocument/2006/relationships/notesMaster" Target="../notesMasters/notesMaster1.xml"  /></Relationships>
</file>

<file path=ppt/notesSlides/_rels/notesSlide6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3.xml"  /><Relationship Id="rId2" Type="http://schemas.openxmlformats.org/officeDocument/2006/relationships/notesMaster" Target="../notesMasters/notesMaster1.xml"  /></Relationships>
</file>

<file path=ppt/notesSlides/_rels/notesSlide6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4.xml"  /><Relationship Id="rId2" Type="http://schemas.openxmlformats.org/officeDocument/2006/relationships/notesMaster" Target="../notesMasters/notesMaster1.xml"  /></Relationships>
</file>

<file path=ppt/notesSlides/_rels/notesSlide6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교사는 옆에 있는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해당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그림에 있는 테이블들에 대한 데이터를 조작 할 수 있는 권한을 가지고 있습니다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 lvl="0">
              <a:defRPr lang="ko-KR" altLang="en-US"/>
            </a:pPr>
            <a:br>
              <a:rPr lang="ko-KR" altLang="en-US"/>
            </a:br>
            <a:endParaRPr lang="ko-KR"/>
          </a:p>
        </p:txBody>
      </p:sp>
      <p:sp>
        <p:nvSpPr>
          <p:cNvPr id="244" name="Google Shape;244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학생는 옆에 있는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해당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그림에 있는 테이블들에 대한 데이터들을 조회할 수 있는 권한을 가지고 있고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평가 설문지와 사전 설문지에 한해서 데이터를 추가할 수 있는 권한을 가지고 있습니다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ko-KR" altLang="en-US" b="0"/>
          </a:p>
        </p:txBody>
      </p:sp>
      <p:sp>
        <p:nvSpPr>
          <p:cNvPr id="257" name="Google Shape;257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70" name="Google Shape;270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/>
              <a:t>관리자 로그인 화면입니다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285" name="Google Shape;285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/>
              <a:t>관리자 로그인 화면입니다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285" name="Google Shape;285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/>
              <a:t>교사 계정관리에 현재 데이터에 등록된 전체 교사 목록화면이 나타나고 그 이후에 세부적인 기능을 선택할 수 있습니다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285" name="Google Shape;285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296" name="Google Shape;296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07" name="Google Shape;307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18" name="Google Shape;31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30" name="Google Shape;330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104" name="Google Shape;10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43" name="Google Shape;343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56" name="Google Shape;356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67" name="Google Shape;36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78" name="Google Shape;378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391" name="Google Shape;391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04" name="Google Shape;40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15" name="Google Shape;415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27" name="Google Shape;427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38" name="Google Shape;438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50" name="Google Shape;450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129" name="Google Shape;12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66" name="Google Shape;466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/>
          </a:p>
        </p:txBody>
      </p:sp>
      <p:sp>
        <p:nvSpPr>
          <p:cNvPr id="478" name="Google Shape;478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82" name="Google Shape;82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94" name="Google Shape;94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09" name="Google Shape;109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28" name="Google Shape;12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42" name="Google Shape;142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57" name="Google Shape;15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72" name="Google Shape;17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89" name="Google Shape;189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147" name="Google Shape;14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9db309a42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05" name="Google Shape;205;g89db309a42_3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490" name="Google Shape;490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01" name="Google Shape;50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13" name="Google Shape;51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24" name="Google Shape;524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35" name="Google Shape;535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50" name="Google Shape;55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61" name="Google Shape;561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74" name="Google Shape;57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86" name="Google Shape;58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176" name="Google Shape;176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97" name="Google Shape;597;p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08" name="Google Shape;608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19" name="Google Shape;619;p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30" name="Google Shape;630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43" name="Google Shape;643;p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54" name="Google Shape;654;p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65" name="Google Shape;665;p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76" name="Google Shape;676;p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687" name="Google Shape;687;p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98" name="Google Shape;698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191" name="Google Shape;191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12" name="Google Shape;712;p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25" name="Google Shape;725;p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38" name="Google Shape;738;p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49" name="Google Shape;749;p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61" name="Google Shape;761;p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</p:spTree>
  </p:cSld>
</p:notes>
</file>

<file path=ppt/notesSlides/notesSlide6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72" name="Google Shape;772;p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13" name="Google Shape;813;p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1436" name="Google Shape;1436;p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202" name="Google Shape;202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904709857_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해당 페이지는 저희 조의 전체 테이블 구조입니다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ko-KR"/>
          </a:p>
        </p:txBody>
      </p:sp>
      <p:sp>
        <p:nvSpPr>
          <p:cNvPr id="220" name="Google Shape;220;g8904709857_2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먼저 관리자와 연결된 테이블입니다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현재 페이지에 있는 테이블은 주 기능들만 위주로 해놨지만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800" b="0" i="0">
                <a:solidFill>
                  <a:srgbClr val="000000"/>
                </a:solidFill>
                <a:latin typeface="Malgun Gothic"/>
                <a:ea typeface="Malgun Gothic"/>
              </a:rPr>
              <a:t>관리자는 모든 테이블을 조작할 수 있는 권한을 가지고 있습니다</a:t>
            </a:r>
            <a:r>
              <a:rPr lang="en-US" altLang="ko-KR" sz="1800" b="0" i="0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ko-KR" altLang="en-US" b="0"/>
          </a:p>
        </p:txBody>
      </p:sp>
      <p:sp>
        <p:nvSpPr>
          <p:cNvPr id="230" name="Google Shape;23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8.jpeg"  /><Relationship Id="rId4" Type="http://schemas.openxmlformats.org/officeDocument/2006/relationships/image" Target="../media/image1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0.jpeg"  /><Relationship Id="rId4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4.jpeg"  /><Relationship Id="rId4" Type="http://schemas.openxmlformats.org/officeDocument/2006/relationships/image" Target="../media/image25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6.jpeg"  /><Relationship Id="rId4" Type="http://schemas.openxmlformats.org/officeDocument/2006/relationships/image" Target="../media/image27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9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30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31.jpeg"  /><Relationship Id="rId4" Type="http://schemas.openxmlformats.org/officeDocument/2006/relationships/image" Target="../media/image32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33.jpeg"  /><Relationship Id="rId4" Type="http://schemas.openxmlformats.org/officeDocument/2006/relationships/image" Target="../media/image34.jpeg"  /><Relationship Id="rId5" Type="http://schemas.openxmlformats.org/officeDocument/2006/relationships/image" Target="../media/image3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38.png"  /><Relationship Id="rId4" Type="http://schemas.openxmlformats.org/officeDocument/2006/relationships/image" Target="../media/image36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3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40.png"  /><Relationship Id="rId4" Type="http://schemas.openxmlformats.org/officeDocument/2006/relationships/image" Target="../media/image3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41.png"  /><Relationship Id="rId4" Type="http://schemas.openxmlformats.org/officeDocument/2006/relationships/image" Target="../media/image39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39.png"  /><Relationship Id="rId4" Type="http://schemas.openxmlformats.org/officeDocument/2006/relationships/image" Target="../media/image4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51.png"  /><Relationship Id="rId4" Type="http://schemas.openxmlformats.org/officeDocument/2006/relationships/image" Target="../media/image50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9.xml"  /><Relationship Id="rId3" Type="http://schemas.openxmlformats.org/officeDocument/2006/relationships/image" Target="../media/image50.png"  /><Relationship Id="rId4" Type="http://schemas.openxmlformats.org/officeDocument/2006/relationships/image" Target="../media/image54.png"  /><Relationship Id="rId5" Type="http://schemas.openxmlformats.org/officeDocument/2006/relationships/image" Target="../media/image5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39.png"  /><Relationship Id="rId4" Type="http://schemas.openxmlformats.org/officeDocument/2006/relationships/image" Target="../media/image56.png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1.xml"  /><Relationship Id="rId3" Type="http://schemas.openxmlformats.org/officeDocument/2006/relationships/image" Target="../media/image5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6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4.xml"  /><Relationship Id="rId3" Type="http://schemas.openxmlformats.org/officeDocument/2006/relationships/image" Target="../media/image63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5.xml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6.xml"  /><Relationship Id="rId3" Type="http://schemas.openxmlformats.org/officeDocument/2006/relationships/image" Target="../media/image6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7.xml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8.xml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9.xml"  /><Relationship Id="rId3" Type="http://schemas.openxmlformats.org/officeDocument/2006/relationships/image" Target="../media/image7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0.xml"  /><Relationship Id="rId3" Type="http://schemas.openxmlformats.org/officeDocument/2006/relationships/image" Target="../media/image7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1.xml"  /><Relationship Id="rId3" Type="http://schemas.openxmlformats.org/officeDocument/2006/relationships/image" Target="../media/image73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2.xml"  /><Relationship Id="rId3" Type="http://schemas.openxmlformats.org/officeDocument/2006/relationships/image" Target="../media/image74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3.xml"  /><Relationship Id="rId3" Type="http://schemas.openxmlformats.org/officeDocument/2006/relationships/image" Target="../media/image75.png"  /><Relationship Id="rId4" Type="http://schemas.openxmlformats.org/officeDocument/2006/relationships/image" Target="../media/image76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4.xml"  /><Relationship Id="rId3" Type="http://schemas.openxmlformats.org/officeDocument/2006/relationships/image" Target="../media/image77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5.xml"  /><Relationship Id="rId3" Type="http://schemas.openxmlformats.org/officeDocument/2006/relationships/image" Target="../media/image78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6.xml"  /><Relationship Id="rId3" Type="http://schemas.openxmlformats.org/officeDocument/2006/relationships/image" Target="../media/image79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7.xml"  /><Relationship Id="rId3" Type="http://schemas.openxmlformats.org/officeDocument/2006/relationships/image" Target="../media/image80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8.xml"  /><Relationship Id="rId3" Type="http://schemas.openxmlformats.org/officeDocument/2006/relationships/image" Target="../media/image81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5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4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6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7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9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1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4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8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9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9.xml"  /><Relationship Id="rId3" Type="http://schemas.openxmlformats.org/officeDocument/2006/relationships/image" Target="../media/image102.png"  /><Relationship Id="rId4" Type="http://schemas.openxmlformats.org/officeDocument/2006/relationships/image" Target="../media/image103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0.xml"  /><Relationship Id="rId3" Type="http://schemas.openxmlformats.org/officeDocument/2006/relationships/image" Target="../media/image104.pn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1.xml"  /><Relationship Id="rId3" Type="http://schemas.openxmlformats.org/officeDocument/2006/relationships/image" Target="../media/image105.png"  /><Relationship Id="rId4" Type="http://schemas.openxmlformats.org/officeDocument/2006/relationships/image" Target="../media/image106.png"  /><Relationship Id="rId5" Type="http://schemas.openxmlformats.org/officeDocument/2006/relationships/image" Target="../media/image10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2.xml"  /><Relationship Id="rId3" Type="http://schemas.openxmlformats.org/officeDocument/2006/relationships/image" Target="../media/image108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3.xml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4.xml"  /><Relationship Id="rId3" Type="http://schemas.openxmlformats.org/officeDocument/2006/relationships/image" Target="../media/image111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5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6.xml"  /><Relationship Id="rId3" Type="http://schemas.openxmlformats.org/officeDocument/2006/relationships/image" Target="../media/image112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3244256" y="2267734"/>
            <a:ext cx="56490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rgbClr val="64818D"/>
                </a:solidFill>
              </a:rPr>
              <a:t>용용ACADEMY</a:t>
            </a:r>
            <a:endParaRPr sz="4800" dirty="0">
              <a:solidFill>
                <a:srgbClr val="64818D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800" dirty="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53551" y="4818316"/>
            <a:ext cx="51685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5조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윤희선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천정주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장소진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최현동 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권택진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EB4F67-AF45-422D-B8C5-7F752F3A2A04}"/>
              </a:ext>
            </a:extLst>
          </p:cNvPr>
          <p:cNvGrpSpPr/>
          <p:nvPr/>
        </p:nvGrpSpPr>
        <p:grpSpPr>
          <a:xfrm>
            <a:off x="5876175" y="-9428"/>
            <a:ext cx="479425" cy="1909199"/>
            <a:chOff x="5876175" y="-9427"/>
            <a:chExt cx="479425" cy="2717122"/>
          </a:xfrm>
        </p:grpSpPr>
        <p:grpSp>
          <p:nvGrpSpPr>
            <p:cNvPr id="88" name="Google Shape;88;p13"/>
            <p:cNvGrpSpPr/>
            <p:nvPr/>
          </p:nvGrpSpPr>
          <p:grpSpPr>
            <a:xfrm rot="-970048">
              <a:off x="5876175" y="2215570"/>
              <a:ext cx="479425" cy="492125"/>
              <a:chOff x="1401" y="818"/>
              <a:chExt cx="302" cy="31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401" y="818"/>
                <a:ext cx="302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869" extrusionOk="0">
                    <a:moveTo>
                      <a:pt x="1661" y="0"/>
                    </a:moveTo>
                    <a:lnTo>
                      <a:pt x="3322" y="932"/>
                    </a:lnTo>
                    <a:lnTo>
                      <a:pt x="1661" y="1869"/>
                    </a:lnTo>
                    <a:lnTo>
                      <a:pt x="0" y="932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97B8BF"/>
              </a:solidFill>
              <a:ln w="9525" cap="flat" cmpd="sng">
                <a:solidFill>
                  <a:srgbClr val="97B8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401" y="945"/>
                <a:ext cx="302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241" extrusionOk="0">
                    <a:moveTo>
                      <a:pt x="541" y="0"/>
                    </a:moveTo>
                    <a:lnTo>
                      <a:pt x="1661" y="632"/>
                    </a:lnTo>
                    <a:lnTo>
                      <a:pt x="2781" y="0"/>
                    </a:lnTo>
                    <a:lnTo>
                      <a:pt x="3322" y="303"/>
                    </a:lnTo>
                    <a:lnTo>
                      <a:pt x="1661" y="1241"/>
                    </a:lnTo>
                    <a:lnTo>
                      <a:pt x="0" y="303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97B8BF"/>
              </a:solidFill>
              <a:ln w="9525" cap="flat" cmpd="sng">
                <a:solidFill>
                  <a:srgbClr val="97B8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401" y="1015"/>
                <a:ext cx="302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239" extrusionOk="0">
                    <a:moveTo>
                      <a:pt x="541" y="0"/>
                    </a:moveTo>
                    <a:lnTo>
                      <a:pt x="1661" y="631"/>
                    </a:lnTo>
                    <a:lnTo>
                      <a:pt x="2781" y="0"/>
                    </a:lnTo>
                    <a:lnTo>
                      <a:pt x="3322" y="303"/>
                    </a:lnTo>
                    <a:lnTo>
                      <a:pt x="1661" y="1239"/>
                    </a:lnTo>
                    <a:lnTo>
                      <a:pt x="0" y="303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97B8BF"/>
              </a:solidFill>
              <a:ln w="9525" cap="flat" cmpd="sng">
                <a:solidFill>
                  <a:srgbClr val="97B8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95" name="Google Shape;95;p13"/>
            <p:cNvCxnSpPr>
              <a:cxnSpLocks/>
              <a:endCxn id="89" idx="0"/>
            </p:cNvCxnSpPr>
            <p:nvPr/>
          </p:nvCxnSpPr>
          <p:spPr>
            <a:xfrm>
              <a:off x="6040408" y="-9427"/>
              <a:ext cx="6900" cy="2234700"/>
            </a:xfrm>
            <a:prstGeom prst="straightConnector1">
              <a:avLst/>
            </a:prstGeom>
            <a:noFill/>
            <a:ln w="19050" cap="flat" cmpd="sng">
              <a:solidFill>
                <a:srgbClr val="97B8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6" name="Google Shape;96;p13"/>
          <p:cNvGrpSpPr/>
          <p:nvPr/>
        </p:nvGrpSpPr>
        <p:grpSpPr>
          <a:xfrm rot="696093">
            <a:off x="5524918" y="989530"/>
            <a:ext cx="284453" cy="291988"/>
            <a:chOff x="1401" y="818"/>
            <a:chExt cx="302" cy="310"/>
          </a:xfrm>
        </p:grpSpPr>
        <p:sp>
          <p:nvSpPr>
            <p:cNvPr id="97" name="Google Shape;97;p13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0" name="Google Shape;100;p13"/>
          <p:cNvCxnSpPr/>
          <p:nvPr/>
        </p:nvCxnSpPr>
        <p:spPr>
          <a:xfrm>
            <a:off x="5692783" y="0"/>
            <a:ext cx="0" cy="987527"/>
          </a:xfrm>
          <a:prstGeom prst="straightConnector1">
            <a:avLst/>
          </a:prstGeom>
          <a:noFill/>
          <a:ln w="1270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3"/>
          <p:cNvSpPr txBox="1"/>
          <p:nvPr/>
        </p:nvSpPr>
        <p:spPr>
          <a:xfrm>
            <a:off x="3168763" y="4243691"/>
            <a:ext cx="56490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교육센터 운영 프로그램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368800" y="1466217"/>
            <a:ext cx="2222954" cy="2278349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929974" y="3818010"/>
            <a:ext cx="17847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교사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621" y="1619265"/>
            <a:ext cx="8094179" cy="420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67" y="1643088"/>
            <a:ext cx="1796612" cy="179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368800" y="1466217"/>
            <a:ext cx="2222954" cy="2278349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929974" y="3818010"/>
            <a:ext cx="17847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14" y="1491631"/>
            <a:ext cx="2099525" cy="20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2762" y="1644933"/>
            <a:ext cx="7789653" cy="373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2790741" y="1981887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및 설계</a:t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 rot="-970048">
            <a:off x="11440398" y="6232475"/>
            <a:ext cx="479425" cy="492125"/>
            <a:chOff x="1401" y="818"/>
            <a:chExt cx="302" cy="310"/>
          </a:xfrm>
        </p:grpSpPr>
        <p:sp>
          <p:nvSpPr>
            <p:cNvPr id="277" name="Google Shape;277;p24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0" name="Google Shape;280;p2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4"/>
          <p:cNvCxnSpPr/>
          <p:nvPr/>
        </p:nvCxnSpPr>
        <p:spPr>
          <a:xfrm>
            <a:off x="11616565" y="0"/>
            <a:ext cx="0" cy="6369098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24"/>
          <p:cNvCxnSpPr/>
          <p:nvPr/>
        </p:nvCxnSpPr>
        <p:spPr>
          <a:xfrm>
            <a:off x="12007326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574124" y="1629050"/>
            <a:ext cx="251786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메인화면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5F42E93-212A-468A-AAB5-9B0C6353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39" y="1910587"/>
            <a:ext cx="4220342" cy="44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6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574124" y="1629050"/>
            <a:ext cx="251786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관리자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로그인화면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A253DA2-73D1-4305-9C17-AF636F42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04" y="2272791"/>
            <a:ext cx="5251695" cy="3876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600" y="1280553"/>
            <a:ext cx="3816802" cy="528842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574125" y="1629050"/>
            <a:ext cx="21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 계정관리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48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1700" y="3018153"/>
            <a:ext cx="54483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1.강의가능 목록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/>
          <p:nvPr/>
        </p:nvSpPr>
        <p:spPr>
          <a:xfrm>
            <a:off x="0" y="0"/>
            <a:ext cx="12192000" cy="12648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256199" y="184187"/>
            <a:ext cx="67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844305" y="291973"/>
            <a:ext cx="45600" cy="307500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514959" y="6584747"/>
            <a:ext cx="3161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950" y="1629050"/>
            <a:ext cx="3940100" cy="5001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7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1.강의가능 목록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500" y="1736075"/>
            <a:ext cx="4679900" cy="46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2.강의가능 목록 선택 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1701350" y="2208375"/>
            <a:ext cx="4680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가능 목록을 조회하고 싶은 교사의 번호 입력 -&gt;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044575"/>
            <a:ext cx="3705382" cy="37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350" y="1417178"/>
            <a:ext cx="4121322" cy="528842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9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3.강의가능 목록 교사별 추가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1642175" y="2202700"/>
            <a:ext cx="4680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가능 목록을 추가하고 싶은 교사의 번호 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↓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794564" y="839169"/>
            <a:ext cx="5058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794564" y="1864806"/>
            <a:ext cx="5058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794564" y="2899056"/>
            <a:ext cx="5058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794564" y="3930839"/>
            <a:ext cx="5058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468340" y="839169"/>
            <a:ext cx="1784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468340" y="1864806"/>
            <a:ext cx="1784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6468340" y="2899056"/>
            <a:ext cx="1784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476966" y="3943216"/>
            <a:ext cx="1784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및 설계</a:t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 rot="-970048">
            <a:off x="1761377" y="2179395"/>
            <a:ext cx="479425" cy="492125"/>
            <a:chOff x="1401" y="818"/>
            <a:chExt cx="302" cy="310"/>
          </a:xfrm>
        </p:grpSpPr>
        <p:sp>
          <p:nvSpPr>
            <p:cNvPr id="116" name="Google Shape;116;p14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 rot="-970048">
            <a:off x="11440398" y="6232475"/>
            <a:ext cx="479425" cy="492125"/>
            <a:chOff x="1401" y="818"/>
            <a:chExt cx="302" cy="310"/>
          </a:xfrm>
        </p:grpSpPr>
        <p:sp>
          <p:nvSpPr>
            <p:cNvPr id="120" name="Google Shape;120;p14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3" name="Google Shape;123;p14"/>
          <p:cNvCxnSpPr/>
          <p:nvPr/>
        </p:nvCxnSpPr>
        <p:spPr>
          <a:xfrm>
            <a:off x="1914542" y="0"/>
            <a:ext cx="6965" cy="2234728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794564" y="4994821"/>
            <a:ext cx="5058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468340" y="4994821"/>
            <a:ext cx="1784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75" y="2181650"/>
            <a:ext cx="4538873" cy="42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3275" y="2138150"/>
            <a:ext cx="491532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0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6383275" y="1447229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725" y="1818725"/>
            <a:ext cx="4869550" cy="45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2.교사 정보 등록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2.교사 정보 수정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181650"/>
            <a:ext cx="54102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1.이름 수정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181650"/>
            <a:ext cx="5419725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3"/>
          <p:cNvSpPr txBox="1"/>
          <p:nvPr/>
        </p:nvSpPr>
        <p:spPr>
          <a:xfrm>
            <a:off x="6289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2.비밀번호 수정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1725" y="2181650"/>
            <a:ext cx="54102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>
            <a:off x="0" y="0"/>
            <a:ext cx="12192000" cy="12648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256199" y="184187"/>
            <a:ext cx="67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844305" y="291973"/>
            <a:ext cx="45600" cy="307500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4514959" y="6584747"/>
            <a:ext cx="3161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3.전화번호 수정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6289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전체 수정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029250"/>
            <a:ext cx="541972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4125" y="2029250"/>
            <a:ext cx="54197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4.교사 정보 삭제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900" y="2425575"/>
            <a:ext cx="54102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5.정보 상세보기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 rotWithShape="1">
          <a:blip r:embed="rId3">
            <a:alphaModFix/>
          </a:blip>
          <a:srcRect t="24545"/>
          <a:stretch/>
        </p:blipFill>
        <p:spPr>
          <a:xfrm>
            <a:off x="1640500" y="3097387"/>
            <a:ext cx="8911001" cy="32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1927796" y="2363218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상세보기를 할 교사번호 입력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 인센티브 관리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2410250"/>
            <a:ext cx="29241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5741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1.인센티브 관리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181650"/>
            <a:ext cx="288607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8875" y="2181650"/>
            <a:ext cx="29051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929974" y="201439"/>
            <a:ext cx="2180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802725" y="19338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1.인센티브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86450"/>
            <a:ext cx="29241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000" y="2486450"/>
            <a:ext cx="28956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9"/>
          <p:cNvSpPr txBox="1"/>
          <p:nvPr/>
        </p:nvSpPr>
        <p:spPr>
          <a:xfrm>
            <a:off x="4063550" y="19338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2.인센티브 총점 배점 수정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1150" y="2486450"/>
            <a:ext cx="2876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9"/>
          <p:cNvSpPr/>
          <p:nvPr/>
        </p:nvSpPr>
        <p:spPr>
          <a:xfrm>
            <a:off x="7102850" y="3784150"/>
            <a:ext cx="10761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7328800" y="3413000"/>
            <a:ext cx="12933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790741" y="1981887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개발환경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2713267" y="2876046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Eclipse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2713267" y="3183823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JDBC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713267" y="3491600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 rot="-970048">
            <a:off x="11440398" y="6232475"/>
            <a:ext cx="479425" cy="492125"/>
            <a:chOff x="1401" y="818"/>
            <a:chExt cx="302" cy="310"/>
          </a:xfrm>
        </p:grpSpPr>
        <p:sp>
          <p:nvSpPr>
            <p:cNvPr id="139" name="Google Shape;139;p15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" name="Google Shape;142;p1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5"/>
          <p:cNvCxnSpPr/>
          <p:nvPr/>
        </p:nvCxnSpPr>
        <p:spPr>
          <a:xfrm>
            <a:off x="11616565" y="0"/>
            <a:ext cx="0" cy="6369098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12007326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기능_관리자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83978"/>
            <a:ext cx="54102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8150" y="1417178"/>
            <a:ext cx="4152554" cy="5288422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0"/>
          <p:cNvSpPr txBox="1"/>
          <p:nvPr/>
        </p:nvSpPr>
        <p:spPr>
          <a:xfrm>
            <a:off x="4217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2.개설 과정별 설문 내용 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_관리자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125" y="1490903"/>
            <a:ext cx="4133299" cy="5288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1"/>
          <p:cNvPicPr preferRelativeResize="0"/>
          <p:nvPr/>
        </p:nvPicPr>
        <p:blipFill rotWithShape="1">
          <a:blip r:embed="rId4">
            <a:alphaModFix/>
          </a:blip>
          <a:srcRect b="14588"/>
          <a:stretch/>
        </p:blipFill>
        <p:spPr>
          <a:xfrm>
            <a:off x="457200" y="2483975"/>
            <a:ext cx="5410200" cy="25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1"/>
          <p:cNvSpPr txBox="1"/>
          <p:nvPr/>
        </p:nvSpPr>
        <p:spPr>
          <a:xfrm>
            <a:off x="4217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3.교사평가 설문지 추가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 dirty="0" err="1">
                <a:solidFill>
                  <a:schemeClr val="dk1"/>
                </a:solidFill>
              </a:rPr>
              <a:t>관리자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65100" y="14998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개설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과정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개설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과목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021125" y="3178275"/>
            <a:ext cx="66087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관리자 계정으로 로그인 후,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개설 과정 및 개설 과목 관리에 관한 메인 페이지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00" y="2438863"/>
            <a:ext cx="356235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270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2081739"/>
            <a:ext cx="7284676" cy="417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12700" y="14236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개설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과정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540875" y="4485638"/>
            <a:ext cx="47040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기초 정보 관리에 포함되는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과정명, 과목명, 강의실명(정원 포함), 교재명(출판사명 포함)의 데이터 확인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540875" y="5738275"/>
            <a:ext cx="4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10개 단위로 데이터 확인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700" y="1375825"/>
            <a:ext cx="35623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8148975" y="1963500"/>
            <a:ext cx="21711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01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r="42581"/>
          <a:stretch/>
        </p:blipFill>
        <p:spPr>
          <a:xfrm>
            <a:off x="256200" y="1873050"/>
            <a:ext cx="36861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950" y="1347475"/>
            <a:ext cx="35623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8168950" y="2127375"/>
            <a:ext cx="21711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12700" y="14236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과정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 t="9763"/>
          <a:stretch/>
        </p:blipFill>
        <p:spPr>
          <a:xfrm>
            <a:off x="180000" y="3614675"/>
            <a:ext cx="2844200" cy="27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6">
            <a:alphaModFix/>
          </a:blip>
          <a:srcRect t="2458"/>
          <a:stretch/>
        </p:blipFill>
        <p:spPr>
          <a:xfrm>
            <a:off x="1918100" y="3614676"/>
            <a:ext cx="2844200" cy="26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3738" y="3614674"/>
            <a:ext cx="2844201" cy="27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9281650" y="4294725"/>
            <a:ext cx="90615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8">
            <a:alphaModFix/>
          </a:blip>
          <a:srcRect t="-48214"/>
          <a:stretch/>
        </p:blipFill>
        <p:spPr>
          <a:xfrm>
            <a:off x="4595438" y="724651"/>
            <a:ext cx="2844200" cy="26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7441800" y="4432750"/>
            <a:ext cx="4558800" cy="2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신규 과정을 추가로 등록 가능하며, 과정명, 과정기간, 강의실 정보 입력가능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추가로 교사정보, 강의실 정보, 과목 정보의 목록을 확인 후 기존의 데이터를 선택하여 등록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9255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12700" y="14236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현재 개설 과정 목록 확인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225" y="1417175"/>
            <a:ext cx="35623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7595225" y="2425675"/>
            <a:ext cx="21711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733125" y="4467150"/>
            <a:ext cx="5148000" cy="21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현재 강의 진행 중인 개설 과정의 목록 확인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개설 과정명, 개설 과정기간, 강의실명, 개설 과목 등록 여부, 교육생 등록 인원 확인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10개 단위로 데이터 확인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88" y="2422463"/>
            <a:ext cx="6428325" cy="2852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654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1175"/>
            <a:ext cx="6506999" cy="411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212700" y="14236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특정 개설 세부사항 확인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764600" y="3812950"/>
            <a:ext cx="5160000" cy="24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특정 개설 과정 선택 시 과목명, 과목기간, 교재명, 교사명과 등록된 교육생 이름, 주민번호 뒷자리, 전화번호, 등록일, 수료및 중도탈락 여부, 수료날짜 확인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전체 개설 과목 정보의 목록 확인 가능과 신규 개설 과목 추가 등록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r="22708"/>
          <a:stretch/>
        </p:blipFill>
        <p:spPr>
          <a:xfrm>
            <a:off x="8593550" y="1486350"/>
            <a:ext cx="26945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8623200" y="1645775"/>
            <a:ext cx="23004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2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25" y="2248100"/>
            <a:ext cx="3506875" cy="36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500" y="1388178"/>
            <a:ext cx="18859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9767575" y="1519900"/>
            <a:ext cx="18858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88900" y="14236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수료날짜 입력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007700" y="3204200"/>
            <a:ext cx="38337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교육생에 대해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수료날짜 입력과 변경가능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5918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0" y="0"/>
            <a:ext cx="12192000" cy="12648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0" y="2245053"/>
            <a:ext cx="35623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300" y="1388178"/>
            <a:ext cx="18859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10043050" y="1720225"/>
            <a:ext cx="18858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212700" y="1423675"/>
            <a:ext cx="30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개설 과목 정보 확인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450" y="2265700"/>
            <a:ext cx="2877225" cy="39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238" y="2271325"/>
            <a:ext cx="30753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7189350" y="4757825"/>
            <a:ext cx="46926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개설 과목 확인을 통해 개설 과목 정보 (과목명, 과목기간, 강의실명, 교재명, 교사명) 수정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현재 데이의 목록을 출력하여 존재하는 데이터로 변경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2457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900" y="1616778"/>
            <a:ext cx="18859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9890650" y="2177425"/>
            <a:ext cx="18858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212700" y="1423675"/>
            <a:ext cx="30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개설 과목 정보 확인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4">
            <a:alphaModFix/>
          </a:blip>
          <a:srcRect r="58944" b="60502"/>
          <a:stretch/>
        </p:blipFill>
        <p:spPr>
          <a:xfrm>
            <a:off x="404200" y="2756750"/>
            <a:ext cx="2443225" cy="19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7781375" y="3924050"/>
            <a:ext cx="4210200" cy="2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- 개설 과목 정보의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과목명, 과목기간,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신규 등록 가능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강의실명, 교재명, 교사명은 목록을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출력받아 선택하여 등록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400" y="2495150"/>
            <a:ext cx="4210158" cy="2319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9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6"/>
          <p:cNvSpPr/>
          <p:nvPr/>
        </p:nvSpPr>
        <p:spPr>
          <a:xfrm rot="5400000">
            <a:off x="1126404" y="2948563"/>
            <a:ext cx="920693" cy="7937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6481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6"/>
          <p:cNvSpPr/>
          <p:nvPr/>
        </p:nvSpPr>
        <p:spPr>
          <a:xfrm rot="5400000">
            <a:off x="4054612" y="2952625"/>
            <a:ext cx="920693" cy="7937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6481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999540" y="3903532"/>
            <a:ext cx="1470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Eclipse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922457" y="4397352"/>
            <a:ext cx="24033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JDK 1.8 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/>
          <p:nvPr/>
        </p:nvSpPr>
        <p:spPr>
          <a:xfrm rot="5400000">
            <a:off x="6995233" y="2914690"/>
            <a:ext cx="920693" cy="7937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6481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021576" y="3951989"/>
            <a:ext cx="1470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JDBC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018970" y="4397352"/>
            <a:ext cx="216582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ojdbc6 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Eclipse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JDBC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356917" y="3858224"/>
            <a:ext cx="1470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PC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6"/>
          <p:cNvSpPr/>
          <p:nvPr/>
        </p:nvSpPr>
        <p:spPr>
          <a:xfrm rot="5400000">
            <a:off x="9555931" y="2880123"/>
            <a:ext cx="920693" cy="7937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6481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582274" y="3917422"/>
            <a:ext cx="1470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9235726" y="4342972"/>
            <a:ext cx="23548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- 11g Express Edition Release 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447" y="3062749"/>
            <a:ext cx="577376" cy="57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3451" y="3045046"/>
            <a:ext cx="543014" cy="5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4096" y="3070186"/>
            <a:ext cx="444361" cy="44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6392" y="3057760"/>
            <a:ext cx="560211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4246794" y="769679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44305" y="4258334"/>
            <a:ext cx="238238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-"/>
            </a:pPr>
            <a:r>
              <a:rPr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64bit 운영 체제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-"/>
            </a:pPr>
            <a:r>
              <a:rPr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x64 기반 프로세서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/>
          <p:nvPr/>
        </p:nvSpPr>
        <p:spPr>
          <a:xfrm>
            <a:off x="0" y="0"/>
            <a:ext cx="12192000" cy="12648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56199" y="184187"/>
            <a:ext cx="67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844305" y="291973"/>
            <a:ext cx="45600" cy="307500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514959" y="6584747"/>
            <a:ext cx="3161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</a:t>
            </a:r>
            <a:r>
              <a:rPr lang="en-US" sz="2800">
                <a:solidFill>
                  <a:schemeClr val="dk1"/>
                </a:solidFill>
              </a:rPr>
              <a:t>관리자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450" y="1430450"/>
            <a:ext cx="35623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7981450" y="2667550"/>
            <a:ext cx="2171100" cy="246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00" y="2295700"/>
            <a:ext cx="33718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212700" y="1423675"/>
            <a:ext cx="684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현재 개설 과정 수정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7676650" y="4530700"/>
            <a:ext cx="43422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현재 개설 과정 수정 시 과정명, 과정 시작 일, 과정 종료 일, 강의실명, 개설 과목명 수정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출력된 현재 개설 과정의 목록 중 데이터를 선택하여 수정 가능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1450" y="1947650"/>
            <a:ext cx="3371849" cy="232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1450" y="4434805"/>
            <a:ext cx="3371850" cy="1686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382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0" y="1513751"/>
            <a:ext cx="40932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dirty="0"/>
          </a:p>
        </p:txBody>
      </p:sp>
      <p:pic>
        <p:nvPicPr>
          <p:cNvPr id="497" name="Google Shape;497;p42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087" y="2255788"/>
            <a:ext cx="5820413" cy="345921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2"/>
          <p:cNvSpPr txBox="1"/>
          <p:nvPr/>
        </p:nvSpPr>
        <p:spPr>
          <a:xfrm>
            <a:off x="6642100" y="2255788"/>
            <a:ext cx="495681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관리자는 교육생의 정보를 조회 할 수 있다.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관리자는 교육생을 등록할 수 있다.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관리자는 교육생정보를 수정 또는 삭제 할 수 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890024" y="184187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lang="ko-KR"/>
          </a:p>
        </p:txBody>
      </p:sp>
      <p:sp>
        <p:nvSpPr>
          <p:cNvPr id="506" name="Google Shape;506;p4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0" y="1466217"/>
            <a:ext cx="5639521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lvl="0" indent="-28575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Char char="•"/>
              <a:defRPr lang="ko-KR" altLang="en-US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 - 교육생 정보 조회</a:t>
            </a:r>
            <a:endParaRPr lang="ko-KR"/>
          </a:p>
        </p:txBody>
      </p:sp>
      <p:pic>
        <p:nvPicPr>
          <p:cNvPr id="508" name="Google Shape;508;p43" descr="스크린샷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2255583"/>
            <a:ext cx="5295900" cy="458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3" descr="스크린샷이(가) 표시된 사진  자동 생성된 설명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779740" y="3201397"/>
            <a:ext cx="5944079" cy="307725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3"/>
          <p:cNvSpPr txBox="1"/>
          <p:nvPr/>
        </p:nvSpPr>
        <p:spPr>
          <a:xfrm>
            <a:off x="5422901" y="2255583"/>
            <a:ext cx="563952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교육생의 전체정보를 출력해주는 화면이다.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교육생이 많을 시 열명 씩 한페이지에 출력이 된다. </a:t>
            </a:r>
            <a:endParaRPr lang="ko-KR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/>
          <p:nvPr/>
        </p:nvSpPr>
        <p:spPr>
          <a:xfrm>
            <a:off x="0" y="-2032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518" name="Google Shape;518;p4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9" name="Google Shape;519;p44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305" y="2246505"/>
            <a:ext cx="8001722" cy="243016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4"/>
          <p:cNvSpPr txBox="1"/>
          <p:nvPr/>
        </p:nvSpPr>
        <p:spPr>
          <a:xfrm>
            <a:off x="620925" y="5015223"/>
            <a:ext cx="9560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교육생의 이름을 입력하면 해당 교육생의 간단한 정보와 교육생 번호가 나열된다.</a:t>
            </a: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256198" y="1493765"/>
            <a:ext cx="43285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dirty="0"/>
          </a:p>
          <a:p>
            <a:pPr marL="171450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4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529" name="Google Shape;529;p4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0" name="Google Shape;530;p45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199" y="2256492"/>
            <a:ext cx="9723581" cy="2972727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5"/>
          <p:cNvSpPr txBox="1"/>
          <p:nvPr/>
        </p:nvSpPr>
        <p:spPr>
          <a:xfrm>
            <a:off x="256198" y="5603910"/>
            <a:ext cx="93069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이름을 통해 검색된 학생의 번호를 입력해 해당학생의 상세정보를 볼 수 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256198" y="1548606"/>
            <a:ext cx="43285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 - 교육생 정보 조회</a:t>
            </a:r>
            <a:endParaRPr/>
          </a:p>
          <a:p>
            <a:pPr marL="171450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4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6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540" name="Google Shape;540;p4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46"/>
          <p:cNvSpPr txBox="1"/>
          <p:nvPr/>
        </p:nvSpPr>
        <p:spPr>
          <a:xfrm>
            <a:off x="446934" y="5325972"/>
            <a:ext cx="80017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교육생을 새롭게 추가하고 추가된 교육생의 정보와 등록일을 보여준다.</a:t>
            </a:r>
            <a:endParaRPr/>
          </a:p>
        </p:txBody>
      </p:sp>
      <p:sp>
        <p:nvSpPr>
          <p:cNvPr id="542" name="Google Shape;542;p46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 – 교육생 추가하기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934" y="2846454"/>
            <a:ext cx="4548922" cy="213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6" descr="스크린샷, 조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6242" y="2493719"/>
            <a:ext cx="3627864" cy="266149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6"/>
          <p:cNvSpPr/>
          <p:nvPr/>
        </p:nvSpPr>
        <p:spPr>
          <a:xfrm>
            <a:off x="5220628" y="3601440"/>
            <a:ext cx="1750742" cy="223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E2F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46"/>
          <p:cNvSpPr txBox="1"/>
          <p:nvPr/>
        </p:nvSpPr>
        <p:spPr>
          <a:xfrm>
            <a:off x="1405605" y="2293664"/>
            <a:ext cx="2631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*교육생 등록 입력란</a:t>
            </a:r>
            <a:endParaRPr/>
          </a:p>
        </p:txBody>
      </p:sp>
      <p:sp>
        <p:nvSpPr>
          <p:cNvPr id="547" name="Google Shape;547;p46"/>
          <p:cNvSpPr txBox="1"/>
          <p:nvPr/>
        </p:nvSpPr>
        <p:spPr>
          <a:xfrm>
            <a:off x="7824384" y="2000988"/>
            <a:ext cx="2631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*교육생 등록 완료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702247" y="5365920"/>
            <a:ext cx="80017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교육생의 전체명단을 보여준 뒤 수정이나 삭제를 할 수 있도록 한다.</a:t>
            </a:r>
            <a:endParaRPr/>
          </a:p>
        </p:txBody>
      </p:sp>
      <p:sp>
        <p:nvSpPr>
          <p:cNvPr id="557" name="Google Shape;557;p47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 – 교육생 수정 or 삭제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47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247" y="2082222"/>
            <a:ext cx="6573167" cy="32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/>
          </a:p>
        </p:txBody>
      </p:sp>
      <p:sp>
        <p:nvSpPr>
          <p:cNvPr id="566" name="Google Shape;566;p4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6566208" y="2039827"/>
            <a:ext cx="516301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수정하고 싶은 교육생의 이름을 입력 후 교육생번호를 확인한다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 번호와 수정하고 싶은 내용을 작성한다.</a:t>
            </a:r>
            <a:endParaRPr/>
          </a:p>
        </p:txBody>
      </p:sp>
      <p:sp>
        <p:nvSpPr>
          <p:cNvPr id="568" name="Google Shape;568;p48"/>
          <p:cNvSpPr txBox="1"/>
          <p:nvPr/>
        </p:nvSpPr>
        <p:spPr>
          <a:xfrm>
            <a:off x="256198" y="147344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 – 교육생 수정 or 삭제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8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7" y="2104954"/>
            <a:ext cx="6009622" cy="41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514" y="3617844"/>
            <a:ext cx="4786705" cy="24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8"/>
          <p:cNvSpPr/>
          <p:nvPr/>
        </p:nvSpPr>
        <p:spPr>
          <a:xfrm>
            <a:off x="6095998" y="4708259"/>
            <a:ext cx="940421" cy="27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E2F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9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579" name="Google Shape;579;p49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49"/>
          <p:cNvSpPr txBox="1"/>
          <p:nvPr/>
        </p:nvSpPr>
        <p:spPr>
          <a:xfrm>
            <a:off x="413835" y="5061389"/>
            <a:ext cx="87720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교육생의 중도탈락, 수료날짜를 수정 할 수 있고 교육생을 삭제할 수 있다.</a:t>
            </a:r>
            <a:endParaRPr/>
          </a:p>
        </p:txBody>
      </p:sp>
      <p:sp>
        <p:nvSpPr>
          <p:cNvPr id="581" name="Google Shape;581;p49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교육생관리 – 교육생 수정 or 삭제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49" descr="스크린샷, 방, 화면, 쥐고있는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934" y="2885242"/>
            <a:ext cx="5764650" cy="183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1579" y="2885242"/>
            <a:ext cx="5373487" cy="183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50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dirty="0"/>
          </a:p>
        </p:txBody>
      </p:sp>
      <p:sp>
        <p:nvSpPr>
          <p:cNvPr id="591" name="Google Shape;591;p50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50"/>
          <p:cNvSpPr txBox="1"/>
          <p:nvPr/>
        </p:nvSpPr>
        <p:spPr>
          <a:xfrm>
            <a:off x="357725" y="4850404"/>
            <a:ext cx="80017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과정을 듣는 교육생별로 성적을 조회할 수 있고,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 개인별로 과목에 대한 성적을 조회할 수 있다.</a:t>
            </a:r>
            <a:endParaRPr/>
          </a:p>
        </p:txBody>
      </p:sp>
      <p:sp>
        <p:nvSpPr>
          <p:cNvPr id="593" name="Google Shape;593;p50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성적관리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50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934" y="2270667"/>
            <a:ext cx="7013232" cy="211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2790741" y="1981887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2" name="Google Shape;182;p17"/>
          <p:cNvGrpSpPr/>
          <p:nvPr/>
        </p:nvGrpSpPr>
        <p:grpSpPr>
          <a:xfrm rot="-970048">
            <a:off x="11440398" y="6232475"/>
            <a:ext cx="479425" cy="492125"/>
            <a:chOff x="1401" y="818"/>
            <a:chExt cx="302" cy="310"/>
          </a:xfrm>
        </p:grpSpPr>
        <p:sp>
          <p:nvSpPr>
            <p:cNvPr id="183" name="Google Shape;183;p17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6" name="Google Shape;186;p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>
            <a:off x="11616565" y="0"/>
            <a:ext cx="0" cy="6369098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12007326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602" name="Google Shape;602;p51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357725" y="4922890"/>
            <a:ext cx="8001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과정별 성적 조회를 하면 처음에 개설된 과정의 전체목록을 보여준다.</a:t>
            </a:r>
            <a:endParaRPr/>
          </a:p>
        </p:txBody>
      </p:sp>
      <p:sp>
        <p:nvSpPr>
          <p:cNvPr id="604" name="Google Shape;604;p51"/>
          <p:cNvSpPr txBox="1"/>
          <p:nvPr/>
        </p:nvSpPr>
        <p:spPr>
          <a:xfrm>
            <a:off x="256198" y="147344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성적관리 – 과정별 성적 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51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725" y="2281077"/>
            <a:ext cx="11635007" cy="242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52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2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613" name="Google Shape;613;p52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52"/>
          <p:cNvSpPr txBox="1"/>
          <p:nvPr/>
        </p:nvSpPr>
        <p:spPr>
          <a:xfrm>
            <a:off x="459272" y="5235561"/>
            <a:ext cx="8001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과정을 선택하면 과정에 해당하는 과목들의 전체목록을 보여준다.</a:t>
            </a:r>
            <a:endParaRPr/>
          </a:p>
        </p:txBody>
      </p:sp>
      <p:sp>
        <p:nvSpPr>
          <p:cNvPr id="615" name="Google Shape;615;p52"/>
          <p:cNvSpPr txBox="1"/>
          <p:nvPr/>
        </p:nvSpPr>
        <p:spPr>
          <a:xfrm>
            <a:off x="256198" y="147344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성적관리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52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272" y="2007596"/>
            <a:ext cx="11071089" cy="28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5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3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624" name="Google Shape;624;p5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53"/>
          <p:cNvSpPr txBox="1"/>
          <p:nvPr/>
        </p:nvSpPr>
        <p:spPr>
          <a:xfrm>
            <a:off x="436970" y="6017332"/>
            <a:ext cx="8001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조회하고 싶은 과목번호를 입력하면 해당 과목의 교육생성적을 보여준다.</a:t>
            </a:r>
            <a:endParaRPr/>
          </a:p>
        </p:txBody>
      </p:sp>
      <p:sp>
        <p:nvSpPr>
          <p:cNvPr id="626" name="Google Shape;626;p53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성적관리 – 과정별 성적 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53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970" y="2022957"/>
            <a:ext cx="6855928" cy="365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/>
          <p:nvPr/>
        </p:nvSpPr>
        <p:spPr>
          <a:xfrm>
            <a:off x="0" y="-2032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5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4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635" name="Google Shape;635;p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54"/>
          <p:cNvSpPr txBox="1"/>
          <p:nvPr/>
        </p:nvSpPr>
        <p:spPr>
          <a:xfrm>
            <a:off x="7769172" y="3990630"/>
            <a:ext cx="433389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성적조회를 하고싶은 교육생의 이름을 입력한 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해당교육생의 교육생번호를 입력하면 수강중인 과목에 대한 성적이 출력된다.</a:t>
            </a:r>
            <a:endParaRPr/>
          </a:p>
        </p:txBody>
      </p:sp>
      <p:sp>
        <p:nvSpPr>
          <p:cNvPr id="637" name="Google Shape;637;p54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성적관리 – 개인별 성적 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54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198" y="1873555"/>
            <a:ext cx="7248572" cy="21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4" descr="스크린샷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198" y="4599407"/>
            <a:ext cx="7248573" cy="22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4"/>
          <p:cNvSpPr/>
          <p:nvPr/>
        </p:nvSpPr>
        <p:spPr>
          <a:xfrm>
            <a:off x="3523785" y="3990630"/>
            <a:ext cx="312235" cy="50331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8E2F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5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648" name="Google Shape;648;p5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55"/>
          <p:cNvSpPr txBox="1"/>
          <p:nvPr/>
        </p:nvSpPr>
        <p:spPr>
          <a:xfrm>
            <a:off x="517277" y="5199889"/>
            <a:ext cx="9005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과정별로 교육생의 출결 조회를 할 수 있고 교육생 개인별 출결 조회를 할 수 있다.</a:t>
            </a:r>
            <a:endParaRPr/>
          </a:p>
        </p:txBody>
      </p:sp>
      <p:sp>
        <p:nvSpPr>
          <p:cNvPr id="650" name="Google Shape;650;p55"/>
          <p:cNvSpPr txBox="1"/>
          <p:nvPr/>
        </p:nvSpPr>
        <p:spPr>
          <a:xfrm>
            <a:off x="256198" y="147344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출결관리 – 메인 메뉴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1" name="Google Shape;651;p55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086" y="2229488"/>
            <a:ext cx="7777341" cy="230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6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5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6"/>
          <p:cNvSpPr txBox="1"/>
          <p:nvPr/>
        </p:nvSpPr>
        <p:spPr>
          <a:xfrm>
            <a:off x="929974" y="18111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/>
          </a:p>
        </p:txBody>
      </p:sp>
      <p:sp>
        <p:nvSpPr>
          <p:cNvPr id="659" name="Google Shape;659;p5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56"/>
          <p:cNvSpPr txBox="1"/>
          <p:nvPr/>
        </p:nvSpPr>
        <p:spPr>
          <a:xfrm>
            <a:off x="617638" y="5210577"/>
            <a:ext cx="709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과정별 출결 조회 시 처음에 과정의 전체정보를 보여준다.</a:t>
            </a:r>
            <a:endParaRPr/>
          </a:p>
        </p:txBody>
      </p:sp>
      <p:sp>
        <p:nvSpPr>
          <p:cNvPr id="661" name="Google Shape;661;p56"/>
          <p:cNvSpPr txBox="1"/>
          <p:nvPr/>
        </p:nvSpPr>
        <p:spPr>
          <a:xfrm>
            <a:off x="256198" y="147344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출결관리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출결조회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56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277" y="2099686"/>
            <a:ext cx="10267389" cy="288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57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7"/>
          <p:cNvSpPr txBox="1"/>
          <p:nvPr/>
        </p:nvSpPr>
        <p:spPr>
          <a:xfrm>
            <a:off x="929974" y="18111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/>
          </a:p>
        </p:txBody>
      </p:sp>
      <p:sp>
        <p:nvSpPr>
          <p:cNvPr id="670" name="Google Shape;670;p57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57"/>
          <p:cNvSpPr txBox="1"/>
          <p:nvPr/>
        </p:nvSpPr>
        <p:spPr>
          <a:xfrm>
            <a:off x="6918021" y="3521608"/>
            <a:ext cx="431125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조회하고 싶은 과정번호와 기간을 입력하면 해당 과정을 수강중인 교육생 전체의 출결 현황이 출력된다.</a:t>
            </a:r>
            <a:endParaRPr/>
          </a:p>
        </p:txBody>
      </p:sp>
      <p:sp>
        <p:nvSpPr>
          <p:cNvPr id="672" name="Google Shape;672;p57"/>
          <p:cNvSpPr txBox="1"/>
          <p:nvPr/>
        </p:nvSpPr>
        <p:spPr>
          <a:xfrm>
            <a:off x="256198" y="149376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출결관리 – 과정별 출결조회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57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198" y="1971372"/>
            <a:ext cx="6360742" cy="488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58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8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 dirty="0"/>
          </a:p>
        </p:txBody>
      </p:sp>
      <p:sp>
        <p:nvSpPr>
          <p:cNvPr id="681" name="Google Shape;681;p5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58"/>
          <p:cNvSpPr txBox="1"/>
          <p:nvPr/>
        </p:nvSpPr>
        <p:spPr>
          <a:xfrm>
            <a:off x="593086" y="4960659"/>
            <a:ext cx="113275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조회를 하고싶은 교육생의 이름을 입력하면 해당교육생의 교육생번호와 수강중인 과정이 출력된다.</a:t>
            </a:r>
            <a:endParaRPr/>
          </a:p>
        </p:txBody>
      </p:sp>
      <p:sp>
        <p:nvSpPr>
          <p:cNvPr id="683" name="Google Shape;683;p58"/>
          <p:cNvSpPr txBox="1"/>
          <p:nvPr/>
        </p:nvSpPr>
        <p:spPr>
          <a:xfrm>
            <a:off x="256198" y="1493765"/>
            <a:ext cx="48510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출결관리 – 교육생 개인별 출결조회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58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935" y="2479797"/>
            <a:ext cx="10439016" cy="189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9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5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9"/>
          <p:cNvSpPr txBox="1"/>
          <p:nvPr/>
        </p:nvSpPr>
        <p:spPr>
          <a:xfrm>
            <a:off x="929974" y="18111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기능_관리자</a:t>
            </a:r>
            <a:endParaRPr/>
          </a:p>
        </p:txBody>
      </p:sp>
      <p:sp>
        <p:nvSpPr>
          <p:cNvPr id="692" name="Google Shape;692;p59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>
            <a:off x="7500936" y="3916352"/>
            <a:ext cx="42635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조회를 원하는 교육생의 교육생번호와 검색할 기간을 입력하면 기간별로 출결 현황이 출력된다.</a:t>
            </a:r>
            <a:endParaRPr/>
          </a:p>
        </p:txBody>
      </p:sp>
      <p:sp>
        <p:nvSpPr>
          <p:cNvPr id="694" name="Google Shape;694;p59"/>
          <p:cNvSpPr txBox="1"/>
          <p:nvPr/>
        </p:nvSpPr>
        <p:spPr>
          <a:xfrm>
            <a:off x="256198" y="1473445"/>
            <a:ext cx="43285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출결관리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출결조회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59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198" y="2082222"/>
            <a:ext cx="7148212" cy="4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8"/>
            <a:ext cx="2694533" cy="51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ea typeface="KoPub돋움체 Bold"/>
              </a:rPr>
              <a:t>기능</a:t>
            </a:r>
            <a:r>
              <a:rPr lang="en-US" altLang="ko-KR" sz="2800">
                <a:ea typeface="KoPub돋움체 Bold"/>
              </a:rPr>
              <a:t>_</a:t>
            </a:r>
            <a:r>
              <a:rPr lang="ko-KR" altLang="en-US" sz="2800"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87" y="1562682"/>
            <a:ext cx="231778" cy="292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 </a:t>
            </a:r>
            <a:endParaRPr lang="ko-KR" altLang="en-US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8540" y="2445726"/>
            <a:ext cx="4730053" cy="34410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0628" y="1562682"/>
            <a:ext cx="5350057" cy="38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 lang="ko-KR" altLang="en-US"/>
            </a:pPr>
            <a:r>
              <a:rPr lang="ko-KR" altLang="en-US" sz="2000"/>
              <a:t>교사 로그인 후 메뉴 출력</a:t>
            </a:r>
            <a:endParaRPr lang="ko-KR" altLang="en-US" sz="2000"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2967487" y="2311334"/>
            <a:ext cx="8272732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 생성 후 교육생을 선발 후 개강하여 센터를 운영하고,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종강 후 사후처리를 해주는 프로그램  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관리자가 교사, 교육생을 관리하며 학원을 운영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교사가 학생 개인별로 시험, 성적, 출결 정보를 관리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교육생은 성적조회 및 수강신청을 하여 강의 수강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860" y="2320233"/>
            <a:ext cx="2286319" cy="228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164265"/>
            <a:ext cx="269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199" y="1412062"/>
            <a:ext cx="7271901" cy="60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en-US" altLang="ko-KR" sz="2000"/>
              <a:t> </a:t>
            </a:r>
            <a:r>
              <a:rPr lang="ko-KR" altLang="en-US" sz="2000"/>
              <a:t>강의 스케줄 조회 선택 시</a:t>
            </a:r>
          </a:p>
          <a:p>
            <a:pPr lvl="0">
              <a:spcBef>
                <a:spcPct val="0"/>
              </a:spcBef>
              <a:defRPr lang="ko-KR" altLang="en-US"/>
            </a:pPr>
            <a:r>
              <a:rPr lang="en-US" altLang="ko-KR"/>
              <a:t>    - </a:t>
            </a:r>
            <a:r>
              <a:rPr lang="ko-KR" altLang="en-US"/>
              <a:t>현재 강의 하고 있는 과정과 그 과정에 해당하는 과목 목록 출력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1063" y="2236454"/>
            <a:ext cx="9709581" cy="43972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671" y="1580578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과목 목록 선택 시 교육생 목록 출력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5" y="2034229"/>
            <a:ext cx="5033295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93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1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199" y="1542440"/>
            <a:ext cx="6605729" cy="94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ko-KR" altLang="en-US" sz="2000"/>
              <a:t>배점 및 시험정보 입력 선택 시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 sz="2000"/>
          </a:p>
          <a:p>
            <a:pPr lvl="0">
              <a:spcBef>
                <a:spcPct val="0"/>
              </a:spcBef>
              <a:defRPr lang="ko-KR" altLang="en-US"/>
            </a:pPr>
            <a:r>
              <a:rPr lang="en-US" altLang="ko-KR" sz="1600"/>
              <a:t>- </a:t>
            </a:r>
            <a:r>
              <a:rPr lang="ko-KR" altLang="en-US"/>
              <a:t>교사가 현재 진행하고 있는 과정의 과목 목록 출력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4059" y="2559613"/>
            <a:ext cx="6730325" cy="30908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07" y="2322778"/>
            <a:ext cx="4312448" cy="3665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087" y="1657621"/>
            <a:ext cx="965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과목 목록 중 특정 과목을 선택하면 출결</a:t>
            </a:r>
            <a:r>
              <a:rPr lang="en-US" altLang="ko-KR" dirty="0"/>
              <a:t>, </a:t>
            </a:r>
            <a:r>
              <a:rPr lang="ko-KR" altLang="en-US" dirty="0"/>
              <a:t>필기</a:t>
            </a:r>
            <a:r>
              <a:rPr lang="en-US" altLang="ko-KR" dirty="0"/>
              <a:t>, </a:t>
            </a:r>
            <a:r>
              <a:rPr lang="ko-KR" altLang="en-US" dirty="0"/>
              <a:t>실기 배점 입력 할 수 있는 화면으로 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출결 </a:t>
            </a:r>
            <a:r>
              <a:rPr lang="en-US" altLang="ko-KR" dirty="0"/>
              <a:t>20</a:t>
            </a:r>
            <a:r>
              <a:rPr lang="ko-KR" altLang="en-US" dirty="0"/>
              <a:t>점 이상 </a:t>
            </a:r>
            <a:r>
              <a:rPr lang="en-US" altLang="ko-KR" dirty="0"/>
              <a:t>, 3</a:t>
            </a:r>
            <a:r>
              <a:rPr lang="ko-KR" altLang="en-US" dirty="0"/>
              <a:t>개의 배점 합이 </a:t>
            </a:r>
            <a:r>
              <a:rPr lang="en-US" altLang="ko-KR" dirty="0"/>
              <a:t>100</a:t>
            </a:r>
            <a:r>
              <a:rPr lang="ko-KR" altLang="en-US" dirty="0"/>
              <a:t>점을 만족해야 입력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9596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4" y="2475024"/>
            <a:ext cx="4948540" cy="3052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570023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배점 입력 후 시험 날짜 </a:t>
            </a:r>
            <a:r>
              <a:rPr lang="en-US" altLang="ko-KR" dirty="0"/>
              <a:t>, </a:t>
            </a:r>
            <a:r>
              <a:rPr lang="ko-KR" altLang="en-US" dirty="0"/>
              <a:t>필기 </a:t>
            </a:r>
            <a:r>
              <a:rPr lang="en-US" altLang="ko-KR" dirty="0"/>
              <a:t>/ </a:t>
            </a:r>
            <a:r>
              <a:rPr lang="ko-KR" altLang="en-US" dirty="0"/>
              <a:t>실기 문제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선택한 과목의 시작날짜 </a:t>
            </a:r>
            <a:r>
              <a:rPr lang="en-US" altLang="ko-KR" dirty="0"/>
              <a:t>~ </a:t>
            </a:r>
            <a:r>
              <a:rPr lang="ko-KR" altLang="en-US" dirty="0"/>
              <a:t>끝 날짜 범위 벗어나면 입력 실패</a:t>
            </a:r>
          </a:p>
        </p:txBody>
      </p:sp>
    </p:spTree>
    <p:extLst>
      <p:ext uri="{BB962C8B-B14F-4D97-AF65-F5344CB8AC3E}">
        <p14:creationId xmlns:p14="http://schemas.microsoft.com/office/powerpoint/2010/main" val="2450707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81" y="2961250"/>
            <a:ext cx="7366030" cy="2942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497801"/>
            <a:ext cx="6949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배점 출력 메뉴 선택 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교사가 현재 강의하고 있는 과정에 해당하는 과목의 배점 출력  </a:t>
            </a:r>
          </a:p>
        </p:txBody>
      </p:sp>
    </p:spTree>
    <p:extLst>
      <p:ext uri="{BB962C8B-B14F-4D97-AF65-F5344CB8AC3E}">
        <p14:creationId xmlns:p14="http://schemas.microsoft.com/office/powerpoint/2010/main" val="14983559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1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0400" y="2766624"/>
            <a:ext cx="4755007" cy="326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199" y="1554036"/>
            <a:ext cx="3930991" cy="8157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ko-KR" altLang="en-US" sz="2000"/>
              <a:t>성적 입력 메뉴 선택 시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/>
          </a:p>
          <a:p>
            <a:pPr lvl="0">
              <a:spcBef>
                <a:spcPct val="0"/>
              </a:spcBef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교사가 현재 강의하는 과정의 과목 목록 출력   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99" y="2223852"/>
            <a:ext cx="4143498" cy="4221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558695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과목 선택 시 그 과목 수강하는 학생들의 점수 출력 </a:t>
            </a:r>
          </a:p>
        </p:txBody>
      </p:sp>
    </p:spTree>
    <p:extLst>
      <p:ext uri="{BB962C8B-B14F-4D97-AF65-F5344CB8AC3E}">
        <p14:creationId xmlns:p14="http://schemas.microsoft.com/office/powerpoint/2010/main" val="173961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41" y="2513147"/>
            <a:ext cx="3747709" cy="3042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519630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특정 학생 선택 시 출결</a:t>
            </a:r>
            <a:r>
              <a:rPr lang="en-US" altLang="ko-KR" dirty="0"/>
              <a:t>, </a:t>
            </a:r>
            <a:r>
              <a:rPr lang="ko-KR" altLang="en-US" dirty="0"/>
              <a:t>필기</a:t>
            </a:r>
            <a:r>
              <a:rPr lang="en-US" altLang="ko-KR" dirty="0"/>
              <a:t>, </a:t>
            </a:r>
            <a:r>
              <a:rPr lang="ko-KR" altLang="en-US" dirty="0"/>
              <a:t>실기 점수 입력 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963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1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3808" y="2803169"/>
            <a:ext cx="11588898" cy="3055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466217"/>
            <a:ext cx="6445591" cy="817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ko-KR" altLang="en-US" sz="2000"/>
              <a:t>성적 출력 메뉴 선택 시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/>
          </a:p>
          <a:p>
            <a:pPr lvl="0">
              <a:spcBef>
                <a:spcPct val="0"/>
              </a:spcBef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교사가 현재 강의 하고 있는 과정과 그 과정에 해당하는 과목의 배점 목록 출력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790741" y="1981887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2713267" y="2876046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2713267" y="3183823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교사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2713267" y="3491600"/>
            <a:ext cx="17847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교육생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1" name="Google Shape;211;p19"/>
          <p:cNvGrpSpPr/>
          <p:nvPr/>
        </p:nvGrpSpPr>
        <p:grpSpPr>
          <a:xfrm rot="-970048">
            <a:off x="11440398" y="6232475"/>
            <a:ext cx="479425" cy="492125"/>
            <a:chOff x="1401" y="818"/>
            <a:chExt cx="302" cy="310"/>
          </a:xfrm>
        </p:grpSpPr>
        <p:sp>
          <p:nvSpPr>
            <p:cNvPr id="212" name="Google Shape;212;p19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1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9"/>
          <p:cNvCxnSpPr/>
          <p:nvPr/>
        </p:nvCxnSpPr>
        <p:spPr>
          <a:xfrm>
            <a:off x="11616565" y="0"/>
            <a:ext cx="0" cy="6369098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9"/>
          <p:cNvCxnSpPr/>
          <p:nvPr/>
        </p:nvCxnSpPr>
        <p:spPr>
          <a:xfrm>
            <a:off x="12007326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11" y="2407586"/>
            <a:ext cx="8022700" cy="3490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480883"/>
            <a:ext cx="78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과목 선택 시 그 과목을 수강하는 학생들의 점수와 수료 정보 출력 </a:t>
            </a:r>
          </a:p>
        </p:txBody>
      </p:sp>
    </p:spTree>
    <p:extLst>
      <p:ext uri="{BB962C8B-B14F-4D97-AF65-F5344CB8AC3E}">
        <p14:creationId xmlns:p14="http://schemas.microsoft.com/office/powerpoint/2010/main" val="755164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1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4743" y="3071346"/>
            <a:ext cx="4600271" cy="1965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466217"/>
            <a:ext cx="3207091" cy="817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ko-KR" altLang="en-US" sz="2000"/>
              <a:t>전체 학생 출결 조회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/>
              <a:t> </a:t>
            </a:r>
          </a:p>
          <a:p>
            <a:pPr lvl="0">
              <a:spcBef>
                <a:spcPct val="0"/>
              </a:spcBef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교사가 현재 진행하고 있는 과정 출력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30" y="2225729"/>
            <a:ext cx="4884843" cy="4359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448965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과정 선택 시 그 과정 듣는 모든 학생들의 출결 및 근태 상황 출력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4867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1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199" y="2033262"/>
            <a:ext cx="4976291" cy="438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199" y="1448965"/>
            <a:ext cx="3340441" cy="387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/>
              <a:t>월별 검색 출결 상황 조회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3872" y="1938979"/>
            <a:ext cx="5166808" cy="4564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53872" y="1426763"/>
            <a:ext cx="34053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/>
              <a:t>일별 검색 출결 상황 조회 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9"/>
            <a:ext cx="2694533" cy="51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199" y="1497801"/>
            <a:ext cx="5855041" cy="8243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ko-KR" altLang="en-US" sz="2000"/>
              <a:t>중도탈락 조회 메뉴 선택 시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en-US" altLang="ko-KR"/>
          </a:p>
          <a:p>
            <a:pPr lvl="0">
              <a:spcBef>
                <a:spcPct val="0"/>
              </a:spcBef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교사가 현재 강의하고 있는 과정을 듣고 있는 학생 중 중도 탈락한 학생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8613" y="2421131"/>
            <a:ext cx="4148138" cy="40160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8"/>
            <a:ext cx="2694533" cy="51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4507" y="1730751"/>
            <a:ext cx="3524958" cy="600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ct val="0"/>
              </a:spcAft>
              <a:buFont typeface="Arial"/>
              <a:buChar char="•"/>
              <a:defRPr lang="ko-KR" altLang="en-US"/>
            </a:pPr>
            <a:r>
              <a:rPr lang="ko-KR" altLang="en-US" sz="2000"/>
              <a:t>사전평가 조회 메뉴 선택 시</a:t>
            </a:r>
          </a:p>
          <a:p>
            <a:pPr lvl="0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5111" y="2609424"/>
            <a:ext cx="4917462" cy="1962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rgbClr val="64818D"/>
                </a:solidFill>
                <a:latin typeface="KoPub돋움체 Bold"/>
                <a:ea typeface="KoPub돋움체 Bold"/>
              </a:rPr>
              <a:t>04</a:t>
            </a:r>
            <a:endParaRPr lang="ko-KR" altLang="en-US" sz="2800">
              <a:solidFill>
                <a:srgbClr val="64818D"/>
              </a:solidFill>
              <a:latin typeface="KoPub돋움체 Bold"/>
              <a:ea typeface="KoPub돋움체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01438"/>
            <a:ext cx="2694533" cy="51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KoPub돋움체 Bold"/>
                <a:ea typeface="KoPub돋움체 Bold"/>
              </a:rPr>
              <a:t>기능</a:t>
            </a:r>
            <a:r>
              <a:rPr lang="en-US" altLang="ko-KR" sz="2800">
                <a:latin typeface="KoPub돋움체 Bold"/>
                <a:ea typeface="KoPub돋움체 Bold"/>
              </a:rPr>
              <a:t>_</a:t>
            </a:r>
            <a:r>
              <a:rPr lang="ko-KR" altLang="en-US" sz="2800">
                <a:latin typeface="KoPub돋움체 Bold"/>
                <a:ea typeface="KoPub돋움체 Bold"/>
              </a:rPr>
              <a:t>교사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latin typeface="KoPub돋움체 Light"/>
                <a:ea typeface="KoPub돋움체 Light"/>
              </a:rPr>
              <a:t>Copyright </a:t>
            </a:r>
            <a:r>
              <a:rPr lang="ko-KR" altLang="en-US" sz="1000">
                <a:latin typeface="KoPub돋움체 Light"/>
                <a:ea typeface="KoPub돋움체 Light"/>
              </a:rPr>
              <a:t>ⓒ </a:t>
            </a:r>
            <a:r>
              <a:rPr lang="en-US" altLang="ko-KR" sz="1000">
                <a:latin typeface="KoPub돋움체 Light"/>
                <a:ea typeface="KoPub돋움체 Light"/>
              </a:rPr>
              <a:t>Slug. All right reserved.</a:t>
            </a:r>
            <a:endParaRPr lang="ko-KR" altLang="en-US" sz="1000">
              <a:latin typeface="KoPub돋움체 Light"/>
              <a:ea typeface="KoPub돋움체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1437" y="2591791"/>
            <a:ext cx="4476218" cy="2601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3057" y="1778124"/>
            <a:ext cx="25086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/>
              <a:t>점수 조회 선택 시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684" y="2326614"/>
            <a:ext cx="6417569" cy="3426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7533" y="1854680"/>
            <a:ext cx="2696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2000"/>
              <a:t>답안지 확인 선택 시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0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60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rgbClr val="64818D"/>
              </a:buClr>
              <a:buSzPct val="25000"/>
              <a:buFont typeface="Arial"/>
              <a:buNone/>
              <a:defRPr lang="ko-KR" altLang="en-US"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0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_교사</a:t>
            </a:r>
            <a:endParaRPr lang="ko-KR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0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lang="ko-KR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5" name="Google Shape;705;p6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143350" y="1417178"/>
            <a:ext cx="4210451" cy="51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0"/>
          <p:cNvSpPr txBox="1"/>
          <p:nvPr/>
        </p:nvSpPr>
        <p:spPr>
          <a:xfrm>
            <a:off x="421725" y="1629050"/>
            <a:ext cx="4375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lvl="0" indent="-17145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Arial"/>
              <a:buChar char="•"/>
              <a:defRPr lang="ko-KR" altLang="en-US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교사평가 조회</a:t>
            </a:r>
            <a:endParaRPr lang="ko-KR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6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133600" y="3324650"/>
            <a:ext cx="29146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0"/>
          <p:cNvSpPr/>
          <p:nvPr/>
        </p:nvSpPr>
        <p:spPr>
          <a:xfrm>
            <a:off x="5460750" y="3860350"/>
            <a:ext cx="12705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60"/>
          <p:cNvSpPr txBox="1"/>
          <p:nvPr/>
        </p:nvSpPr>
        <p:spPr>
          <a:xfrm>
            <a:off x="5365525" y="3489200"/>
            <a:ext cx="1447647" cy="5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자세히 보기</a:t>
            </a:r>
            <a:endParaRPr lang="ko-KR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1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61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1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기능_수강생 </a:t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61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1"/>
          <p:cNvSpPr txBox="1"/>
          <p:nvPr/>
        </p:nvSpPr>
        <p:spPr>
          <a:xfrm>
            <a:off x="7867230" y="3402105"/>
            <a:ext cx="39034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수강생의 id와 pwd를 입력한다.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61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036" y="2238208"/>
            <a:ext cx="7054934" cy="396537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1"/>
          <p:cNvSpPr txBox="1"/>
          <p:nvPr/>
        </p:nvSpPr>
        <p:spPr>
          <a:xfrm>
            <a:off x="408598" y="1675443"/>
            <a:ext cx="26842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화면</a:t>
            </a:r>
            <a:endParaRPr/>
          </a:p>
        </p:txBody>
      </p:sp>
      <p:sp>
        <p:nvSpPr>
          <p:cNvPr id="722" name="Google Shape;722;p61"/>
          <p:cNvSpPr txBox="1"/>
          <p:nvPr/>
        </p:nvSpPr>
        <p:spPr>
          <a:xfrm>
            <a:off x="7858264" y="4043817"/>
            <a:ext cx="419926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입력해서 로그인에 성공하면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44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수강생의 개인정보가 출력된다.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2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62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2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기능_수강생 </a:t>
            </a:r>
            <a:endParaRPr/>
          </a:p>
        </p:txBody>
      </p:sp>
      <p:sp>
        <p:nvSpPr>
          <p:cNvPr id="730" name="Google Shape;730;p62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62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256198" y="1603728"/>
            <a:ext cx="2442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수강생 출석 조회</a:t>
            </a:r>
            <a:endParaRPr/>
          </a:p>
        </p:txBody>
      </p:sp>
      <p:pic>
        <p:nvPicPr>
          <p:cNvPr id="733" name="Google Shape;733;p62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580" y="2342788"/>
            <a:ext cx="3194100" cy="3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62" descr="스크린샷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9741" y="2342788"/>
            <a:ext cx="2914295" cy="352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2" descr="스크린샷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8859" y="2342789"/>
            <a:ext cx="2914295" cy="352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>
            <a:off x="0" y="0"/>
            <a:ext cx="12192000" cy="12648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256199" y="184187"/>
            <a:ext cx="67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929974" y="201439"/>
            <a:ext cx="26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44305" y="291973"/>
            <a:ext cx="45600" cy="307500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514959" y="6584747"/>
            <a:ext cx="3161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200"/>
            <a:ext cx="11287207" cy="5015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6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3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기능_수강생 </a:t>
            </a:r>
            <a:endParaRPr/>
          </a:p>
        </p:txBody>
      </p:sp>
      <p:sp>
        <p:nvSpPr>
          <p:cNvPr id="743" name="Google Shape;743;p6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63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3"/>
          <p:cNvSpPr txBox="1"/>
          <p:nvPr/>
        </p:nvSpPr>
        <p:spPr>
          <a:xfrm>
            <a:off x="256197" y="1523045"/>
            <a:ext cx="23525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수강생 성적 조회</a:t>
            </a:r>
            <a:endParaRPr/>
          </a:p>
        </p:txBody>
      </p:sp>
      <p:pic>
        <p:nvPicPr>
          <p:cNvPr id="746" name="Google Shape;746;p63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087" y="2043954"/>
            <a:ext cx="6793831" cy="428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4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6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4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기능_수강생 </a:t>
            </a:r>
            <a:endParaRPr/>
          </a:p>
        </p:txBody>
      </p:sp>
      <p:sp>
        <p:nvSpPr>
          <p:cNvPr id="754" name="Google Shape;754;p6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6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4"/>
          <p:cNvSpPr txBox="1"/>
          <p:nvPr/>
        </p:nvSpPr>
        <p:spPr>
          <a:xfrm>
            <a:off x="256198" y="1523045"/>
            <a:ext cx="23614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수강생 사전 평가</a:t>
            </a:r>
            <a:endParaRPr/>
          </a:p>
        </p:txBody>
      </p:sp>
      <p:pic>
        <p:nvPicPr>
          <p:cNvPr id="757" name="Google Shape;757;p64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395" y="2595229"/>
            <a:ext cx="5277028" cy="301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4" descr="스크린샷, 조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305" y="3029335"/>
            <a:ext cx="4084674" cy="179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5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65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4818D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5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기능_수강생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5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6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2950" y="1417178"/>
            <a:ext cx="4210450" cy="499239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65"/>
          <p:cNvSpPr txBox="1"/>
          <p:nvPr/>
        </p:nvSpPr>
        <p:spPr>
          <a:xfrm>
            <a:off x="421725" y="1629050"/>
            <a:ext cx="156733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6"/>
          <p:cNvSpPr/>
          <p:nvPr/>
        </p:nvSpPr>
        <p:spPr>
          <a:xfrm>
            <a:off x="0" y="-26894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66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800" dirty="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6"/>
          <p:cNvSpPr txBox="1"/>
          <p:nvPr/>
        </p:nvSpPr>
        <p:spPr>
          <a:xfrm>
            <a:off x="929974" y="184187"/>
            <a:ext cx="1762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 일정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6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66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6"/>
          <p:cNvSpPr txBox="1"/>
          <p:nvPr/>
        </p:nvSpPr>
        <p:spPr>
          <a:xfrm>
            <a:off x="256197" y="1523045"/>
            <a:ext cx="47243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기간 : 2020/05/29 ~ 2020/06/17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66"/>
          <p:cNvGrpSpPr/>
          <p:nvPr/>
        </p:nvGrpSpPr>
        <p:grpSpPr>
          <a:xfrm>
            <a:off x="2070159" y="2155992"/>
            <a:ext cx="6419839" cy="3922077"/>
            <a:chOff x="1890863" y="2155992"/>
            <a:chExt cx="6419839" cy="3922077"/>
          </a:xfrm>
        </p:grpSpPr>
        <p:grpSp>
          <p:nvGrpSpPr>
            <p:cNvPr id="781" name="Google Shape;781;p66"/>
            <p:cNvGrpSpPr/>
            <p:nvPr/>
          </p:nvGrpSpPr>
          <p:grpSpPr>
            <a:xfrm>
              <a:off x="1972231" y="2581837"/>
              <a:ext cx="6338471" cy="3496232"/>
              <a:chOff x="1972231" y="2420473"/>
              <a:chExt cx="6338471" cy="3496232"/>
            </a:xfrm>
          </p:grpSpPr>
          <p:cxnSp>
            <p:nvCxnSpPr>
              <p:cNvPr id="782" name="Google Shape;782;p66"/>
              <p:cNvCxnSpPr/>
              <p:nvPr/>
            </p:nvCxnSpPr>
            <p:spPr>
              <a:xfrm>
                <a:off x="1972231" y="2420473"/>
                <a:ext cx="63384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66"/>
              <p:cNvCxnSpPr/>
              <p:nvPr/>
            </p:nvCxnSpPr>
            <p:spPr>
              <a:xfrm>
                <a:off x="1972231" y="2420473"/>
                <a:ext cx="0" cy="34962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4" name="Google Shape;784;p66"/>
            <p:cNvSpPr txBox="1"/>
            <p:nvPr/>
          </p:nvSpPr>
          <p:spPr>
            <a:xfrm>
              <a:off x="1890863" y="2171810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6"/>
            <p:cNvSpPr txBox="1"/>
            <p:nvPr/>
          </p:nvSpPr>
          <p:spPr>
            <a:xfrm>
              <a:off x="2465290" y="2171810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6"/>
            <p:cNvSpPr txBox="1"/>
            <p:nvPr/>
          </p:nvSpPr>
          <p:spPr>
            <a:xfrm>
              <a:off x="2968001" y="2164957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6"/>
            <p:cNvSpPr txBox="1"/>
            <p:nvPr/>
          </p:nvSpPr>
          <p:spPr>
            <a:xfrm>
              <a:off x="3443817" y="2164957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6"/>
            <p:cNvSpPr txBox="1"/>
            <p:nvPr/>
          </p:nvSpPr>
          <p:spPr>
            <a:xfrm>
              <a:off x="3928598" y="2164957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6"/>
            <p:cNvSpPr txBox="1"/>
            <p:nvPr/>
          </p:nvSpPr>
          <p:spPr>
            <a:xfrm>
              <a:off x="5641884" y="2164957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09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6"/>
            <p:cNvSpPr txBox="1"/>
            <p:nvPr/>
          </p:nvSpPr>
          <p:spPr>
            <a:xfrm>
              <a:off x="5243656" y="2165708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6"/>
            <p:cNvSpPr txBox="1"/>
            <p:nvPr/>
          </p:nvSpPr>
          <p:spPr>
            <a:xfrm>
              <a:off x="4854748" y="2171810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6"/>
            <p:cNvSpPr txBox="1"/>
            <p:nvPr/>
          </p:nvSpPr>
          <p:spPr>
            <a:xfrm>
              <a:off x="4391673" y="2164957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6"/>
            <p:cNvSpPr txBox="1"/>
            <p:nvPr/>
          </p:nvSpPr>
          <p:spPr>
            <a:xfrm>
              <a:off x="6018401" y="2164958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6"/>
            <p:cNvSpPr txBox="1"/>
            <p:nvPr/>
          </p:nvSpPr>
          <p:spPr>
            <a:xfrm>
              <a:off x="6413192" y="2167064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6"/>
            <p:cNvSpPr txBox="1"/>
            <p:nvPr/>
          </p:nvSpPr>
          <p:spPr>
            <a:xfrm>
              <a:off x="6780745" y="2169294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6"/>
            <p:cNvSpPr txBox="1"/>
            <p:nvPr/>
          </p:nvSpPr>
          <p:spPr>
            <a:xfrm>
              <a:off x="7138184" y="2164957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6"/>
            <p:cNvSpPr txBox="1"/>
            <p:nvPr/>
          </p:nvSpPr>
          <p:spPr>
            <a:xfrm>
              <a:off x="7843851" y="2155992"/>
              <a:ext cx="4668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6"/>
            <p:cNvSpPr txBox="1"/>
            <p:nvPr/>
          </p:nvSpPr>
          <p:spPr>
            <a:xfrm>
              <a:off x="7431743" y="2169459"/>
              <a:ext cx="5416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4818D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9" name="Google Shape;799;p66"/>
          <p:cNvSpPr txBox="1"/>
          <p:nvPr/>
        </p:nvSpPr>
        <p:spPr>
          <a:xfrm>
            <a:off x="996796" y="2792769"/>
            <a:ext cx="10023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요구분석</a:t>
            </a:r>
            <a:endParaRPr sz="16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6"/>
          <p:cNvSpPr txBox="1"/>
          <p:nvPr/>
        </p:nvSpPr>
        <p:spPr>
          <a:xfrm>
            <a:off x="961847" y="3405606"/>
            <a:ext cx="1072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화면설계</a:t>
            </a:r>
            <a:endParaRPr/>
          </a:p>
        </p:txBody>
      </p:sp>
      <p:sp>
        <p:nvSpPr>
          <p:cNvPr id="801" name="Google Shape;801;p66"/>
          <p:cNvSpPr txBox="1"/>
          <p:nvPr/>
        </p:nvSpPr>
        <p:spPr>
          <a:xfrm>
            <a:off x="961847" y="3974970"/>
            <a:ext cx="1072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역할분담</a:t>
            </a:r>
            <a:endParaRPr/>
          </a:p>
        </p:txBody>
      </p:sp>
      <p:sp>
        <p:nvSpPr>
          <p:cNvPr id="802" name="Google Shape;802;p66"/>
          <p:cNvSpPr txBox="1"/>
          <p:nvPr/>
        </p:nvSpPr>
        <p:spPr>
          <a:xfrm>
            <a:off x="961847" y="4533254"/>
            <a:ext cx="1072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개발구현</a:t>
            </a:r>
            <a:endParaRPr/>
          </a:p>
        </p:txBody>
      </p:sp>
      <p:sp>
        <p:nvSpPr>
          <p:cNvPr id="803" name="Google Shape;803;p66"/>
          <p:cNvSpPr txBox="1"/>
          <p:nvPr/>
        </p:nvSpPr>
        <p:spPr>
          <a:xfrm>
            <a:off x="1069469" y="5038564"/>
            <a:ext cx="8569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테스트</a:t>
            </a:r>
            <a:endParaRPr sz="16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6"/>
          <p:cNvSpPr txBox="1"/>
          <p:nvPr/>
        </p:nvSpPr>
        <p:spPr>
          <a:xfrm>
            <a:off x="961846" y="5602012"/>
            <a:ext cx="1072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결과보고</a:t>
            </a:r>
            <a:endParaRPr/>
          </a:p>
        </p:txBody>
      </p:sp>
      <p:sp>
        <p:nvSpPr>
          <p:cNvPr id="805" name="Google Shape;805;p66"/>
          <p:cNvSpPr/>
          <p:nvPr/>
        </p:nvSpPr>
        <p:spPr>
          <a:xfrm>
            <a:off x="2160491" y="2709453"/>
            <a:ext cx="1662449" cy="4952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4818D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66"/>
          <p:cNvSpPr/>
          <p:nvPr/>
        </p:nvSpPr>
        <p:spPr>
          <a:xfrm>
            <a:off x="3822942" y="3327280"/>
            <a:ext cx="1380370" cy="4952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7B8BF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66"/>
          <p:cNvSpPr/>
          <p:nvPr/>
        </p:nvSpPr>
        <p:spPr>
          <a:xfrm>
            <a:off x="4805084" y="3896644"/>
            <a:ext cx="941291" cy="4952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CFCE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66"/>
          <p:cNvSpPr/>
          <p:nvPr/>
        </p:nvSpPr>
        <p:spPr>
          <a:xfrm>
            <a:off x="5583959" y="4460808"/>
            <a:ext cx="2762180" cy="4952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E3E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66"/>
          <p:cNvSpPr/>
          <p:nvPr/>
        </p:nvSpPr>
        <p:spPr>
          <a:xfrm>
            <a:off x="7784332" y="4947048"/>
            <a:ext cx="938322" cy="4952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E3E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66"/>
          <p:cNvSpPr/>
          <p:nvPr/>
        </p:nvSpPr>
        <p:spPr>
          <a:xfrm>
            <a:off x="8161659" y="5582863"/>
            <a:ext cx="569960" cy="4952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E3E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7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6" name="Google Shape;816;p67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800" dirty="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7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역할 분담</a:t>
            </a:r>
            <a:endParaRPr/>
          </a:p>
        </p:txBody>
      </p:sp>
      <p:sp>
        <p:nvSpPr>
          <p:cNvPr id="818" name="Google Shape;818;p67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19" name="Google Shape;819;p67"/>
          <p:cNvGrpSpPr/>
          <p:nvPr/>
        </p:nvGrpSpPr>
        <p:grpSpPr>
          <a:xfrm>
            <a:off x="100623" y="2382946"/>
            <a:ext cx="1861198" cy="2493858"/>
            <a:chOff x="1786071" y="1999716"/>
            <a:chExt cx="2162086" cy="2897024"/>
          </a:xfrm>
        </p:grpSpPr>
        <p:sp>
          <p:nvSpPr>
            <p:cNvPr id="820" name="Google Shape;820;p67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648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1" name="Google Shape;821;p67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648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2" name="Google Shape;822;p67"/>
          <p:cNvGrpSpPr/>
          <p:nvPr/>
        </p:nvGrpSpPr>
        <p:grpSpPr>
          <a:xfrm>
            <a:off x="2613087" y="2382946"/>
            <a:ext cx="1861198" cy="2493858"/>
            <a:chOff x="4300345" y="1999716"/>
            <a:chExt cx="2162086" cy="2897024"/>
          </a:xfrm>
        </p:grpSpPr>
        <p:sp>
          <p:nvSpPr>
            <p:cNvPr id="823" name="Google Shape;823;p67"/>
            <p:cNvSpPr/>
            <p:nvPr/>
          </p:nvSpPr>
          <p:spPr>
            <a:xfrm>
              <a:off x="4300345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97B8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p67"/>
            <p:cNvSpPr/>
            <p:nvPr/>
          </p:nvSpPr>
          <p:spPr>
            <a:xfrm>
              <a:off x="4300345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97B8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5" name="Google Shape;825;p67"/>
          <p:cNvGrpSpPr/>
          <p:nvPr/>
        </p:nvGrpSpPr>
        <p:grpSpPr>
          <a:xfrm>
            <a:off x="5125551" y="2382946"/>
            <a:ext cx="1861198" cy="2493858"/>
            <a:chOff x="1786071" y="1999716"/>
            <a:chExt cx="2162086" cy="2897024"/>
          </a:xfrm>
        </p:grpSpPr>
        <p:sp>
          <p:nvSpPr>
            <p:cNvPr id="826" name="Google Shape;826;p67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B7CF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7" name="Google Shape;827;p67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B7CF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8" name="Google Shape;828;p67"/>
          <p:cNvGrpSpPr/>
          <p:nvPr/>
        </p:nvGrpSpPr>
        <p:grpSpPr>
          <a:xfrm>
            <a:off x="7638014" y="2382946"/>
            <a:ext cx="1861198" cy="2493858"/>
            <a:chOff x="1786071" y="1999716"/>
            <a:chExt cx="2162086" cy="2897024"/>
          </a:xfrm>
        </p:grpSpPr>
        <p:sp>
          <p:nvSpPr>
            <p:cNvPr id="829" name="Google Shape;829;p67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D8E3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p67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D8E3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1" name="Google Shape;831;p67"/>
          <p:cNvSpPr/>
          <p:nvPr/>
        </p:nvSpPr>
        <p:spPr>
          <a:xfrm>
            <a:off x="254447" y="2489771"/>
            <a:ext cx="1596363" cy="159636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67"/>
          <p:cNvSpPr/>
          <p:nvPr/>
        </p:nvSpPr>
        <p:spPr>
          <a:xfrm>
            <a:off x="2766911" y="2489771"/>
            <a:ext cx="1596363" cy="159636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67"/>
          <p:cNvSpPr/>
          <p:nvPr/>
        </p:nvSpPr>
        <p:spPr>
          <a:xfrm>
            <a:off x="5279375" y="2489771"/>
            <a:ext cx="1596363" cy="159636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67"/>
          <p:cNvSpPr/>
          <p:nvPr/>
        </p:nvSpPr>
        <p:spPr>
          <a:xfrm>
            <a:off x="7791838" y="2489771"/>
            <a:ext cx="1596363" cy="159636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67"/>
          <p:cNvSpPr txBox="1"/>
          <p:nvPr/>
        </p:nvSpPr>
        <p:spPr>
          <a:xfrm>
            <a:off x="531850" y="2436483"/>
            <a:ext cx="978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6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7"/>
          <p:cNvSpPr txBox="1"/>
          <p:nvPr/>
        </p:nvSpPr>
        <p:spPr>
          <a:xfrm>
            <a:off x="3089973" y="2436483"/>
            <a:ext cx="978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97B8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600">
              <a:solidFill>
                <a:srgbClr val="97B8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7"/>
          <p:cNvSpPr txBox="1"/>
          <p:nvPr/>
        </p:nvSpPr>
        <p:spPr>
          <a:xfrm>
            <a:off x="5593472" y="2436483"/>
            <a:ext cx="978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B7CFC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600">
              <a:solidFill>
                <a:srgbClr val="B7CF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7"/>
          <p:cNvSpPr txBox="1"/>
          <p:nvPr/>
        </p:nvSpPr>
        <p:spPr>
          <a:xfrm>
            <a:off x="8052147" y="2436483"/>
            <a:ext cx="978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D8E3E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600">
              <a:solidFill>
                <a:srgbClr val="D8E3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7"/>
          <p:cNvSpPr txBox="1"/>
          <p:nvPr/>
        </p:nvSpPr>
        <p:spPr>
          <a:xfrm>
            <a:off x="97239" y="4461390"/>
            <a:ext cx="1851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윤희선</a:t>
            </a:r>
            <a:endParaRPr/>
          </a:p>
        </p:txBody>
      </p:sp>
      <p:sp>
        <p:nvSpPr>
          <p:cNvPr id="840" name="Google Shape;840;p67"/>
          <p:cNvSpPr txBox="1"/>
          <p:nvPr/>
        </p:nvSpPr>
        <p:spPr>
          <a:xfrm>
            <a:off x="7634629" y="4479320"/>
            <a:ext cx="1851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장소진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7"/>
          <p:cNvSpPr txBox="1"/>
          <p:nvPr/>
        </p:nvSpPr>
        <p:spPr>
          <a:xfrm>
            <a:off x="5128328" y="4479320"/>
            <a:ext cx="1851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최현동</a:t>
            </a:r>
            <a:endParaRPr/>
          </a:p>
        </p:txBody>
      </p:sp>
      <p:sp>
        <p:nvSpPr>
          <p:cNvPr id="842" name="Google Shape;842;p67"/>
          <p:cNvSpPr txBox="1"/>
          <p:nvPr/>
        </p:nvSpPr>
        <p:spPr>
          <a:xfrm>
            <a:off x="2640350" y="4461390"/>
            <a:ext cx="1851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천정주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7"/>
          <p:cNvSpPr txBox="1"/>
          <p:nvPr/>
        </p:nvSpPr>
        <p:spPr>
          <a:xfrm>
            <a:off x="194120" y="5164903"/>
            <a:ext cx="246592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역할 분담 및 지시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교사 계정 개발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DML / DDL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더미데이터 생성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7"/>
          <p:cNvSpPr txBox="1"/>
          <p:nvPr/>
        </p:nvSpPr>
        <p:spPr>
          <a:xfrm>
            <a:off x="2692405" y="5138010"/>
            <a:ext cx="246592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교사 계정 관리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교사 인센티브 관리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학생 과정 평가 관리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DML / DDL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더미데이터 생성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7"/>
          <p:cNvSpPr txBox="1"/>
          <p:nvPr/>
        </p:nvSpPr>
        <p:spPr>
          <a:xfrm>
            <a:off x="5207278" y="5120073"/>
            <a:ext cx="24659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학생 계정 관리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DML / DDL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더미데이터 생성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7"/>
          <p:cNvSpPr txBox="1"/>
          <p:nvPr/>
        </p:nvSpPr>
        <p:spPr>
          <a:xfrm>
            <a:off x="7597038" y="5102144"/>
            <a:ext cx="246592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관리자 개설과정 관리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관리자 개설과목 관리 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DML / DDL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더미데이터 생성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67"/>
          <p:cNvGrpSpPr/>
          <p:nvPr/>
        </p:nvGrpSpPr>
        <p:grpSpPr>
          <a:xfrm>
            <a:off x="10208628" y="2382946"/>
            <a:ext cx="1861198" cy="2493858"/>
            <a:chOff x="1786071" y="1999716"/>
            <a:chExt cx="2162086" cy="2897024"/>
          </a:xfrm>
        </p:grpSpPr>
        <p:sp>
          <p:nvSpPr>
            <p:cNvPr id="849" name="Google Shape;849;p67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D8E3E5">
                <a:alpha val="9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p67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>
                <a:gd name="adj" fmla="val 16667"/>
              </a:avLst>
            </a:prstGeom>
            <a:solidFill>
              <a:srgbClr val="D8E3E5">
                <a:alpha val="9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1" name="Google Shape;851;p67"/>
          <p:cNvSpPr/>
          <p:nvPr/>
        </p:nvSpPr>
        <p:spPr>
          <a:xfrm>
            <a:off x="10362452" y="2489771"/>
            <a:ext cx="1596363" cy="159636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p67"/>
          <p:cNvSpPr txBox="1"/>
          <p:nvPr/>
        </p:nvSpPr>
        <p:spPr>
          <a:xfrm>
            <a:off x="10685514" y="2490270"/>
            <a:ext cx="978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D8E3E5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9600">
              <a:solidFill>
                <a:srgbClr val="D8E3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7"/>
          <p:cNvSpPr txBox="1"/>
          <p:nvPr/>
        </p:nvSpPr>
        <p:spPr>
          <a:xfrm>
            <a:off x="10214208" y="4488285"/>
            <a:ext cx="1851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권택진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7"/>
          <p:cNvSpPr txBox="1"/>
          <p:nvPr/>
        </p:nvSpPr>
        <p:spPr>
          <a:xfrm>
            <a:off x="10167657" y="5003529"/>
            <a:ext cx="260261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관리자 수강생 관리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시험 관리 &amp; 성적 조회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출결 관리 &amp; 출결 조회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DML / DDL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더미데이터 생성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Google Shape;855;p67" descr="꽃, 식물, 테이블, 하얀색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9696" y="1530692"/>
            <a:ext cx="1837765" cy="1837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p83"/>
          <p:cNvGrpSpPr/>
          <p:nvPr/>
        </p:nvGrpSpPr>
        <p:grpSpPr>
          <a:xfrm rot="-970048">
            <a:off x="5876175" y="2224997"/>
            <a:ext cx="479425" cy="492125"/>
            <a:chOff x="1401" y="818"/>
            <a:chExt cx="302" cy="310"/>
          </a:xfrm>
        </p:grpSpPr>
        <p:sp>
          <p:nvSpPr>
            <p:cNvPr id="1439" name="Google Shape;1439;p83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0" name="Google Shape;1440;p83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1" name="Google Shape;1441;p83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42" name="Google Shape;1442;p83"/>
          <p:cNvSpPr txBox="1"/>
          <p:nvPr/>
        </p:nvSpPr>
        <p:spPr>
          <a:xfrm>
            <a:off x="3308168" y="3611698"/>
            <a:ext cx="56490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83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5" name="Google Shape;1445;p83"/>
          <p:cNvCxnSpPr>
            <a:endCxn id="1439" idx="0"/>
          </p:cNvCxnSpPr>
          <p:nvPr/>
        </p:nvCxnSpPr>
        <p:spPr>
          <a:xfrm>
            <a:off x="6040408" y="0"/>
            <a:ext cx="6900" cy="2234700"/>
          </a:xfrm>
          <a:prstGeom prst="straightConnector1">
            <a:avLst/>
          </a:prstGeom>
          <a:noFill/>
          <a:ln w="1905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46" name="Google Shape;1446;p83"/>
          <p:cNvGrpSpPr/>
          <p:nvPr/>
        </p:nvGrpSpPr>
        <p:grpSpPr>
          <a:xfrm rot="696093">
            <a:off x="5524918" y="989530"/>
            <a:ext cx="284453" cy="291988"/>
            <a:chOff x="1401" y="818"/>
            <a:chExt cx="302" cy="310"/>
          </a:xfrm>
        </p:grpSpPr>
        <p:sp>
          <p:nvSpPr>
            <p:cNvPr id="1447" name="Google Shape;1447;p83"/>
            <p:cNvSpPr/>
            <p:nvPr/>
          </p:nvSpPr>
          <p:spPr>
            <a:xfrm>
              <a:off x="1401" y="818"/>
              <a:ext cx="302" cy="170"/>
            </a:xfrm>
            <a:custGeom>
              <a:avLst/>
              <a:gdLst/>
              <a:ahLst/>
              <a:cxnLst/>
              <a:rect l="l" t="t" r="r" b="b"/>
              <a:pathLst>
                <a:path w="3322" h="1869" extrusionOk="0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8" name="Google Shape;1448;p83"/>
            <p:cNvSpPr/>
            <p:nvPr/>
          </p:nvSpPr>
          <p:spPr>
            <a:xfrm>
              <a:off x="1401" y="94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41" extrusionOk="0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9" name="Google Shape;1449;p83"/>
            <p:cNvSpPr/>
            <p:nvPr/>
          </p:nvSpPr>
          <p:spPr>
            <a:xfrm>
              <a:off x="1401" y="1015"/>
              <a:ext cx="302" cy="113"/>
            </a:xfrm>
            <a:custGeom>
              <a:avLst/>
              <a:gdLst/>
              <a:ahLst/>
              <a:cxnLst/>
              <a:rect l="l" t="t" r="r" b="b"/>
              <a:pathLst>
                <a:path w="3322" h="1239" extrusionOk="0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97B8BF"/>
            </a:solidFill>
            <a:ln w="9525" cap="flat" cmpd="sng">
              <a:solidFill>
                <a:srgbClr val="97B8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50" name="Google Shape;1450;p83"/>
          <p:cNvCxnSpPr/>
          <p:nvPr/>
        </p:nvCxnSpPr>
        <p:spPr>
          <a:xfrm>
            <a:off x="5692783" y="0"/>
            <a:ext cx="0" cy="987527"/>
          </a:xfrm>
          <a:prstGeom prst="straightConnector1">
            <a:avLst/>
          </a:prstGeom>
          <a:noFill/>
          <a:ln w="12700" cap="flat" cmpd="sng">
            <a:solidFill>
              <a:srgbClr val="97B8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4818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>
              <a:solidFill>
                <a:srgbClr val="6481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929974" y="201439"/>
            <a:ext cx="2694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007611" y="3865690"/>
            <a:ext cx="17847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569405" y="1448965"/>
            <a:ext cx="2222954" cy="2278349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889" y="1587341"/>
            <a:ext cx="1745062" cy="174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8242" y="1587341"/>
            <a:ext cx="72866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3548242" y="4868462"/>
            <a:ext cx="5454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테이블을 포함한 전체 센터 기능 관리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2217</ep:Words>
  <ep:PresentationFormat>와이드스크린</ep:PresentationFormat>
  <ep:Paragraphs>525</ep:Paragraphs>
  <ep:Slides>85</ep:Slides>
  <ep:Notes>68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ep:HeadingPairs>
  <ep:TitlesOfParts>
    <vt:vector size="8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ks008</cp:lastModifiedBy>
  <dcterms:modified xsi:type="dcterms:W3CDTF">2020-06-17T05:16:35.454</dcterms:modified>
  <cp:revision>11</cp:revision>
  <dc:title>PowerPoint 프레젠테이션</dc:title>
</cp:coreProperties>
</file>