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69" r:id="rId20"/>
    <p:sldId id="26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E5069-444B-2E1E-175A-A4DBF97DE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28EFB9-C83A-493F-B380-C63263EDE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D9EAE-7876-0826-6F88-1355D4F8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B63B-3BDF-434C-9914-3F1FB4B0FC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A24F5-9060-9562-55FD-ED04CFC6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AB25F-35A1-E5F6-D3D8-2AA04447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897-4A02-414B-A91A-9EEF57FF7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28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91607-C8E8-DE7B-073C-78D1D952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35961B-A23D-2DD4-F1A8-A658DED89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461F4-1B42-4E3D-35C7-005D8BEB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B63B-3BDF-434C-9914-3F1FB4B0FC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32A7B-7CB4-9D7D-57BF-AC034341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E944E-9F76-D578-312F-0AD9F115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897-4A02-414B-A91A-9EEF57FF7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5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D85C43-928D-837C-BA2D-58C2798AF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367BD5-43C2-1B25-4E01-3588BE461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827CF-CD22-08EE-ABEA-BD0E7E7A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B63B-3BDF-434C-9914-3F1FB4B0FC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9FF2A-B535-B67E-664A-49C44181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1A875-291C-EBEF-540F-C2AFC56D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897-4A02-414B-A91A-9EEF57FF7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7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C433B-69F3-48B4-9472-74D95445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588AA-589E-7739-134A-94D1F5DF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FDA45-8A6B-3D18-6A13-512454A7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B63B-3BDF-434C-9914-3F1FB4B0FC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4B898-80A5-F425-3B56-47BD55D6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E72BD-1D1A-0EE7-959A-44E3327F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897-4A02-414B-A91A-9EEF57FF7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4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8CF56-21A3-C383-5209-6B979F87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77A7DE-BDF2-6B6D-4057-946223441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ABC3C-77A9-F1DB-BCA4-36FAC84F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B63B-3BDF-434C-9914-3F1FB4B0FC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7E8CE-5FEB-0A4B-2F71-BF998AAF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E4C4F-8B06-7DD2-CE33-613F742E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897-4A02-414B-A91A-9EEF57FF7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77AED-2FEC-7FC4-03B9-508050DB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118D8-31E8-7FEF-ABF1-A468C9814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729F3-D89C-6CC7-965B-AEF716E5D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63A871-0367-9546-85B1-327C042B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B63B-3BDF-434C-9914-3F1FB4B0FC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A3887-C2F0-6EBF-7240-2FBECBA1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0D99A-9ECF-1271-00B3-48797EBD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897-4A02-414B-A91A-9EEF57FF7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5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C904B-49F8-F0FA-8B18-08A61C6E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CB165-8CEC-C961-9867-CA0016349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3FEBE9-3C0D-316D-485F-C15C56012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235A04-D8F0-CDF8-CE46-531EB5F01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5E5020-561C-7083-DB6F-BE6F61442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56000F-084B-6023-EB8E-11364B2E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B63B-3BDF-434C-9914-3F1FB4B0FC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489122-7081-157D-B2B7-8C97AA6E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4F2D5B-BD38-736F-38AD-8B55D968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897-4A02-414B-A91A-9EEF57FF7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2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6897-88CC-F6AE-1F7B-0B326A8A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DE5A4B-4AE9-6852-FDF2-FD4468E5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B63B-3BDF-434C-9914-3F1FB4B0FC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7553C9-EC3B-9998-B77B-8D1510F2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8254D4-B78C-E13A-C3BA-F929FA1E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897-4A02-414B-A91A-9EEF57FF7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D2FB98-7AE7-C36C-233B-2EB7245F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B63B-3BDF-434C-9914-3F1FB4B0FC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1A4A9E-5D1C-87D0-80F3-DD9B46AC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6ADED-644C-8BB3-52F7-F1B5230E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897-4A02-414B-A91A-9EEF57FF7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FEA3D-9454-F78C-D3A9-40F96385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D6107-1A4F-760B-EDF4-A17A0BBDB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605CF-0942-E80E-00E2-2621EC7AF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1A7D7-0AF5-F9BC-FE6C-6D243BEF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B63B-3BDF-434C-9914-3F1FB4B0FC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96F2E-9EDC-8A60-A4A2-D64E292A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52F60-5B1E-9A64-D18B-094207E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897-4A02-414B-A91A-9EEF57FF7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38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D3875-5A01-2DE7-5521-3BD1FC9E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B9931F-0E69-3C13-9F26-0A83FF00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626406-8F0E-635E-45F8-C562FA8A8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4AFA39-ED5B-72CD-591F-CD3F9050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B63B-3BDF-434C-9914-3F1FB4B0FC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9ED9F-8CF5-3F91-6597-A5E5E919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76193-E907-F10C-6C53-14B67C52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897-4A02-414B-A91A-9EEF57FF7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5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36F0E-C3B4-A605-5D11-D3F49AF8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CB7633-9701-10D0-B369-6CE7F8382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1489A-011E-248A-DE7A-BA74260C1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C6B63B-3BDF-434C-9914-3F1FB4B0FC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ECAE2-D4AF-1757-D776-B84AD8B7B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2FEA0-DFF4-A291-7D41-07C3B8821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D9897-4A02-414B-A91A-9EEF57FF7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7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9.png"/><Relationship Id="rId7" Type="http://schemas.openxmlformats.org/officeDocument/2006/relationships/image" Target="../media/image6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59.png"/><Relationship Id="rId7" Type="http://schemas.openxmlformats.org/officeDocument/2006/relationships/image" Target="../media/image7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59.png"/><Relationship Id="rId7" Type="http://schemas.openxmlformats.org/officeDocument/2006/relationships/image" Target="../media/image7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7012E9-2699-A043-48B6-B6C70B4D737A}"/>
              </a:ext>
            </a:extLst>
          </p:cNvPr>
          <p:cNvSpPr txBox="1"/>
          <p:nvPr/>
        </p:nvSpPr>
        <p:spPr>
          <a:xfrm>
            <a:off x="4552308" y="3244334"/>
            <a:ext cx="308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Governing Equation &amp; FVM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23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CA688-225B-DCF6-EC97-D6D7AD52C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2D2C756-D237-2922-6ECA-F62DA46E7B2A}"/>
              </a:ext>
            </a:extLst>
          </p:cNvPr>
          <p:cNvSpPr txBox="1"/>
          <p:nvPr/>
        </p:nvSpPr>
        <p:spPr>
          <a:xfrm>
            <a:off x="788894" y="627529"/>
            <a:ext cx="188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Finite Difference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91D7D-8BC8-9539-6D5F-620F1D9F7E9E}"/>
              </a:ext>
            </a:extLst>
          </p:cNvPr>
          <p:cNvSpPr txBox="1"/>
          <p:nvPr/>
        </p:nvSpPr>
        <p:spPr>
          <a:xfrm>
            <a:off x="1681746" y="4860660"/>
            <a:ext cx="2366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c0 : center of standard cell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456FB1-3BDF-26E8-7065-94148A0DC6C2}"/>
              </a:ext>
            </a:extLst>
          </p:cNvPr>
          <p:cNvSpPr txBox="1"/>
          <p:nvPr/>
        </p:nvSpPr>
        <p:spPr>
          <a:xfrm>
            <a:off x="1690996" y="5178623"/>
            <a:ext cx="3733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c1 : center of neighbor in contact with face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74FB1C-AADA-5CA9-510C-E359F65AE90A}"/>
              </a:ext>
            </a:extLst>
          </p:cNvPr>
          <p:cNvSpPr txBox="1"/>
          <p:nvPr/>
        </p:nvSpPr>
        <p:spPr>
          <a:xfrm>
            <a:off x="3715713" y="2270035"/>
            <a:ext cx="1089134" cy="658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face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9FE62C1-E19D-C141-3230-1595A334EA2C}"/>
              </a:ext>
            </a:extLst>
          </p:cNvPr>
          <p:cNvGrpSpPr/>
          <p:nvPr/>
        </p:nvGrpSpPr>
        <p:grpSpPr>
          <a:xfrm>
            <a:off x="2006135" y="3224978"/>
            <a:ext cx="1358153" cy="1418846"/>
            <a:chOff x="1192306" y="2277035"/>
            <a:chExt cx="762000" cy="79605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AD22C00-C183-63D3-C751-BA47112D2A47}"/>
                </a:ext>
              </a:extLst>
            </p:cNvPr>
            <p:cNvSpPr/>
            <p:nvPr/>
          </p:nvSpPr>
          <p:spPr>
            <a:xfrm>
              <a:off x="1192306" y="2277035"/>
              <a:ext cx="762000" cy="762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D7DDC06-B02D-6FCE-A22E-4260558D3980}"/>
                </a:ext>
              </a:extLst>
            </p:cNvPr>
            <p:cNvSpPr/>
            <p:nvPr/>
          </p:nvSpPr>
          <p:spPr>
            <a:xfrm>
              <a:off x="1553748" y="2658035"/>
              <a:ext cx="45720" cy="4572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F93596-E44A-8A07-6E97-EC6B3992D5F6}"/>
                </a:ext>
              </a:extLst>
            </p:cNvPr>
            <p:cNvSpPr txBox="1"/>
            <p:nvPr/>
          </p:nvSpPr>
          <p:spPr>
            <a:xfrm>
              <a:off x="1356579" y="270375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c0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4F1D4F7-BBC8-BDA2-19BD-7D0B2CAAEB8B}"/>
              </a:ext>
            </a:extLst>
          </p:cNvPr>
          <p:cNvGrpSpPr/>
          <p:nvPr/>
        </p:nvGrpSpPr>
        <p:grpSpPr>
          <a:xfrm>
            <a:off x="3364288" y="3224978"/>
            <a:ext cx="1358153" cy="1418846"/>
            <a:chOff x="1954306" y="2277035"/>
            <a:chExt cx="762000" cy="79605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9C235A8-CACA-E4A2-D718-4EBDF662E34A}"/>
                </a:ext>
              </a:extLst>
            </p:cNvPr>
            <p:cNvSpPr/>
            <p:nvPr/>
          </p:nvSpPr>
          <p:spPr>
            <a:xfrm>
              <a:off x="1954306" y="2277035"/>
              <a:ext cx="762000" cy="762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9F8D503-B7AD-B1AC-A81D-389DC4D547C8}"/>
                </a:ext>
              </a:extLst>
            </p:cNvPr>
            <p:cNvSpPr/>
            <p:nvPr/>
          </p:nvSpPr>
          <p:spPr>
            <a:xfrm>
              <a:off x="2289585" y="2658035"/>
              <a:ext cx="45720" cy="4572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2BAC20-3A7C-F66C-7347-7868C0BBCED4}"/>
                </a:ext>
              </a:extLst>
            </p:cNvPr>
            <p:cNvSpPr txBox="1"/>
            <p:nvPr/>
          </p:nvSpPr>
          <p:spPr>
            <a:xfrm>
              <a:off x="2098990" y="270375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c1</a:t>
              </a:r>
              <a:endParaRPr lang="ko-KR" altLang="en-US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C20AFDA-C85C-8978-85F5-15409B246D2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376058" y="2599175"/>
            <a:ext cx="339655" cy="922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6CBFE6C-6AFB-7106-95FE-6D8C9ACD3A6F}"/>
              </a:ext>
            </a:extLst>
          </p:cNvPr>
          <p:cNvCxnSpPr/>
          <p:nvPr/>
        </p:nvCxnSpPr>
        <p:spPr>
          <a:xfrm>
            <a:off x="2801022" y="3953104"/>
            <a:ext cx="10675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DCDFE-F32D-A9F0-B924-57A876DFC790}"/>
                  </a:ext>
                </a:extLst>
              </p:cNvPr>
              <p:cNvSpPr txBox="1"/>
              <p:nvPr/>
            </p:nvSpPr>
            <p:spPr>
              <a:xfrm>
                <a:off x="3100468" y="3999107"/>
                <a:ext cx="3411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DCDFE-F32D-A9F0-B924-57A876DFC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468" y="3999107"/>
                <a:ext cx="341119" cy="276999"/>
              </a:xfrm>
              <a:prstGeom prst="rect">
                <a:avLst/>
              </a:prstGeom>
              <a:blipFill>
                <a:blip r:embed="rId2"/>
                <a:stretch>
                  <a:fillRect l="-12500" r="-125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583078-D9B1-7915-1CCF-D05486896F79}"/>
                  </a:ext>
                </a:extLst>
              </p:cNvPr>
              <p:cNvSpPr txBox="1"/>
              <p:nvPr/>
            </p:nvSpPr>
            <p:spPr>
              <a:xfrm>
                <a:off x="8359540" y="3236700"/>
                <a:ext cx="2097946" cy="562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583078-D9B1-7915-1CCF-D05486896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540" y="3236700"/>
                <a:ext cx="2097946" cy="562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726436-9C10-0F14-75F7-CFEAFA4FC6AE}"/>
                  </a:ext>
                </a:extLst>
              </p:cNvPr>
              <p:cNvSpPr txBox="1"/>
              <p:nvPr/>
            </p:nvSpPr>
            <p:spPr>
              <a:xfrm>
                <a:off x="8651551" y="5101120"/>
                <a:ext cx="2374496" cy="53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726436-9C10-0F14-75F7-CFEAFA4FC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551" y="5101120"/>
                <a:ext cx="2374496" cy="531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B8E0B4C3-5FC2-A494-FE13-DDE049A5A5BF}"/>
              </a:ext>
            </a:extLst>
          </p:cNvPr>
          <p:cNvSpPr txBox="1"/>
          <p:nvPr/>
        </p:nvSpPr>
        <p:spPr>
          <a:xfrm>
            <a:off x="7038529" y="523663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First order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FBD0AB4-08BB-7DAF-AC0C-E9EA63F42585}"/>
              </a:ext>
            </a:extLst>
          </p:cNvPr>
          <p:cNvCxnSpPr/>
          <p:nvPr/>
        </p:nvCxnSpPr>
        <p:spPr>
          <a:xfrm>
            <a:off x="2772447" y="3791715"/>
            <a:ext cx="5623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6E9FD75-A696-F3A6-E748-F6BD73279C2C}"/>
              </a:ext>
            </a:extLst>
          </p:cNvPr>
          <p:cNvSpPr txBox="1"/>
          <p:nvPr/>
        </p:nvSpPr>
        <p:spPr>
          <a:xfrm>
            <a:off x="2826498" y="34221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dr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67F2A4-8B88-D0E4-8F82-F2DC2D89F832}"/>
              </a:ext>
            </a:extLst>
          </p:cNvPr>
          <p:cNvSpPr txBox="1"/>
          <p:nvPr/>
        </p:nvSpPr>
        <p:spPr>
          <a:xfrm>
            <a:off x="6589059" y="2700518"/>
            <a:ext cx="216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structured mesh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BEF5CC-2D89-9F2C-FEEC-E5CC42B590F9}"/>
              </a:ext>
            </a:extLst>
          </p:cNvPr>
          <p:cNvSpPr txBox="1"/>
          <p:nvPr/>
        </p:nvSpPr>
        <p:spPr>
          <a:xfrm>
            <a:off x="793328" y="1371600"/>
            <a:ext cx="1123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Object of this chapter</a:t>
            </a:r>
            <a:r>
              <a:rPr lang="en-US" altLang="ko-KR" dirty="0"/>
              <a:t> : Transforming all equation(including face and derivative) to expressions for cells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AB046D-65FB-CCD7-0A7B-01786C9D952C}"/>
              </a:ext>
            </a:extLst>
          </p:cNvPr>
          <p:cNvSpPr txBox="1"/>
          <p:nvPr/>
        </p:nvSpPr>
        <p:spPr>
          <a:xfrm>
            <a:off x="6589059" y="4731788"/>
            <a:ext cx="24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Interpolation 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C6779CE-8186-2D92-0AD1-82BA0A5C9E2F}"/>
                  </a:ext>
                </a:extLst>
              </p:cNvPr>
              <p:cNvSpPr txBox="1"/>
              <p:nvPr/>
            </p:nvSpPr>
            <p:spPr>
              <a:xfrm>
                <a:off x="8651551" y="5876074"/>
                <a:ext cx="2674258" cy="53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C6779CE-8186-2D92-0AD1-82BA0A5C9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551" y="5876074"/>
                <a:ext cx="2674258" cy="5317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그룹 58">
            <a:extLst>
              <a:ext uri="{FF2B5EF4-FFF2-40B4-BE49-F238E27FC236}">
                <a16:creationId xmlns:a16="http://schemas.microsoft.com/office/drawing/2014/main" id="{52B959E9-0C90-4A98-AE0A-603B450B5C14}"/>
              </a:ext>
            </a:extLst>
          </p:cNvPr>
          <p:cNvGrpSpPr/>
          <p:nvPr/>
        </p:nvGrpSpPr>
        <p:grpSpPr>
          <a:xfrm>
            <a:off x="652500" y="3224977"/>
            <a:ext cx="1358153" cy="1358153"/>
            <a:chOff x="1192306" y="2277035"/>
            <a:chExt cx="762000" cy="7620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49FCD94-337E-32C5-72DA-DF72630B40CE}"/>
                </a:ext>
              </a:extLst>
            </p:cNvPr>
            <p:cNvSpPr/>
            <p:nvPr/>
          </p:nvSpPr>
          <p:spPr>
            <a:xfrm>
              <a:off x="1192306" y="2277035"/>
              <a:ext cx="762000" cy="762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D2ECCE6-E4E9-B1B1-71B9-DF758A02290E}"/>
                </a:ext>
              </a:extLst>
            </p:cNvPr>
            <p:cNvSpPr/>
            <p:nvPr/>
          </p:nvSpPr>
          <p:spPr>
            <a:xfrm>
              <a:off x="1553748" y="2658035"/>
              <a:ext cx="45720" cy="4572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1DA2026-B002-29B1-349F-DDDC8EB6712F}"/>
                </a:ext>
              </a:extLst>
            </p:cNvPr>
            <p:cNvSpPr txBox="1"/>
            <p:nvPr/>
          </p:nvSpPr>
          <p:spPr>
            <a:xfrm>
              <a:off x="1356579" y="2703755"/>
              <a:ext cx="597365" cy="207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C1,other</a:t>
              </a:r>
              <a:endParaRPr lang="ko-KR" altLang="en-US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D45D123-468C-81AC-C2FB-5890023B4EED}"/>
              </a:ext>
            </a:extLst>
          </p:cNvPr>
          <p:cNvSpPr txBox="1"/>
          <p:nvPr/>
        </p:nvSpPr>
        <p:spPr>
          <a:xfrm>
            <a:off x="7104444" y="5954749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Centered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35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95570-14F7-B717-83DF-358E05628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12B941F-802B-821B-EA4A-B23A540C9ECA}"/>
              </a:ext>
            </a:extLst>
          </p:cNvPr>
          <p:cNvSpPr txBox="1"/>
          <p:nvPr/>
        </p:nvSpPr>
        <p:spPr>
          <a:xfrm>
            <a:off x="788894" y="627529"/>
            <a:ext cx="188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Finite Difference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D843C3-C5E0-CECF-3530-7FE49622040B}"/>
              </a:ext>
            </a:extLst>
          </p:cNvPr>
          <p:cNvSpPr txBox="1"/>
          <p:nvPr/>
        </p:nvSpPr>
        <p:spPr>
          <a:xfrm>
            <a:off x="1071244" y="1545328"/>
            <a:ext cx="440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Fluid Energy Conservation Discretization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5FE0B9-0708-BBAB-9D74-0F69E4D36B51}"/>
                  </a:ext>
                </a:extLst>
              </p:cNvPr>
              <p:cNvSpPr txBox="1"/>
              <p:nvPr/>
            </p:nvSpPr>
            <p:spPr>
              <a:xfrm>
                <a:off x="1585440" y="2215888"/>
                <a:ext cx="5290487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/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5FE0B9-0708-BBAB-9D74-0F69E4D36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440" y="2215888"/>
                <a:ext cx="5290487" cy="746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623FEF2-6576-2164-2221-A78A639174F8}"/>
                  </a:ext>
                </a:extLst>
              </p:cNvPr>
              <p:cNvSpPr/>
              <p:nvPr/>
            </p:nvSpPr>
            <p:spPr>
              <a:xfrm>
                <a:off x="7270376" y="996861"/>
                <a:ext cx="1021977" cy="102197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623FEF2-6576-2164-2221-A78A63917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996861"/>
                <a:ext cx="1021977" cy="10219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69454D7-B40C-DDD8-0D88-F2127071141D}"/>
                  </a:ext>
                </a:extLst>
              </p:cNvPr>
              <p:cNvSpPr/>
              <p:nvPr/>
            </p:nvSpPr>
            <p:spPr>
              <a:xfrm>
                <a:off x="8292353" y="996860"/>
                <a:ext cx="1021977" cy="102197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69454D7-B40C-DDD8-0D88-F21270711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353" y="996860"/>
                <a:ext cx="1021977" cy="1021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3D285FA-46EE-F4AC-E72B-F7430AA4A68A}"/>
                  </a:ext>
                </a:extLst>
              </p:cNvPr>
              <p:cNvSpPr/>
              <p:nvPr/>
            </p:nvSpPr>
            <p:spPr>
              <a:xfrm>
                <a:off x="9314330" y="996859"/>
                <a:ext cx="1021977" cy="102197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3D285FA-46EE-F4AC-E72B-F7430AA4A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330" y="996859"/>
                <a:ext cx="1021977" cy="10219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51B1F20-3A63-BCC6-16FF-072A4E789763}"/>
              </a:ext>
            </a:extLst>
          </p:cNvPr>
          <p:cNvCxnSpPr/>
          <p:nvPr/>
        </p:nvCxnSpPr>
        <p:spPr>
          <a:xfrm flipV="1">
            <a:off x="8292353" y="2018836"/>
            <a:ext cx="0" cy="276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01A7AD-3DB8-416A-613F-07E95B516A7D}"/>
              </a:ext>
            </a:extLst>
          </p:cNvPr>
          <p:cNvCxnSpPr/>
          <p:nvPr/>
        </p:nvCxnSpPr>
        <p:spPr>
          <a:xfrm flipV="1">
            <a:off x="9314330" y="2018836"/>
            <a:ext cx="0" cy="276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8D5224-55DB-D6AF-C22D-0BD2E57E0A38}"/>
              </a:ext>
            </a:extLst>
          </p:cNvPr>
          <p:cNvSpPr txBox="1"/>
          <p:nvPr/>
        </p:nvSpPr>
        <p:spPr>
          <a:xfrm>
            <a:off x="8005255" y="222002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x=a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74EA4-84CF-3A77-D933-8E6AC7B7692F}"/>
              </a:ext>
            </a:extLst>
          </p:cNvPr>
          <p:cNvSpPr txBox="1"/>
          <p:nvPr/>
        </p:nvSpPr>
        <p:spPr>
          <a:xfrm>
            <a:off x="9036424" y="222254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x=b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CBAB00-6DDD-D92D-9C0D-7B6E6529643E}"/>
                  </a:ext>
                </a:extLst>
              </p:cNvPr>
              <p:cNvSpPr txBox="1"/>
              <p:nvPr/>
            </p:nvSpPr>
            <p:spPr>
              <a:xfrm>
                <a:off x="1585440" y="3239078"/>
                <a:ext cx="9204699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,0 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/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,0 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600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𝑝𝑜𝑠𝑡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𝑝𝑟𝑒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den>
                          </m:f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CBAB00-6DDD-D92D-9C0D-7B6E65296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440" y="3239078"/>
                <a:ext cx="9204699" cy="5532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FE30E1-86FE-1451-8DE7-B86A7EDAED2A}"/>
                  </a:ext>
                </a:extLst>
              </p:cNvPr>
              <p:cNvSpPr txBox="1"/>
              <p:nvPr/>
            </p:nvSpPr>
            <p:spPr>
              <a:xfrm>
                <a:off x="1585440" y="4898042"/>
                <a:ext cx="6954533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𝑝𝑜𝑠𝑡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𝑝𝑟𝑒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𝑝𝑜𝑠𝑡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𝑝𝑟𝑒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den>
                          </m:f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FE30E1-86FE-1451-8DE7-B86A7EDAE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440" y="4898042"/>
                <a:ext cx="6954533" cy="553228"/>
              </a:xfrm>
              <a:prstGeom prst="rect">
                <a:avLst/>
              </a:prstGeom>
              <a:blipFill>
                <a:blip r:embed="rId7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293768-8F3A-FCDA-43EE-F2710AB64512}"/>
                  </a:ext>
                </a:extLst>
              </p:cNvPr>
              <p:cNvSpPr txBox="1"/>
              <p:nvPr/>
            </p:nvSpPr>
            <p:spPr>
              <a:xfrm>
                <a:off x="1585440" y="4068560"/>
                <a:ext cx="6337632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𝑝𝑜𝑠𝑡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𝑝𝑟𝑒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den>
                          </m:f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293768-8F3A-FCDA-43EE-F2710AB64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440" y="4068560"/>
                <a:ext cx="6337632" cy="553228"/>
              </a:xfrm>
              <a:prstGeom prst="rect">
                <a:avLst/>
              </a:prstGeom>
              <a:blipFill>
                <a:blip r:embed="rId8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89FE68-44D3-1B7D-2C89-19ED02D7C2E0}"/>
                  </a:ext>
                </a:extLst>
              </p:cNvPr>
              <p:cNvSpPr txBox="1"/>
              <p:nvPr/>
            </p:nvSpPr>
            <p:spPr>
              <a:xfrm>
                <a:off x="1585440" y="5727523"/>
                <a:ext cx="6097054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̇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̇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89FE68-44D3-1B7D-2C89-19ED02D7C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440" y="5727523"/>
                <a:ext cx="6097054" cy="553228"/>
              </a:xfrm>
              <a:prstGeom prst="rect">
                <a:avLst/>
              </a:prstGeom>
              <a:blipFill>
                <a:blip r:embed="rId9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6EDE83E-3AD3-C095-BCD7-85297110A60A}"/>
              </a:ext>
            </a:extLst>
          </p:cNvPr>
          <p:cNvSpPr/>
          <p:nvPr/>
        </p:nvSpPr>
        <p:spPr>
          <a:xfrm>
            <a:off x="903098" y="3397435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7C54AFF0-7E6E-249B-8BE0-8DEF70631880}"/>
              </a:ext>
            </a:extLst>
          </p:cNvPr>
          <p:cNvSpPr/>
          <p:nvPr/>
        </p:nvSpPr>
        <p:spPr>
          <a:xfrm>
            <a:off x="903098" y="4195462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8A10706B-34F7-86F7-E1DF-9CEF18E23ED2}"/>
              </a:ext>
            </a:extLst>
          </p:cNvPr>
          <p:cNvSpPr/>
          <p:nvPr/>
        </p:nvSpPr>
        <p:spPr>
          <a:xfrm>
            <a:off x="903097" y="5024944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5001505-1400-BF76-3317-65A4FDA656C8}"/>
              </a:ext>
            </a:extLst>
          </p:cNvPr>
          <p:cNvSpPr/>
          <p:nvPr/>
        </p:nvSpPr>
        <p:spPr>
          <a:xfrm>
            <a:off x="903097" y="5854426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13171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BEDEF-83BC-F0EA-72BF-CE1D55A7F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711A5A64-F05D-5773-B94E-3F091226C620}"/>
              </a:ext>
            </a:extLst>
          </p:cNvPr>
          <p:cNvSpPr txBox="1"/>
          <p:nvPr/>
        </p:nvSpPr>
        <p:spPr>
          <a:xfrm>
            <a:off x="788894" y="627529"/>
            <a:ext cx="188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Finite Difference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1CF33-451F-25CC-6738-71E938109D0B}"/>
              </a:ext>
            </a:extLst>
          </p:cNvPr>
          <p:cNvSpPr txBox="1"/>
          <p:nvPr/>
        </p:nvSpPr>
        <p:spPr>
          <a:xfrm>
            <a:off x="1071244" y="1545328"/>
            <a:ext cx="442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Solid Energy Conservation Discretization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5865DD7-D0CF-E307-FB4D-19D202907B4D}"/>
                  </a:ext>
                </a:extLst>
              </p:cNvPr>
              <p:cNvSpPr/>
              <p:nvPr/>
            </p:nvSpPr>
            <p:spPr>
              <a:xfrm>
                <a:off x="7270376" y="996861"/>
                <a:ext cx="1021977" cy="102197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5865DD7-D0CF-E307-FB4D-19D202907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996861"/>
                <a:ext cx="1021977" cy="10219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5A8936F-9C66-C654-6F77-778D74F6BC07}"/>
                  </a:ext>
                </a:extLst>
              </p:cNvPr>
              <p:cNvSpPr/>
              <p:nvPr/>
            </p:nvSpPr>
            <p:spPr>
              <a:xfrm>
                <a:off x="8292353" y="996860"/>
                <a:ext cx="1021977" cy="102197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5A8936F-9C66-C654-6F77-778D74F6B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353" y="996860"/>
                <a:ext cx="1021977" cy="10219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EFDE7FE-F630-DB07-C62B-DD0584A48DBA}"/>
                  </a:ext>
                </a:extLst>
              </p:cNvPr>
              <p:cNvSpPr/>
              <p:nvPr/>
            </p:nvSpPr>
            <p:spPr>
              <a:xfrm>
                <a:off x="9314330" y="996859"/>
                <a:ext cx="1021977" cy="102197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EFDE7FE-F630-DB07-C62B-DD0584A48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330" y="996859"/>
                <a:ext cx="1021977" cy="1021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9745240-53DE-738F-6CE4-4033332ECA02}"/>
              </a:ext>
            </a:extLst>
          </p:cNvPr>
          <p:cNvCxnSpPr/>
          <p:nvPr/>
        </p:nvCxnSpPr>
        <p:spPr>
          <a:xfrm flipV="1">
            <a:off x="8292353" y="2018836"/>
            <a:ext cx="0" cy="276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E54C126-2A85-282E-6E55-2D1785F04103}"/>
              </a:ext>
            </a:extLst>
          </p:cNvPr>
          <p:cNvCxnSpPr/>
          <p:nvPr/>
        </p:nvCxnSpPr>
        <p:spPr>
          <a:xfrm flipV="1">
            <a:off x="9314330" y="2018836"/>
            <a:ext cx="0" cy="276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0821FF-3DB7-73F0-AC47-871C6B071E05}"/>
              </a:ext>
            </a:extLst>
          </p:cNvPr>
          <p:cNvSpPr txBox="1"/>
          <p:nvPr/>
        </p:nvSpPr>
        <p:spPr>
          <a:xfrm>
            <a:off x="8005255" y="222002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x=a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97268-C3A1-2C67-1A49-D7AC6684F203}"/>
              </a:ext>
            </a:extLst>
          </p:cNvPr>
          <p:cNvSpPr txBox="1"/>
          <p:nvPr/>
        </p:nvSpPr>
        <p:spPr>
          <a:xfrm>
            <a:off x="9036424" y="222254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x=b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E97B5-C2C0-E709-EA0F-701D7FA61E9E}"/>
                  </a:ext>
                </a:extLst>
              </p:cNvPr>
              <p:cNvSpPr txBox="1"/>
              <p:nvPr/>
            </p:nvSpPr>
            <p:spPr>
              <a:xfrm>
                <a:off x="1553175" y="2463127"/>
                <a:ext cx="4307205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/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E97B5-C2C0-E709-EA0F-701D7FA6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75" y="2463127"/>
                <a:ext cx="4307205" cy="746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DD845E-2622-CE77-4D12-A5CF9DD16924}"/>
                  </a:ext>
                </a:extLst>
              </p:cNvPr>
              <p:cNvSpPr txBox="1"/>
              <p:nvPr/>
            </p:nvSpPr>
            <p:spPr>
              <a:xfrm>
                <a:off x="1553175" y="3592827"/>
                <a:ext cx="4663393" cy="467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DD845E-2622-CE77-4D12-A5CF9DD16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75" y="3592827"/>
                <a:ext cx="4663393" cy="4673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B1728E-3F46-3E99-BB32-10AB84B3B920}"/>
                  </a:ext>
                </a:extLst>
              </p:cNvPr>
              <p:cNvSpPr txBox="1"/>
              <p:nvPr/>
            </p:nvSpPr>
            <p:spPr>
              <a:xfrm>
                <a:off x="1553175" y="4442897"/>
                <a:ext cx="6198107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−(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B1728E-3F46-3E99-BB32-10AB84B3B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75" y="4442897"/>
                <a:ext cx="6198107" cy="5532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80D21A2-6E65-5AAE-392E-1A88BE949C7F}"/>
              </a:ext>
            </a:extLst>
          </p:cNvPr>
          <p:cNvSpPr/>
          <p:nvPr/>
        </p:nvSpPr>
        <p:spPr>
          <a:xfrm>
            <a:off x="885169" y="3676768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ECE82C0-0927-8520-ECD8-3AEA3C68FC64}"/>
              </a:ext>
            </a:extLst>
          </p:cNvPr>
          <p:cNvSpPr/>
          <p:nvPr/>
        </p:nvSpPr>
        <p:spPr>
          <a:xfrm>
            <a:off x="885169" y="4569799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E9DE9A-B718-2F9D-1921-A0314E9EE5C8}"/>
                  </a:ext>
                </a:extLst>
              </p:cNvPr>
              <p:cNvSpPr txBox="1"/>
              <p:nvPr/>
            </p:nvSpPr>
            <p:spPr>
              <a:xfrm>
                <a:off x="2239510" y="5406720"/>
                <a:ext cx="5765745" cy="270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E9DE9A-B718-2F9D-1921-A0314E9EE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10" y="5406720"/>
                <a:ext cx="5765745" cy="270908"/>
              </a:xfrm>
              <a:prstGeom prst="rect">
                <a:avLst/>
              </a:prstGeom>
              <a:blipFill>
                <a:blip r:embed="rId8"/>
                <a:stretch>
                  <a:fillRect l="-21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9E67631-828D-B59C-6DAA-56B89AAF1CC3}"/>
              </a:ext>
            </a:extLst>
          </p:cNvPr>
          <p:cNvSpPr txBox="1"/>
          <p:nvPr/>
        </p:nvSpPr>
        <p:spPr>
          <a:xfrm>
            <a:off x="1649506" y="535750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18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5B32A-5697-34FD-E0E1-D88316563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7D7A81-3307-B588-0E68-8A02AC1F85A3}"/>
              </a:ext>
            </a:extLst>
          </p:cNvPr>
          <p:cNvSpPr txBox="1"/>
          <p:nvPr/>
        </p:nvSpPr>
        <p:spPr>
          <a:xfrm>
            <a:off x="4552308" y="3244334"/>
            <a:ext cx="300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Mixed Boundary Condition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111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5111A-7CE6-2364-96A8-BB8F7726A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8A7FA2E-73A3-6725-BC2C-FE1827CA8F44}"/>
              </a:ext>
            </a:extLst>
          </p:cNvPr>
          <p:cNvSpPr txBox="1"/>
          <p:nvPr/>
        </p:nvSpPr>
        <p:spPr>
          <a:xfrm>
            <a:off x="788894" y="627529"/>
            <a:ext cx="282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Boundary Condition type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2D61F-F2AC-F169-FBD6-57A1CB31660B}"/>
              </a:ext>
            </a:extLst>
          </p:cNvPr>
          <p:cNvSpPr txBox="1"/>
          <p:nvPr/>
        </p:nvSpPr>
        <p:spPr>
          <a:xfrm>
            <a:off x="2635624" y="1389528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Dirichlet boundary condition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C092D3-5B50-D772-B54D-0EDB1BB8B34B}"/>
              </a:ext>
            </a:extLst>
          </p:cNvPr>
          <p:cNvSpPr txBox="1"/>
          <p:nvPr/>
        </p:nvSpPr>
        <p:spPr>
          <a:xfrm>
            <a:off x="2635624" y="2854798"/>
            <a:ext cx="323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Neumann boundary condition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5DE45E-8603-41F4-4287-39B5110A924D}"/>
              </a:ext>
            </a:extLst>
          </p:cNvPr>
          <p:cNvSpPr txBox="1"/>
          <p:nvPr/>
        </p:nvSpPr>
        <p:spPr>
          <a:xfrm>
            <a:off x="2635624" y="5785337"/>
            <a:ext cx="319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Robin boundary condition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F35566-B5B5-79C5-B534-C0831281F00D}"/>
                  </a:ext>
                </a:extLst>
              </p:cNvPr>
              <p:cNvSpPr txBox="1"/>
              <p:nvPr/>
            </p:nvSpPr>
            <p:spPr>
              <a:xfrm>
                <a:off x="6947647" y="2688886"/>
                <a:ext cx="1626664" cy="531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𝐶𝑜𝑛𝑠𝑡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F35566-B5B5-79C5-B534-C0831281F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47" y="2688886"/>
                <a:ext cx="1626664" cy="5314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9D06AA-6ED1-A858-CF01-E919A12281C9}"/>
                  </a:ext>
                </a:extLst>
              </p:cNvPr>
              <p:cNvSpPr txBox="1"/>
              <p:nvPr/>
            </p:nvSpPr>
            <p:spPr>
              <a:xfrm>
                <a:off x="6947647" y="1435694"/>
                <a:ext cx="137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𝐶𝑜𝑛𝑠𝑡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9D06AA-6ED1-A858-CF01-E919A1228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47" y="1435694"/>
                <a:ext cx="1374415" cy="276999"/>
              </a:xfrm>
              <a:prstGeom prst="rect">
                <a:avLst/>
              </a:prstGeom>
              <a:blipFill>
                <a:blip r:embed="rId3"/>
                <a:stretch>
                  <a:fillRect l="-4444" r="-2667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7D1A7D-34B9-CF1A-39D8-77543BD31C1A}"/>
                  </a:ext>
                </a:extLst>
              </p:cNvPr>
              <p:cNvSpPr txBox="1"/>
              <p:nvPr/>
            </p:nvSpPr>
            <p:spPr>
              <a:xfrm>
                <a:off x="6947647" y="5704257"/>
                <a:ext cx="2743059" cy="531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𝐶𝑜𝑛𝑠𝑡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7D1A7D-34B9-CF1A-39D8-77543BD31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47" y="5704257"/>
                <a:ext cx="2743059" cy="5314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191C64F-6BB9-B1D9-8950-4B854777351C}"/>
              </a:ext>
            </a:extLst>
          </p:cNvPr>
          <p:cNvSpPr txBox="1"/>
          <p:nvPr/>
        </p:nvSpPr>
        <p:spPr>
          <a:xfrm>
            <a:off x="2635624" y="4320068"/>
            <a:ext cx="298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Cauchy boundary condition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5A7E25-0B11-0155-C70C-337EBE0172DA}"/>
                  </a:ext>
                </a:extLst>
              </p:cNvPr>
              <p:cNvSpPr txBox="1"/>
              <p:nvPr/>
            </p:nvSpPr>
            <p:spPr>
              <a:xfrm>
                <a:off x="6947647" y="4196571"/>
                <a:ext cx="2294924" cy="531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𝐶𝑜𝑛𝑠𝑡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5A7E25-0B11-0155-C70C-337EBE017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47" y="4196571"/>
                <a:ext cx="2294924" cy="5314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9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040A2-C09F-1C86-7F7D-DB7F92B90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248E76E-F7F6-499C-540D-6667307D94C9}"/>
              </a:ext>
            </a:extLst>
          </p:cNvPr>
          <p:cNvSpPr txBox="1"/>
          <p:nvPr/>
        </p:nvSpPr>
        <p:spPr>
          <a:xfrm>
            <a:off x="788894" y="627529"/>
            <a:ext cx="383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 of Boundary Condition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584E01D-DD00-ADBF-759B-A2007BA04E5C}"/>
                  </a:ext>
                </a:extLst>
              </p:cNvPr>
              <p:cNvSpPr/>
              <p:nvPr/>
            </p:nvSpPr>
            <p:spPr>
              <a:xfrm>
                <a:off x="2942515" y="2182906"/>
                <a:ext cx="1246094" cy="124609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584E01D-DD00-ADBF-759B-A2007BA04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515" y="2182906"/>
                <a:ext cx="1246094" cy="1246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97C0D20-F6FC-2EB3-05D9-C1366BAEBA99}"/>
                  </a:ext>
                </a:extLst>
              </p:cNvPr>
              <p:cNvSpPr/>
              <p:nvPr/>
            </p:nvSpPr>
            <p:spPr>
              <a:xfrm>
                <a:off x="4188609" y="2182906"/>
                <a:ext cx="1246094" cy="124609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97C0D20-F6FC-2EB3-05D9-C1366BAEB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609" y="2182906"/>
                <a:ext cx="1246094" cy="1246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5E350C87-36E1-8196-F8C9-7F43D3773991}"/>
              </a:ext>
            </a:extLst>
          </p:cNvPr>
          <p:cNvSpPr/>
          <p:nvPr/>
        </p:nvSpPr>
        <p:spPr>
          <a:xfrm>
            <a:off x="2814320" y="2182906"/>
            <a:ext cx="128195" cy="124609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B25D5C-4C06-AB85-9222-18F7B454781F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flipV="1">
            <a:off x="1796989" y="2805953"/>
            <a:ext cx="1017331" cy="253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75EE69-8C99-E2FC-0DD2-B062878FFAEF}"/>
              </a:ext>
            </a:extLst>
          </p:cNvPr>
          <p:cNvSpPr txBox="1"/>
          <p:nvPr/>
        </p:nvSpPr>
        <p:spPr>
          <a:xfrm>
            <a:off x="932425" y="3059664"/>
            <a:ext cx="172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Boundary Face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F5A060F-0BE7-9F56-65A9-6713BFA9F99A}"/>
              </a:ext>
            </a:extLst>
          </p:cNvPr>
          <p:cNvGrpSpPr/>
          <p:nvPr/>
        </p:nvGrpSpPr>
        <p:grpSpPr>
          <a:xfrm>
            <a:off x="6759688" y="2182904"/>
            <a:ext cx="3738275" cy="1246094"/>
            <a:chOff x="5225528" y="1956545"/>
            <a:chExt cx="3065931" cy="10219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3F3914DF-BFD8-3336-BA3D-CCDB01E4CA63}"/>
                    </a:ext>
                  </a:extLst>
                </p:cNvPr>
                <p:cNvSpPr/>
                <p:nvPr/>
              </p:nvSpPr>
              <p:spPr>
                <a:xfrm>
                  <a:off x="5225528" y="1956547"/>
                  <a:ext cx="1021977" cy="1021977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3F3914DF-BFD8-3336-BA3D-CCDB01E4CA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528" y="1956547"/>
                  <a:ext cx="1021977" cy="10219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8889E248-921E-6486-07E9-52549CA01192}"/>
                    </a:ext>
                  </a:extLst>
                </p:cNvPr>
                <p:cNvSpPr/>
                <p:nvPr/>
              </p:nvSpPr>
              <p:spPr>
                <a:xfrm>
                  <a:off x="6247505" y="1956546"/>
                  <a:ext cx="1021977" cy="1021977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8889E248-921E-6486-07E9-52549CA011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505" y="1956546"/>
                  <a:ext cx="1021977" cy="10219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8F757B08-4F0D-3BD5-CA95-FDF64635A4BA}"/>
                    </a:ext>
                  </a:extLst>
                </p:cNvPr>
                <p:cNvSpPr/>
                <p:nvPr/>
              </p:nvSpPr>
              <p:spPr>
                <a:xfrm>
                  <a:off x="7269482" y="1956545"/>
                  <a:ext cx="1021977" cy="1021977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𝑝𝑜𝑠𝑡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8F757B08-4F0D-3BD5-CA95-FDF64635A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2" y="1956545"/>
                  <a:ext cx="1021977" cy="10219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69E13F1-8D64-6A87-714B-0171FEE02A7C}"/>
              </a:ext>
            </a:extLst>
          </p:cNvPr>
          <p:cNvSpPr txBox="1"/>
          <p:nvPr/>
        </p:nvSpPr>
        <p:spPr>
          <a:xfrm>
            <a:off x="3594344" y="1562399"/>
            <a:ext cx="118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Boundary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56A2FF-344F-A3FD-3ABD-E68CBD9C1D2D}"/>
              </a:ext>
            </a:extLst>
          </p:cNvPr>
          <p:cNvSpPr txBox="1"/>
          <p:nvPr/>
        </p:nvSpPr>
        <p:spPr>
          <a:xfrm>
            <a:off x="8154781" y="1562399"/>
            <a:ext cx="9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Interior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393163-09D9-8273-EA86-A9D8CD842F2F}"/>
              </a:ext>
            </a:extLst>
          </p:cNvPr>
          <p:cNvSpPr txBox="1"/>
          <p:nvPr/>
        </p:nvSpPr>
        <p:spPr>
          <a:xfrm>
            <a:off x="7254240" y="3881721"/>
            <a:ext cx="273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Can apply finite 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6ED81BC-8F81-A2EA-335B-1BE05876D11A}"/>
                  </a:ext>
                </a:extLst>
              </p:cNvPr>
              <p:cNvSpPr txBox="1"/>
              <p:nvPr/>
            </p:nvSpPr>
            <p:spPr>
              <a:xfrm>
                <a:off x="2661553" y="3881721"/>
                <a:ext cx="2866169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Can’t apply finite method</a:t>
                </a:r>
              </a:p>
              <a:p>
                <a:pPr algn="ctr"/>
                <a:r>
                  <a:rPr lang="en-US" altLang="ko-KR" dirty="0"/>
                  <a:t>(because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6ED81BC-8F81-A2EA-335B-1BE05876D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553" y="3881721"/>
                <a:ext cx="2866169" cy="667747"/>
              </a:xfrm>
              <a:prstGeom prst="rect">
                <a:avLst/>
              </a:prstGeom>
              <a:blipFill>
                <a:blip r:embed="rId7"/>
                <a:stretch>
                  <a:fillRect l="-1702" t="-5505" r="-1277" b="-100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6E4D07B-97F2-9BDB-DE42-2F0654E8F464}"/>
              </a:ext>
            </a:extLst>
          </p:cNvPr>
          <p:cNvSpPr txBox="1"/>
          <p:nvPr/>
        </p:nvSpPr>
        <p:spPr>
          <a:xfrm>
            <a:off x="2794551" y="4872505"/>
            <a:ext cx="670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can get n-2 equations using finite method in interior cells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46B688-69B0-15B6-BD56-B7C903D33BF0}"/>
              </a:ext>
            </a:extLst>
          </p:cNvPr>
          <p:cNvSpPr txBox="1"/>
          <p:nvPr/>
        </p:nvSpPr>
        <p:spPr>
          <a:xfrm>
            <a:off x="2814320" y="5458759"/>
            <a:ext cx="648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And then We can get 2 equations from Boundary condition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14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19CF8-B3DC-C614-1053-291CFF4ED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7BDA2DE9-1CAE-BE8E-6D8E-129D70F09749}"/>
              </a:ext>
            </a:extLst>
          </p:cNvPr>
          <p:cNvSpPr txBox="1"/>
          <p:nvPr/>
        </p:nvSpPr>
        <p:spPr>
          <a:xfrm>
            <a:off x="788894" y="627529"/>
            <a:ext cx="383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 of Boundary Condition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CC0E4D-BCA9-0DF5-D0BE-B058E5B3143A}"/>
                  </a:ext>
                </a:extLst>
              </p:cNvPr>
              <p:cNvSpPr/>
              <p:nvPr/>
            </p:nvSpPr>
            <p:spPr>
              <a:xfrm>
                <a:off x="2942515" y="2182906"/>
                <a:ext cx="1246094" cy="124609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CC0E4D-BCA9-0DF5-D0BE-B058E5B31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515" y="2182906"/>
                <a:ext cx="1246094" cy="1246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648628A-0575-926E-2107-CED25C60A63B}"/>
                  </a:ext>
                </a:extLst>
              </p:cNvPr>
              <p:cNvSpPr/>
              <p:nvPr/>
            </p:nvSpPr>
            <p:spPr>
              <a:xfrm>
                <a:off x="4188609" y="2182906"/>
                <a:ext cx="1246094" cy="124609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648628A-0575-926E-2107-CED25C60A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609" y="2182906"/>
                <a:ext cx="1246094" cy="1246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A162EE73-6082-9DCA-A4FC-EC03CD84C2B1}"/>
              </a:ext>
            </a:extLst>
          </p:cNvPr>
          <p:cNvSpPr/>
          <p:nvPr/>
        </p:nvSpPr>
        <p:spPr>
          <a:xfrm>
            <a:off x="2814320" y="2182906"/>
            <a:ext cx="128195" cy="124609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12C3C36-7614-9D54-24F9-6C2D59D53612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flipV="1">
            <a:off x="1796989" y="2805953"/>
            <a:ext cx="1017331" cy="253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532301-7D8A-BE8C-B163-73977C84ABBA}"/>
              </a:ext>
            </a:extLst>
          </p:cNvPr>
          <p:cNvSpPr txBox="1"/>
          <p:nvPr/>
        </p:nvSpPr>
        <p:spPr>
          <a:xfrm>
            <a:off x="932425" y="3059664"/>
            <a:ext cx="172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Boundary Face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92A7C-DB93-A11B-31E7-FD7038763224}"/>
              </a:ext>
            </a:extLst>
          </p:cNvPr>
          <p:cNvSpPr txBox="1"/>
          <p:nvPr/>
        </p:nvSpPr>
        <p:spPr>
          <a:xfrm>
            <a:off x="3594344" y="1562399"/>
            <a:ext cx="118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Boundary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1BF76-E09D-2528-A414-FBA5839C5AFF}"/>
              </a:ext>
            </a:extLst>
          </p:cNvPr>
          <p:cNvSpPr txBox="1"/>
          <p:nvPr/>
        </p:nvSpPr>
        <p:spPr>
          <a:xfrm>
            <a:off x="5825864" y="1377733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Dirichlet boundary condition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AD91B9-CAD9-9072-1F01-244BB737D254}"/>
                  </a:ext>
                </a:extLst>
              </p:cNvPr>
              <p:cNvSpPr txBox="1"/>
              <p:nvPr/>
            </p:nvSpPr>
            <p:spPr>
              <a:xfrm>
                <a:off x="9579087" y="1423899"/>
                <a:ext cx="137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𝐶𝑜𝑛𝑠𝑡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AD91B9-CAD9-9072-1F01-244BB737D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087" y="1423899"/>
                <a:ext cx="1374415" cy="276999"/>
              </a:xfrm>
              <a:prstGeom prst="rect">
                <a:avLst/>
              </a:prstGeom>
              <a:blipFill>
                <a:blip r:embed="rId4"/>
                <a:stretch>
                  <a:fillRect l="-3982" r="-2655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566B79-402E-0998-22B0-54C10770E0B6}"/>
                  </a:ext>
                </a:extLst>
              </p:cNvPr>
              <p:cNvSpPr txBox="1"/>
              <p:nvPr/>
            </p:nvSpPr>
            <p:spPr>
              <a:xfrm>
                <a:off x="7586609" y="3192107"/>
                <a:ext cx="2503955" cy="53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566B79-402E-0998-22B0-54C10770E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609" y="3192107"/>
                <a:ext cx="2503955" cy="5317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D6B4E2C-7A2C-116C-4DBA-D2D19BB7A115}"/>
              </a:ext>
            </a:extLst>
          </p:cNvPr>
          <p:cNvSpPr txBox="1"/>
          <p:nvPr/>
        </p:nvSpPr>
        <p:spPr>
          <a:xfrm>
            <a:off x="6757299" y="2764813"/>
            <a:ext cx="21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Using Interpolation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E0B46E-8CE1-AF81-351F-1045893AF3A6}"/>
                  </a:ext>
                </a:extLst>
              </p:cNvPr>
              <p:cNvSpPr txBox="1"/>
              <p:nvPr/>
            </p:nvSpPr>
            <p:spPr>
              <a:xfrm>
                <a:off x="7586609" y="4047438"/>
                <a:ext cx="2442592" cy="534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𝑐𝑝𝑜𝑠𝑡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E0B46E-8CE1-AF81-351F-1045893AF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609" y="4047438"/>
                <a:ext cx="2442592" cy="534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E5014D-E4E4-C86B-C5F1-080DD1B624E3}"/>
                  </a:ext>
                </a:extLst>
              </p:cNvPr>
              <p:cNvSpPr txBox="1"/>
              <p:nvPr/>
            </p:nvSpPr>
            <p:spPr>
              <a:xfrm>
                <a:off x="7586609" y="5030689"/>
                <a:ext cx="2928238" cy="529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𝑐𝑝𝑜𝑠𝑡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E5014D-E4E4-C86B-C5F1-080DD1B62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609" y="5030689"/>
                <a:ext cx="2928238" cy="5298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8E33E02-C667-A999-1D03-F0BAF077C348}"/>
              </a:ext>
            </a:extLst>
          </p:cNvPr>
          <p:cNvSpPr txBox="1"/>
          <p:nvPr/>
        </p:nvSpPr>
        <p:spPr>
          <a:xfrm>
            <a:off x="6738663" y="519118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Then,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E6C315-FBC2-CAA5-1DC4-EA167990831E}"/>
                  </a:ext>
                </a:extLst>
              </p:cNvPr>
              <p:cNvSpPr txBox="1"/>
              <p:nvPr/>
            </p:nvSpPr>
            <p:spPr>
              <a:xfrm>
                <a:off x="7673438" y="5889097"/>
                <a:ext cx="310694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𝑐𝑝𝑜𝑠𝑡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E6C315-FBC2-CAA5-1DC4-EA1679908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438" y="5889097"/>
                <a:ext cx="3106940" cy="5259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446E85A-54C5-6017-F389-5050FA80B3EC}"/>
              </a:ext>
            </a:extLst>
          </p:cNvPr>
          <p:cNvSpPr txBox="1"/>
          <p:nvPr/>
        </p:nvSpPr>
        <p:spPr>
          <a:xfrm>
            <a:off x="7285447" y="596742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28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78C02-B70C-281C-1F61-34B51500C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2135BE3-82BD-1767-1083-FCCD4CFBB472}"/>
              </a:ext>
            </a:extLst>
          </p:cNvPr>
          <p:cNvSpPr txBox="1"/>
          <p:nvPr/>
        </p:nvSpPr>
        <p:spPr>
          <a:xfrm>
            <a:off x="788894" y="627529"/>
            <a:ext cx="383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 of Boundary Condition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C2913FA-3FC2-E4F0-33E2-E22904B241FC}"/>
                  </a:ext>
                </a:extLst>
              </p:cNvPr>
              <p:cNvSpPr/>
              <p:nvPr/>
            </p:nvSpPr>
            <p:spPr>
              <a:xfrm>
                <a:off x="2942515" y="2182906"/>
                <a:ext cx="1246094" cy="124609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C2913FA-3FC2-E4F0-33E2-E22904B2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515" y="2182906"/>
                <a:ext cx="1246094" cy="1246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C21AD79-5E1C-75F6-F01F-0ADAF04A5C08}"/>
                  </a:ext>
                </a:extLst>
              </p:cNvPr>
              <p:cNvSpPr/>
              <p:nvPr/>
            </p:nvSpPr>
            <p:spPr>
              <a:xfrm>
                <a:off x="4188609" y="2182906"/>
                <a:ext cx="1246094" cy="124609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C21AD79-5E1C-75F6-F01F-0ADAF04A5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609" y="2182906"/>
                <a:ext cx="1246094" cy="1246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59432FED-3930-27A6-BFC9-4F45DEA71579}"/>
              </a:ext>
            </a:extLst>
          </p:cNvPr>
          <p:cNvSpPr/>
          <p:nvPr/>
        </p:nvSpPr>
        <p:spPr>
          <a:xfrm>
            <a:off x="2814320" y="2182906"/>
            <a:ext cx="128195" cy="124609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4855151-78A7-5912-3B03-03989E68B8A3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flipV="1">
            <a:off x="1796989" y="2805953"/>
            <a:ext cx="1017331" cy="253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7B2546-D6D0-2CAC-FAF8-00FE31B9B5EB}"/>
              </a:ext>
            </a:extLst>
          </p:cNvPr>
          <p:cNvSpPr txBox="1"/>
          <p:nvPr/>
        </p:nvSpPr>
        <p:spPr>
          <a:xfrm>
            <a:off x="932425" y="3059664"/>
            <a:ext cx="172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Boundary Face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14CA93-8FA3-AA89-CF44-BED629291210}"/>
              </a:ext>
            </a:extLst>
          </p:cNvPr>
          <p:cNvSpPr txBox="1"/>
          <p:nvPr/>
        </p:nvSpPr>
        <p:spPr>
          <a:xfrm>
            <a:off x="3594344" y="1562399"/>
            <a:ext cx="118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Boundary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57332-809B-60B4-713B-ABEEFA78D27B}"/>
              </a:ext>
            </a:extLst>
          </p:cNvPr>
          <p:cNvSpPr txBox="1"/>
          <p:nvPr/>
        </p:nvSpPr>
        <p:spPr>
          <a:xfrm>
            <a:off x="5866504" y="1440148"/>
            <a:ext cx="323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Neumann boundary condition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6AD74A-9F5A-27ED-2096-A3F0590B1AC3}"/>
                  </a:ext>
                </a:extLst>
              </p:cNvPr>
              <p:cNvSpPr txBox="1"/>
              <p:nvPr/>
            </p:nvSpPr>
            <p:spPr>
              <a:xfrm>
                <a:off x="10178527" y="1274236"/>
                <a:ext cx="1626664" cy="531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𝐶𝑜𝑛𝑠𝑡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6AD74A-9F5A-27ED-2096-A3F0590B1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527" y="1274236"/>
                <a:ext cx="1626664" cy="5314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13B433A-281E-0DB2-7509-E0634521EFBD}"/>
              </a:ext>
            </a:extLst>
          </p:cNvPr>
          <p:cNvSpPr txBox="1"/>
          <p:nvPr/>
        </p:nvSpPr>
        <p:spPr>
          <a:xfrm>
            <a:off x="6757299" y="2764813"/>
            <a:ext cx="21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Using Interpolation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3932D3-D782-E3D0-8BD6-FC3ED86498E0}"/>
                  </a:ext>
                </a:extLst>
              </p:cNvPr>
              <p:cNvSpPr txBox="1"/>
              <p:nvPr/>
            </p:nvSpPr>
            <p:spPr>
              <a:xfrm>
                <a:off x="7508732" y="4106938"/>
                <a:ext cx="2042354" cy="531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3932D3-D782-E3D0-8BD6-FC3ED864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732" y="4106938"/>
                <a:ext cx="2042354" cy="5314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3517F7-B8CB-ED57-1D1C-DA724E03C9EC}"/>
                  </a:ext>
                </a:extLst>
              </p:cNvPr>
              <p:cNvSpPr txBox="1"/>
              <p:nvPr/>
            </p:nvSpPr>
            <p:spPr>
              <a:xfrm>
                <a:off x="7486114" y="3354667"/>
                <a:ext cx="2503955" cy="53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3517F7-B8CB-ED57-1D1C-DA724E03C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114" y="3354667"/>
                <a:ext cx="2503955" cy="53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1CB8E6-3171-98BB-0315-5460A8676B4F}"/>
                  </a:ext>
                </a:extLst>
              </p:cNvPr>
              <p:cNvSpPr txBox="1"/>
              <p:nvPr/>
            </p:nvSpPr>
            <p:spPr>
              <a:xfrm>
                <a:off x="7815338" y="5057886"/>
                <a:ext cx="1845505" cy="53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1CB8E6-3171-98BB-0315-5460A8676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338" y="5057886"/>
                <a:ext cx="1845505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F6FFE6E-7126-D15F-E416-871AE660756F}"/>
              </a:ext>
            </a:extLst>
          </p:cNvPr>
          <p:cNvSpPr txBox="1"/>
          <p:nvPr/>
        </p:nvSpPr>
        <p:spPr>
          <a:xfrm>
            <a:off x="6737191" y="522193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Then,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3223F0-BEB3-C0A5-B304-5D30F3FD74BE}"/>
                  </a:ext>
                </a:extLst>
              </p:cNvPr>
              <p:cNvSpPr txBox="1"/>
              <p:nvPr/>
            </p:nvSpPr>
            <p:spPr>
              <a:xfrm>
                <a:off x="7854555" y="5809900"/>
                <a:ext cx="2779222" cy="531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𝑐𝑝𝑜𝑠𝑡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3223F0-BEB3-C0A5-B304-5D30F3FD7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555" y="5809900"/>
                <a:ext cx="2779222" cy="5314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5CEFF0F-9901-EF47-369A-AAD20DAA3432}"/>
              </a:ext>
            </a:extLst>
          </p:cNvPr>
          <p:cNvSpPr txBox="1"/>
          <p:nvPr/>
        </p:nvSpPr>
        <p:spPr>
          <a:xfrm>
            <a:off x="7450277" y="594286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6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E13A7-80FC-6D6F-43E0-7D3D46725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CB38356-6F1C-A969-3BDE-260C2BB8F62F}"/>
              </a:ext>
            </a:extLst>
          </p:cNvPr>
          <p:cNvSpPr txBox="1"/>
          <p:nvPr/>
        </p:nvSpPr>
        <p:spPr>
          <a:xfrm>
            <a:off x="788894" y="627529"/>
            <a:ext cx="383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 of Boundary Condition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83C4C82-F55B-39E3-2048-A926EF814563}"/>
                  </a:ext>
                </a:extLst>
              </p:cNvPr>
              <p:cNvSpPr/>
              <p:nvPr/>
            </p:nvSpPr>
            <p:spPr>
              <a:xfrm>
                <a:off x="2942515" y="2182906"/>
                <a:ext cx="1246094" cy="124609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83C4C82-F55B-39E3-2048-A926EF814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515" y="2182906"/>
                <a:ext cx="1246094" cy="1246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2EC4F1C-7001-714A-CF58-7EA8505D670B}"/>
                  </a:ext>
                </a:extLst>
              </p:cNvPr>
              <p:cNvSpPr/>
              <p:nvPr/>
            </p:nvSpPr>
            <p:spPr>
              <a:xfrm>
                <a:off x="4188609" y="2182906"/>
                <a:ext cx="1246094" cy="124609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2EC4F1C-7001-714A-CF58-7EA8505D6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609" y="2182906"/>
                <a:ext cx="1246094" cy="1246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19982095-3185-372A-3F52-59CB1D891E79}"/>
              </a:ext>
            </a:extLst>
          </p:cNvPr>
          <p:cNvSpPr/>
          <p:nvPr/>
        </p:nvSpPr>
        <p:spPr>
          <a:xfrm>
            <a:off x="2814320" y="2182906"/>
            <a:ext cx="128195" cy="124609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8E569F-FB46-4796-0BD2-2F60A1F25836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flipV="1">
            <a:off x="1796989" y="2805953"/>
            <a:ext cx="1017331" cy="253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D267B7-7DF1-C1E9-361E-FCB3BF54302D}"/>
              </a:ext>
            </a:extLst>
          </p:cNvPr>
          <p:cNvSpPr txBox="1"/>
          <p:nvPr/>
        </p:nvSpPr>
        <p:spPr>
          <a:xfrm>
            <a:off x="932425" y="3059664"/>
            <a:ext cx="172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Boundary Face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814818-BCCB-DBF2-737D-F3C9A44C7ED3}"/>
              </a:ext>
            </a:extLst>
          </p:cNvPr>
          <p:cNvSpPr txBox="1"/>
          <p:nvPr/>
        </p:nvSpPr>
        <p:spPr>
          <a:xfrm>
            <a:off x="3594344" y="1562399"/>
            <a:ext cx="118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Boundary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9361B-B75B-7780-2617-7C310CAAF259}"/>
              </a:ext>
            </a:extLst>
          </p:cNvPr>
          <p:cNvSpPr txBox="1"/>
          <p:nvPr/>
        </p:nvSpPr>
        <p:spPr>
          <a:xfrm>
            <a:off x="6757299" y="2764813"/>
            <a:ext cx="21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Using Interpolation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7E900C-FB5D-7FED-7C2A-DC4319C96C83}"/>
                  </a:ext>
                </a:extLst>
              </p:cNvPr>
              <p:cNvSpPr txBox="1"/>
              <p:nvPr/>
            </p:nvSpPr>
            <p:spPr>
              <a:xfrm>
                <a:off x="7508732" y="4106938"/>
                <a:ext cx="2042354" cy="531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7E900C-FB5D-7FED-7C2A-DC4319C96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732" y="4106938"/>
                <a:ext cx="2042354" cy="5314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9E6E46-96BC-CE85-D36A-96B1C048A14E}"/>
                  </a:ext>
                </a:extLst>
              </p:cNvPr>
              <p:cNvSpPr txBox="1"/>
              <p:nvPr/>
            </p:nvSpPr>
            <p:spPr>
              <a:xfrm>
                <a:off x="7486114" y="3354667"/>
                <a:ext cx="2503955" cy="53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9E6E46-96BC-CE85-D36A-96B1C048A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114" y="3354667"/>
                <a:ext cx="2503955" cy="5317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1B82A95-E165-51C0-F6CC-CC166B22E282}"/>
              </a:ext>
            </a:extLst>
          </p:cNvPr>
          <p:cNvSpPr txBox="1"/>
          <p:nvPr/>
        </p:nvSpPr>
        <p:spPr>
          <a:xfrm>
            <a:off x="6737191" y="522193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Then,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FBD792-D1C5-4696-E114-4B1A00F07702}"/>
              </a:ext>
            </a:extLst>
          </p:cNvPr>
          <p:cNvSpPr txBox="1"/>
          <p:nvPr/>
        </p:nvSpPr>
        <p:spPr>
          <a:xfrm>
            <a:off x="5852696" y="593757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CF3AA-A520-89D9-4248-7FA8CD28CD1D}"/>
              </a:ext>
            </a:extLst>
          </p:cNvPr>
          <p:cNvSpPr txBox="1"/>
          <p:nvPr/>
        </p:nvSpPr>
        <p:spPr>
          <a:xfrm>
            <a:off x="6039224" y="1481319"/>
            <a:ext cx="319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Robin boundary condition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1C629B-D317-B18C-9AF9-C0AF744D6943}"/>
                  </a:ext>
                </a:extLst>
              </p:cNvPr>
              <p:cNvSpPr txBox="1"/>
              <p:nvPr/>
            </p:nvSpPr>
            <p:spPr>
              <a:xfrm>
                <a:off x="9314927" y="1319159"/>
                <a:ext cx="2743059" cy="531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𝐶𝑜𝑛𝑠𝑡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1C629B-D317-B18C-9AF9-C0AF744D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27" y="1319159"/>
                <a:ext cx="2743059" cy="5314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86D78F-602D-60E1-C6EE-EA3468ACB69E}"/>
                  </a:ext>
                </a:extLst>
              </p:cNvPr>
              <p:cNvSpPr txBox="1"/>
              <p:nvPr/>
            </p:nvSpPr>
            <p:spPr>
              <a:xfrm>
                <a:off x="7450277" y="5068563"/>
                <a:ext cx="3115918" cy="522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𝐶𝑜𝑛𝑠𝑡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86D78F-602D-60E1-C6EE-EA3468ACB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277" y="5068563"/>
                <a:ext cx="3115918" cy="5227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4280F4-D567-D193-543E-48189B3520FB}"/>
                  </a:ext>
                </a:extLst>
              </p:cNvPr>
              <p:cNvSpPr txBox="1"/>
              <p:nvPr/>
            </p:nvSpPr>
            <p:spPr>
              <a:xfrm>
                <a:off x="6256974" y="5764293"/>
                <a:ext cx="569918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𝑑𝑟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𝑐𝑝𝑜𝑠𝑡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𝐶𝑜𝑛𝑠𝑡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4280F4-D567-D193-543E-48189B352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74" y="5764293"/>
                <a:ext cx="5699189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54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6640B-EBEF-6CE2-29DB-080A00201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400DCA-4236-8001-C411-59762BD1C5EB}"/>
              </a:ext>
            </a:extLst>
          </p:cNvPr>
          <p:cNvSpPr txBox="1"/>
          <p:nvPr/>
        </p:nvSpPr>
        <p:spPr>
          <a:xfrm>
            <a:off x="4552308" y="3244334"/>
            <a:ext cx="168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Solver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19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A3CDC-CC2F-C339-46C6-1747D0CB6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3C67B-67FA-EFAD-64AA-E42EF7E584B7}"/>
              </a:ext>
            </a:extLst>
          </p:cNvPr>
          <p:cNvSpPr txBox="1"/>
          <p:nvPr/>
        </p:nvSpPr>
        <p:spPr>
          <a:xfrm>
            <a:off x="788894" y="627529"/>
            <a:ext cx="376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Governing Equation (Vector form)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4D033-A375-8630-B18A-072FE6B7CD32}"/>
              </a:ext>
            </a:extLst>
          </p:cNvPr>
          <p:cNvSpPr txBox="1"/>
          <p:nvPr/>
        </p:nvSpPr>
        <p:spPr>
          <a:xfrm>
            <a:off x="1067456" y="1801905"/>
            <a:ext cx="216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Mass Conservation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BFE50-4FB1-B94B-EB8B-5938A6EDEDD4}"/>
              </a:ext>
            </a:extLst>
          </p:cNvPr>
          <p:cNvSpPr txBox="1"/>
          <p:nvPr/>
        </p:nvSpPr>
        <p:spPr>
          <a:xfrm>
            <a:off x="807736" y="2874179"/>
            <a:ext cx="285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Momentum Conservation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56659-4167-CD58-DDD4-488761E67A48}"/>
              </a:ext>
            </a:extLst>
          </p:cNvPr>
          <p:cNvSpPr txBox="1"/>
          <p:nvPr/>
        </p:nvSpPr>
        <p:spPr>
          <a:xfrm>
            <a:off x="1067456" y="4546820"/>
            <a:ext cx="233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Energy Conservation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6FC73D-817A-42B2-90C2-5DD3AE0A5911}"/>
                  </a:ext>
                </a:extLst>
              </p:cNvPr>
              <p:cNvSpPr txBox="1"/>
              <p:nvPr/>
            </p:nvSpPr>
            <p:spPr>
              <a:xfrm>
                <a:off x="4675755" y="1723230"/>
                <a:ext cx="1966051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6FC73D-817A-42B2-90C2-5DD3AE0A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5" y="1723230"/>
                <a:ext cx="1966051" cy="52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BBE07D-D36D-22B4-33C2-E6A61486853E}"/>
                  </a:ext>
                </a:extLst>
              </p:cNvPr>
              <p:cNvSpPr txBox="1"/>
              <p:nvPr/>
            </p:nvSpPr>
            <p:spPr>
              <a:xfrm>
                <a:off x="4675755" y="2795504"/>
                <a:ext cx="363407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BBE07D-D36D-22B4-33C2-E6A614868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5" y="2795504"/>
                <a:ext cx="3634072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14E5EA-D8D3-A031-CA1B-84A93F126611}"/>
                  </a:ext>
                </a:extLst>
              </p:cNvPr>
              <p:cNvSpPr txBox="1"/>
              <p:nvPr/>
            </p:nvSpPr>
            <p:spPr>
              <a:xfrm>
                <a:off x="4675755" y="3867778"/>
                <a:ext cx="4747775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𝜀𝜌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Γ∇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14E5EA-D8D3-A031-CA1B-84A93F126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5" y="3867778"/>
                <a:ext cx="4747775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8264CB-F46E-BD74-A63C-17565CFCB0F9}"/>
                  </a:ext>
                </a:extLst>
              </p:cNvPr>
              <p:cNvSpPr txBox="1"/>
              <p:nvPr/>
            </p:nvSpPr>
            <p:spPr>
              <a:xfrm>
                <a:off x="4675755" y="4940053"/>
                <a:ext cx="449142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8264CB-F46E-BD74-A63C-17565CFCB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5" y="4940053"/>
                <a:ext cx="4491422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81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D4D5A-9F58-1281-112D-ABA458FEE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6180B9D2-E43F-A006-08F8-92DEC7664BF1}"/>
              </a:ext>
            </a:extLst>
          </p:cNvPr>
          <p:cNvSpPr txBox="1"/>
          <p:nvPr/>
        </p:nvSpPr>
        <p:spPr>
          <a:xfrm>
            <a:off x="788894" y="627529"/>
            <a:ext cx="127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D2D199-EB43-6731-AFE7-9F0DD59B54DA}"/>
              </a:ext>
            </a:extLst>
          </p:cNvPr>
          <p:cNvSpPr/>
          <p:nvPr/>
        </p:nvSpPr>
        <p:spPr>
          <a:xfrm>
            <a:off x="4061011" y="350513"/>
            <a:ext cx="3702425" cy="923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Initialize Fluid Enthalpy &amp; Solid Temperature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45F81F-E9DC-9BA0-75FF-2FF2CFCED788}"/>
              </a:ext>
            </a:extLst>
          </p:cNvPr>
          <p:cNvSpPr/>
          <p:nvPr/>
        </p:nvSpPr>
        <p:spPr>
          <a:xfrm>
            <a:off x="4061011" y="1673270"/>
            <a:ext cx="3702425" cy="923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Create linear system : AE=B, CT=D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(E : Enthalpy vector, T : Solid Temperature vector)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67B2DB-B082-A4D8-C73C-225E8AFC387F}"/>
              </a:ext>
            </a:extLst>
          </p:cNvPr>
          <p:cNvSpPr/>
          <p:nvPr/>
        </p:nvSpPr>
        <p:spPr>
          <a:xfrm>
            <a:off x="4061010" y="2996027"/>
            <a:ext cx="3702425" cy="923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Get E &amp; T vectors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5711C487-044D-4715-CB7E-E1EC7D780444}"/>
              </a:ext>
            </a:extLst>
          </p:cNvPr>
          <p:cNvSpPr/>
          <p:nvPr/>
        </p:nvSpPr>
        <p:spPr>
          <a:xfrm>
            <a:off x="4061009" y="4318784"/>
            <a:ext cx="3702425" cy="923364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Converge?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8C5BBD8-63CB-4C75-5C02-61DA4C8954B2}"/>
              </a:ext>
            </a:extLst>
          </p:cNvPr>
          <p:cNvSpPr/>
          <p:nvPr/>
        </p:nvSpPr>
        <p:spPr>
          <a:xfrm>
            <a:off x="4061009" y="5641543"/>
            <a:ext cx="3702425" cy="923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end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6BCC53-A71C-83D6-9332-3BF5CDEF640E}"/>
              </a:ext>
            </a:extLst>
          </p:cNvPr>
          <p:cNvCxnSpPr>
            <a:stCxn id="3" idx="2"/>
            <a:endCxn id="18" idx="0"/>
          </p:cNvCxnSpPr>
          <p:nvPr/>
        </p:nvCxnSpPr>
        <p:spPr>
          <a:xfrm>
            <a:off x="5912224" y="1273877"/>
            <a:ext cx="0" cy="399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9B8172-CADA-D61C-13EA-1008447071E0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flipH="1">
            <a:off x="5912223" y="2596634"/>
            <a:ext cx="1" cy="399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BBB50A-3DD2-517D-B3D1-4B4AAF7E1264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5912222" y="3919391"/>
            <a:ext cx="1" cy="399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00FB87E-5AF3-4F81-C3EC-AD8846E2937A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5912222" y="5242148"/>
            <a:ext cx="0" cy="399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D4356C5-4FAF-F9AA-29B7-D1DBF31FE1CE}"/>
              </a:ext>
            </a:extLst>
          </p:cNvPr>
          <p:cNvCxnSpPr>
            <a:stCxn id="22" idx="3"/>
            <a:endCxn id="18" idx="3"/>
          </p:cNvCxnSpPr>
          <p:nvPr/>
        </p:nvCxnSpPr>
        <p:spPr>
          <a:xfrm flipV="1">
            <a:off x="7763434" y="2134952"/>
            <a:ext cx="2" cy="2645514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80E4A31-2A58-C381-CF61-D3216ADDFEAF}"/>
              </a:ext>
            </a:extLst>
          </p:cNvPr>
          <p:cNvSpPr txBox="1"/>
          <p:nvPr/>
        </p:nvSpPr>
        <p:spPr>
          <a:xfrm>
            <a:off x="5912220" y="5228080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FEE58F-1B5B-4F52-54BE-C634D2CB1D8B}"/>
              </a:ext>
            </a:extLst>
          </p:cNvPr>
          <p:cNvSpPr txBox="1"/>
          <p:nvPr/>
        </p:nvSpPr>
        <p:spPr>
          <a:xfrm>
            <a:off x="7862046" y="4780466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53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BDAA7-1F3B-C123-0D7C-3B5A4BE76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5F7AF-16E0-A428-C311-EF2AC1F3EBD2}"/>
              </a:ext>
            </a:extLst>
          </p:cNvPr>
          <p:cNvSpPr txBox="1"/>
          <p:nvPr/>
        </p:nvSpPr>
        <p:spPr>
          <a:xfrm>
            <a:off x="788894" y="627529"/>
            <a:ext cx="366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Governing Equation (1-D, steady)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D90-180E-F474-DEFF-D58E6228F4F6}"/>
              </a:ext>
            </a:extLst>
          </p:cNvPr>
          <p:cNvSpPr txBox="1"/>
          <p:nvPr/>
        </p:nvSpPr>
        <p:spPr>
          <a:xfrm>
            <a:off x="1067456" y="1801905"/>
            <a:ext cx="216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Mass Conservation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9E291-FB28-E665-7499-3616A486E298}"/>
              </a:ext>
            </a:extLst>
          </p:cNvPr>
          <p:cNvSpPr txBox="1"/>
          <p:nvPr/>
        </p:nvSpPr>
        <p:spPr>
          <a:xfrm>
            <a:off x="807736" y="2874179"/>
            <a:ext cx="285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Momentum Conservation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CE021-198B-CBE0-7902-760150E02281}"/>
              </a:ext>
            </a:extLst>
          </p:cNvPr>
          <p:cNvSpPr txBox="1"/>
          <p:nvPr/>
        </p:nvSpPr>
        <p:spPr>
          <a:xfrm>
            <a:off x="1067456" y="4546820"/>
            <a:ext cx="233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Energy Conservation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1C973-C610-FF4B-DB95-904238D2BFF8}"/>
                  </a:ext>
                </a:extLst>
              </p:cNvPr>
              <p:cNvSpPr txBox="1"/>
              <p:nvPr/>
            </p:nvSpPr>
            <p:spPr>
              <a:xfrm>
                <a:off x="4675755" y="1723230"/>
                <a:ext cx="127361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1C973-C610-FF4B-DB95-904238D2B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5" y="1723230"/>
                <a:ext cx="1273618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829B3-046A-DCB2-2BFA-124DC064F315}"/>
                  </a:ext>
                </a:extLst>
              </p:cNvPr>
              <p:cNvSpPr txBox="1"/>
              <p:nvPr/>
            </p:nvSpPr>
            <p:spPr>
              <a:xfrm>
                <a:off x="4675755" y="2795504"/>
                <a:ext cx="2555379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dP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829B3-046A-DCB2-2BFA-124DC064F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5" y="2795504"/>
                <a:ext cx="2555379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C0EF32-6C5F-826A-F5EF-B1562A19C5F4}"/>
                  </a:ext>
                </a:extLst>
              </p:cNvPr>
              <p:cNvSpPr txBox="1"/>
              <p:nvPr/>
            </p:nvSpPr>
            <p:spPr>
              <a:xfrm>
                <a:off x="4675755" y="3867778"/>
                <a:ext cx="315695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C0EF32-6C5F-826A-F5EF-B1562A19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5" y="3867778"/>
                <a:ext cx="3156954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672F3E-DE00-2D63-A83C-46DDBF0C1368}"/>
                  </a:ext>
                </a:extLst>
              </p:cNvPr>
              <p:cNvSpPr txBox="1"/>
              <p:nvPr/>
            </p:nvSpPr>
            <p:spPr>
              <a:xfrm>
                <a:off x="4675755" y="4940053"/>
                <a:ext cx="217771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672F3E-DE00-2D63-A83C-46DDBF0C1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5" y="4940053"/>
                <a:ext cx="2177712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12C784-C774-95C1-5C85-55D0B60458CC}"/>
                  </a:ext>
                </a:extLst>
              </p:cNvPr>
              <p:cNvSpPr txBox="1"/>
              <p:nvPr/>
            </p:nvSpPr>
            <p:spPr>
              <a:xfrm>
                <a:off x="8073539" y="2795504"/>
                <a:ext cx="1738232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dP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12C784-C774-95C1-5C85-55D0B6045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539" y="2795504"/>
                <a:ext cx="1738232" cy="525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1475887-5885-3F09-71FE-D2AFB7047279}"/>
              </a:ext>
            </a:extLst>
          </p:cNvPr>
          <p:cNvSpPr/>
          <p:nvPr/>
        </p:nvSpPr>
        <p:spPr>
          <a:xfrm>
            <a:off x="7383116" y="2958353"/>
            <a:ext cx="564776" cy="2851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D4D46-5F37-C5DA-5B78-B5F8B0FE7B71}"/>
              </a:ext>
            </a:extLst>
          </p:cNvPr>
          <p:cNvSpPr txBox="1"/>
          <p:nvPr/>
        </p:nvSpPr>
        <p:spPr>
          <a:xfrm>
            <a:off x="7244594" y="1599026"/>
            <a:ext cx="4874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porous media,</a:t>
            </a:r>
          </a:p>
          <a:p>
            <a:r>
              <a:rPr lang="en-US" altLang="ko-KR" dirty="0"/>
              <a:t>Pressure drop &amp; Darcy’s resistance</a:t>
            </a:r>
          </a:p>
          <a:p>
            <a:r>
              <a:rPr lang="en-US" altLang="ko-KR" dirty="0"/>
              <a:t>is very larger than other terms</a:t>
            </a:r>
            <a:r>
              <a:rPr lang="ko-KR" altLang="en-US" dirty="0"/>
              <a:t> </a:t>
            </a:r>
            <a:r>
              <a:rPr lang="en-US" altLang="ko-KR" dirty="0"/>
              <a:t>(almost</a:t>
            </a:r>
            <a:r>
              <a:rPr lang="ko-KR" altLang="en-US" dirty="0"/>
              <a:t> </a:t>
            </a:r>
            <a:r>
              <a:rPr lang="en-US" altLang="ko-KR" dirty="0"/>
              <a:t>zero)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EBBC64-2451-18FA-5812-297C2CD161FD}"/>
                  </a:ext>
                </a:extLst>
              </p:cNvPr>
              <p:cNvSpPr txBox="1"/>
              <p:nvPr/>
            </p:nvSpPr>
            <p:spPr>
              <a:xfrm>
                <a:off x="10673574" y="2795504"/>
                <a:ext cx="133427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dP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EBBC64-2451-18FA-5812-297C2CD16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574" y="2795504"/>
                <a:ext cx="1334276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9E3595F-A90C-F84C-245C-2E94128ECD94}"/>
              </a:ext>
            </a:extLst>
          </p:cNvPr>
          <p:cNvSpPr txBox="1"/>
          <p:nvPr/>
        </p:nvSpPr>
        <p:spPr>
          <a:xfrm>
            <a:off x="9975612" y="296844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01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AB544-1AB1-4882-59C4-D9EF18C04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A671EB-37DD-C404-244D-DF526ED37968}"/>
              </a:ext>
            </a:extLst>
          </p:cNvPr>
          <p:cNvSpPr txBox="1"/>
          <p:nvPr/>
        </p:nvSpPr>
        <p:spPr>
          <a:xfrm>
            <a:off x="3468550" y="1478247"/>
            <a:ext cx="216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Mass Conservation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16EBAA-5167-A8CC-D3A9-3DCE60BBF30A}"/>
                  </a:ext>
                </a:extLst>
              </p:cNvPr>
              <p:cNvSpPr txBox="1"/>
              <p:nvPr/>
            </p:nvSpPr>
            <p:spPr>
              <a:xfrm>
                <a:off x="6559974" y="1399957"/>
                <a:ext cx="127361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16EBAA-5167-A8CC-D3A9-3DCE60BBF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974" y="1399957"/>
                <a:ext cx="1273618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AB1649-19B0-D70A-BAE7-BE6A80C95110}"/>
              </a:ext>
            </a:extLst>
          </p:cNvPr>
          <p:cNvSpPr/>
          <p:nvPr/>
        </p:nvSpPr>
        <p:spPr>
          <a:xfrm>
            <a:off x="1507201" y="2588491"/>
            <a:ext cx="1127503" cy="11275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C.V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6DDFC9-D416-8B3A-0ABB-24B0B34F868D}"/>
              </a:ext>
            </a:extLst>
          </p:cNvPr>
          <p:cNvCxnSpPr>
            <a:cxnSpLocks/>
          </p:cNvCxnSpPr>
          <p:nvPr/>
        </p:nvCxnSpPr>
        <p:spPr>
          <a:xfrm>
            <a:off x="1507201" y="3992384"/>
            <a:ext cx="11275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282BC6-FD01-6F9A-89B6-E938973E7D6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008438" y="2588491"/>
            <a:ext cx="498763" cy="563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89627B-C0A2-4005-AB65-D6A33F7824C6}"/>
              </a:ext>
            </a:extLst>
          </p:cNvPr>
          <p:cNvSpPr txBox="1"/>
          <p:nvPr/>
        </p:nvSpPr>
        <p:spPr>
          <a:xfrm>
            <a:off x="839962" y="218522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CED94A6-9DFD-D58E-F5EF-1CAF12A7BC99}"/>
                  </a:ext>
                </a:extLst>
              </p:cNvPr>
              <p:cNvSpPr txBox="1"/>
              <p:nvPr/>
            </p:nvSpPr>
            <p:spPr>
              <a:xfrm>
                <a:off x="7586367" y="2011029"/>
                <a:ext cx="2590068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CED94A6-9DFD-D58E-F5EF-1CAF12A7B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367" y="2011029"/>
                <a:ext cx="2590068" cy="859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8FC2DEF-88C9-DEC5-0E1D-AA7CAB6158E8}"/>
              </a:ext>
            </a:extLst>
          </p:cNvPr>
          <p:cNvSpPr txBox="1"/>
          <p:nvPr/>
        </p:nvSpPr>
        <p:spPr>
          <a:xfrm>
            <a:off x="788894" y="627529"/>
            <a:ext cx="252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Finite Volume 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638785-C825-F90C-B315-7E18C10914B5}"/>
                  </a:ext>
                </a:extLst>
              </p:cNvPr>
              <p:cNvSpPr txBox="1"/>
              <p:nvPr/>
            </p:nvSpPr>
            <p:spPr>
              <a:xfrm>
                <a:off x="7586367" y="3138071"/>
                <a:ext cx="2807115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638785-C825-F90C-B315-7E18C109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367" y="3138071"/>
                <a:ext cx="2807115" cy="859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E142986-D1F7-EF8C-5343-7E65CE09B48D}"/>
              </a:ext>
            </a:extLst>
          </p:cNvPr>
          <p:cNvCxnSpPr>
            <a:cxnSpLocks/>
          </p:cNvCxnSpPr>
          <p:nvPr/>
        </p:nvCxnSpPr>
        <p:spPr>
          <a:xfrm flipV="1">
            <a:off x="1507201" y="3715994"/>
            <a:ext cx="0" cy="73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393D7BB-5BD7-E3F8-FC9E-8ED2E4703243}"/>
              </a:ext>
            </a:extLst>
          </p:cNvPr>
          <p:cNvCxnSpPr>
            <a:cxnSpLocks/>
          </p:cNvCxnSpPr>
          <p:nvPr/>
        </p:nvCxnSpPr>
        <p:spPr>
          <a:xfrm flipV="1">
            <a:off x="2634704" y="3715385"/>
            <a:ext cx="0" cy="73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9693C65-F369-2356-2795-C67812B708A4}"/>
              </a:ext>
            </a:extLst>
          </p:cNvPr>
          <p:cNvSpPr txBox="1"/>
          <p:nvPr/>
        </p:nvSpPr>
        <p:spPr>
          <a:xfrm>
            <a:off x="1176914" y="45592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x=a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3CF000-F88B-2590-8A42-AD98925DA4BB}"/>
              </a:ext>
            </a:extLst>
          </p:cNvPr>
          <p:cNvSpPr txBox="1"/>
          <p:nvPr/>
        </p:nvSpPr>
        <p:spPr>
          <a:xfrm>
            <a:off x="2347606" y="459453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x=b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6371DD-B4E9-171A-4C33-1362E9AF200D}"/>
                  </a:ext>
                </a:extLst>
              </p:cNvPr>
              <p:cNvSpPr txBox="1"/>
              <p:nvPr/>
            </p:nvSpPr>
            <p:spPr>
              <a:xfrm>
                <a:off x="7586367" y="4310953"/>
                <a:ext cx="2105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6371DD-B4E9-171A-4C33-1362E9AF2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367" y="4310953"/>
                <a:ext cx="2105961" cy="276999"/>
              </a:xfrm>
              <a:prstGeom prst="rect">
                <a:avLst/>
              </a:prstGeom>
              <a:blipFill>
                <a:blip r:embed="rId5"/>
                <a:stretch>
                  <a:fillRect l="-2890" r="-1445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204B29-6DD8-EA0B-CA1D-5A546812D9AB}"/>
                  </a:ext>
                </a:extLst>
              </p:cNvPr>
              <p:cNvSpPr txBox="1"/>
              <p:nvPr/>
            </p:nvSpPr>
            <p:spPr>
              <a:xfrm>
                <a:off x="1881243" y="4040293"/>
                <a:ext cx="335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204B29-6DD8-EA0B-CA1D-5A546812D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243" y="4040293"/>
                <a:ext cx="335605" cy="276999"/>
              </a:xfrm>
              <a:prstGeom prst="rect">
                <a:avLst/>
              </a:prstGeom>
              <a:blipFill>
                <a:blip r:embed="rId6"/>
                <a:stretch>
                  <a:fillRect l="-12727" r="-1090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FD959A9-9786-BBBB-C80E-A9F4508B61EA}"/>
                  </a:ext>
                </a:extLst>
              </p:cNvPr>
              <p:cNvSpPr txBox="1"/>
              <p:nvPr/>
            </p:nvSpPr>
            <p:spPr>
              <a:xfrm>
                <a:off x="7586367" y="4917166"/>
                <a:ext cx="1657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FD959A9-9786-BBBB-C80E-A9F4508B6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367" y="4917166"/>
                <a:ext cx="1657762" cy="276999"/>
              </a:xfrm>
              <a:prstGeom prst="rect">
                <a:avLst/>
              </a:prstGeom>
              <a:blipFill>
                <a:blip r:embed="rId7"/>
                <a:stretch>
                  <a:fillRect l="-2206" r="-2574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FB70030-C794-FB49-3D2D-AAC72618D5CD}"/>
                  </a:ext>
                </a:extLst>
              </p:cNvPr>
              <p:cNvSpPr txBox="1"/>
              <p:nvPr/>
            </p:nvSpPr>
            <p:spPr>
              <a:xfrm>
                <a:off x="8136264" y="5466503"/>
                <a:ext cx="2869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FB70030-C794-FB49-3D2D-AAC72618D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264" y="5466503"/>
                <a:ext cx="2869440" cy="276999"/>
              </a:xfrm>
              <a:prstGeom prst="rect">
                <a:avLst/>
              </a:prstGeom>
              <a:blipFill>
                <a:blip r:embed="rId8"/>
                <a:stretch>
                  <a:fillRect l="-1064" r="-1489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1A04789-7CED-3FF6-CD3E-FE9CF732B500}"/>
              </a:ext>
            </a:extLst>
          </p:cNvPr>
          <p:cNvSpPr txBox="1"/>
          <p:nvPr/>
        </p:nvSpPr>
        <p:spPr>
          <a:xfrm>
            <a:off x="7586367" y="542033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A84ED6AE-74C3-CF10-D0ED-940D2888DACD}"/>
              </a:ext>
            </a:extLst>
          </p:cNvPr>
          <p:cNvSpPr/>
          <p:nvPr/>
        </p:nvSpPr>
        <p:spPr>
          <a:xfrm>
            <a:off x="6559975" y="2369886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0BACA64F-2842-673D-FF08-42AD31739B6D}"/>
              </a:ext>
            </a:extLst>
          </p:cNvPr>
          <p:cNvSpPr/>
          <p:nvPr/>
        </p:nvSpPr>
        <p:spPr>
          <a:xfrm>
            <a:off x="6559975" y="3418028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04436497-2261-7196-DBA5-0C038F0646E2}"/>
              </a:ext>
            </a:extLst>
          </p:cNvPr>
          <p:cNvSpPr/>
          <p:nvPr/>
        </p:nvSpPr>
        <p:spPr>
          <a:xfrm>
            <a:off x="6559975" y="4316458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3AB1BCD5-0EF2-22B8-4668-90DD31C06CDB}"/>
              </a:ext>
            </a:extLst>
          </p:cNvPr>
          <p:cNvSpPr/>
          <p:nvPr/>
        </p:nvSpPr>
        <p:spPr>
          <a:xfrm>
            <a:off x="6559974" y="4928539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8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F95FD-7643-A0FD-386D-F038FEF33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14546C-95F3-24BB-3FF3-BD0A623E1BD4}"/>
              </a:ext>
            </a:extLst>
          </p:cNvPr>
          <p:cNvSpPr txBox="1"/>
          <p:nvPr/>
        </p:nvSpPr>
        <p:spPr>
          <a:xfrm>
            <a:off x="3154513" y="1478247"/>
            <a:ext cx="285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Momentum Conservation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33B97F-0D7B-DD7B-86DC-267074CBC954}"/>
              </a:ext>
            </a:extLst>
          </p:cNvPr>
          <p:cNvSpPr/>
          <p:nvPr/>
        </p:nvSpPr>
        <p:spPr>
          <a:xfrm>
            <a:off x="1507201" y="2588491"/>
            <a:ext cx="1127503" cy="11275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C.V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1CAEBF6-514C-D7A4-2C42-CB4A79C0B800}"/>
              </a:ext>
            </a:extLst>
          </p:cNvPr>
          <p:cNvCxnSpPr>
            <a:cxnSpLocks/>
          </p:cNvCxnSpPr>
          <p:nvPr/>
        </p:nvCxnSpPr>
        <p:spPr>
          <a:xfrm>
            <a:off x="1507201" y="3992384"/>
            <a:ext cx="11275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1C8979-E2A1-AD1A-EAE1-6EBFDBB4BE4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008438" y="2588491"/>
            <a:ext cx="498763" cy="563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063F03-944C-C458-38D7-FC2F86A3E808}"/>
              </a:ext>
            </a:extLst>
          </p:cNvPr>
          <p:cNvSpPr txBox="1"/>
          <p:nvPr/>
        </p:nvSpPr>
        <p:spPr>
          <a:xfrm>
            <a:off x="839962" y="218522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F04698A-BE00-3D95-BF24-385A2173B31C}"/>
                  </a:ext>
                </a:extLst>
              </p:cNvPr>
              <p:cNvSpPr txBox="1"/>
              <p:nvPr/>
            </p:nvSpPr>
            <p:spPr>
              <a:xfrm>
                <a:off x="7241816" y="1198231"/>
                <a:ext cx="2417906" cy="763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F04698A-BE00-3D95-BF24-385A2173B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816" y="1198231"/>
                <a:ext cx="2417906" cy="763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8C004E4A-573C-C825-AFF7-80A4C2EDF303}"/>
              </a:ext>
            </a:extLst>
          </p:cNvPr>
          <p:cNvSpPr txBox="1"/>
          <p:nvPr/>
        </p:nvSpPr>
        <p:spPr>
          <a:xfrm>
            <a:off x="788894" y="627529"/>
            <a:ext cx="252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Finite Volume 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9122E2-557A-753D-DB71-6E431BC258AE}"/>
                  </a:ext>
                </a:extLst>
              </p:cNvPr>
              <p:cNvSpPr txBox="1"/>
              <p:nvPr/>
            </p:nvSpPr>
            <p:spPr>
              <a:xfrm>
                <a:off x="7241816" y="2154359"/>
                <a:ext cx="2509341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9122E2-557A-753D-DB71-6E431BC25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816" y="2154359"/>
                <a:ext cx="2509341" cy="746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ACD0383-C719-203E-3EE1-FAB4A13A9CFB}"/>
              </a:ext>
            </a:extLst>
          </p:cNvPr>
          <p:cNvCxnSpPr>
            <a:cxnSpLocks/>
          </p:cNvCxnSpPr>
          <p:nvPr/>
        </p:nvCxnSpPr>
        <p:spPr>
          <a:xfrm flipV="1">
            <a:off x="1507201" y="3715994"/>
            <a:ext cx="0" cy="73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B19F183-D52D-A54B-42E7-4285D86228EF}"/>
              </a:ext>
            </a:extLst>
          </p:cNvPr>
          <p:cNvCxnSpPr>
            <a:cxnSpLocks/>
          </p:cNvCxnSpPr>
          <p:nvPr/>
        </p:nvCxnSpPr>
        <p:spPr>
          <a:xfrm flipV="1">
            <a:off x="2634704" y="3715385"/>
            <a:ext cx="0" cy="73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E8D998D-CFB1-DBC9-DAD7-D44AC39358F8}"/>
              </a:ext>
            </a:extLst>
          </p:cNvPr>
          <p:cNvSpPr txBox="1"/>
          <p:nvPr/>
        </p:nvSpPr>
        <p:spPr>
          <a:xfrm>
            <a:off x="1176914" y="45592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x=a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7C815E-3D05-7B88-8C4E-D7BA6B9F0575}"/>
              </a:ext>
            </a:extLst>
          </p:cNvPr>
          <p:cNvSpPr txBox="1"/>
          <p:nvPr/>
        </p:nvSpPr>
        <p:spPr>
          <a:xfrm>
            <a:off x="2347606" y="459453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x=b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118BC7-2832-89F4-68D6-E5F5BA9E5B08}"/>
                  </a:ext>
                </a:extLst>
              </p:cNvPr>
              <p:cNvSpPr txBox="1"/>
              <p:nvPr/>
            </p:nvSpPr>
            <p:spPr>
              <a:xfrm>
                <a:off x="1881243" y="4040293"/>
                <a:ext cx="335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118BC7-2832-89F4-68D6-E5F5BA9E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243" y="4040293"/>
                <a:ext cx="335605" cy="276999"/>
              </a:xfrm>
              <a:prstGeom prst="rect">
                <a:avLst/>
              </a:prstGeom>
              <a:blipFill>
                <a:blip r:embed="rId4"/>
                <a:stretch>
                  <a:fillRect l="-12727" r="-1090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95A0386E-5F98-0C0B-A7D4-4718963F921C}"/>
              </a:ext>
            </a:extLst>
          </p:cNvPr>
          <p:cNvSpPr/>
          <p:nvPr/>
        </p:nvSpPr>
        <p:spPr>
          <a:xfrm>
            <a:off x="6215424" y="1557088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C0E5C106-E936-06DA-7F26-EDD8F2FD4068}"/>
              </a:ext>
            </a:extLst>
          </p:cNvPr>
          <p:cNvSpPr/>
          <p:nvPr/>
        </p:nvSpPr>
        <p:spPr>
          <a:xfrm>
            <a:off x="6215424" y="2434316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D32FF28A-A131-EED1-196E-4ADCE6AC4ECB}"/>
              </a:ext>
            </a:extLst>
          </p:cNvPr>
          <p:cNvSpPr/>
          <p:nvPr/>
        </p:nvSpPr>
        <p:spPr>
          <a:xfrm>
            <a:off x="6215424" y="3404593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D61EA1-1712-6284-F1DB-E69D0EFF04B9}"/>
                  </a:ext>
                </a:extLst>
              </p:cNvPr>
              <p:cNvSpPr txBox="1"/>
              <p:nvPr/>
            </p:nvSpPr>
            <p:spPr>
              <a:xfrm>
                <a:off x="6215423" y="538401"/>
                <a:ext cx="1182631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dP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D61EA1-1712-6284-F1DB-E69D0EFF0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423" y="538401"/>
                <a:ext cx="1182631" cy="467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F5A306-276B-1FFF-FB8B-137250FE28AC}"/>
                  </a:ext>
                </a:extLst>
              </p:cNvPr>
              <p:cNvSpPr txBox="1"/>
              <p:nvPr/>
            </p:nvSpPr>
            <p:spPr>
              <a:xfrm>
                <a:off x="7241816" y="3105632"/>
                <a:ext cx="2270045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acc>
                            <m:accPr>
                              <m:chr m:val="̇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F5A306-276B-1FFF-FB8B-137250FE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816" y="3105632"/>
                <a:ext cx="2270045" cy="746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5097CB-40F6-DAF0-19BB-675446B1A365}"/>
                  </a:ext>
                </a:extLst>
              </p:cNvPr>
              <p:cNvSpPr txBox="1"/>
              <p:nvPr/>
            </p:nvSpPr>
            <p:spPr>
              <a:xfrm>
                <a:off x="7241816" y="4079364"/>
                <a:ext cx="2161937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nary>
                        <m:naryPr>
                          <m:limLoc m:val="undOvr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5097CB-40F6-DAF0-19BB-675446B1A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816" y="4079364"/>
                <a:ext cx="2161937" cy="746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9BA3980-3B58-F591-15A5-7BAD999A4DF7}"/>
              </a:ext>
            </a:extLst>
          </p:cNvPr>
          <p:cNvSpPr/>
          <p:nvPr/>
        </p:nvSpPr>
        <p:spPr>
          <a:xfrm>
            <a:off x="6215423" y="4349799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F8322-BFC1-F38A-373D-693806C78287}"/>
              </a:ext>
            </a:extLst>
          </p:cNvPr>
          <p:cNvSpPr txBox="1"/>
          <p:nvPr/>
        </p:nvSpPr>
        <p:spPr>
          <a:xfrm>
            <a:off x="7219323" y="5194056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or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9C972F-AED6-0A07-D0B1-2D2582F2410E}"/>
                  </a:ext>
                </a:extLst>
              </p:cNvPr>
              <p:cNvSpPr txBox="1"/>
              <p:nvPr/>
            </p:nvSpPr>
            <p:spPr>
              <a:xfrm>
                <a:off x="7833541" y="4919659"/>
                <a:ext cx="1859805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9C972F-AED6-0A07-D0B1-2D2582F24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541" y="4919659"/>
                <a:ext cx="1859805" cy="746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A732920-52EF-EBD9-B337-48A0DE67A0C1}"/>
              </a:ext>
            </a:extLst>
          </p:cNvPr>
          <p:cNvSpPr txBox="1"/>
          <p:nvPr/>
        </p:nvSpPr>
        <p:spPr>
          <a:xfrm>
            <a:off x="5796993" y="5948527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a=x, b=L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A8538-F846-B1C0-7389-8FFF47556DE9}"/>
                  </a:ext>
                </a:extLst>
              </p:cNvPr>
              <p:cNvSpPr txBox="1"/>
              <p:nvPr/>
            </p:nvSpPr>
            <p:spPr>
              <a:xfrm>
                <a:off x="7241816" y="5759725"/>
                <a:ext cx="1891415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A8538-F846-B1C0-7389-8FFF4755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816" y="5759725"/>
                <a:ext cx="1891415" cy="746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46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8ADF2-4E55-B74E-DC13-A285D4580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4F6958-735A-FC81-9A1A-09A991EC18D6}"/>
              </a:ext>
            </a:extLst>
          </p:cNvPr>
          <p:cNvSpPr txBox="1"/>
          <p:nvPr/>
        </p:nvSpPr>
        <p:spPr>
          <a:xfrm>
            <a:off x="2766161" y="1478247"/>
            <a:ext cx="29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Fluid Energy Conservation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97576D-2B53-4F7C-6EAC-E186C443C17B}"/>
              </a:ext>
            </a:extLst>
          </p:cNvPr>
          <p:cNvSpPr/>
          <p:nvPr/>
        </p:nvSpPr>
        <p:spPr>
          <a:xfrm>
            <a:off x="1507201" y="2588491"/>
            <a:ext cx="1127503" cy="11275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C.V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A8B34EF-2B06-E7BA-1E40-B4B7C8914851}"/>
              </a:ext>
            </a:extLst>
          </p:cNvPr>
          <p:cNvCxnSpPr>
            <a:cxnSpLocks/>
          </p:cNvCxnSpPr>
          <p:nvPr/>
        </p:nvCxnSpPr>
        <p:spPr>
          <a:xfrm>
            <a:off x="1507201" y="3992384"/>
            <a:ext cx="11275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2EB4F91-C55C-EE0C-8A16-F91F7E96609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008438" y="2588491"/>
            <a:ext cx="498763" cy="563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B4F26E-A2D2-E1DD-DB19-296C691F672C}"/>
              </a:ext>
            </a:extLst>
          </p:cNvPr>
          <p:cNvSpPr txBox="1"/>
          <p:nvPr/>
        </p:nvSpPr>
        <p:spPr>
          <a:xfrm>
            <a:off x="839962" y="218522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E7617B-4EEE-263B-875B-54047D87CB3C}"/>
              </a:ext>
            </a:extLst>
          </p:cNvPr>
          <p:cNvSpPr txBox="1"/>
          <p:nvPr/>
        </p:nvSpPr>
        <p:spPr>
          <a:xfrm>
            <a:off x="788894" y="627529"/>
            <a:ext cx="252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Finite Volume Method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2BF7831-2149-309C-E9AA-81C2A36E9B3B}"/>
              </a:ext>
            </a:extLst>
          </p:cNvPr>
          <p:cNvCxnSpPr>
            <a:cxnSpLocks/>
          </p:cNvCxnSpPr>
          <p:nvPr/>
        </p:nvCxnSpPr>
        <p:spPr>
          <a:xfrm flipV="1">
            <a:off x="1507201" y="3715994"/>
            <a:ext cx="0" cy="73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02D1D9A-A8B3-943A-D93A-C4FA5B1CADAD}"/>
              </a:ext>
            </a:extLst>
          </p:cNvPr>
          <p:cNvCxnSpPr>
            <a:cxnSpLocks/>
          </p:cNvCxnSpPr>
          <p:nvPr/>
        </p:nvCxnSpPr>
        <p:spPr>
          <a:xfrm flipV="1">
            <a:off x="2634704" y="3715385"/>
            <a:ext cx="0" cy="73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3DF046A-6680-E7D0-93D0-760975993B33}"/>
              </a:ext>
            </a:extLst>
          </p:cNvPr>
          <p:cNvSpPr txBox="1"/>
          <p:nvPr/>
        </p:nvSpPr>
        <p:spPr>
          <a:xfrm>
            <a:off x="1176914" y="45592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x=a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105F5F-9B12-6A4C-AF27-2A9ED4DE6AEF}"/>
              </a:ext>
            </a:extLst>
          </p:cNvPr>
          <p:cNvSpPr txBox="1"/>
          <p:nvPr/>
        </p:nvSpPr>
        <p:spPr>
          <a:xfrm>
            <a:off x="2347606" y="459453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x=b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A8D432C-3873-A0ED-4825-416927FCC342}"/>
                  </a:ext>
                </a:extLst>
              </p:cNvPr>
              <p:cNvSpPr txBox="1"/>
              <p:nvPr/>
            </p:nvSpPr>
            <p:spPr>
              <a:xfrm>
                <a:off x="1881243" y="4040293"/>
                <a:ext cx="335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A8D432C-3873-A0ED-4825-416927FC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243" y="4040293"/>
                <a:ext cx="335605" cy="276999"/>
              </a:xfrm>
              <a:prstGeom prst="rect">
                <a:avLst/>
              </a:prstGeom>
              <a:blipFill>
                <a:blip r:embed="rId2"/>
                <a:stretch>
                  <a:fillRect l="-12727" r="-1090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046BD-0632-9D16-D245-52EE582FA9DB}"/>
                  </a:ext>
                </a:extLst>
              </p:cNvPr>
              <p:cNvSpPr txBox="1"/>
              <p:nvPr/>
            </p:nvSpPr>
            <p:spPr>
              <a:xfrm>
                <a:off x="5858010" y="1478247"/>
                <a:ext cx="315695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046BD-0632-9D16-D245-52EE582FA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010" y="1478247"/>
                <a:ext cx="3156954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982B01-EACE-AD4A-FF15-DD70D98208D7}"/>
                  </a:ext>
                </a:extLst>
              </p:cNvPr>
              <p:cNvSpPr txBox="1"/>
              <p:nvPr/>
            </p:nvSpPr>
            <p:spPr>
              <a:xfrm>
                <a:off x="5149602" y="2428913"/>
                <a:ext cx="5198474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dx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dx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982B01-EACE-AD4A-FF15-DD70D9820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602" y="2428913"/>
                <a:ext cx="5198474" cy="859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5DBCFC-2745-28E1-A849-787D6E082B4B}"/>
                  </a:ext>
                </a:extLst>
              </p:cNvPr>
              <p:cNvSpPr txBox="1"/>
              <p:nvPr/>
            </p:nvSpPr>
            <p:spPr>
              <a:xfrm>
                <a:off x="5149602" y="3608374"/>
                <a:ext cx="5419112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dx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𝐴𝑑𝑥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dx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𝐴𝑑𝑥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𝐴𝑑𝑥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5DBCFC-2745-28E1-A849-787D6E082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602" y="3608374"/>
                <a:ext cx="5419112" cy="840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207F59-E44C-5271-38A8-881A55B2ED7B}"/>
                  </a:ext>
                </a:extLst>
              </p:cNvPr>
              <p:cNvSpPr txBox="1"/>
              <p:nvPr/>
            </p:nvSpPr>
            <p:spPr>
              <a:xfrm>
                <a:off x="5149602" y="4639483"/>
                <a:ext cx="6887206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/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207F59-E44C-5271-38A8-881A55B2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602" y="4639483"/>
                <a:ext cx="6887206" cy="840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78D211-7616-F99E-438C-33D51AD7B00A}"/>
                  </a:ext>
                </a:extLst>
              </p:cNvPr>
              <p:cNvSpPr txBox="1"/>
              <p:nvPr/>
            </p:nvSpPr>
            <p:spPr>
              <a:xfrm>
                <a:off x="5149602" y="5379753"/>
                <a:ext cx="6033960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/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78D211-7616-F99E-438C-33D51AD7B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602" y="5379753"/>
                <a:ext cx="6033960" cy="840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8B5E5EE-CABB-4108-CC3A-A2FAE0C0A31A}"/>
              </a:ext>
            </a:extLst>
          </p:cNvPr>
          <p:cNvSpPr/>
          <p:nvPr/>
        </p:nvSpPr>
        <p:spPr>
          <a:xfrm>
            <a:off x="4451278" y="2708870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1506B39-F60A-A860-2C67-251BF25C523E}"/>
              </a:ext>
            </a:extLst>
          </p:cNvPr>
          <p:cNvSpPr/>
          <p:nvPr/>
        </p:nvSpPr>
        <p:spPr>
          <a:xfrm>
            <a:off x="4451277" y="3890581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AD41573-6DB7-2CFD-9EF7-DAC772541077}"/>
              </a:ext>
            </a:extLst>
          </p:cNvPr>
          <p:cNvSpPr/>
          <p:nvPr/>
        </p:nvSpPr>
        <p:spPr>
          <a:xfrm>
            <a:off x="4451277" y="4922580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2AE713B-65AE-6DEB-46EF-ED3729DD0B22}"/>
              </a:ext>
            </a:extLst>
          </p:cNvPr>
          <p:cNvSpPr/>
          <p:nvPr/>
        </p:nvSpPr>
        <p:spPr>
          <a:xfrm>
            <a:off x="4451276" y="5655156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12823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D8F16-BD54-EB00-E7AF-AE40084B4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A62534-F5D4-26C9-5773-E27E3DF5DCC8}"/>
              </a:ext>
            </a:extLst>
          </p:cNvPr>
          <p:cNvSpPr txBox="1"/>
          <p:nvPr/>
        </p:nvSpPr>
        <p:spPr>
          <a:xfrm>
            <a:off x="2766161" y="1478247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Solid Energy Conservation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30FE54-A7EA-F02D-C847-FD8514686A83}"/>
              </a:ext>
            </a:extLst>
          </p:cNvPr>
          <p:cNvSpPr/>
          <p:nvPr/>
        </p:nvSpPr>
        <p:spPr>
          <a:xfrm>
            <a:off x="1507201" y="2588491"/>
            <a:ext cx="1127503" cy="11275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C.V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C9A41FA-6640-CA6C-A036-5CDCC4A833C8}"/>
              </a:ext>
            </a:extLst>
          </p:cNvPr>
          <p:cNvCxnSpPr>
            <a:cxnSpLocks/>
          </p:cNvCxnSpPr>
          <p:nvPr/>
        </p:nvCxnSpPr>
        <p:spPr>
          <a:xfrm>
            <a:off x="1507201" y="3992384"/>
            <a:ext cx="11275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B7B6D26-1FA0-9A87-01EE-14DAE371238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008438" y="2588491"/>
            <a:ext cx="498763" cy="563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38F793F-D255-46FF-243D-3B0DF06186AC}"/>
              </a:ext>
            </a:extLst>
          </p:cNvPr>
          <p:cNvSpPr txBox="1"/>
          <p:nvPr/>
        </p:nvSpPr>
        <p:spPr>
          <a:xfrm>
            <a:off x="839962" y="218522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BFE952-222B-9572-C066-F0628B2268DE}"/>
              </a:ext>
            </a:extLst>
          </p:cNvPr>
          <p:cNvSpPr txBox="1"/>
          <p:nvPr/>
        </p:nvSpPr>
        <p:spPr>
          <a:xfrm>
            <a:off x="788894" y="627529"/>
            <a:ext cx="252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Finite Volume Method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CC7116E-3F60-BFEA-8A3B-0F31521F8721}"/>
              </a:ext>
            </a:extLst>
          </p:cNvPr>
          <p:cNvCxnSpPr>
            <a:cxnSpLocks/>
          </p:cNvCxnSpPr>
          <p:nvPr/>
        </p:nvCxnSpPr>
        <p:spPr>
          <a:xfrm flipV="1">
            <a:off x="1507201" y="3715994"/>
            <a:ext cx="0" cy="73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802220-0E33-C828-6C03-D9B8A58CF623}"/>
              </a:ext>
            </a:extLst>
          </p:cNvPr>
          <p:cNvCxnSpPr>
            <a:cxnSpLocks/>
          </p:cNvCxnSpPr>
          <p:nvPr/>
        </p:nvCxnSpPr>
        <p:spPr>
          <a:xfrm flipV="1">
            <a:off x="2634704" y="3715385"/>
            <a:ext cx="0" cy="73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002291-5114-6BA9-3E7E-98BB7555F4D8}"/>
              </a:ext>
            </a:extLst>
          </p:cNvPr>
          <p:cNvSpPr txBox="1"/>
          <p:nvPr/>
        </p:nvSpPr>
        <p:spPr>
          <a:xfrm>
            <a:off x="1176914" y="45592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x=a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2F76EE-8A38-1188-4ED5-84D37BC0AEDE}"/>
              </a:ext>
            </a:extLst>
          </p:cNvPr>
          <p:cNvSpPr txBox="1"/>
          <p:nvPr/>
        </p:nvSpPr>
        <p:spPr>
          <a:xfrm>
            <a:off x="2347606" y="459453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x=b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AD95CE-3788-D34A-9126-7BF4AF62DFA3}"/>
                  </a:ext>
                </a:extLst>
              </p:cNvPr>
              <p:cNvSpPr txBox="1"/>
              <p:nvPr/>
            </p:nvSpPr>
            <p:spPr>
              <a:xfrm>
                <a:off x="1881243" y="4040293"/>
                <a:ext cx="335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AD95CE-3788-D34A-9126-7BF4AF62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243" y="4040293"/>
                <a:ext cx="335605" cy="276999"/>
              </a:xfrm>
              <a:prstGeom prst="rect">
                <a:avLst/>
              </a:prstGeom>
              <a:blipFill>
                <a:blip r:embed="rId2"/>
                <a:stretch>
                  <a:fillRect l="-12727" r="-1090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DF0BE0-055A-BB1E-FE16-4E4C3E902A75}"/>
                  </a:ext>
                </a:extLst>
              </p:cNvPr>
              <p:cNvSpPr txBox="1"/>
              <p:nvPr/>
            </p:nvSpPr>
            <p:spPr>
              <a:xfrm>
                <a:off x="5149602" y="2428913"/>
                <a:ext cx="3489032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dx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DF0BE0-055A-BB1E-FE16-4E4C3E902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602" y="2428913"/>
                <a:ext cx="3489032" cy="859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E43FB5-0174-6B46-AA6D-DD80776817A2}"/>
                  </a:ext>
                </a:extLst>
              </p:cNvPr>
              <p:cNvSpPr txBox="1"/>
              <p:nvPr/>
            </p:nvSpPr>
            <p:spPr>
              <a:xfrm>
                <a:off x="5149602" y="3608374"/>
                <a:ext cx="3537379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dx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𝐴𝑑𝑥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𝐴𝑑𝑥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E43FB5-0174-6B46-AA6D-DD8077681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602" y="3608374"/>
                <a:ext cx="3537379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A070C7-83BB-290D-21FB-967EA02DEB20}"/>
                  </a:ext>
                </a:extLst>
              </p:cNvPr>
              <p:cNvSpPr txBox="1"/>
              <p:nvPr/>
            </p:nvSpPr>
            <p:spPr>
              <a:xfrm>
                <a:off x="5149602" y="4639483"/>
                <a:ext cx="4949368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/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A070C7-83BB-290D-21FB-967EA02DE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602" y="4639483"/>
                <a:ext cx="4949368" cy="840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7A780E0-7E01-5611-DBC1-4A60CA996784}"/>
              </a:ext>
            </a:extLst>
          </p:cNvPr>
          <p:cNvSpPr/>
          <p:nvPr/>
        </p:nvSpPr>
        <p:spPr>
          <a:xfrm>
            <a:off x="4451278" y="2708870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82D1C31-29C0-E834-1024-158C04451746}"/>
              </a:ext>
            </a:extLst>
          </p:cNvPr>
          <p:cNvSpPr/>
          <p:nvPr/>
        </p:nvSpPr>
        <p:spPr>
          <a:xfrm>
            <a:off x="4451277" y="3890581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0ED92DC-D013-D584-CBDC-817D9EDF25A5}"/>
              </a:ext>
            </a:extLst>
          </p:cNvPr>
          <p:cNvSpPr/>
          <p:nvPr/>
        </p:nvSpPr>
        <p:spPr>
          <a:xfrm>
            <a:off x="4451277" y="4922580"/>
            <a:ext cx="498763" cy="29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CC66AF-90D7-D4CA-8817-ED2A4AFE8481}"/>
                  </a:ext>
                </a:extLst>
              </p:cNvPr>
              <p:cNvSpPr txBox="1"/>
              <p:nvPr/>
            </p:nvSpPr>
            <p:spPr>
              <a:xfrm>
                <a:off x="6096000" y="1370214"/>
                <a:ext cx="217771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CC66AF-90D7-D4CA-8817-ED2A4AFE8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70214"/>
                <a:ext cx="2177712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92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1D426-2578-461D-364D-5078D7796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372DE4-EFE8-7425-9B7C-19816B1284EE}"/>
              </a:ext>
            </a:extLst>
          </p:cNvPr>
          <p:cNvSpPr txBox="1"/>
          <p:nvPr/>
        </p:nvSpPr>
        <p:spPr>
          <a:xfrm>
            <a:off x="1179161" y="5285620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Solid Energy Conservation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80BF44-B040-278D-8C9D-AF014D85A350}"/>
              </a:ext>
            </a:extLst>
          </p:cNvPr>
          <p:cNvSpPr txBox="1"/>
          <p:nvPr/>
        </p:nvSpPr>
        <p:spPr>
          <a:xfrm>
            <a:off x="788894" y="627529"/>
            <a:ext cx="166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Sub-Summary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070172-435B-0DD3-75C0-B572AB10CFF5}"/>
                  </a:ext>
                </a:extLst>
              </p:cNvPr>
              <p:cNvSpPr txBox="1"/>
              <p:nvPr/>
            </p:nvSpPr>
            <p:spPr>
              <a:xfrm>
                <a:off x="4753575" y="5096818"/>
                <a:ext cx="4307205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/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070172-435B-0DD3-75C0-B572AB10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575" y="5096818"/>
                <a:ext cx="4307205" cy="746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98FFB6-6721-AE54-1397-49871B7B33D7}"/>
              </a:ext>
            </a:extLst>
          </p:cNvPr>
          <p:cNvSpPr txBox="1"/>
          <p:nvPr/>
        </p:nvSpPr>
        <p:spPr>
          <a:xfrm>
            <a:off x="1179161" y="4039578"/>
            <a:ext cx="29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Fluid Energy Conservation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A7C75F-E93B-8DD7-7E94-6AA56326825A}"/>
                  </a:ext>
                </a:extLst>
              </p:cNvPr>
              <p:cNvSpPr txBox="1"/>
              <p:nvPr/>
            </p:nvSpPr>
            <p:spPr>
              <a:xfrm>
                <a:off x="4753575" y="3772454"/>
                <a:ext cx="5290487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/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A7C75F-E93B-8DD7-7E94-6AA563268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575" y="3772454"/>
                <a:ext cx="5290487" cy="746936"/>
              </a:xfrm>
              <a:prstGeom prst="rect">
                <a:avLst/>
              </a:prstGeom>
              <a:blipFill>
                <a:blip r:embed="rId3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EEBA193-772C-34E1-A6B7-FF10D75761DF}"/>
              </a:ext>
            </a:extLst>
          </p:cNvPr>
          <p:cNvSpPr txBox="1"/>
          <p:nvPr/>
        </p:nvSpPr>
        <p:spPr>
          <a:xfrm>
            <a:off x="1179161" y="2793537"/>
            <a:ext cx="285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Momentum Conservation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DBC940-5A96-84ED-3A8A-A78A1AB721DE}"/>
                  </a:ext>
                </a:extLst>
              </p:cNvPr>
              <p:cNvSpPr txBox="1"/>
              <p:nvPr/>
            </p:nvSpPr>
            <p:spPr>
              <a:xfrm>
                <a:off x="4753575" y="2448090"/>
                <a:ext cx="1891415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DBC940-5A96-84ED-3A8A-A78A1AB72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575" y="2448090"/>
                <a:ext cx="1891415" cy="746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9B38077-F9A2-6B02-5DE5-4DEE9A4FA609}"/>
              </a:ext>
            </a:extLst>
          </p:cNvPr>
          <p:cNvSpPr txBox="1"/>
          <p:nvPr/>
        </p:nvSpPr>
        <p:spPr>
          <a:xfrm>
            <a:off x="1179161" y="1547496"/>
            <a:ext cx="216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Mass Conservation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8E511C-21C0-12CD-99BE-23DBF1D85609}"/>
                  </a:ext>
                </a:extLst>
              </p:cNvPr>
              <p:cNvSpPr txBox="1"/>
              <p:nvPr/>
            </p:nvSpPr>
            <p:spPr>
              <a:xfrm>
                <a:off x="4753575" y="1593663"/>
                <a:ext cx="992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8E511C-21C0-12CD-99BE-23DBF1D85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575" y="1593663"/>
                <a:ext cx="992066" cy="276999"/>
              </a:xfrm>
              <a:prstGeom prst="rect">
                <a:avLst/>
              </a:prstGeom>
              <a:blipFill>
                <a:blip r:embed="rId5"/>
                <a:stretch>
                  <a:fillRect l="-6748" r="-429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1FD97A-9848-4E1B-9D96-CD327CC60F5D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5745641" y="1732163"/>
            <a:ext cx="1964006" cy="302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BB96FE-6F3C-8350-FC5F-F51B2C296EE1}"/>
              </a:ext>
            </a:extLst>
          </p:cNvPr>
          <p:cNvCxnSpPr>
            <a:endCxn id="7" idx="3"/>
          </p:cNvCxnSpPr>
          <p:nvPr/>
        </p:nvCxnSpPr>
        <p:spPr>
          <a:xfrm flipH="1">
            <a:off x="6644990" y="2034988"/>
            <a:ext cx="1064657" cy="786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2FA304-02DC-DDC5-138C-26DBD8C494BA}"/>
              </a:ext>
            </a:extLst>
          </p:cNvPr>
          <p:cNvSpPr txBox="1"/>
          <p:nvPr/>
        </p:nvSpPr>
        <p:spPr>
          <a:xfrm>
            <a:off x="7709647" y="1685996"/>
            <a:ext cx="339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Depend on Properties</a:t>
            </a:r>
          </a:p>
          <a:p>
            <a:r>
              <a:rPr lang="en-US" altLang="ko-KR" dirty="0"/>
              <a:t>= Depend on Energy Equation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12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03210-93F8-56E6-46D2-967946DC9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3D050-309E-1959-1DE7-68CE390B5745}"/>
              </a:ext>
            </a:extLst>
          </p:cNvPr>
          <p:cNvSpPr txBox="1"/>
          <p:nvPr/>
        </p:nvSpPr>
        <p:spPr>
          <a:xfrm>
            <a:off x="4552308" y="3244334"/>
            <a:ext cx="382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Energy Conservation Discretization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806</Words>
  <Application>Microsoft Office PowerPoint</Application>
  <PresentationFormat>와이드스크린</PresentationFormat>
  <Paragraphs>205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Apple SD Gothic Neo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태진 김</dc:creator>
  <cp:lastModifiedBy>태진 김</cp:lastModifiedBy>
  <cp:revision>2</cp:revision>
  <dcterms:created xsi:type="dcterms:W3CDTF">2024-02-21T05:30:26Z</dcterms:created>
  <dcterms:modified xsi:type="dcterms:W3CDTF">2024-02-21T08:31:47Z</dcterms:modified>
</cp:coreProperties>
</file>