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13"/>
  </p:notesMasterIdLst>
  <p:sldIdLst>
    <p:sldId id="256" r:id="rId2"/>
    <p:sldId id="265" r:id="rId3"/>
    <p:sldId id="257" r:id="rId4"/>
    <p:sldId id="258" r:id="rId5"/>
    <p:sldId id="259" r:id="rId6"/>
    <p:sldId id="260" r:id="rId7"/>
    <p:sldId id="261" r:id="rId8"/>
    <p:sldId id="262" r:id="rId9"/>
    <p:sldId id="266" r:id="rId10"/>
    <p:sldId id="264"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56" autoAdjust="0"/>
    <p:restoredTop sz="94660"/>
  </p:normalViewPr>
  <p:slideViewPr>
    <p:cSldViewPr snapToGrid="0">
      <p:cViewPr varScale="1">
        <p:scale>
          <a:sx n="87" d="100"/>
          <a:sy n="87"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tan joshi" userId="6a75a659331e86d1" providerId="LiveId" clId="{04793281-9718-490D-8E59-E1F8C575C5F2}"/>
    <pc:docChg chg="undo custSel addSld modSld">
      <pc:chgData name="ketan joshi" userId="6a75a659331e86d1" providerId="LiveId" clId="{04793281-9718-490D-8E59-E1F8C575C5F2}" dt="2018-09-20T16:58:07.695" v="577" actId="20577"/>
      <pc:docMkLst>
        <pc:docMk/>
      </pc:docMkLst>
      <pc:sldChg chg="modSp">
        <pc:chgData name="ketan joshi" userId="6a75a659331e86d1" providerId="LiveId" clId="{04793281-9718-490D-8E59-E1F8C575C5F2}" dt="2018-09-18T14:29:53.014" v="15" actId="20577"/>
        <pc:sldMkLst>
          <pc:docMk/>
          <pc:sldMk cId="409357399" sldId="256"/>
        </pc:sldMkLst>
        <pc:spChg chg="mod">
          <ac:chgData name="ketan joshi" userId="6a75a659331e86d1" providerId="LiveId" clId="{04793281-9718-490D-8E59-E1F8C575C5F2}" dt="2018-09-18T14:29:53.014" v="15" actId="20577"/>
          <ac:spMkLst>
            <pc:docMk/>
            <pc:sldMk cId="409357399" sldId="256"/>
            <ac:spMk id="2" creationId="{303EFDAE-E360-4F2A-B6B4-159427114F94}"/>
          </ac:spMkLst>
        </pc:spChg>
      </pc:sldChg>
      <pc:sldChg chg="modSp">
        <pc:chgData name="ketan joshi" userId="6a75a659331e86d1" providerId="LiveId" clId="{04793281-9718-490D-8E59-E1F8C575C5F2}" dt="2018-09-20T06:04:07.680" v="563" actId="20577"/>
        <pc:sldMkLst>
          <pc:docMk/>
          <pc:sldMk cId="1422310817" sldId="257"/>
        </pc:sldMkLst>
        <pc:spChg chg="mod">
          <ac:chgData name="ketan joshi" userId="6a75a659331e86d1" providerId="LiveId" clId="{04793281-9718-490D-8E59-E1F8C575C5F2}" dt="2018-09-20T06:04:07.680" v="563" actId="20577"/>
          <ac:spMkLst>
            <pc:docMk/>
            <pc:sldMk cId="1422310817" sldId="257"/>
            <ac:spMk id="3" creationId="{3CC39011-E960-4F0F-A6D4-D8C4B51D3327}"/>
          </ac:spMkLst>
        </pc:spChg>
      </pc:sldChg>
      <pc:sldChg chg="modSp">
        <pc:chgData name="ketan joshi" userId="6a75a659331e86d1" providerId="LiveId" clId="{04793281-9718-490D-8E59-E1F8C575C5F2}" dt="2018-09-20T01:55:36.021" v="229" actId="113"/>
        <pc:sldMkLst>
          <pc:docMk/>
          <pc:sldMk cId="2569289545" sldId="258"/>
        </pc:sldMkLst>
        <pc:spChg chg="mod">
          <ac:chgData name="ketan joshi" userId="6a75a659331e86d1" providerId="LiveId" clId="{04793281-9718-490D-8E59-E1F8C575C5F2}" dt="2018-09-20T01:55:36.021" v="229" actId="113"/>
          <ac:spMkLst>
            <pc:docMk/>
            <pc:sldMk cId="2569289545" sldId="258"/>
            <ac:spMk id="3" creationId="{E16D3A80-3417-4199-B3DB-82649764CEA5}"/>
          </ac:spMkLst>
        </pc:spChg>
      </pc:sldChg>
      <pc:sldChg chg="modSp">
        <pc:chgData name="ketan joshi" userId="6a75a659331e86d1" providerId="LiveId" clId="{04793281-9718-490D-8E59-E1F8C575C5F2}" dt="2018-09-20T16:53:54.731" v="576" actId="20577"/>
        <pc:sldMkLst>
          <pc:docMk/>
          <pc:sldMk cId="3271690654" sldId="259"/>
        </pc:sldMkLst>
        <pc:spChg chg="mod">
          <ac:chgData name="ketan joshi" userId="6a75a659331e86d1" providerId="LiveId" clId="{04793281-9718-490D-8E59-E1F8C575C5F2}" dt="2018-09-20T16:53:54.731" v="576" actId="20577"/>
          <ac:spMkLst>
            <pc:docMk/>
            <pc:sldMk cId="3271690654" sldId="259"/>
            <ac:spMk id="3" creationId="{AF09816B-4988-4DB9-AAC2-85063E5EA0EF}"/>
          </ac:spMkLst>
        </pc:spChg>
      </pc:sldChg>
      <pc:sldChg chg="modSp">
        <pc:chgData name="ketan joshi" userId="6a75a659331e86d1" providerId="LiveId" clId="{04793281-9718-490D-8E59-E1F8C575C5F2}" dt="2018-09-20T03:56:56.575" v="526" actId="20577"/>
        <pc:sldMkLst>
          <pc:docMk/>
          <pc:sldMk cId="1867252649" sldId="260"/>
        </pc:sldMkLst>
        <pc:spChg chg="mod">
          <ac:chgData name="ketan joshi" userId="6a75a659331e86d1" providerId="LiveId" clId="{04793281-9718-490D-8E59-E1F8C575C5F2}" dt="2018-09-20T03:56:56.575" v="526" actId="20577"/>
          <ac:spMkLst>
            <pc:docMk/>
            <pc:sldMk cId="1867252649" sldId="260"/>
            <ac:spMk id="3" creationId="{70F74C0B-5DE9-4BD4-A4F5-C7BF8B4A18D3}"/>
          </ac:spMkLst>
        </pc:spChg>
      </pc:sldChg>
      <pc:sldChg chg="modSp">
        <pc:chgData name="ketan joshi" userId="6a75a659331e86d1" providerId="LiveId" clId="{04793281-9718-490D-8E59-E1F8C575C5F2}" dt="2018-09-20T16:58:07.695" v="577" actId="20577"/>
        <pc:sldMkLst>
          <pc:docMk/>
          <pc:sldMk cId="1476960301" sldId="261"/>
        </pc:sldMkLst>
        <pc:spChg chg="mod">
          <ac:chgData name="ketan joshi" userId="6a75a659331e86d1" providerId="LiveId" clId="{04793281-9718-490D-8E59-E1F8C575C5F2}" dt="2018-09-20T16:58:07.695" v="577" actId="20577"/>
          <ac:spMkLst>
            <pc:docMk/>
            <pc:sldMk cId="1476960301" sldId="261"/>
            <ac:spMk id="3" creationId="{B4AC92CD-03BB-457F-9673-5C2BA468D931}"/>
          </ac:spMkLst>
        </pc:spChg>
      </pc:sldChg>
      <pc:sldChg chg="modSp">
        <pc:chgData name="ketan joshi" userId="6a75a659331e86d1" providerId="LiveId" clId="{04793281-9718-490D-8E59-E1F8C575C5F2}" dt="2018-09-20T04:05:20.500" v="529" actId="20577"/>
        <pc:sldMkLst>
          <pc:docMk/>
          <pc:sldMk cId="994048973" sldId="262"/>
        </pc:sldMkLst>
        <pc:spChg chg="mod">
          <ac:chgData name="ketan joshi" userId="6a75a659331e86d1" providerId="LiveId" clId="{04793281-9718-490D-8E59-E1F8C575C5F2}" dt="2018-09-20T04:05:20.500" v="529" actId="20577"/>
          <ac:spMkLst>
            <pc:docMk/>
            <pc:sldMk cId="994048973" sldId="262"/>
            <ac:spMk id="3" creationId="{5A02D237-AF2F-43BA-8A07-FC51E037CD06}"/>
          </ac:spMkLst>
        </pc:spChg>
      </pc:sldChg>
      <pc:sldChg chg="addSp delSp modSp add">
        <pc:chgData name="ketan joshi" userId="6a75a659331e86d1" providerId="LiveId" clId="{04793281-9718-490D-8E59-E1F8C575C5F2}" dt="2018-09-20T02:21:26.310" v="444" actId="20577"/>
        <pc:sldMkLst>
          <pc:docMk/>
          <pc:sldMk cId="579300560" sldId="265"/>
        </pc:sldMkLst>
        <pc:spChg chg="add del mod">
          <ac:chgData name="ketan joshi" userId="6a75a659331e86d1" providerId="LiveId" clId="{04793281-9718-490D-8E59-E1F8C575C5F2}" dt="2018-09-20T02:16:07.599" v="363" actId="1076"/>
          <ac:spMkLst>
            <pc:docMk/>
            <pc:sldMk cId="579300560" sldId="265"/>
            <ac:spMk id="2" creationId="{7B663707-C3C2-47FE-883D-2654F682F408}"/>
          </ac:spMkLst>
        </pc:spChg>
        <pc:spChg chg="del">
          <ac:chgData name="ketan joshi" userId="6a75a659331e86d1" providerId="LiveId" clId="{04793281-9718-490D-8E59-E1F8C575C5F2}" dt="2018-09-20T02:15:54.438" v="361" actId="931"/>
          <ac:spMkLst>
            <pc:docMk/>
            <pc:sldMk cId="579300560" sldId="265"/>
            <ac:spMk id="3" creationId="{7E276621-5D40-4AD9-8DBA-A805EF2F36D3}"/>
          </ac:spMkLst>
        </pc:spChg>
        <pc:spChg chg="add mod">
          <ac:chgData name="ketan joshi" userId="6a75a659331e86d1" providerId="LiveId" clId="{04793281-9718-490D-8E59-E1F8C575C5F2}" dt="2018-09-20T02:21:26.310" v="444" actId="20577"/>
          <ac:spMkLst>
            <pc:docMk/>
            <pc:sldMk cId="579300560" sldId="265"/>
            <ac:spMk id="8" creationId="{3E4943F8-4086-42E2-83E3-6598CEE1485F}"/>
          </ac:spMkLst>
        </pc:spChg>
        <pc:picChg chg="add mod">
          <ac:chgData name="ketan joshi" userId="6a75a659331e86d1" providerId="LiveId" clId="{04793281-9718-490D-8E59-E1F8C575C5F2}" dt="2018-09-20T02:16:11.570" v="364" actId="14100"/>
          <ac:picMkLst>
            <pc:docMk/>
            <pc:sldMk cId="579300560" sldId="265"/>
            <ac:picMk id="5" creationId="{77CBBC31-1311-4A18-BDA8-0EACF4660912}"/>
          </ac:picMkLst>
        </pc:picChg>
        <pc:picChg chg="add mod">
          <ac:chgData name="ketan joshi" userId="6a75a659331e86d1" providerId="LiveId" clId="{04793281-9718-490D-8E59-E1F8C575C5F2}" dt="2018-09-20T02:19:40.660" v="367" actId="1076"/>
          <ac:picMkLst>
            <pc:docMk/>
            <pc:sldMk cId="579300560" sldId="265"/>
            <ac:picMk id="7" creationId="{41A4AD63-C784-476E-B341-870EF3EFC080}"/>
          </ac:picMkLst>
        </pc:picChg>
      </pc:sldChg>
      <pc:sldChg chg="addSp delSp modSp add">
        <pc:chgData name="ketan joshi" userId="6a75a659331e86d1" providerId="LiveId" clId="{04793281-9718-490D-8E59-E1F8C575C5F2}" dt="2018-09-20T04:12:31.506" v="561" actId="122"/>
        <pc:sldMkLst>
          <pc:docMk/>
          <pc:sldMk cId="4048663107" sldId="266"/>
        </pc:sldMkLst>
        <pc:spChg chg="del">
          <ac:chgData name="ketan joshi" userId="6a75a659331e86d1" providerId="LiveId" clId="{04793281-9718-490D-8E59-E1F8C575C5F2}" dt="2018-09-20T04:05:31.459" v="531" actId="478"/>
          <ac:spMkLst>
            <pc:docMk/>
            <pc:sldMk cId="4048663107" sldId="266"/>
            <ac:spMk id="2" creationId="{D61068E3-E81B-40FB-BBC9-BEA30DE229D0}"/>
          </ac:spMkLst>
        </pc:spChg>
        <pc:spChg chg="del mod">
          <ac:chgData name="ketan joshi" userId="6a75a659331e86d1" providerId="LiveId" clId="{04793281-9718-490D-8E59-E1F8C575C5F2}" dt="2018-09-20T04:11:01.963" v="534" actId="931"/>
          <ac:spMkLst>
            <pc:docMk/>
            <pc:sldMk cId="4048663107" sldId="266"/>
            <ac:spMk id="3" creationId="{C053DDB6-826C-47CB-9855-74FA7BF32A46}"/>
          </ac:spMkLst>
        </pc:spChg>
        <pc:spChg chg="add mod">
          <ac:chgData name="ketan joshi" userId="6a75a659331e86d1" providerId="LiveId" clId="{04793281-9718-490D-8E59-E1F8C575C5F2}" dt="2018-09-20T04:12:31.506" v="561" actId="122"/>
          <ac:spMkLst>
            <pc:docMk/>
            <pc:sldMk cId="4048663107" sldId="266"/>
            <ac:spMk id="6" creationId="{D276DF6A-2105-4A8A-87F0-AD08B22E8F5B}"/>
          </ac:spMkLst>
        </pc:spChg>
        <pc:picChg chg="add mod">
          <ac:chgData name="ketan joshi" userId="6a75a659331e86d1" providerId="LiveId" clId="{04793281-9718-490D-8E59-E1F8C575C5F2}" dt="2018-09-20T04:11:13.676" v="537" actId="1076"/>
          <ac:picMkLst>
            <pc:docMk/>
            <pc:sldMk cId="4048663107" sldId="266"/>
            <ac:picMk id="5" creationId="{A87FF4C7-0C72-4D29-9496-8B9F065912D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013B6-4FA1-408D-B25F-5931D8502727}" type="datetimeFigureOut">
              <a:rPr lang="en-US" smtClean="0"/>
              <a:t>9/20/2018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1F4443-9B26-4320-A6CB-D35075554015}" type="slidenum">
              <a:rPr lang="en-US" smtClean="0"/>
              <a:t>‹#›</a:t>
            </a:fld>
            <a:endParaRPr lang="en-US"/>
          </a:p>
        </p:txBody>
      </p:sp>
    </p:spTree>
    <p:extLst>
      <p:ext uri="{BB962C8B-B14F-4D97-AF65-F5344CB8AC3E}">
        <p14:creationId xmlns:p14="http://schemas.microsoft.com/office/powerpoint/2010/main" val="618265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F90AE-80EF-49E4-8828-832125BF6D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06A1EB-D8DB-4CCE-B005-8552B341C5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075338-DDEF-4FBE-BB05-276EAA08F775}"/>
              </a:ext>
            </a:extLst>
          </p:cNvPr>
          <p:cNvSpPr>
            <a:spLocks noGrp="1"/>
          </p:cNvSpPr>
          <p:nvPr>
            <p:ph type="dt" sz="half" idx="10"/>
          </p:nvPr>
        </p:nvSpPr>
        <p:spPr/>
        <p:txBody>
          <a:bodyPr/>
          <a:lstStyle/>
          <a:p>
            <a:fld id="{0D52A667-025B-421B-B182-95EBEC2D8123}" type="datetimeFigureOut">
              <a:rPr lang="en-US" smtClean="0"/>
              <a:t>9/20/2018</a:t>
            </a:fld>
            <a:endParaRPr lang="en-US"/>
          </a:p>
        </p:txBody>
      </p:sp>
      <p:sp>
        <p:nvSpPr>
          <p:cNvPr id="5" name="Footer Placeholder 4">
            <a:extLst>
              <a:ext uri="{FF2B5EF4-FFF2-40B4-BE49-F238E27FC236}">
                <a16:creationId xmlns:a16="http://schemas.microsoft.com/office/drawing/2014/main" id="{94A68842-A10B-486E-8E0F-9DDE834A35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D914E-A291-4CF5-981E-F38A3E39CBD2}"/>
              </a:ext>
            </a:extLst>
          </p:cNvPr>
          <p:cNvSpPr>
            <a:spLocks noGrp="1"/>
          </p:cNvSpPr>
          <p:nvPr>
            <p:ph type="sldNum" sz="quarter" idx="12"/>
          </p:nvPr>
        </p:nvSpPr>
        <p:spPr/>
        <p:txBody>
          <a:bodyPr/>
          <a:lstStyle/>
          <a:p>
            <a:fld id="{CF7A43F1-4204-49FE-BC18-BAF0AE723515}" type="slidenum">
              <a:rPr lang="en-US" smtClean="0"/>
              <a:t>‹#›</a:t>
            </a:fld>
            <a:endParaRPr lang="en-US"/>
          </a:p>
        </p:txBody>
      </p:sp>
    </p:spTree>
    <p:extLst>
      <p:ext uri="{BB962C8B-B14F-4D97-AF65-F5344CB8AC3E}">
        <p14:creationId xmlns:p14="http://schemas.microsoft.com/office/powerpoint/2010/main" val="3349981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5EE6C-7101-45A2-A6AC-75F1200C22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CBC29C-7C9F-4ACE-A626-759955AF50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74C481-D9B4-4708-8CCD-ACB9C0A8D241}"/>
              </a:ext>
            </a:extLst>
          </p:cNvPr>
          <p:cNvSpPr>
            <a:spLocks noGrp="1"/>
          </p:cNvSpPr>
          <p:nvPr>
            <p:ph type="dt" sz="half" idx="10"/>
          </p:nvPr>
        </p:nvSpPr>
        <p:spPr/>
        <p:txBody>
          <a:bodyPr/>
          <a:lstStyle/>
          <a:p>
            <a:fld id="{0D52A667-025B-421B-B182-95EBEC2D8123}" type="datetimeFigureOut">
              <a:rPr lang="en-US" smtClean="0"/>
              <a:t>9/20/2018</a:t>
            </a:fld>
            <a:endParaRPr lang="en-US"/>
          </a:p>
        </p:txBody>
      </p:sp>
      <p:sp>
        <p:nvSpPr>
          <p:cNvPr id="5" name="Footer Placeholder 4">
            <a:extLst>
              <a:ext uri="{FF2B5EF4-FFF2-40B4-BE49-F238E27FC236}">
                <a16:creationId xmlns:a16="http://schemas.microsoft.com/office/drawing/2014/main" id="{039830BB-4A28-43BB-90B2-0533121D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EDF87E-840F-45A1-BEF3-6A8D21B73153}"/>
              </a:ext>
            </a:extLst>
          </p:cNvPr>
          <p:cNvSpPr>
            <a:spLocks noGrp="1"/>
          </p:cNvSpPr>
          <p:nvPr>
            <p:ph type="sldNum" sz="quarter" idx="12"/>
          </p:nvPr>
        </p:nvSpPr>
        <p:spPr/>
        <p:txBody>
          <a:bodyPr/>
          <a:lstStyle/>
          <a:p>
            <a:fld id="{CF7A43F1-4204-49FE-BC18-BAF0AE723515}" type="slidenum">
              <a:rPr lang="en-US" smtClean="0"/>
              <a:t>‹#›</a:t>
            </a:fld>
            <a:endParaRPr lang="en-US"/>
          </a:p>
        </p:txBody>
      </p:sp>
    </p:spTree>
    <p:extLst>
      <p:ext uri="{BB962C8B-B14F-4D97-AF65-F5344CB8AC3E}">
        <p14:creationId xmlns:p14="http://schemas.microsoft.com/office/powerpoint/2010/main" val="3151391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B1ECDF-932B-4368-B424-7676DACF6E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0A3DF2-09D5-488D-8AD1-19B40765298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6ADFB9-2E7D-4E8F-A023-C9CB21F8CD62}"/>
              </a:ext>
            </a:extLst>
          </p:cNvPr>
          <p:cNvSpPr>
            <a:spLocks noGrp="1"/>
          </p:cNvSpPr>
          <p:nvPr>
            <p:ph type="dt" sz="half" idx="10"/>
          </p:nvPr>
        </p:nvSpPr>
        <p:spPr/>
        <p:txBody>
          <a:bodyPr/>
          <a:lstStyle/>
          <a:p>
            <a:fld id="{0D52A667-025B-421B-B182-95EBEC2D8123}" type="datetimeFigureOut">
              <a:rPr lang="en-US" smtClean="0"/>
              <a:t>9/20/2018</a:t>
            </a:fld>
            <a:endParaRPr lang="en-US"/>
          </a:p>
        </p:txBody>
      </p:sp>
      <p:sp>
        <p:nvSpPr>
          <p:cNvPr id="5" name="Footer Placeholder 4">
            <a:extLst>
              <a:ext uri="{FF2B5EF4-FFF2-40B4-BE49-F238E27FC236}">
                <a16:creationId xmlns:a16="http://schemas.microsoft.com/office/drawing/2014/main" id="{2BEA0BB5-9076-469C-9CB8-9BFA13AA72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9E9700-FF43-4045-A081-B893F500F2DE}"/>
              </a:ext>
            </a:extLst>
          </p:cNvPr>
          <p:cNvSpPr>
            <a:spLocks noGrp="1"/>
          </p:cNvSpPr>
          <p:nvPr>
            <p:ph type="sldNum" sz="quarter" idx="12"/>
          </p:nvPr>
        </p:nvSpPr>
        <p:spPr/>
        <p:txBody>
          <a:bodyPr/>
          <a:lstStyle/>
          <a:p>
            <a:fld id="{CF7A43F1-4204-49FE-BC18-BAF0AE723515}" type="slidenum">
              <a:rPr lang="en-US" smtClean="0"/>
              <a:t>‹#›</a:t>
            </a:fld>
            <a:endParaRPr lang="en-US"/>
          </a:p>
        </p:txBody>
      </p:sp>
    </p:spTree>
    <p:extLst>
      <p:ext uri="{BB962C8B-B14F-4D97-AF65-F5344CB8AC3E}">
        <p14:creationId xmlns:p14="http://schemas.microsoft.com/office/powerpoint/2010/main" val="83893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518FC-2062-4F02-AAED-5FE2B2CB9D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4A0182-C70A-4E66-990E-3649080F532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E86A0E-C4C8-45E5-8EDE-435CF0640444}"/>
              </a:ext>
            </a:extLst>
          </p:cNvPr>
          <p:cNvSpPr>
            <a:spLocks noGrp="1"/>
          </p:cNvSpPr>
          <p:nvPr>
            <p:ph type="dt" sz="half" idx="10"/>
          </p:nvPr>
        </p:nvSpPr>
        <p:spPr/>
        <p:txBody>
          <a:bodyPr/>
          <a:lstStyle/>
          <a:p>
            <a:fld id="{0D52A667-025B-421B-B182-95EBEC2D8123}" type="datetimeFigureOut">
              <a:rPr lang="en-US" smtClean="0"/>
              <a:t>9/20/2018</a:t>
            </a:fld>
            <a:endParaRPr lang="en-US"/>
          </a:p>
        </p:txBody>
      </p:sp>
      <p:sp>
        <p:nvSpPr>
          <p:cNvPr id="5" name="Footer Placeholder 4">
            <a:extLst>
              <a:ext uri="{FF2B5EF4-FFF2-40B4-BE49-F238E27FC236}">
                <a16:creationId xmlns:a16="http://schemas.microsoft.com/office/drawing/2014/main" id="{2F04606A-A6AB-4A9A-AF63-A6D6D5B66A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1D36FA-8B03-4FB2-A69A-03CA0BFDD921}"/>
              </a:ext>
            </a:extLst>
          </p:cNvPr>
          <p:cNvSpPr>
            <a:spLocks noGrp="1"/>
          </p:cNvSpPr>
          <p:nvPr>
            <p:ph type="sldNum" sz="quarter" idx="12"/>
          </p:nvPr>
        </p:nvSpPr>
        <p:spPr/>
        <p:txBody>
          <a:bodyPr/>
          <a:lstStyle/>
          <a:p>
            <a:fld id="{CF7A43F1-4204-49FE-BC18-BAF0AE723515}" type="slidenum">
              <a:rPr lang="en-US" smtClean="0"/>
              <a:t>‹#›</a:t>
            </a:fld>
            <a:endParaRPr lang="en-US"/>
          </a:p>
        </p:txBody>
      </p:sp>
    </p:spTree>
    <p:extLst>
      <p:ext uri="{BB962C8B-B14F-4D97-AF65-F5344CB8AC3E}">
        <p14:creationId xmlns:p14="http://schemas.microsoft.com/office/powerpoint/2010/main" val="3002987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C9670-4F85-456C-8980-07AE269C68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0CB684-7984-4CB6-99DE-10ED1761F5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D97D5DC-49A0-4B70-9CBC-4DCED16C1ECA}"/>
              </a:ext>
            </a:extLst>
          </p:cNvPr>
          <p:cNvSpPr>
            <a:spLocks noGrp="1"/>
          </p:cNvSpPr>
          <p:nvPr>
            <p:ph type="dt" sz="half" idx="10"/>
          </p:nvPr>
        </p:nvSpPr>
        <p:spPr/>
        <p:txBody>
          <a:bodyPr/>
          <a:lstStyle/>
          <a:p>
            <a:fld id="{0D52A667-025B-421B-B182-95EBEC2D8123}" type="datetimeFigureOut">
              <a:rPr lang="en-US" smtClean="0"/>
              <a:t>9/20/2018</a:t>
            </a:fld>
            <a:endParaRPr lang="en-US"/>
          </a:p>
        </p:txBody>
      </p:sp>
      <p:sp>
        <p:nvSpPr>
          <p:cNvPr id="5" name="Footer Placeholder 4">
            <a:extLst>
              <a:ext uri="{FF2B5EF4-FFF2-40B4-BE49-F238E27FC236}">
                <a16:creationId xmlns:a16="http://schemas.microsoft.com/office/drawing/2014/main" id="{9CDA8AFC-36C8-4354-B95D-8E2A7B3E60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F9B4B3-418E-46F6-A0B6-EA7A3B19BBF7}"/>
              </a:ext>
            </a:extLst>
          </p:cNvPr>
          <p:cNvSpPr>
            <a:spLocks noGrp="1"/>
          </p:cNvSpPr>
          <p:nvPr>
            <p:ph type="sldNum" sz="quarter" idx="12"/>
          </p:nvPr>
        </p:nvSpPr>
        <p:spPr/>
        <p:txBody>
          <a:bodyPr/>
          <a:lstStyle/>
          <a:p>
            <a:fld id="{CF7A43F1-4204-49FE-BC18-BAF0AE723515}" type="slidenum">
              <a:rPr lang="en-US" smtClean="0"/>
              <a:t>‹#›</a:t>
            </a:fld>
            <a:endParaRPr lang="en-US"/>
          </a:p>
        </p:txBody>
      </p:sp>
    </p:spTree>
    <p:extLst>
      <p:ext uri="{BB962C8B-B14F-4D97-AF65-F5344CB8AC3E}">
        <p14:creationId xmlns:p14="http://schemas.microsoft.com/office/powerpoint/2010/main" val="865888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13BE-8C07-4452-9C84-6ED96EF178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6E9E07-4F8D-46B6-BC19-6814499E6A0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B379B9-D7C4-45C3-831F-B91BA14C217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76D95C-14C9-4EEA-9F94-1B54330C6A16}"/>
              </a:ext>
            </a:extLst>
          </p:cNvPr>
          <p:cNvSpPr>
            <a:spLocks noGrp="1"/>
          </p:cNvSpPr>
          <p:nvPr>
            <p:ph type="dt" sz="half" idx="10"/>
          </p:nvPr>
        </p:nvSpPr>
        <p:spPr/>
        <p:txBody>
          <a:bodyPr/>
          <a:lstStyle/>
          <a:p>
            <a:fld id="{0D52A667-025B-421B-B182-95EBEC2D8123}" type="datetimeFigureOut">
              <a:rPr lang="en-US" smtClean="0"/>
              <a:t>9/20/2018</a:t>
            </a:fld>
            <a:endParaRPr lang="en-US"/>
          </a:p>
        </p:txBody>
      </p:sp>
      <p:sp>
        <p:nvSpPr>
          <p:cNvPr id="6" name="Footer Placeholder 5">
            <a:extLst>
              <a:ext uri="{FF2B5EF4-FFF2-40B4-BE49-F238E27FC236}">
                <a16:creationId xmlns:a16="http://schemas.microsoft.com/office/drawing/2014/main" id="{9627F325-3397-4235-B912-33795B73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B52851-B8B4-41CA-B64B-EFA0191A7788}"/>
              </a:ext>
            </a:extLst>
          </p:cNvPr>
          <p:cNvSpPr>
            <a:spLocks noGrp="1"/>
          </p:cNvSpPr>
          <p:nvPr>
            <p:ph type="sldNum" sz="quarter" idx="12"/>
          </p:nvPr>
        </p:nvSpPr>
        <p:spPr/>
        <p:txBody>
          <a:bodyPr/>
          <a:lstStyle/>
          <a:p>
            <a:fld id="{CF7A43F1-4204-49FE-BC18-BAF0AE723515}" type="slidenum">
              <a:rPr lang="en-US" smtClean="0"/>
              <a:t>‹#›</a:t>
            </a:fld>
            <a:endParaRPr lang="en-US"/>
          </a:p>
        </p:txBody>
      </p:sp>
    </p:spTree>
    <p:extLst>
      <p:ext uri="{BB962C8B-B14F-4D97-AF65-F5344CB8AC3E}">
        <p14:creationId xmlns:p14="http://schemas.microsoft.com/office/powerpoint/2010/main" val="2341242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DADE-7AC0-472A-85CA-EE558E952C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1388D2-AFCD-43EC-93FC-F8468A586D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E301C6C-A54E-4F60-992C-7B1BBE09AF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044484-ACCC-4794-832A-B930DA9E30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9E7375D-7627-402B-BBEB-429D3B0CA94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2787F8-2F7F-4294-8F71-FE700D3041EA}"/>
              </a:ext>
            </a:extLst>
          </p:cNvPr>
          <p:cNvSpPr>
            <a:spLocks noGrp="1"/>
          </p:cNvSpPr>
          <p:nvPr>
            <p:ph type="dt" sz="half" idx="10"/>
          </p:nvPr>
        </p:nvSpPr>
        <p:spPr/>
        <p:txBody>
          <a:bodyPr/>
          <a:lstStyle/>
          <a:p>
            <a:fld id="{0D52A667-025B-421B-B182-95EBEC2D8123}" type="datetimeFigureOut">
              <a:rPr lang="en-US" smtClean="0"/>
              <a:t>9/20/2018</a:t>
            </a:fld>
            <a:endParaRPr lang="en-US"/>
          </a:p>
        </p:txBody>
      </p:sp>
      <p:sp>
        <p:nvSpPr>
          <p:cNvPr id="8" name="Footer Placeholder 7">
            <a:extLst>
              <a:ext uri="{FF2B5EF4-FFF2-40B4-BE49-F238E27FC236}">
                <a16:creationId xmlns:a16="http://schemas.microsoft.com/office/drawing/2014/main" id="{EE6D6CF4-06FE-448D-B481-B9D7CC0206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7E9EF2-5A1F-4C79-9E93-AF2CC2E6EA9D}"/>
              </a:ext>
            </a:extLst>
          </p:cNvPr>
          <p:cNvSpPr>
            <a:spLocks noGrp="1"/>
          </p:cNvSpPr>
          <p:nvPr>
            <p:ph type="sldNum" sz="quarter" idx="12"/>
          </p:nvPr>
        </p:nvSpPr>
        <p:spPr/>
        <p:txBody>
          <a:bodyPr/>
          <a:lstStyle/>
          <a:p>
            <a:fld id="{CF7A43F1-4204-49FE-BC18-BAF0AE723515}" type="slidenum">
              <a:rPr lang="en-US" smtClean="0"/>
              <a:t>‹#›</a:t>
            </a:fld>
            <a:endParaRPr lang="en-US"/>
          </a:p>
        </p:txBody>
      </p:sp>
    </p:spTree>
    <p:extLst>
      <p:ext uri="{BB962C8B-B14F-4D97-AF65-F5344CB8AC3E}">
        <p14:creationId xmlns:p14="http://schemas.microsoft.com/office/powerpoint/2010/main" val="2150416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E64A7-05EB-4C9D-9613-E2FE2FD038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BD4F58-DDC1-4BB4-B56F-F8A63595C6B4}"/>
              </a:ext>
            </a:extLst>
          </p:cNvPr>
          <p:cNvSpPr>
            <a:spLocks noGrp="1"/>
          </p:cNvSpPr>
          <p:nvPr>
            <p:ph type="dt" sz="half" idx="10"/>
          </p:nvPr>
        </p:nvSpPr>
        <p:spPr/>
        <p:txBody>
          <a:bodyPr/>
          <a:lstStyle/>
          <a:p>
            <a:fld id="{0D52A667-025B-421B-B182-95EBEC2D8123}" type="datetimeFigureOut">
              <a:rPr lang="en-US" smtClean="0"/>
              <a:t>9/20/2018</a:t>
            </a:fld>
            <a:endParaRPr lang="en-US"/>
          </a:p>
        </p:txBody>
      </p:sp>
      <p:sp>
        <p:nvSpPr>
          <p:cNvPr id="4" name="Footer Placeholder 3">
            <a:extLst>
              <a:ext uri="{FF2B5EF4-FFF2-40B4-BE49-F238E27FC236}">
                <a16:creationId xmlns:a16="http://schemas.microsoft.com/office/drawing/2014/main" id="{2CD62E13-B2A8-4DB1-A03D-71E6AD8D4A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D63709-5205-4751-823C-A6043534F4C2}"/>
              </a:ext>
            </a:extLst>
          </p:cNvPr>
          <p:cNvSpPr>
            <a:spLocks noGrp="1"/>
          </p:cNvSpPr>
          <p:nvPr>
            <p:ph type="sldNum" sz="quarter" idx="12"/>
          </p:nvPr>
        </p:nvSpPr>
        <p:spPr/>
        <p:txBody>
          <a:bodyPr/>
          <a:lstStyle/>
          <a:p>
            <a:fld id="{CF7A43F1-4204-49FE-BC18-BAF0AE723515}" type="slidenum">
              <a:rPr lang="en-US" smtClean="0"/>
              <a:t>‹#›</a:t>
            </a:fld>
            <a:endParaRPr lang="en-US"/>
          </a:p>
        </p:txBody>
      </p:sp>
    </p:spTree>
    <p:extLst>
      <p:ext uri="{BB962C8B-B14F-4D97-AF65-F5344CB8AC3E}">
        <p14:creationId xmlns:p14="http://schemas.microsoft.com/office/powerpoint/2010/main" val="4062138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109200-CD82-4681-B3B7-7E2CFE7004C0}"/>
              </a:ext>
            </a:extLst>
          </p:cNvPr>
          <p:cNvSpPr>
            <a:spLocks noGrp="1"/>
          </p:cNvSpPr>
          <p:nvPr>
            <p:ph type="dt" sz="half" idx="10"/>
          </p:nvPr>
        </p:nvSpPr>
        <p:spPr/>
        <p:txBody>
          <a:bodyPr/>
          <a:lstStyle/>
          <a:p>
            <a:fld id="{0D52A667-025B-421B-B182-95EBEC2D8123}" type="datetimeFigureOut">
              <a:rPr lang="en-US" smtClean="0"/>
              <a:t>9/20/2018</a:t>
            </a:fld>
            <a:endParaRPr lang="en-US"/>
          </a:p>
        </p:txBody>
      </p:sp>
      <p:sp>
        <p:nvSpPr>
          <p:cNvPr id="3" name="Footer Placeholder 2">
            <a:extLst>
              <a:ext uri="{FF2B5EF4-FFF2-40B4-BE49-F238E27FC236}">
                <a16:creationId xmlns:a16="http://schemas.microsoft.com/office/drawing/2014/main" id="{42AC79AB-4D7D-48C7-8E12-B2181EEA5C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B25F2-8A70-4CEA-AD5F-587014BCA10E}"/>
              </a:ext>
            </a:extLst>
          </p:cNvPr>
          <p:cNvSpPr>
            <a:spLocks noGrp="1"/>
          </p:cNvSpPr>
          <p:nvPr>
            <p:ph type="sldNum" sz="quarter" idx="12"/>
          </p:nvPr>
        </p:nvSpPr>
        <p:spPr/>
        <p:txBody>
          <a:bodyPr/>
          <a:lstStyle/>
          <a:p>
            <a:fld id="{CF7A43F1-4204-49FE-BC18-BAF0AE723515}" type="slidenum">
              <a:rPr lang="en-US" smtClean="0"/>
              <a:t>‹#›</a:t>
            </a:fld>
            <a:endParaRPr lang="en-US"/>
          </a:p>
        </p:txBody>
      </p:sp>
    </p:spTree>
    <p:extLst>
      <p:ext uri="{BB962C8B-B14F-4D97-AF65-F5344CB8AC3E}">
        <p14:creationId xmlns:p14="http://schemas.microsoft.com/office/powerpoint/2010/main" val="839075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96516-547A-41F5-8D12-DBC9EA7DB6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6EEEEF-99C9-4D5C-A423-A02C9DAFAD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1B6F55-AA4F-4336-9257-3BE12305E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AB0429-5019-463D-BCD5-549A8863B225}"/>
              </a:ext>
            </a:extLst>
          </p:cNvPr>
          <p:cNvSpPr>
            <a:spLocks noGrp="1"/>
          </p:cNvSpPr>
          <p:nvPr>
            <p:ph type="dt" sz="half" idx="10"/>
          </p:nvPr>
        </p:nvSpPr>
        <p:spPr/>
        <p:txBody>
          <a:bodyPr/>
          <a:lstStyle/>
          <a:p>
            <a:fld id="{0D52A667-025B-421B-B182-95EBEC2D8123}" type="datetimeFigureOut">
              <a:rPr lang="en-US" smtClean="0"/>
              <a:t>9/20/2018</a:t>
            </a:fld>
            <a:endParaRPr lang="en-US"/>
          </a:p>
        </p:txBody>
      </p:sp>
      <p:sp>
        <p:nvSpPr>
          <p:cNvPr id="6" name="Footer Placeholder 5">
            <a:extLst>
              <a:ext uri="{FF2B5EF4-FFF2-40B4-BE49-F238E27FC236}">
                <a16:creationId xmlns:a16="http://schemas.microsoft.com/office/drawing/2014/main" id="{B2BA4B3D-7747-4721-842A-A47265E424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6D344-19C3-44A3-915A-0D0774B69CF2}"/>
              </a:ext>
            </a:extLst>
          </p:cNvPr>
          <p:cNvSpPr>
            <a:spLocks noGrp="1"/>
          </p:cNvSpPr>
          <p:nvPr>
            <p:ph type="sldNum" sz="quarter" idx="12"/>
          </p:nvPr>
        </p:nvSpPr>
        <p:spPr/>
        <p:txBody>
          <a:bodyPr/>
          <a:lstStyle/>
          <a:p>
            <a:fld id="{CF7A43F1-4204-49FE-BC18-BAF0AE723515}" type="slidenum">
              <a:rPr lang="en-US" smtClean="0"/>
              <a:t>‹#›</a:t>
            </a:fld>
            <a:endParaRPr lang="en-US"/>
          </a:p>
        </p:txBody>
      </p:sp>
    </p:spTree>
    <p:extLst>
      <p:ext uri="{BB962C8B-B14F-4D97-AF65-F5344CB8AC3E}">
        <p14:creationId xmlns:p14="http://schemas.microsoft.com/office/powerpoint/2010/main" val="2095156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E9C96-B79E-435A-8C9B-580E966AE9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701C6F-62D6-402D-B098-5D3FE37F49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F7E465-356B-4130-AE45-930C01ADC9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70F393-F7F9-4350-8187-A9C72383D399}"/>
              </a:ext>
            </a:extLst>
          </p:cNvPr>
          <p:cNvSpPr>
            <a:spLocks noGrp="1"/>
          </p:cNvSpPr>
          <p:nvPr>
            <p:ph type="dt" sz="half" idx="10"/>
          </p:nvPr>
        </p:nvSpPr>
        <p:spPr/>
        <p:txBody>
          <a:bodyPr/>
          <a:lstStyle/>
          <a:p>
            <a:fld id="{0D52A667-025B-421B-B182-95EBEC2D8123}" type="datetimeFigureOut">
              <a:rPr lang="en-US" smtClean="0"/>
              <a:t>9/20/2018</a:t>
            </a:fld>
            <a:endParaRPr lang="en-US"/>
          </a:p>
        </p:txBody>
      </p:sp>
      <p:sp>
        <p:nvSpPr>
          <p:cNvPr id="6" name="Footer Placeholder 5">
            <a:extLst>
              <a:ext uri="{FF2B5EF4-FFF2-40B4-BE49-F238E27FC236}">
                <a16:creationId xmlns:a16="http://schemas.microsoft.com/office/drawing/2014/main" id="{792CF529-AEE9-4C60-A0A3-428C614425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77AF0A-8525-4821-8220-3796F4C1AB15}"/>
              </a:ext>
            </a:extLst>
          </p:cNvPr>
          <p:cNvSpPr>
            <a:spLocks noGrp="1"/>
          </p:cNvSpPr>
          <p:nvPr>
            <p:ph type="sldNum" sz="quarter" idx="12"/>
          </p:nvPr>
        </p:nvSpPr>
        <p:spPr/>
        <p:txBody>
          <a:bodyPr/>
          <a:lstStyle/>
          <a:p>
            <a:fld id="{CF7A43F1-4204-49FE-BC18-BAF0AE723515}" type="slidenum">
              <a:rPr lang="en-US" smtClean="0"/>
              <a:t>‹#›</a:t>
            </a:fld>
            <a:endParaRPr lang="en-US"/>
          </a:p>
        </p:txBody>
      </p:sp>
    </p:spTree>
    <p:extLst>
      <p:ext uri="{BB962C8B-B14F-4D97-AF65-F5344CB8AC3E}">
        <p14:creationId xmlns:p14="http://schemas.microsoft.com/office/powerpoint/2010/main" val="2462790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4F47F9-DC84-461A-B251-C55D1A8CF4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E418CC-9F21-4891-9AA0-A7F68D3371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362658-8CAA-4E67-A009-73C2022E0A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2A667-025B-421B-B182-95EBEC2D8123}" type="datetimeFigureOut">
              <a:rPr lang="en-US" smtClean="0"/>
              <a:t>9/20/2018</a:t>
            </a:fld>
            <a:endParaRPr lang="en-US"/>
          </a:p>
        </p:txBody>
      </p:sp>
      <p:sp>
        <p:nvSpPr>
          <p:cNvPr id="5" name="Footer Placeholder 4">
            <a:extLst>
              <a:ext uri="{FF2B5EF4-FFF2-40B4-BE49-F238E27FC236}">
                <a16:creationId xmlns:a16="http://schemas.microsoft.com/office/drawing/2014/main" id="{41044C56-AE2C-4118-9B55-5D96C20304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55B3E2-5770-4666-ABDF-4398EFE801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7A43F1-4204-49FE-BC18-BAF0AE723515}" type="slidenum">
              <a:rPr lang="en-US" smtClean="0"/>
              <a:t>‹#›</a:t>
            </a:fld>
            <a:endParaRPr lang="en-US"/>
          </a:p>
        </p:txBody>
      </p:sp>
    </p:spTree>
    <p:extLst>
      <p:ext uri="{BB962C8B-B14F-4D97-AF65-F5344CB8AC3E}">
        <p14:creationId xmlns:p14="http://schemas.microsoft.com/office/powerpoint/2010/main" val="429181474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EFDAE-E360-4F2A-B6B4-159427114F94}"/>
              </a:ext>
            </a:extLst>
          </p:cNvPr>
          <p:cNvSpPr>
            <a:spLocks noGrp="1"/>
          </p:cNvSpPr>
          <p:nvPr>
            <p:ph type="ctrTitle"/>
          </p:nvPr>
        </p:nvSpPr>
        <p:spPr/>
        <p:txBody>
          <a:bodyPr>
            <a:normAutofit fontScale="90000"/>
          </a:bodyPr>
          <a:lstStyle/>
          <a:p>
            <a:r>
              <a:rPr lang="en-US" dirty="0"/>
              <a:t>Image Segmentation using Minimum Planar </a:t>
            </a:r>
            <a:r>
              <a:rPr lang="en-US" dirty="0" err="1"/>
              <a:t>Multisink</a:t>
            </a:r>
            <a:r>
              <a:rPr lang="en-US" dirty="0"/>
              <a:t>  Cuts with Connectivity Prior</a:t>
            </a:r>
          </a:p>
        </p:txBody>
      </p:sp>
      <p:sp>
        <p:nvSpPr>
          <p:cNvPr id="3" name="Subtitle 2">
            <a:extLst>
              <a:ext uri="{FF2B5EF4-FFF2-40B4-BE49-F238E27FC236}">
                <a16:creationId xmlns:a16="http://schemas.microsoft.com/office/drawing/2014/main" id="{08D5B298-D362-49ED-9A06-34955FEF4E78}"/>
              </a:ext>
            </a:extLst>
          </p:cNvPr>
          <p:cNvSpPr>
            <a:spLocks noGrp="1"/>
          </p:cNvSpPr>
          <p:nvPr>
            <p:ph type="subTitle" idx="1"/>
          </p:nvPr>
        </p:nvSpPr>
        <p:spPr>
          <a:xfrm>
            <a:off x="1524000" y="4507646"/>
            <a:ext cx="9144000" cy="1655762"/>
          </a:xfrm>
        </p:spPr>
        <p:txBody>
          <a:bodyPr/>
          <a:lstStyle/>
          <a:p>
            <a:r>
              <a:rPr lang="en-US" dirty="0"/>
              <a:t>Advisor: Dr. </a:t>
            </a:r>
            <a:r>
              <a:rPr lang="en-US" dirty="0" err="1"/>
              <a:t>Ivona</a:t>
            </a:r>
            <a:r>
              <a:rPr lang="en-US" dirty="0"/>
              <a:t> </a:t>
            </a:r>
            <a:r>
              <a:rPr lang="en-US" dirty="0" err="1"/>
              <a:t>Bezakova</a:t>
            </a:r>
            <a:endParaRPr lang="en-US" dirty="0"/>
          </a:p>
          <a:p>
            <a:r>
              <a:rPr lang="en-US" dirty="0"/>
              <a:t>Presented by:  Ketan Joshi</a:t>
            </a:r>
          </a:p>
        </p:txBody>
      </p:sp>
    </p:spTree>
    <p:extLst>
      <p:ext uri="{BB962C8B-B14F-4D97-AF65-F5344CB8AC3E}">
        <p14:creationId xmlns:p14="http://schemas.microsoft.com/office/powerpoint/2010/main" val="409357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B3184-46EA-4DA9-AE7F-01D756D35686}"/>
              </a:ext>
            </a:extLst>
          </p:cNvPr>
          <p:cNvSpPr>
            <a:spLocks noGrp="1"/>
          </p:cNvSpPr>
          <p:nvPr>
            <p:ph type="title"/>
          </p:nvPr>
        </p:nvSpPr>
        <p:spPr>
          <a:xfrm>
            <a:off x="838200" y="365125"/>
            <a:ext cx="10515600" cy="4497021"/>
          </a:xfrm>
        </p:spPr>
        <p:txBody>
          <a:bodyPr>
            <a:normAutofit/>
          </a:bodyPr>
          <a:lstStyle/>
          <a:p>
            <a:pPr algn="ctr"/>
            <a:r>
              <a:rPr lang="en-US" sz="7200" dirty="0"/>
              <a:t>Thank you!!</a:t>
            </a:r>
          </a:p>
        </p:txBody>
      </p:sp>
    </p:spTree>
    <p:extLst>
      <p:ext uri="{BB962C8B-B14F-4D97-AF65-F5344CB8AC3E}">
        <p14:creationId xmlns:p14="http://schemas.microsoft.com/office/powerpoint/2010/main" val="1462184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02498-63E9-4FBB-A69C-A69218756D3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DF993AF-1205-4825-BD57-1B100F522218}"/>
              </a:ext>
            </a:extLst>
          </p:cNvPr>
          <p:cNvSpPr>
            <a:spLocks noGrp="1"/>
          </p:cNvSpPr>
          <p:nvPr>
            <p:ph idx="1"/>
          </p:nvPr>
        </p:nvSpPr>
        <p:spPr/>
        <p:txBody>
          <a:bodyPr/>
          <a:lstStyle/>
          <a:p>
            <a:pPr marL="0" indent="0">
              <a:buNone/>
            </a:pPr>
            <a:r>
              <a:rPr lang="en-US" dirty="0"/>
              <a:t>[1] Minimum Planar Multi-sink Cuts with Connectivity Priors, I. </a:t>
            </a:r>
            <a:r>
              <a:rPr lang="en-US" dirty="0" err="1"/>
              <a:t>Bezakova</a:t>
            </a:r>
            <a:r>
              <a:rPr lang="en-US" dirty="0"/>
              <a:t> and Z. Langley.</a:t>
            </a:r>
          </a:p>
          <a:p>
            <a:pPr marL="0" indent="0">
              <a:buNone/>
            </a:pPr>
            <a:endParaRPr lang="en-US" dirty="0"/>
          </a:p>
          <a:p>
            <a:pPr marL="0" indent="0">
              <a:buNone/>
            </a:pPr>
            <a:r>
              <a:rPr lang="en-US" dirty="0"/>
              <a:t>[2] Graph cut based image segmentation with connectivity priors.</a:t>
            </a:r>
          </a:p>
          <a:p>
            <a:pPr marL="0" indent="0">
              <a:buNone/>
            </a:pPr>
            <a:r>
              <a:rPr lang="en-US" dirty="0"/>
              <a:t>Vicente, S., Kolmogorov, V., Rother, C. </a:t>
            </a:r>
          </a:p>
        </p:txBody>
      </p:sp>
    </p:spTree>
    <p:extLst>
      <p:ext uri="{BB962C8B-B14F-4D97-AF65-F5344CB8AC3E}">
        <p14:creationId xmlns:p14="http://schemas.microsoft.com/office/powerpoint/2010/main" val="2817768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3707-C3C2-47FE-883D-2654F682F408}"/>
              </a:ext>
            </a:extLst>
          </p:cNvPr>
          <p:cNvSpPr>
            <a:spLocks noGrp="1"/>
          </p:cNvSpPr>
          <p:nvPr>
            <p:ph type="title"/>
          </p:nvPr>
        </p:nvSpPr>
        <p:spPr>
          <a:xfrm>
            <a:off x="361950" y="117475"/>
            <a:ext cx="10515600" cy="1325563"/>
          </a:xfrm>
        </p:spPr>
        <p:txBody>
          <a:bodyPr/>
          <a:lstStyle/>
          <a:p>
            <a:r>
              <a:rPr lang="en-US" dirty="0"/>
              <a:t>Image Segmentation</a:t>
            </a:r>
          </a:p>
        </p:txBody>
      </p:sp>
      <p:pic>
        <p:nvPicPr>
          <p:cNvPr id="5" name="Content Placeholder 4">
            <a:extLst>
              <a:ext uri="{FF2B5EF4-FFF2-40B4-BE49-F238E27FC236}">
                <a16:creationId xmlns:a16="http://schemas.microsoft.com/office/drawing/2014/main" id="{77CBBC31-1311-4A18-BDA8-0EACF46609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893" y="1597025"/>
            <a:ext cx="5178904" cy="4337050"/>
          </a:xfrm>
        </p:spPr>
      </p:pic>
      <p:pic>
        <p:nvPicPr>
          <p:cNvPr id="7" name="Picture 6">
            <a:extLst>
              <a:ext uri="{FF2B5EF4-FFF2-40B4-BE49-F238E27FC236}">
                <a16:creationId xmlns:a16="http://schemas.microsoft.com/office/drawing/2014/main" id="{41A4AD63-C784-476E-B341-870EF3EFC0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7034" y="1597025"/>
            <a:ext cx="5792780" cy="3829050"/>
          </a:xfrm>
          <a:prstGeom prst="rect">
            <a:avLst/>
          </a:prstGeom>
        </p:spPr>
      </p:pic>
      <p:sp>
        <p:nvSpPr>
          <p:cNvPr id="8" name="TextBox 7">
            <a:extLst>
              <a:ext uri="{FF2B5EF4-FFF2-40B4-BE49-F238E27FC236}">
                <a16:creationId xmlns:a16="http://schemas.microsoft.com/office/drawing/2014/main" id="{3E4943F8-4086-42E2-83E3-6598CEE1485F}"/>
              </a:ext>
            </a:extLst>
          </p:cNvPr>
          <p:cNvSpPr txBox="1"/>
          <p:nvPr/>
        </p:nvSpPr>
        <p:spPr>
          <a:xfrm>
            <a:off x="457200" y="6238875"/>
            <a:ext cx="11438792" cy="261610"/>
          </a:xfrm>
          <a:prstGeom prst="rect">
            <a:avLst/>
          </a:prstGeom>
          <a:noFill/>
        </p:spPr>
        <p:txBody>
          <a:bodyPr wrap="square" rtlCol="0">
            <a:spAutoFit/>
          </a:bodyPr>
          <a:lstStyle/>
          <a:p>
            <a:r>
              <a:rPr lang="en-US" sz="1100" dirty="0"/>
              <a:t>Image Courtesy: mathworks.com              				  Image Courtesy: https://filebox.ece.vt.edu/~jbhuang/teaching/ece5554-4554/fa16/hw4.html</a:t>
            </a:r>
          </a:p>
        </p:txBody>
      </p:sp>
    </p:spTree>
    <p:extLst>
      <p:ext uri="{BB962C8B-B14F-4D97-AF65-F5344CB8AC3E}">
        <p14:creationId xmlns:p14="http://schemas.microsoft.com/office/powerpoint/2010/main" val="579300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6D1C-3A9C-496D-9487-B4A8EF5F7D80}"/>
              </a:ext>
            </a:extLst>
          </p:cNvPr>
          <p:cNvSpPr>
            <a:spLocks noGrp="1"/>
          </p:cNvSpPr>
          <p:nvPr>
            <p:ph type="title"/>
          </p:nvPr>
        </p:nvSpPr>
        <p:spPr/>
        <p:txBody>
          <a:bodyPr/>
          <a:lstStyle/>
          <a:p>
            <a:r>
              <a:rPr lang="en-US" dirty="0"/>
              <a:t>Image Segmentation</a:t>
            </a:r>
          </a:p>
        </p:txBody>
      </p:sp>
      <p:sp>
        <p:nvSpPr>
          <p:cNvPr id="3" name="Content Placeholder 2">
            <a:extLst>
              <a:ext uri="{FF2B5EF4-FFF2-40B4-BE49-F238E27FC236}">
                <a16:creationId xmlns:a16="http://schemas.microsoft.com/office/drawing/2014/main" id="{3CC39011-E960-4F0F-A6D4-D8C4B51D3327}"/>
              </a:ext>
            </a:extLst>
          </p:cNvPr>
          <p:cNvSpPr>
            <a:spLocks noGrp="1"/>
          </p:cNvSpPr>
          <p:nvPr>
            <p:ph idx="1"/>
          </p:nvPr>
        </p:nvSpPr>
        <p:spPr/>
        <p:txBody>
          <a:bodyPr>
            <a:normAutofit/>
          </a:bodyPr>
          <a:lstStyle/>
          <a:p>
            <a:pPr>
              <a:lnSpc>
                <a:spcPct val="150000"/>
              </a:lnSpc>
            </a:pPr>
            <a:r>
              <a:rPr lang="en-US" sz="2400" dirty="0"/>
              <a:t>Image segmentation is a problem of dividing an image into a multiple sets of pixels</a:t>
            </a:r>
          </a:p>
          <a:p>
            <a:pPr>
              <a:lnSpc>
                <a:spcPct val="150000"/>
              </a:lnSpc>
            </a:pPr>
            <a:r>
              <a:rPr lang="en-US" sz="2400" dirty="0"/>
              <a:t>Why we do it?? </a:t>
            </a:r>
            <a:r>
              <a:rPr lang="en-US" sz="2400" dirty="0">
                <a:sym typeface="Wingdings" panose="05000000000000000000" pitchFamily="2" charset="2"/>
              </a:rPr>
              <a:t></a:t>
            </a:r>
            <a:r>
              <a:rPr lang="en-US" sz="2400" dirty="0"/>
              <a:t> dividing image into a meaningful representation(segments) enabling ease to analyze.</a:t>
            </a:r>
          </a:p>
          <a:p>
            <a:pPr>
              <a:lnSpc>
                <a:spcPct val="150000"/>
              </a:lnSpc>
            </a:pPr>
            <a:r>
              <a:rPr lang="en-US" sz="2400" dirty="0"/>
              <a:t>Image segmentation is used as a preprocessing steps in variety of applications.</a:t>
            </a:r>
          </a:p>
          <a:p>
            <a:pPr>
              <a:lnSpc>
                <a:spcPct val="150000"/>
              </a:lnSpc>
            </a:pPr>
            <a:r>
              <a:rPr lang="en-US" sz="2400" dirty="0"/>
              <a:t>In Image Analysis, it is important that a correctly segmented image is fed to algorithms used for analysis. </a:t>
            </a:r>
            <a:endParaRPr lang="en-US" dirty="0"/>
          </a:p>
        </p:txBody>
      </p:sp>
    </p:spTree>
    <p:extLst>
      <p:ext uri="{BB962C8B-B14F-4D97-AF65-F5344CB8AC3E}">
        <p14:creationId xmlns:p14="http://schemas.microsoft.com/office/powerpoint/2010/main" val="1422310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6D3A80-3417-4199-B3DB-82649764CEA5}"/>
              </a:ext>
            </a:extLst>
          </p:cNvPr>
          <p:cNvSpPr>
            <a:spLocks noGrp="1"/>
          </p:cNvSpPr>
          <p:nvPr>
            <p:ph idx="1"/>
          </p:nvPr>
        </p:nvSpPr>
        <p:spPr>
          <a:xfrm>
            <a:off x="782515" y="923192"/>
            <a:ext cx="10571285" cy="5253771"/>
          </a:xfrm>
        </p:spPr>
        <p:txBody>
          <a:bodyPr>
            <a:normAutofit/>
          </a:bodyPr>
          <a:lstStyle/>
          <a:p>
            <a:pPr>
              <a:lnSpc>
                <a:spcPct val="110000"/>
              </a:lnSpc>
            </a:pPr>
            <a:r>
              <a:rPr lang="en-US" dirty="0"/>
              <a:t>Some of the existing image segmentation algorithms are:</a:t>
            </a:r>
          </a:p>
          <a:p>
            <a:pPr marL="0" indent="0">
              <a:lnSpc>
                <a:spcPct val="110000"/>
              </a:lnSpc>
              <a:buNone/>
            </a:pPr>
            <a:r>
              <a:rPr lang="en-US" dirty="0"/>
              <a:t>	- Watershed segmentation</a:t>
            </a:r>
          </a:p>
          <a:p>
            <a:pPr marL="0" indent="0">
              <a:lnSpc>
                <a:spcPct val="110000"/>
              </a:lnSpc>
              <a:buNone/>
            </a:pPr>
            <a:r>
              <a:rPr lang="en-US" dirty="0"/>
              <a:t>	- Histogram based segmentation</a:t>
            </a:r>
          </a:p>
          <a:p>
            <a:pPr marL="0" indent="0">
              <a:lnSpc>
                <a:spcPct val="110000"/>
              </a:lnSpc>
              <a:buNone/>
            </a:pPr>
            <a:r>
              <a:rPr lang="en-US" dirty="0"/>
              <a:t>	- Segmentation using K-means algorithms</a:t>
            </a:r>
          </a:p>
          <a:p>
            <a:pPr marL="0" indent="0">
              <a:lnSpc>
                <a:spcPct val="110000"/>
              </a:lnSpc>
              <a:buNone/>
            </a:pPr>
            <a:r>
              <a:rPr lang="en-US" dirty="0"/>
              <a:t>	- Segmentation using edge detection.</a:t>
            </a:r>
          </a:p>
          <a:p>
            <a:pPr>
              <a:lnSpc>
                <a:spcPct val="170000"/>
              </a:lnSpc>
            </a:pPr>
            <a:r>
              <a:rPr lang="en-US" dirty="0"/>
              <a:t>Applications include object detection, fingerprint matching, face detection, medical imaging (find tumor cells, infected tissue etc.)</a:t>
            </a:r>
          </a:p>
          <a:p>
            <a:pPr marL="0" indent="0">
              <a:buNone/>
            </a:pPr>
            <a:endParaRPr lang="en-US" dirty="0"/>
          </a:p>
        </p:txBody>
      </p:sp>
    </p:spTree>
    <p:extLst>
      <p:ext uri="{BB962C8B-B14F-4D97-AF65-F5344CB8AC3E}">
        <p14:creationId xmlns:p14="http://schemas.microsoft.com/office/powerpoint/2010/main" val="2569289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1376B-5D16-465C-93EC-9B94B2981997}"/>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AF09816B-4988-4DB9-AAC2-85063E5EA0EF}"/>
              </a:ext>
            </a:extLst>
          </p:cNvPr>
          <p:cNvSpPr>
            <a:spLocks noGrp="1"/>
          </p:cNvSpPr>
          <p:nvPr>
            <p:ph idx="1"/>
          </p:nvPr>
        </p:nvSpPr>
        <p:spPr/>
        <p:txBody>
          <a:bodyPr>
            <a:normAutofit fontScale="85000" lnSpcReduction="10000"/>
          </a:bodyPr>
          <a:lstStyle/>
          <a:p>
            <a:pPr>
              <a:lnSpc>
                <a:spcPct val="150000"/>
              </a:lnSpc>
            </a:pPr>
            <a:r>
              <a:rPr lang="en-US" sz="2400" dirty="0"/>
              <a:t>The algorithms mentioned may provide partial results, with images having thin, elongated shapes. </a:t>
            </a:r>
            <a:r>
              <a:rPr lang="en-US" sz="2400" dirty="0" err="1"/>
              <a:t>e.g</a:t>
            </a:r>
            <a:r>
              <a:rPr lang="en-US" sz="2400" dirty="0"/>
              <a:t> legs of insect or blood vessels.</a:t>
            </a:r>
          </a:p>
          <a:p>
            <a:pPr>
              <a:lnSpc>
                <a:spcPct val="150000"/>
              </a:lnSpc>
            </a:pPr>
            <a:r>
              <a:rPr lang="en-US" sz="2400" dirty="0"/>
              <a:t>The above mentioned algorithms consider the overall image properties (color, intensity, saturation) of the image.</a:t>
            </a:r>
          </a:p>
          <a:p>
            <a:pPr>
              <a:lnSpc>
                <a:spcPct val="150000"/>
              </a:lnSpc>
            </a:pPr>
            <a:r>
              <a:rPr lang="en-US" sz="2400" dirty="0"/>
              <a:t>We need better algorithms where we require a detailed segmentation of the image.</a:t>
            </a:r>
          </a:p>
          <a:p>
            <a:pPr>
              <a:lnSpc>
                <a:spcPct val="150000"/>
              </a:lnSpc>
            </a:pPr>
            <a:r>
              <a:rPr lang="en-US" sz="2400" dirty="0"/>
              <a:t>The algorithm proposed in the [1] uses planar graphs with </a:t>
            </a:r>
            <a:r>
              <a:rPr lang="en-US" sz="2400" dirty="0" err="1"/>
              <a:t>Multisink</a:t>
            </a:r>
            <a:r>
              <a:rPr lang="en-US" sz="2400" dirty="0"/>
              <a:t> cuts with connectivity priors.</a:t>
            </a:r>
          </a:p>
          <a:p>
            <a:pPr>
              <a:lnSpc>
                <a:spcPct val="150000"/>
              </a:lnSpc>
            </a:pPr>
            <a:r>
              <a:rPr lang="en-US" sz="2400" dirty="0"/>
              <a:t>It ensures connectivity constraints between pixels. The algorithm uses dynamic programming to solve the problem in polynomial time O(n^4).</a:t>
            </a:r>
          </a:p>
        </p:txBody>
      </p:sp>
    </p:spTree>
    <p:extLst>
      <p:ext uri="{BB962C8B-B14F-4D97-AF65-F5344CB8AC3E}">
        <p14:creationId xmlns:p14="http://schemas.microsoft.com/office/powerpoint/2010/main" val="3271690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C77A-7711-4B19-9138-C9253B2DF4CC}"/>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70F74C0B-5DE9-4BD4-A4F5-C7BF8B4A18D3}"/>
              </a:ext>
            </a:extLst>
          </p:cNvPr>
          <p:cNvSpPr>
            <a:spLocks noGrp="1"/>
          </p:cNvSpPr>
          <p:nvPr>
            <p:ph idx="1"/>
          </p:nvPr>
        </p:nvSpPr>
        <p:spPr/>
        <p:txBody>
          <a:bodyPr>
            <a:normAutofit fontScale="77500" lnSpcReduction="20000"/>
          </a:bodyPr>
          <a:lstStyle/>
          <a:p>
            <a:pPr>
              <a:lnSpc>
                <a:spcPct val="150000"/>
              </a:lnSpc>
            </a:pPr>
            <a:r>
              <a:rPr lang="en-US" sz="2600" dirty="0"/>
              <a:t>There exist many graph cut image segmentation approaches which makes use of Maxflow-</a:t>
            </a:r>
            <a:r>
              <a:rPr lang="en-US" sz="2600" dirty="0" err="1"/>
              <a:t>mincut</a:t>
            </a:r>
            <a:r>
              <a:rPr lang="en-US" sz="2600" dirty="0"/>
              <a:t>, Finding shortest path, Markov random fields.</a:t>
            </a:r>
          </a:p>
          <a:p>
            <a:pPr>
              <a:lnSpc>
                <a:spcPct val="150000"/>
              </a:lnSpc>
            </a:pPr>
            <a:r>
              <a:rPr lang="en-US" sz="2600" dirty="0"/>
              <a:t>Some of the existing algorithm have a problem called shrinking bias, which means the algorithm have bias towards shorter contrast boundaries providing bad results in such cases</a:t>
            </a:r>
          </a:p>
          <a:p>
            <a:pPr>
              <a:lnSpc>
                <a:spcPct val="150000"/>
              </a:lnSpc>
            </a:pPr>
            <a:r>
              <a:rPr lang="en-US" sz="2600" dirty="0"/>
              <a:t>Paper [2] uses an optimized version of Dijkstra’s algorithm. The algorithm proposed is a merge of graph cut and Dijkstra’s algorithm. It is a heuristic approach which tries to find the global minimum of energy function consisting of color coherence between foreground and background.</a:t>
            </a:r>
          </a:p>
          <a:p>
            <a:pPr>
              <a:lnSpc>
                <a:spcPct val="150000"/>
              </a:lnSpc>
            </a:pPr>
            <a:r>
              <a:rPr lang="en-US" sz="2600" dirty="0"/>
              <a:t>The paper also proposed another algorithm a slower than the previous one which decomposes the problem into subproblems, finds lower bounds to the subproblem and then combine results</a:t>
            </a:r>
            <a:r>
              <a:rPr lang="en-US" sz="2400" dirty="0"/>
              <a:t>.</a:t>
            </a:r>
          </a:p>
          <a:p>
            <a:endParaRPr lang="en-US" dirty="0"/>
          </a:p>
        </p:txBody>
      </p:sp>
    </p:spTree>
    <p:extLst>
      <p:ext uri="{BB962C8B-B14F-4D97-AF65-F5344CB8AC3E}">
        <p14:creationId xmlns:p14="http://schemas.microsoft.com/office/powerpoint/2010/main" val="1867252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6172E-B758-4C86-9049-FB17BF0B1F44}"/>
              </a:ext>
            </a:extLst>
          </p:cNvPr>
          <p:cNvSpPr>
            <a:spLocks noGrp="1"/>
          </p:cNvSpPr>
          <p:nvPr>
            <p:ph type="title"/>
          </p:nvPr>
        </p:nvSpPr>
        <p:spPr/>
        <p:txBody>
          <a:bodyPr/>
          <a:lstStyle/>
          <a:p>
            <a:r>
              <a:rPr lang="en-US" dirty="0"/>
              <a:t>Attack Plan </a:t>
            </a:r>
          </a:p>
        </p:txBody>
      </p:sp>
      <p:sp>
        <p:nvSpPr>
          <p:cNvPr id="3" name="Content Placeholder 2">
            <a:extLst>
              <a:ext uri="{FF2B5EF4-FFF2-40B4-BE49-F238E27FC236}">
                <a16:creationId xmlns:a16="http://schemas.microsoft.com/office/drawing/2014/main" id="{B4AC92CD-03BB-457F-9673-5C2BA468D931}"/>
              </a:ext>
            </a:extLst>
          </p:cNvPr>
          <p:cNvSpPr>
            <a:spLocks noGrp="1"/>
          </p:cNvSpPr>
          <p:nvPr>
            <p:ph idx="1"/>
          </p:nvPr>
        </p:nvSpPr>
        <p:spPr>
          <a:xfrm>
            <a:off x="838200" y="1468315"/>
            <a:ext cx="10515600" cy="4708648"/>
          </a:xfrm>
        </p:spPr>
        <p:txBody>
          <a:bodyPr>
            <a:normAutofit fontScale="55000" lnSpcReduction="20000"/>
          </a:bodyPr>
          <a:lstStyle/>
          <a:p>
            <a:pPr marL="0" indent="0">
              <a:buNone/>
            </a:pPr>
            <a:r>
              <a:rPr lang="en-US" b="1" dirty="0"/>
              <a:t>Milestone 1 :</a:t>
            </a:r>
          </a:p>
          <a:p>
            <a:r>
              <a:rPr lang="en-US" dirty="0"/>
              <a:t>Background reading (related works):</a:t>
            </a:r>
          </a:p>
          <a:p>
            <a:r>
              <a:rPr lang="en-US" dirty="0"/>
              <a:t>Implementation of data structures for efficiently handling planar graphs</a:t>
            </a:r>
          </a:p>
          <a:p>
            <a:r>
              <a:rPr lang="en-US" dirty="0"/>
              <a:t>Draft of Background and Related work</a:t>
            </a:r>
            <a:br>
              <a:rPr lang="en-US" dirty="0"/>
            </a:br>
            <a:endParaRPr lang="en-US" dirty="0"/>
          </a:p>
          <a:p>
            <a:pPr marL="0" indent="0">
              <a:buNone/>
            </a:pPr>
            <a:r>
              <a:rPr lang="en-US" b="1" dirty="0"/>
              <a:t>Milestone 2 : </a:t>
            </a:r>
          </a:p>
          <a:p>
            <a:r>
              <a:rPr lang="en-US" dirty="0"/>
              <a:t>Implementing the dynamic programming skeleton of the algorithm, with less efficient subroutines</a:t>
            </a:r>
          </a:p>
          <a:p>
            <a:r>
              <a:rPr lang="en-US" dirty="0"/>
              <a:t>Draft of:</a:t>
            </a:r>
          </a:p>
          <a:p>
            <a:pPr marL="0" indent="0">
              <a:buNone/>
            </a:pPr>
            <a:r>
              <a:rPr lang="en-US" dirty="0"/>
              <a:t>          - Algorithm description</a:t>
            </a:r>
          </a:p>
          <a:p>
            <a:pPr marL="0" indent="0">
              <a:buNone/>
            </a:pPr>
            <a:r>
              <a:rPr lang="en-US" dirty="0"/>
              <a:t>          - Implementation details and challenges</a:t>
            </a:r>
          </a:p>
          <a:p>
            <a:pPr marL="0" indent="0">
              <a:buNone/>
            </a:pPr>
            <a:r>
              <a:rPr lang="en-US" b="1" dirty="0"/>
              <a:t>Milestone 3 :</a:t>
            </a:r>
          </a:p>
          <a:p>
            <a:r>
              <a:rPr lang="en-US" dirty="0"/>
              <a:t>Implement image preprocessing to convert images to planar graphs and your data structures</a:t>
            </a:r>
          </a:p>
          <a:p>
            <a:r>
              <a:rPr lang="en-US" dirty="0"/>
              <a:t>Experimentation on images </a:t>
            </a:r>
          </a:p>
          <a:p>
            <a:r>
              <a:rPr lang="en-US" dirty="0"/>
              <a:t>Draft of </a:t>
            </a:r>
          </a:p>
          <a:p>
            <a:pPr marL="0" indent="0">
              <a:buNone/>
            </a:pPr>
            <a:r>
              <a:rPr lang="en-US" dirty="0"/>
              <a:t>        -  Experiments</a:t>
            </a:r>
          </a:p>
          <a:p>
            <a:pPr marL="0" indent="0">
              <a:buNone/>
            </a:pPr>
            <a:r>
              <a:rPr lang="en-US" dirty="0"/>
              <a:t>        - Conclusion</a:t>
            </a:r>
          </a:p>
          <a:p>
            <a:endParaRPr lang="en-US" dirty="0"/>
          </a:p>
        </p:txBody>
      </p:sp>
    </p:spTree>
    <p:extLst>
      <p:ext uri="{BB962C8B-B14F-4D97-AF65-F5344CB8AC3E}">
        <p14:creationId xmlns:p14="http://schemas.microsoft.com/office/powerpoint/2010/main" val="1476960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74EA9-12EA-404B-B2FC-E6D8E8DB78DA}"/>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5A02D237-AF2F-43BA-8A07-FC51E037CD06}"/>
              </a:ext>
            </a:extLst>
          </p:cNvPr>
          <p:cNvSpPr>
            <a:spLocks noGrp="1"/>
          </p:cNvSpPr>
          <p:nvPr>
            <p:ph idx="1"/>
          </p:nvPr>
        </p:nvSpPr>
        <p:spPr/>
        <p:txBody>
          <a:bodyPr/>
          <a:lstStyle/>
          <a:p>
            <a:r>
              <a:rPr lang="en-US" dirty="0"/>
              <a:t>An implementation of the proposed algorithm[1] which will be an interactive image segmentation algorithm. Where user will select several foreground seed points and one background seed point which they want to segment as an initial seed points. Based on those seed points it will segment the image.</a:t>
            </a:r>
          </a:p>
        </p:txBody>
      </p:sp>
    </p:spTree>
    <p:extLst>
      <p:ext uri="{BB962C8B-B14F-4D97-AF65-F5344CB8AC3E}">
        <p14:creationId xmlns:p14="http://schemas.microsoft.com/office/powerpoint/2010/main" val="994048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87FF4C7-0C72-4D29-9496-8B9F065912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9606" y="215105"/>
            <a:ext cx="7833086" cy="5261769"/>
          </a:xfrm>
        </p:spPr>
      </p:pic>
      <p:sp>
        <p:nvSpPr>
          <p:cNvPr id="6" name="TextBox 5">
            <a:extLst>
              <a:ext uri="{FF2B5EF4-FFF2-40B4-BE49-F238E27FC236}">
                <a16:creationId xmlns:a16="http://schemas.microsoft.com/office/drawing/2014/main" id="{D276DF6A-2105-4A8A-87F0-AD08B22E8F5B}"/>
              </a:ext>
            </a:extLst>
          </p:cNvPr>
          <p:cNvSpPr txBox="1"/>
          <p:nvPr/>
        </p:nvSpPr>
        <p:spPr>
          <a:xfrm>
            <a:off x="1352180" y="5847618"/>
            <a:ext cx="8987937" cy="369332"/>
          </a:xfrm>
          <a:prstGeom prst="rect">
            <a:avLst/>
          </a:prstGeom>
          <a:noFill/>
        </p:spPr>
        <p:txBody>
          <a:bodyPr wrap="square" rtlCol="0">
            <a:spAutoFit/>
          </a:bodyPr>
          <a:lstStyle/>
          <a:p>
            <a:pPr algn="ctr"/>
            <a:r>
              <a:rPr lang="en-US" sz="1400" dirty="0"/>
              <a:t>Image Courtesy: http://vladlen.info/publications/interactive-image-segmentation-latent-diversity</a:t>
            </a:r>
            <a:r>
              <a:rPr lang="en-US" dirty="0"/>
              <a:t>/</a:t>
            </a:r>
          </a:p>
        </p:txBody>
      </p:sp>
    </p:spTree>
    <p:extLst>
      <p:ext uri="{BB962C8B-B14F-4D97-AF65-F5344CB8AC3E}">
        <p14:creationId xmlns:p14="http://schemas.microsoft.com/office/powerpoint/2010/main" val="4048663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672</TotalTime>
  <Words>483</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Image Segmentation using Minimum Planar Multisink  Cuts with Connectivity Prior</vt:lpstr>
      <vt:lpstr>Image Segmentation</vt:lpstr>
      <vt:lpstr>Image Segmentation</vt:lpstr>
      <vt:lpstr>PowerPoint Presentation</vt:lpstr>
      <vt:lpstr>Problem</vt:lpstr>
      <vt:lpstr>Related Work</vt:lpstr>
      <vt:lpstr>Attack Plan </vt:lpstr>
      <vt:lpstr>Goal</vt:lpstr>
      <vt:lpstr>PowerPoint Presentation</vt:lpstr>
      <vt:lpstr>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Segmentation using Minimum Planar multisink  cuts with prior connectivity</dc:title>
  <dc:creator>ketan joshi</dc:creator>
  <cp:lastModifiedBy>ketan joshi</cp:lastModifiedBy>
  <cp:revision>14</cp:revision>
  <dcterms:created xsi:type="dcterms:W3CDTF">2018-09-18T07:04:37Z</dcterms:created>
  <dcterms:modified xsi:type="dcterms:W3CDTF">2018-09-20T16:58:11Z</dcterms:modified>
</cp:coreProperties>
</file>