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262" r:id="rId3"/>
    <p:sldId id="283" r:id="rId4"/>
    <p:sldId id="276" r:id="rId5"/>
    <p:sldId id="266" r:id="rId6"/>
    <p:sldId id="275" r:id="rId7"/>
    <p:sldId id="278" r:id="rId8"/>
    <p:sldId id="286" r:id="rId9"/>
    <p:sldId id="282" r:id="rId10"/>
    <p:sldId id="296" r:id="rId11"/>
    <p:sldId id="284" r:id="rId12"/>
    <p:sldId id="294" r:id="rId13"/>
    <p:sldId id="295" r:id="rId14"/>
    <p:sldId id="285" r:id="rId15"/>
    <p:sldId id="288" r:id="rId16"/>
    <p:sldId id="289" r:id="rId17"/>
    <p:sldId id="292" r:id="rId18"/>
    <p:sldId id="265" r:id="rId19"/>
    <p:sldId id="279" r:id="rId20"/>
    <p:sldId id="293" r:id="rId21"/>
    <p:sldId id="271" r:id="rId22"/>
    <p:sldId id="267" r:id="rId23"/>
    <p:sldId id="281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C9D3"/>
    <a:srgbClr val="93BCD1"/>
    <a:srgbClr val="078291"/>
    <a:srgbClr val="FF5050"/>
    <a:srgbClr val="000101"/>
    <a:srgbClr val="5B9BD5"/>
    <a:srgbClr val="A9C1D7"/>
    <a:srgbClr val="FFA164"/>
    <a:srgbClr val="99374E"/>
    <a:srgbClr val="4C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>
        <p:scale>
          <a:sx n="117" d="100"/>
          <a:sy n="117" d="100"/>
        </p:scale>
        <p:origin x="2076" y="1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EE1E6-F91B-48CE-B2F5-F7E13407891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C23B-DCE8-4B98-AC22-B07DFF0AB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7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F91F-C773-49E9-A646-CD9BE0D3BC08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CCCF-2809-4922-BED2-C559CC4AE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54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A0AD-A008-4E6F-BD31-6E8EE84DF715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5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1184-5F93-45F6-92B6-88C9B84D7B32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022-6688-4292-8890-201344B9BCE5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7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A0AD-A008-4E6F-BD31-6E8EE84DF7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2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345-65B0-4AF3-9906-8BE6E86C03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4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1AB3-67DF-4DE9-ABA4-3ABDC3EE41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8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036E-EE9E-48CD-811A-D5781928B88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9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A0F9-9AC7-41AD-B944-970BA104FB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1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C3B9-F279-493A-9EC3-752EC11D61F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72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BC8-5A46-4748-88E9-AD30BCD7A7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60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C661-20D2-4C03-B5C2-7CD47AD732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345-65B0-4AF3-9906-8BE6E86C0386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42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B54-67E3-47BE-BD19-AD174A9E53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41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1184-5F93-45F6-92B6-88C9B84D7B3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49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022-6688-4292-8890-201344B9BC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1AB3-67DF-4DE9-ABA4-3ABDC3EE4155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036E-EE9E-48CD-811A-D5781928B889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4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A0F9-9AC7-41AD-B944-970BA104FBC6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1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C3B9-F279-493A-9EC3-752EC11D61FA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BC8-5A46-4748-88E9-AD30BCD7A795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C661-20D2-4C03-B5C2-7CD47AD732F6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4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B54-67E3-47BE-BD19-AD174A9E5381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3B16-A5CB-4C8D-B2A7-D310506C68ED}" type="datetime1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3B16-A5CB-4C8D-B2A7-D310506C68E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9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jpeg"/><Relationship Id="rId3" Type="http://schemas.microsoft.com/office/2007/relationships/hdphoto" Target="../media/hdphoto2.wdp"/><Relationship Id="rId7" Type="http://schemas.microsoft.com/office/2007/relationships/hdphoto" Target="../media/hdphoto5.wdp"/><Relationship Id="rId12" Type="http://schemas.openxmlformats.org/officeDocument/2006/relationships/image" Target="../media/image30.jpeg"/><Relationship Id="rId17" Type="http://schemas.openxmlformats.org/officeDocument/2006/relationships/image" Target="../media/image34.jpeg"/><Relationship Id="rId2" Type="http://schemas.openxmlformats.org/officeDocument/2006/relationships/image" Target="../media/image12.png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openxmlformats.org/officeDocument/2006/relationships/image" Target="../media/image32.jpe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microsoft.com/office/2007/relationships/hdphoto" Target="../media/hdphoto6.wdp"/><Relationship Id="rId1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4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kyongkim.net/RTLS/triangulation.pdf" TargetMode="External"/><Relationship Id="rId2" Type="http://schemas.openxmlformats.org/officeDocument/2006/relationships/hyperlink" Target="http://www.digitalfashion.co.kr/ai-suitcase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8685869" y="2102922"/>
            <a:ext cx="20952" cy="453300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21513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9422" y="195701"/>
            <a:ext cx="317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bg1"/>
                </a:solidFill>
                <a:cs typeface="Aharoni" panose="02010803020104030203" pitchFamily="2" charset="-79"/>
              </a:rPr>
              <a:t>지도교수</a:t>
            </a:r>
            <a:r>
              <a:rPr lang="en-US" altLang="ko-KR" sz="1600" i="1" dirty="0">
                <a:solidFill>
                  <a:schemeClr val="bg1"/>
                </a:solidFill>
                <a:cs typeface="Aharoni" panose="02010803020104030203" pitchFamily="2" charset="-79"/>
              </a:rPr>
              <a:t>: </a:t>
            </a:r>
            <a:r>
              <a:rPr lang="ko-KR" altLang="en-US" sz="1600" i="1" dirty="0">
                <a:solidFill>
                  <a:schemeClr val="bg1"/>
                </a:solidFill>
                <a:cs typeface="Aharoni" panose="02010803020104030203" pitchFamily="2" charset="-79"/>
              </a:rPr>
              <a:t>이상호 교수님</a:t>
            </a:r>
            <a:endParaRPr lang="en-US" altLang="ko-KR" sz="16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200" b="1" i="1" dirty="0">
                <a:solidFill>
                  <a:schemeClr val="bg1"/>
                </a:solidFill>
                <a:cs typeface="Aharoni" panose="02010803020104030203" pitchFamily="2" charset="-79"/>
              </a:rPr>
              <a:t>종합 설계 기획 </a:t>
            </a:r>
            <a:r>
              <a:rPr lang="en-US" altLang="ko-KR" sz="2200" b="1" i="1" dirty="0">
                <a:solidFill>
                  <a:schemeClr val="bg1"/>
                </a:solidFill>
                <a:cs typeface="Aharoni" panose="02010803020104030203" pitchFamily="2" charset="-79"/>
              </a:rPr>
              <a:t>–</a:t>
            </a:r>
            <a:r>
              <a:rPr lang="en-US" altLang="ko-KR" sz="2400" b="1" i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ko-KR" altLang="en-US" sz="28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sz="1600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  <a:p>
            <a:pPr algn="ctr"/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127837"/>
            <a:ext cx="157661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3238" y="2796321"/>
            <a:ext cx="519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한국산업기술대학교 컴퓨터공학과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2012152041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정해인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2012150025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서광석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2015152034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정구철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8557787" y="233178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557786" y="279819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553210" y="3252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540279" y="416580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553210" y="370625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40279" y="461868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540279" y="507763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1675" y="234485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59543" y="280340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59543" y="3704449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8630" y="418009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4036" y="3247589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35567" y="4632979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22504" y="509192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모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535923" y="55435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20354" y="553593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531567" y="599639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540274" y="644924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9872" y="601490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72453" y="644163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ㄴㅐ문서\Desktop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87" y="1368918"/>
            <a:ext cx="8107200" cy="500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918857" y="291621"/>
            <a:ext cx="7341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err="1" smtClean="0">
                <a:solidFill>
                  <a:srgbClr val="4C5064"/>
                </a:solidFill>
                <a:cs typeface="Aharoni" panose="02010803020104030203" pitchFamily="2" charset="-79"/>
              </a:rPr>
              <a:t>캐리어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회로도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7" name="타원 2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2574" y="130136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초음파 센서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62334" y="164999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IR </a:t>
            </a:r>
            <a:r>
              <a:rPr lang="ko-KR" altLang="en-US" dirty="0" smtClean="0"/>
              <a:t>수신 센서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799351" y="2793428"/>
            <a:ext cx="2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스텝모터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잠금제어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02214" y="347836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 </a:t>
            </a:r>
            <a:r>
              <a:rPr lang="ko-KR" altLang="en-US" dirty="0" smtClean="0"/>
              <a:t>모터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353422" y="345717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DC </a:t>
            </a:r>
            <a:r>
              <a:rPr lang="ko-KR" altLang="en-US" dirty="0" smtClean="0"/>
              <a:t>모터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58737" y="449989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HM-10 </a:t>
            </a:r>
            <a:r>
              <a:rPr lang="ko-KR" altLang="en-US" dirty="0" err="1" smtClean="0"/>
              <a:t>비콘모듈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19651" y="612387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HM-10 </a:t>
            </a:r>
            <a:r>
              <a:rPr lang="ko-KR" altLang="en-US" dirty="0" err="1" smtClean="0"/>
              <a:t>비콘모듈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591420" y="534256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HM-10 </a:t>
            </a:r>
            <a:r>
              <a:rPr lang="ko-KR" altLang="en-US" dirty="0" err="1" smtClean="0"/>
              <a:t>비콘모듈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90527" y="4487201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모터드라이브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8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err="1">
                <a:solidFill>
                  <a:srgbClr val="4C5064"/>
                </a:solidFill>
                <a:cs typeface="Aharoni" panose="02010803020104030203" pitchFamily="2" charset="-79"/>
              </a:rPr>
              <a:t>캐리어</a:t>
            </a:r>
            <a:r>
              <a:rPr lang="ko-KR" altLang="en-US" sz="2500" b="1" i="1" dirty="0">
                <a:solidFill>
                  <a:srgbClr val="4C5064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500" b="1" i="1" dirty="0">
                <a:solidFill>
                  <a:srgbClr val="4C5064"/>
                </a:solidFill>
                <a:cs typeface="Aharoni" panose="02010803020104030203" pitchFamily="2" charset="-79"/>
              </a:rPr>
              <a:t>- API)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070597" y="602655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초음파 센서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7" name="타원 2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E0DC22E8-F2A2-4130-BA5C-3ECDE87A5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09100"/>
              </p:ext>
            </p:extLst>
          </p:nvPr>
        </p:nvGraphicFramePr>
        <p:xfrm>
          <a:off x="3339462" y="2008508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9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63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● Circle 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명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Circle 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멤버변수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좌표 </a:t>
                      </a:r>
                      <a:r>
                        <a:rPr lang="en-US" altLang="ko-KR" dirty="0"/>
                        <a:t>,Y 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거리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비콘마다 </a:t>
                      </a:r>
                      <a:r>
                        <a:rPr lang="en-US" altLang="ko-KR" dirty="0" err="1"/>
                        <a:t>x,y</a:t>
                      </a:r>
                      <a:r>
                        <a:rPr lang="ko-KR" altLang="en-US" dirty="0"/>
                        <a:t>좌표와 비콘으로 측정한거리를 반지름으로 갖는  </a:t>
                      </a:r>
                      <a:r>
                        <a:rPr lang="en-US" altLang="ko-KR" dirty="0"/>
                        <a:t>circle 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518BB7A0-43D0-455E-8DC9-A913C7F9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33293"/>
              </p:ext>
            </p:extLst>
          </p:nvPr>
        </p:nvGraphicFramePr>
        <p:xfrm>
          <a:off x="3339462" y="4217385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9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63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● Cal 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 명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멤버 함수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get_pointX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get_pointY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get_Angle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Circle </a:t>
                      </a:r>
                      <a:r>
                        <a:rPr lang="ko-KR" altLang="en-US" dirty="0"/>
                        <a:t>클래스의 정보를 갖고 접점의 </a:t>
                      </a:r>
                      <a:r>
                        <a:rPr lang="en-US" altLang="ko-KR" dirty="0" err="1"/>
                        <a:t>x,y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좌표 및 각도를 구하는 함수를 갖는 클래스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err="1">
                <a:solidFill>
                  <a:srgbClr val="4C5064"/>
                </a:solidFill>
                <a:cs typeface="Aharoni" panose="02010803020104030203" pitchFamily="2" charset="-79"/>
              </a:rPr>
              <a:t>캐리어</a:t>
            </a:r>
            <a:r>
              <a:rPr lang="ko-KR" altLang="en-US" sz="2500" b="1" i="1" dirty="0">
                <a:solidFill>
                  <a:srgbClr val="4C5064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500" b="1" i="1" dirty="0">
                <a:solidFill>
                  <a:srgbClr val="4C5064"/>
                </a:solidFill>
                <a:cs typeface="Aharoni" panose="02010803020104030203" pitchFamily="2" charset="-79"/>
              </a:rPr>
              <a:t>- API)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7" name="타원 4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35D96D0F-B5DD-4C83-A668-E390B92E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52326"/>
              </p:ext>
            </p:extLst>
          </p:nvPr>
        </p:nvGraphicFramePr>
        <p:xfrm>
          <a:off x="3343283" y="4231676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9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● </a:t>
                      </a:r>
                      <a:r>
                        <a:rPr lang="en-US" altLang="ko-KR" dirty="0" err="1"/>
                        <a:t>getAngle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double </a:t>
                      </a:r>
                      <a:r>
                        <a:rPr lang="en-US" altLang="ko-KR" baseline="0" dirty="0" err="1"/>
                        <a:t>getAngle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en-US" altLang="ko-KR" baseline="0" dirty="0" err="1"/>
                        <a:t>const</a:t>
                      </a:r>
                      <a:r>
                        <a:rPr lang="en-US" altLang="ko-KR" baseline="0" dirty="0"/>
                        <a:t> Circle &amp; a, </a:t>
                      </a:r>
                      <a:r>
                        <a:rPr lang="en-US" altLang="ko-KR" baseline="0" dirty="0" err="1"/>
                        <a:t>const</a:t>
                      </a:r>
                      <a:r>
                        <a:rPr lang="en-US" altLang="ko-KR" baseline="0" dirty="0"/>
                        <a:t> Circle &amp; b)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리턴 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원이 만나는 접점과 기준점의 각도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비콘의</a:t>
                      </a:r>
                      <a:r>
                        <a:rPr lang="ko-KR" altLang="en-US" dirty="0"/>
                        <a:t> 거리를 반지름으로 갖는  두 원의 접점을 구하여 기준점과의 각도를 구하는 함수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C61B1D47-33C8-4C1A-A4AD-29FCCD4A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78372"/>
              </p:ext>
            </p:extLst>
          </p:nvPr>
        </p:nvGraphicFramePr>
        <p:xfrm>
          <a:off x="3343283" y="1915787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9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● </a:t>
                      </a:r>
                      <a:r>
                        <a:rPr lang="en-US" altLang="ko-KR" dirty="0" err="1"/>
                        <a:t>get_pointX</a:t>
                      </a:r>
                      <a:r>
                        <a:rPr lang="en-US" altLang="ko-KR" dirty="0"/>
                        <a:t>(), </a:t>
                      </a:r>
                      <a:r>
                        <a:rPr lang="en-US" altLang="ko-KR" dirty="0" err="1"/>
                        <a:t>get_pointY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double </a:t>
                      </a:r>
                      <a:r>
                        <a:rPr lang="en-US" altLang="ko-KR" baseline="0" dirty="0" err="1"/>
                        <a:t>get_pointX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en-US" altLang="ko-KR" baseline="0" dirty="0" err="1"/>
                        <a:t>const</a:t>
                      </a:r>
                      <a:r>
                        <a:rPr lang="en-US" altLang="ko-KR" baseline="0" dirty="0"/>
                        <a:t> double &amp; a, </a:t>
                      </a:r>
                      <a:r>
                        <a:rPr lang="en-US" altLang="ko-KR" baseline="0" dirty="0" err="1"/>
                        <a:t>const</a:t>
                      </a:r>
                      <a:r>
                        <a:rPr lang="en-US" altLang="ko-KR" baseline="0" dirty="0"/>
                        <a:t> double &amp; b),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 err="1"/>
                        <a:t>get_pointY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en-US" altLang="ko-KR" baseline="0" dirty="0" err="1"/>
                        <a:t>const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double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&amp;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a,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 err="1"/>
                        <a:t>const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double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&amp;b)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리턴 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원이 만나는 접점의 </a:t>
                      </a:r>
                      <a:r>
                        <a:rPr lang="en-US" altLang="ko-KR" dirty="0"/>
                        <a:t>x ,y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비콘의</a:t>
                      </a:r>
                      <a:r>
                        <a:rPr lang="ko-KR" altLang="en-US" dirty="0"/>
                        <a:t> 거리를 반지름으로 갖는  두 원이 만나는 접점의 </a:t>
                      </a:r>
                      <a:r>
                        <a:rPr lang="en-US" altLang="ko-KR" dirty="0" err="1"/>
                        <a:t>x,y</a:t>
                      </a:r>
                      <a:r>
                        <a:rPr lang="ko-KR" altLang="en-US" dirty="0"/>
                        <a:t>좌표를 구함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7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아래로 구부러진 화살표 106"/>
          <p:cNvSpPr/>
          <p:nvPr/>
        </p:nvSpPr>
        <p:spPr>
          <a:xfrm rot="9939533">
            <a:off x="6605820" y="4925264"/>
            <a:ext cx="2576669" cy="9455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18858" y="291621"/>
            <a:ext cx="8125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사용자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2500" b="1" i="1" dirty="0" err="1" smtClean="0">
                <a:solidFill>
                  <a:srgbClr val="4C5064"/>
                </a:solidFill>
                <a:cs typeface="Aharoni" panose="02010803020104030203" pitchFamily="2" charset="-79"/>
              </a:rPr>
              <a:t>HardWare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45" y="3692271"/>
            <a:ext cx="2209775" cy="2363976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10615341" y="4048639"/>
            <a:ext cx="167821" cy="174530"/>
          </a:xfrm>
          <a:prstGeom prst="rect">
            <a:avLst/>
          </a:prstGeom>
          <a:noFill/>
          <a:ln w="28575">
            <a:solidFill>
              <a:srgbClr val="0782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64732" y="1961505"/>
            <a:ext cx="1247636" cy="279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위로 굽은 화살표 105"/>
          <p:cNvSpPr/>
          <p:nvPr/>
        </p:nvSpPr>
        <p:spPr>
          <a:xfrm rot="16200000">
            <a:off x="10023761" y="3190533"/>
            <a:ext cx="703924" cy="802974"/>
          </a:xfrm>
          <a:prstGeom prst="bentUpArrow">
            <a:avLst>
              <a:gd name="adj1" fmla="val 20198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922178" y="1825492"/>
            <a:ext cx="384723" cy="180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29818" y="4015321"/>
            <a:ext cx="769445" cy="483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48" y="2859499"/>
            <a:ext cx="435996" cy="56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537" y="2811355"/>
            <a:ext cx="482579" cy="60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ㄴㅐ문서\Desktop\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364" b="75455" l="16731" r="836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78" y="4128959"/>
            <a:ext cx="1966574" cy="124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ㄴㅐ문서\Desktop\hc-06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8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422">
            <a:off x="6369934" y="2155252"/>
            <a:ext cx="1034834" cy="10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ㄴㅐ문서\Desktop\브레드보드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38" y="3444212"/>
            <a:ext cx="1520054" cy="10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ㄴㅐ문서\Desktop\hm-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39" y="2158077"/>
            <a:ext cx="1087078" cy="1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ㄴㅐ문서\Desktop\qjxms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21" y="4518841"/>
            <a:ext cx="634557" cy="63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5576047" y="523078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 err="1" smtClean="0"/>
              <a:t>제어부</a:t>
            </a:r>
            <a:endParaRPr lang="ko-KR" altLang="en-US" sz="13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514563" y="3064325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 err="1" smtClean="0"/>
              <a:t>센서부</a:t>
            </a:r>
            <a:endParaRPr lang="ko-KR" altLang="en-US" sz="1300" b="1" dirty="0"/>
          </a:p>
        </p:txBody>
      </p:sp>
      <p:pic>
        <p:nvPicPr>
          <p:cNvPr id="18" name="Picture 12" descr="C:\Users\ㄴㅐ문서\Desktop\5051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51" y="4371136"/>
            <a:ext cx="752421" cy="75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1026" name="Picture 2" descr="C:\Users\ㄴㅐ문서\Desktop\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76981">
            <a:off x="5417447" y="1557425"/>
            <a:ext cx="1186745" cy="9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ㄴㅐ문서\Desktop\부져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88" y="3005712"/>
            <a:ext cx="762096" cy="76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0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ㄴㅐ문서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554" y="1570060"/>
            <a:ext cx="8465175" cy="48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918858" y="291621"/>
            <a:ext cx="7602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사용자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회로도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7" name="타원 2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1063" y="127769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IR </a:t>
            </a:r>
            <a:r>
              <a:rPr lang="ko-KR" altLang="en-US" dirty="0" smtClean="0"/>
              <a:t>송신 센서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75668" y="25654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HC-06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송신전용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71288" y="164405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부저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경고음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0514" y="2626357"/>
            <a:ext cx="212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HM-10 </a:t>
            </a:r>
            <a:r>
              <a:rPr lang="ko-KR" altLang="en-US" dirty="0" err="1" smtClean="0"/>
              <a:t>비콘모듈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비콘검색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55428" y="320914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잠금제어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918858" y="291621"/>
            <a:ext cx="7759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사용자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API)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70597" y="602655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초음파 센서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52895"/>
              </p:ext>
            </p:extLst>
          </p:nvPr>
        </p:nvGraphicFramePr>
        <p:xfrm>
          <a:off x="3341079" y="1617042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/>
                <a:gridCol w="6459474"/>
              </a:tblGrid>
              <a:tr h="1263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● </a:t>
                      </a:r>
                      <a:r>
                        <a:rPr lang="en-US" altLang="ko-KR" dirty="0" err="1" smtClean="0"/>
                        <a:t>research</a:t>
                      </a:r>
                      <a:r>
                        <a:rPr lang="en-US" altLang="ko-KR" baseline="0" dirty="0" err="1" smtClean="0"/>
                        <a:t>Beacon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researchBeacon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const</a:t>
                      </a:r>
                      <a:r>
                        <a:rPr lang="en-US" altLang="ko-KR" baseline="0" dirty="0" smtClean="0"/>
                        <a:t> char *</a:t>
                      </a:r>
                      <a:r>
                        <a:rPr lang="en-US" altLang="ko-KR" baseline="0" dirty="0" err="1" smtClean="0"/>
                        <a:t>toSend</a:t>
                      </a:r>
                      <a:r>
                        <a:rPr lang="en-US" altLang="ko-KR" baseline="0" dirty="0" smtClean="0"/>
                        <a:t>, unsigned long milliseconds)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리턴 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RSSI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비콘의</a:t>
                      </a:r>
                      <a:r>
                        <a:rPr lang="ko-KR" altLang="en-US" sz="1400" dirty="0" smtClean="0"/>
                        <a:t> 세기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-&gt; </a:t>
                      </a:r>
                      <a:r>
                        <a:rPr lang="ko-KR" altLang="en-US" sz="1400" baseline="0" dirty="0" smtClean="0"/>
                        <a:t>각 </a:t>
                      </a:r>
                      <a:r>
                        <a:rPr lang="ko-KR" altLang="en-US" sz="1400" baseline="0" dirty="0" err="1" smtClean="0"/>
                        <a:t>비콘</a:t>
                      </a:r>
                      <a:r>
                        <a:rPr lang="ko-KR" altLang="en-US" sz="1400" baseline="0" dirty="0" smtClean="0"/>
                        <a:t> 마다</a:t>
                      </a:r>
                      <a:r>
                        <a:rPr lang="en-US" altLang="ko-KR" sz="1400" baseline="0" dirty="0" smtClean="0"/>
                        <a:t>(num1,num2,num3)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ko-KR" altLang="en-US" sz="1400" baseline="0" dirty="0" smtClean="0"/>
                        <a:t>형으로 저장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원하는 </a:t>
                      </a:r>
                      <a:r>
                        <a:rPr lang="en-US" altLang="ko-KR" dirty="0" err="1" smtClean="0"/>
                        <a:t>Millisecods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baseline="0" dirty="0" smtClean="0"/>
                        <a:t>마다 </a:t>
                      </a:r>
                      <a:r>
                        <a:rPr lang="en-US" altLang="ko-KR" baseline="0" dirty="0" smtClean="0"/>
                        <a:t>AT+DISI? </a:t>
                      </a:r>
                      <a:r>
                        <a:rPr lang="ko-KR" altLang="en-US" baseline="0" dirty="0" smtClean="0"/>
                        <a:t>명령어를 사용하여 </a:t>
                      </a:r>
                      <a:r>
                        <a:rPr lang="ko-KR" altLang="en-US" dirty="0" smtClean="0"/>
                        <a:t>감지되는 </a:t>
                      </a:r>
                      <a:r>
                        <a:rPr lang="ko-KR" altLang="en-US" dirty="0" err="1" smtClean="0"/>
                        <a:t>비콘중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캐리어에</a:t>
                      </a:r>
                      <a:r>
                        <a:rPr lang="ko-KR" altLang="en-US" baseline="0" dirty="0" smtClean="0"/>
                        <a:t> 장착된 </a:t>
                      </a:r>
                      <a:r>
                        <a:rPr lang="ko-KR" altLang="en-US" baseline="0" dirty="0" err="1" smtClean="0"/>
                        <a:t>비콘의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MAC</a:t>
                      </a:r>
                      <a:r>
                        <a:rPr lang="ko-KR" altLang="en-US" baseline="0" dirty="0" smtClean="0"/>
                        <a:t>주소와 일치하는 </a:t>
                      </a:r>
                      <a:r>
                        <a:rPr lang="ko-KR" altLang="en-US" baseline="0" dirty="0" err="1" smtClean="0"/>
                        <a:t>비콘만</a:t>
                      </a:r>
                      <a:r>
                        <a:rPr lang="ko-KR" altLang="en-US" baseline="0" dirty="0" smtClean="0"/>
                        <a:t> 골라내 </a:t>
                      </a:r>
                      <a:r>
                        <a:rPr lang="ko-KR" altLang="en-US" baseline="0" dirty="0" err="1" smtClean="0"/>
                        <a:t>비콘의</a:t>
                      </a:r>
                      <a:r>
                        <a:rPr lang="ko-KR" altLang="en-US" baseline="0" dirty="0" smtClean="0"/>
                        <a:t> 세기를 변수에 저장하는 기능을 수행한다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52382"/>
              </p:ext>
            </p:extLst>
          </p:nvPr>
        </p:nvGraphicFramePr>
        <p:xfrm>
          <a:off x="3346522" y="4269409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/>
                <a:gridCol w="6459474"/>
              </a:tblGrid>
              <a:tr h="1263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● </a:t>
                      </a:r>
                      <a:r>
                        <a:rPr lang="en-US" altLang="ko-KR" dirty="0" err="1" smtClean="0"/>
                        <a:t>compareBeacon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compareBeacon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num1,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num2,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num3) 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리턴 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Double</a:t>
                      </a:r>
                      <a:r>
                        <a:rPr lang="ko-KR" altLang="en-US" dirty="0" smtClean="0"/>
                        <a:t>형의 거리 값 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검색된 </a:t>
                      </a:r>
                      <a:r>
                        <a:rPr lang="ko-KR" altLang="en-US" dirty="0" err="1" smtClean="0"/>
                        <a:t>비콘의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RSSI</a:t>
                      </a:r>
                      <a:r>
                        <a:rPr lang="ko-KR" altLang="en-US" dirty="0" smtClean="0"/>
                        <a:t>를 이용하여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비콘</a:t>
                      </a:r>
                      <a:r>
                        <a:rPr lang="ko-KR" altLang="en-US" baseline="0" dirty="0" smtClean="0"/>
                        <a:t> 세기를 비교 하며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비콘과의</a:t>
                      </a:r>
                      <a:r>
                        <a:rPr lang="ko-KR" altLang="en-US" baseline="0" dirty="0" smtClean="0"/>
                        <a:t> 거리를 계산하여 변수에 저장하는 기능을 수행한다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918858" y="291621"/>
            <a:ext cx="7759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사용자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API)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70597" y="602655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초음파 센서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7" name="타원 2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2708204"/>
                  </p:ext>
                </p:extLst>
              </p:nvPr>
            </p:nvGraphicFramePr>
            <p:xfrm>
              <a:off x="3338357" y="2011093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526"/>
                    <a:gridCol w="6459474"/>
                  </a:tblGrid>
                  <a:tr h="126338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● distance()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형식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aseline="0" dirty="0" smtClean="0"/>
                            <a:t>double distance(</a:t>
                          </a:r>
                          <a:r>
                            <a:rPr lang="en-US" altLang="ko-KR" baseline="0" dirty="0" err="1" smtClean="0"/>
                            <a:t>int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baseline="0" dirty="0" err="1" smtClean="0"/>
                            <a:t>num</a:t>
                          </a:r>
                          <a:r>
                            <a:rPr lang="en-US" altLang="ko-KR" baseline="0" dirty="0" smtClean="0"/>
                            <a:t>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리턴 값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거리 값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설명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Distance</a:t>
                          </a:r>
                          <a:r>
                            <a:rPr lang="en-US" altLang="ko-KR" baseline="0" dirty="0" smtClean="0"/>
                            <a:t> = (</a:t>
                          </a:r>
                          <a:r>
                            <a:rPr lang="ko-KR" altLang="en-US" baseline="0" dirty="0" smtClean="0"/>
                            <a:t>전파속도 </a:t>
                          </a:r>
                          <a:r>
                            <a:rPr lang="en-US" altLang="ko-KR" baseline="0" dirty="0" smtClean="0"/>
                            <a:t>/ 4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baseline="0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r>
                            <a:rPr lang="en-US" altLang="ko-KR" dirty="0" smtClean="0"/>
                            <a:t>*f)</a:t>
                          </a:r>
                          <a:r>
                            <a:rPr lang="en-US" altLang="ko-KR" baseline="0" dirty="0" smtClean="0"/>
                            <a:t> * 10^(RSSI/20)</a:t>
                          </a:r>
                          <a:r>
                            <a:rPr lang="ko-KR" altLang="en-US" baseline="0" dirty="0" smtClean="0"/>
                            <a:t>을 이용하여 계산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2708204"/>
                  </p:ext>
                </p:extLst>
              </p:nvPr>
            </p:nvGraphicFramePr>
            <p:xfrm>
              <a:off x="3338357" y="2011093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526"/>
                    <a:gridCol w="6459474"/>
                  </a:tblGrid>
                  <a:tr h="36576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● </a:t>
                          </a:r>
                          <a:r>
                            <a:rPr lang="en-US" altLang="ko-KR" dirty="0" smtClean="0"/>
                            <a:t>distance()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형식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aseline="0" dirty="0" smtClean="0"/>
                            <a:t>double distance(</a:t>
                          </a:r>
                          <a:r>
                            <a:rPr lang="en-US" altLang="ko-KR" baseline="0" dirty="0" err="1" smtClean="0"/>
                            <a:t>int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baseline="0" dirty="0" err="1" smtClean="0"/>
                            <a:t>num</a:t>
                          </a:r>
                          <a:r>
                            <a:rPr lang="en-US" altLang="ko-KR" baseline="0" dirty="0" smtClean="0"/>
                            <a:t>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리턴 값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거리 값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설명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968" t="-30819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06079"/>
              </p:ext>
            </p:extLst>
          </p:nvPr>
        </p:nvGraphicFramePr>
        <p:xfrm>
          <a:off x="3335637" y="4055128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26"/>
                <a:gridCol w="6459474"/>
              </a:tblGrid>
              <a:tr h="1263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● </a:t>
                      </a:r>
                      <a:r>
                        <a:rPr lang="en-US" altLang="ko-KR" dirty="0" err="1" smtClean="0"/>
                        <a:t>alertWarning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alertWarning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리턴 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거리</a:t>
                      </a:r>
                      <a:r>
                        <a:rPr lang="ko-KR" altLang="en-US" baseline="0" dirty="0" smtClean="0"/>
                        <a:t> 이상 벌어지면 도난 및 분실로 인지하여 경고음을 발생시킨다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개발 환경 및 개발 방법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63248" y="1383720"/>
            <a:ext cx="8445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주요 기능에 따른 개발 방법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①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 인식 자율주행기능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(Auto-Following)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Arduino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DC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모터로 주행을 구현하고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사용자의 적외선 발광체를 통해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사용자와의 거리를 측정하고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캐리어와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사용자 사이의 장애물이 있을 경우 초음파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센서를 통해 장애물을 인식하고 정지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도난 방지 기능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적외선과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모듈을 통해 측정한 거리가 일정거리 떨어졌을 시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경보음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발생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잠금 제어 기능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 센서로 통신이 가능한 전자자물쇠를 구축하고 사용자 신호에 따라 잠금 제어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28" name="자유형 27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30" name="타원 29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48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개발 환경 및 개발 방법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2801" y="1090947"/>
            <a:ext cx="8445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기능에 따른 주요 모듈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E7005642-411B-4843-85F3-A181B26C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27999"/>
              </p:ext>
            </p:extLst>
          </p:nvPr>
        </p:nvGraphicFramePr>
        <p:xfrm>
          <a:off x="3785692" y="1674119"/>
          <a:ext cx="7528721" cy="4648561"/>
        </p:xfrm>
        <a:graphic>
          <a:graphicData uri="http://schemas.openxmlformats.org/drawingml/2006/table">
            <a:tbl>
              <a:tblPr/>
              <a:tblGrid>
                <a:gridCol w="2250913">
                  <a:extLst>
                    <a:ext uri="{9D8B030D-6E8A-4147-A177-3AD203B41FA5}">
                      <a16:colId xmlns:a16="http://schemas.microsoft.com/office/drawing/2014/main" xmlns="" val="187433540"/>
                    </a:ext>
                  </a:extLst>
                </a:gridCol>
                <a:gridCol w="1680756">
                  <a:extLst>
                    <a:ext uri="{9D8B030D-6E8A-4147-A177-3AD203B41FA5}">
                      <a16:colId xmlns:a16="http://schemas.microsoft.com/office/drawing/2014/main" xmlns="" val="815062469"/>
                    </a:ext>
                  </a:extLst>
                </a:gridCol>
                <a:gridCol w="3597052">
                  <a:extLst>
                    <a:ext uri="{9D8B030D-6E8A-4147-A177-3AD203B41FA5}">
                      <a16:colId xmlns:a16="http://schemas.microsoft.com/office/drawing/2014/main" xmlns="" val="1536198296"/>
                    </a:ext>
                  </a:extLst>
                </a:gridCol>
              </a:tblGrid>
              <a:tr h="199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모듈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용 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4240868"/>
                  </a:ext>
                </a:extLst>
              </a:tr>
              <a:tr h="1885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+mn-ea"/>
                        </a:rPr>
                        <a:t>기본 베이스 모듈</a:t>
                      </a: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아두이노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우노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개발 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9029282"/>
                  </a:ext>
                </a:extLst>
              </a:tr>
              <a:tr h="188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아두이노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나노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사용자가 사용할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리모콘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용도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535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Auto-Follow</a:t>
                      </a:r>
                      <a:endParaRPr 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모터          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캐리어의 주행용 모터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5644662"/>
                  </a:ext>
                </a:extLst>
              </a:tr>
              <a:tr h="328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모터드라이버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모터의 회전 속도 및 방향 지시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092443"/>
                  </a:ext>
                </a:extLst>
              </a:tr>
              <a:tr h="328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배터리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모터드라이버에 전력 공급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5418238"/>
                  </a:ext>
                </a:extLst>
              </a:tr>
              <a:tr h="357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블루투스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센서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사용자와의 거리 측정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560379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초음파 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주변 장애물과의 거리 측정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9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적외선 수신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사용자로부터 적외선 신호 수신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7051635"/>
                  </a:ext>
                </a:extLst>
              </a:tr>
              <a:tr h="36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적외선 송신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캐리어에게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적외선 신호 송신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93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도난방지</a:t>
                      </a: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스피커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일정거리 떨어질 시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경보음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105106"/>
                  </a:ext>
                </a:extLst>
              </a:tr>
              <a:tr h="5842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잠금 제어</a:t>
                      </a: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-1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블루투스 모듈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사용자의 스마트폰과 통신하여 잠금 및    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잠금해제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9465075"/>
                  </a:ext>
                </a:extLst>
              </a:tr>
              <a:tr h="363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스텝 모터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캐리어의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잠금장치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작동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746226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29" name="자유형 28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30" name="타원 29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5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데모 환경 설계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17846" y="1689548"/>
            <a:ext cx="3393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강의실 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PC &amp;&amp; 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팀원 노트북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28" name="자유형 27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30" name="타원 29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1026" name="Picture 2" descr="C:\Users\JEONG\Desktop\macpc_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5" b="9838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95" y="2834131"/>
            <a:ext cx="2554889" cy="17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588496" y="1689547"/>
            <a:ext cx="2290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휴대폰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(</a:t>
            </a:r>
            <a:r>
              <a:rPr lang="ko-KR" altLang="en-US" sz="1600" b="1" dirty="0" err="1" smtClean="0">
                <a:solidFill>
                  <a:srgbClr val="3A3A3A"/>
                </a:solidFill>
                <a:latin typeface="+mn-ea"/>
              </a:rPr>
              <a:t>어플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)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69904" y="2772695"/>
            <a:ext cx="980330" cy="1696358"/>
            <a:chOff x="7543185" y="2213558"/>
            <a:chExt cx="980330" cy="1696358"/>
          </a:xfrm>
        </p:grpSpPr>
        <p:pic>
          <p:nvPicPr>
            <p:cNvPr id="1028" name="Picture 4" descr="C:\Users\JEONG\Desktop\item_L_22310303_3014977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185" y="2213558"/>
              <a:ext cx="980330" cy="1696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JEONG\Desktop\KakaoTalk_20180218_022703628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423" y="2357132"/>
              <a:ext cx="877225" cy="1398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직사각형 49"/>
          <p:cNvSpPr/>
          <p:nvPr/>
        </p:nvSpPr>
        <p:spPr>
          <a:xfrm>
            <a:off x="3032851" y="4701824"/>
            <a:ext cx="3057715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적외선 통신 확인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00695" y="5066363"/>
            <a:ext cx="34833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비콘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검색 </a:t>
            </a:r>
            <a:r>
              <a:rPr lang="ko-KR" altLang="en-US" sz="13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어플을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통해 </a:t>
            </a:r>
            <a:r>
              <a:rPr lang="ko-KR" altLang="en-US" sz="13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비콘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세기 값 및 거리 확인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비교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49276" y="1694995"/>
            <a:ext cx="2290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학교 내부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평지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)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14559" y="5063647"/>
            <a:ext cx="348330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학교 내에 평지에서 주행 실험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30" name="Picture 6" descr="C:\Users\JEONG\Desktop\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828" y="2734927"/>
            <a:ext cx="1551623" cy="178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EONG\Desktop\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1" y="2756367"/>
            <a:ext cx="1391557" cy="17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종합 설계 개요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49739" y="1819213"/>
            <a:ext cx="814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지난 발표에서의 지적 사항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진동에 대한 고려가 필요함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시스템 디자인 수정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object 20"/>
          <p:cNvSpPr txBox="1"/>
          <p:nvPr/>
        </p:nvSpPr>
        <p:spPr>
          <a:xfrm>
            <a:off x="3662802" y="3642260"/>
            <a:ext cx="7719059" cy="223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88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lang="ko-KR" altLang="en-US" sz="1600" b="1" spc="-5" dirty="0" smtClean="0">
                <a:solidFill>
                  <a:srgbClr val="393939"/>
                </a:solidFill>
                <a:latin typeface="Malgun Gothic"/>
                <a:cs typeface="Malgun Gothic"/>
              </a:rPr>
              <a:t>지적 사항에 대한 답변</a:t>
            </a:r>
            <a:endParaRPr sz="1600" dirty="0">
              <a:latin typeface="Malgun Gothic"/>
              <a:cs typeface="Malgun Gothic"/>
            </a:endParaRPr>
          </a:p>
          <a:p>
            <a:pPr marL="454659" lvl="1" indent="-157480">
              <a:lnSpc>
                <a:spcPct val="150000"/>
              </a:lnSpc>
              <a:spcBef>
                <a:spcPts val="960"/>
              </a:spcBef>
              <a:buChar char="-"/>
              <a:tabLst>
                <a:tab pos="454659" algn="l"/>
              </a:tabLst>
            </a:pPr>
            <a:r>
              <a:rPr lang="ko-KR" altLang="en-US" sz="1600" spc="-5" dirty="0" err="1" smtClean="0">
                <a:solidFill>
                  <a:srgbClr val="7E7E7E"/>
                </a:solidFill>
                <a:latin typeface="Malgun Gothic"/>
                <a:cs typeface="Malgun Gothic"/>
              </a:rPr>
              <a:t>캐리어의</a:t>
            </a:r>
            <a:r>
              <a:rPr lang="ko-KR" altLang="en-US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 배터리로 인해 짐칸의 반입이 금지되고 있기 때문에 기내 반입으로 제약으로 두기 하였음</a:t>
            </a:r>
            <a:r>
              <a:rPr lang="en-US" altLang="ko-KR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. </a:t>
            </a:r>
            <a:r>
              <a:rPr lang="ko-KR" altLang="en-US" sz="1600" spc="-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따라서 기내반입이 가능한 </a:t>
            </a:r>
            <a:r>
              <a:rPr lang="ko-KR" altLang="en-US" sz="1600" spc="-5" dirty="0" err="1" smtClean="0">
                <a:solidFill>
                  <a:srgbClr val="7E7E7E"/>
                </a:solidFill>
                <a:latin typeface="Malgun Gothic"/>
                <a:cs typeface="Malgun Gothic"/>
              </a:rPr>
              <a:t>캐리어의</a:t>
            </a:r>
            <a:r>
              <a:rPr lang="ko-KR" altLang="en-US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 규격</a:t>
            </a:r>
            <a:r>
              <a:rPr lang="en-US" altLang="ko-KR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( 3</a:t>
            </a:r>
            <a:r>
              <a:rPr lang="ko-KR" altLang="en-US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면의 합이 </a:t>
            </a:r>
            <a:r>
              <a:rPr lang="en-US" altLang="ko-KR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115cm </a:t>
            </a:r>
            <a:r>
              <a:rPr lang="ko-KR" altLang="en-US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이하</a:t>
            </a:r>
            <a:r>
              <a:rPr lang="en-US" altLang="ko-KR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, </a:t>
            </a:r>
            <a:r>
              <a:rPr lang="ko-KR" altLang="en-US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각 면 최대치 폭</a:t>
            </a:r>
            <a:r>
              <a:rPr lang="en-US" altLang="ko-KR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=40cm, </a:t>
            </a:r>
            <a:r>
              <a:rPr lang="ko-KR" altLang="en-US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길이 </a:t>
            </a:r>
            <a:r>
              <a:rPr lang="en-US" altLang="ko-KR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=55cm, </a:t>
            </a:r>
            <a:r>
              <a:rPr lang="ko-KR" altLang="en-US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높이</a:t>
            </a:r>
            <a:r>
              <a:rPr lang="en-US" altLang="ko-KR" sz="12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=20cm)</a:t>
            </a:r>
            <a:r>
              <a:rPr lang="ko-KR" altLang="en-US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으로 맞추어 제작하여 사용자가 직접 </a:t>
            </a:r>
            <a:r>
              <a:rPr lang="ko-KR" altLang="en-US" sz="1600" spc="-5" dirty="0" err="1" smtClean="0">
                <a:solidFill>
                  <a:srgbClr val="7E7E7E"/>
                </a:solidFill>
                <a:latin typeface="Malgun Gothic"/>
                <a:cs typeface="Malgun Gothic"/>
              </a:rPr>
              <a:t>캐리어를</a:t>
            </a:r>
            <a:r>
              <a:rPr lang="ko-KR" altLang="en-US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 다룬다면 공항 직원들이  </a:t>
            </a:r>
            <a:r>
              <a:rPr lang="ko-KR" altLang="en-US" sz="1600" spc="-5" dirty="0" err="1" smtClean="0">
                <a:solidFill>
                  <a:srgbClr val="7E7E7E"/>
                </a:solidFill>
                <a:latin typeface="Malgun Gothic"/>
                <a:cs typeface="Malgun Gothic"/>
              </a:rPr>
              <a:t>캐리어를</a:t>
            </a:r>
            <a:r>
              <a:rPr lang="ko-KR" altLang="en-US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 던짐으로써 센서에 대한 손상이 어느 정도 완화시킬 수 있다고 사료됨</a:t>
            </a:r>
            <a:r>
              <a:rPr lang="en-US" altLang="ko-KR" sz="1600" spc="-5" dirty="0" smtClean="0">
                <a:solidFill>
                  <a:srgbClr val="7E7E7E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1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업무 분담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E78A016-DCED-48BA-B5F9-6BCC7F889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37399"/>
              </p:ext>
            </p:extLst>
          </p:nvPr>
        </p:nvGraphicFramePr>
        <p:xfrm>
          <a:off x="3357800" y="1695892"/>
          <a:ext cx="8060477" cy="40761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{91EBBBCC-DAD2-459C-BE2E-F6DE35CF9A28}</a:tableStyleId>
              </a:tblPr>
              <a:tblGrid>
                <a:gridCol w="1278993">
                  <a:extLst>
                    <a:ext uri="{9D8B030D-6E8A-4147-A177-3AD203B41FA5}">
                      <a16:colId xmlns:a16="http://schemas.microsoft.com/office/drawing/2014/main" xmlns="" val="2188621689"/>
                    </a:ext>
                  </a:extLst>
                </a:gridCol>
                <a:gridCol w="2459576">
                  <a:extLst>
                    <a:ext uri="{9D8B030D-6E8A-4147-A177-3AD203B41FA5}">
                      <a16:colId xmlns:a16="http://schemas.microsoft.com/office/drawing/2014/main" xmlns="" val="3987213786"/>
                    </a:ext>
                  </a:extLst>
                </a:gridCol>
                <a:gridCol w="1836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85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1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서광석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정구철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615148"/>
                  </a:ext>
                </a:extLst>
              </a:tr>
              <a:tr h="777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관련사례 조사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사용자와 캐리어간 거리계산 방법 조사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개발 환경 조사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1923159"/>
                  </a:ext>
                </a:extLst>
              </a:tr>
              <a:tr h="777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캐리어</a:t>
                      </a:r>
                      <a:r>
                        <a:rPr lang="en-US" altLang="ko-KR" sz="1400" dirty="0"/>
                        <a:t>(Uno) </a:t>
                      </a:r>
                      <a:r>
                        <a:rPr lang="ko-KR" altLang="en-US" sz="1400" dirty="0"/>
                        <a:t>구성도 작성 및 모듈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적외선 및 블루투스 신호 통신</a:t>
                      </a:r>
                      <a:r>
                        <a:rPr lang="en-US" altLang="ko-KR" sz="1400" dirty="0"/>
                        <a:t>(Uno) </a:t>
                      </a:r>
                      <a:r>
                        <a:rPr lang="ko-KR" altLang="en-US" sz="1400" dirty="0"/>
                        <a:t>및 거리 계산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신호에 따른 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(Mini) </a:t>
                      </a:r>
                      <a:r>
                        <a:rPr lang="ko-KR" altLang="en-US" sz="1400" dirty="0"/>
                        <a:t>모듈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10221123"/>
                  </a:ext>
                </a:extLst>
              </a:tr>
              <a:tr h="777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신호를 수신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적외선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블루투스를 통한 자율주행</a:t>
                      </a:r>
                      <a:endParaRPr lang="en-US" altLang="ko-KR" sz="140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/>
                        <a:t>사용자 입력에 대한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(Mini) </a:t>
                      </a:r>
                      <a:r>
                        <a:rPr lang="ko-KR" altLang="en-US" sz="1400" dirty="0"/>
                        <a:t>블루투스 및 적외선 송신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31390531"/>
                  </a:ext>
                </a:extLst>
              </a:tr>
              <a:tr h="581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/>
                        <a:t>유니트</a:t>
                      </a:r>
                      <a:r>
                        <a:rPr lang="ko-KR" altLang="en-US" sz="1400" dirty="0"/>
                        <a:t> 테스트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통합테스트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유지보수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0079758"/>
                  </a:ext>
                </a:extLst>
              </a:tr>
              <a:tr h="581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발표자료 제작 및 문서화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비용 처리 및 스케줄관리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35776706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29" name="자유형 28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8" name="타원 27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8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종합 설계 수행 일정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pic>
        <p:nvPicPr>
          <p:cNvPr id="50" name="내용 개체 틀 7">
            <a:extLst>
              <a:ext uri="{FF2B5EF4-FFF2-40B4-BE49-F238E27FC236}">
                <a16:creationId xmlns:a16="http://schemas.microsoft.com/office/drawing/2014/main" xmlns="" id="{5B0402F3-33C8-49AB-8B04-54DBF1BF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32" y="2092762"/>
            <a:ext cx="7965817" cy="4076123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3662802" y="1339144"/>
            <a:ext cx="814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종합 설계 수행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0" name="자유형 39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8" name="타원 27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12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GitHub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2802" y="1247584"/>
            <a:ext cx="814647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https://github.com/ktjr4596/kpu_carrier.git</a:t>
            </a:r>
            <a:endParaRPr lang="en-US" altLang="ko-KR" b="1" dirty="0">
              <a:solidFill>
                <a:srgbClr val="3A3A3A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pic>
        <p:nvPicPr>
          <p:cNvPr id="2" name="Picture 2" descr="C:\Users\ㄴㅐ문서\Desktop\ddd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69" y="1826220"/>
            <a:ext cx="8321911" cy="33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1" name="자유형 30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18650"/>
              </p:ext>
            </p:extLst>
          </p:nvPr>
        </p:nvGraphicFramePr>
        <p:xfrm>
          <a:off x="4128623" y="5540502"/>
          <a:ext cx="671247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37490">
                  <a:extLst>
                    <a:ext uri="{9D8B030D-6E8A-4147-A177-3AD203B41FA5}">
                      <a16:colId xmlns:a16="http://schemas.microsoft.com/office/drawing/2014/main" xmlns="" val="2266105434"/>
                    </a:ext>
                  </a:extLst>
                </a:gridCol>
                <a:gridCol w="2237490">
                  <a:extLst>
                    <a:ext uri="{9D8B030D-6E8A-4147-A177-3AD203B41FA5}">
                      <a16:colId xmlns:a16="http://schemas.microsoft.com/office/drawing/2014/main" xmlns="" val="3005158273"/>
                    </a:ext>
                  </a:extLst>
                </a:gridCol>
                <a:gridCol w="2237490">
                  <a:extLst>
                    <a:ext uri="{9D8B030D-6E8A-4147-A177-3AD203B41FA5}">
                      <a16:colId xmlns:a16="http://schemas.microsoft.com/office/drawing/2014/main" xmlns="" val="223584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정해인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서광석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정구철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66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JHI93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ktjr4596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kuchul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6801798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83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필요 기술 및 참고문헌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2802" y="1476829"/>
            <a:ext cx="8146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참고 문헌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관련 사례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  <a:hlinkClick r:id="rId2"/>
              </a:rPr>
              <a:t>http://www.digitalfashion.co.kr/ai-suitcase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블루투스 신호를 이용한 거리 계산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  <a:hlinkClick r:id="rId3"/>
              </a:rPr>
              <a:t>http://hakyongkim.net/RTLS/triangulation.pdf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rgbClr val="3A3A3A"/>
                </a:solidFill>
                <a:latin typeface="+mn-ea"/>
              </a:rPr>
              <a:t>아두이노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 사용법</a:t>
            </a: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               https://www.youtube.com/watch?v=3e6GMI4Szwk&amp;list=PLf8roV9OYDiHCOrnXIlbrzbeQ0pJsaH8v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 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1" name="자유형 30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27" name="타원 26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08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xmlns="" id="{ADD298A3-4B0B-4E17-8707-08821C221E46}"/>
              </a:ext>
            </a:extLst>
          </p:cNvPr>
          <p:cNvSpPr>
            <a:spLocks noChangeAspect="1"/>
          </p:cNvSpPr>
          <p:nvPr/>
        </p:nvSpPr>
        <p:spPr>
          <a:xfrm>
            <a:off x="3699029" y="917244"/>
            <a:ext cx="4793942" cy="4794156"/>
          </a:xfrm>
          <a:prstGeom prst="ellipse">
            <a:avLst/>
          </a:prstGeom>
          <a:solidFill>
            <a:srgbClr val="41C9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5828CD-727E-482E-9ADE-894BAC4B8277}"/>
              </a:ext>
            </a:extLst>
          </p:cNvPr>
          <p:cNvSpPr txBox="1"/>
          <p:nvPr/>
        </p:nvSpPr>
        <p:spPr>
          <a:xfrm>
            <a:off x="4463433" y="1790828"/>
            <a:ext cx="4029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THANK </a:t>
            </a:r>
          </a:p>
          <a:p>
            <a:r>
              <a:rPr lang="en-US" altLang="ko-KR" sz="4800" dirty="0">
                <a:solidFill>
                  <a:schemeClr val="bg1"/>
                </a:solidFill>
              </a:rPr>
              <a:t>YOU</a:t>
            </a:r>
          </a:p>
          <a:p>
            <a:r>
              <a:rPr lang="en-US" altLang="ko-KR" sz="4800" dirty="0">
                <a:solidFill>
                  <a:schemeClr val="tx2"/>
                </a:solidFill>
              </a:rPr>
              <a:t>FOR</a:t>
            </a:r>
          </a:p>
          <a:p>
            <a:r>
              <a:rPr lang="en-US" altLang="ko-KR" sz="4800" dirty="0">
                <a:solidFill>
                  <a:srgbClr val="FFC000"/>
                </a:solidFill>
              </a:rPr>
              <a:t>WATCHING</a:t>
            </a:r>
            <a:endParaRPr lang="ko-KR" altLang="en-US" sz="4800" dirty="0">
              <a:solidFill>
                <a:srgbClr val="FFC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7CA44B6-A596-43D7-9FFB-DC210FAC43AD}"/>
              </a:ext>
            </a:extLst>
          </p:cNvPr>
          <p:cNvSpPr>
            <a:spLocks noChangeAspect="1"/>
          </p:cNvSpPr>
          <p:nvPr/>
        </p:nvSpPr>
        <p:spPr>
          <a:xfrm>
            <a:off x="8492971" y="1372512"/>
            <a:ext cx="835200" cy="8366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A628F2B-7191-4C98-B08D-32C39D19435E}"/>
              </a:ext>
            </a:extLst>
          </p:cNvPr>
          <p:cNvSpPr>
            <a:spLocks noChangeAspect="1"/>
          </p:cNvSpPr>
          <p:nvPr/>
        </p:nvSpPr>
        <p:spPr>
          <a:xfrm>
            <a:off x="7512600" y="5258770"/>
            <a:ext cx="1098000" cy="10975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종합 설계 개요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62802" y="1339144"/>
            <a:ext cx="81464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연구 개발 배경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해외여행에서 캐리어 도난이 빈번하게 일어남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가방이 바뀌거나 공항 환승 과정에서 잘못된 행선지로 배송되는 경우가 적지 않음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무거운 캐리어를 수동적으로 끌고 가는 불편함이 있음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86B7FAF-FE05-4433-8B60-9A0989E8CB38}"/>
              </a:ext>
            </a:extLst>
          </p:cNvPr>
          <p:cNvSpPr/>
          <p:nvPr/>
        </p:nvSpPr>
        <p:spPr>
          <a:xfrm>
            <a:off x="3662802" y="4994075"/>
            <a:ext cx="814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기대 효과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여행에 있어서 가장 중요한 짐에 대한 여행객들의 불안감을 줄이고 조금이나마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편리함을 제공하고자 한다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3" name="object 20"/>
          <p:cNvSpPr txBox="1"/>
          <p:nvPr/>
        </p:nvSpPr>
        <p:spPr>
          <a:xfrm>
            <a:off x="3662802" y="3070750"/>
            <a:ext cx="7719059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88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5" dirty="0" err="1">
                <a:solidFill>
                  <a:srgbClr val="393939"/>
                </a:solidFill>
                <a:latin typeface="Malgun Gothic"/>
                <a:cs typeface="Malgun Gothic"/>
              </a:rPr>
              <a:t>연구</a:t>
            </a:r>
            <a:r>
              <a:rPr sz="1600" b="1" spc="-5" dirty="0">
                <a:solidFill>
                  <a:srgbClr val="393939"/>
                </a:solidFill>
                <a:latin typeface="Malgun Gothic"/>
                <a:cs typeface="Malgun Gothic"/>
              </a:rPr>
              <a:t> 개발</a:t>
            </a:r>
            <a:r>
              <a:rPr sz="1600" b="1" spc="5" dirty="0">
                <a:solidFill>
                  <a:srgbClr val="393939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93939"/>
                </a:solidFill>
                <a:latin typeface="Malgun Gothic"/>
                <a:cs typeface="Malgun Gothic"/>
              </a:rPr>
              <a:t>목표</a:t>
            </a:r>
            <a:endParaRPr sz="1600" dirty="0">
              <a:latin typeface="Malgun Gothic"/>
              <a:cs typeface="Malgun Gothic"/>
            </a:endParaRPr>
          </a:p>
          <a:p>
            <a:pPr marL="454659" lvl="1" indent="-157480">
              <a:lnSpc>
                <a:spcPct val="100000"/>
              </a:lnSpc>
              <a:spcBef>
                <a:spcPts val="960"/>
              </a:spcBef>
              <a:buChar char="-"/>
              <a:tabLst>
                <a:tab pos="454659" algn="l"/>
              </a:tabLst>
            </a:pPr>
            <a:r>
              <a:rPr sz="1600" spc="-5" dirty="0">
                <a:solidFill>
                  <a:srgbClr val="7E7E7E"/>
                </a:solidFill>
                <a:latin typeface="Malgun Gothic"/>
                <a:cs typeface="Malgun Gothic"/>
              </a:rPr>
              <a:t>여행자에게 편리한 기능을 제공하는 다기능 캐리어를 개발하고자</a:t>
            </a:r>
            <a:r>
              <a:rPr sz="1600" spc="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Malgun Gothic"/>
                <a:cs typeface="Malgun Gothic"/>
              </a:rPr>
              <a:t>함</a:t>
            </a:r>
            <a:endParaRPr sz="1600" dirty="0">
              <a:latin typeface="Malgun Gothic"/>
              <a:cs typeface="Malgun Gothic"/>
            </a:endParaRPr>
          </a:p>
          <a:p>
            <a:pPr marL="454659" lvl="1" indent="-157480">
              <a:lnSpc>
                <a:spcPct val="100000"/>
              </a:lnSpc>
              <a:spcBef>
                <a:spcPts val="960"/>
              </a:spcBef>
              <a:buClr>
                <a:srgbClr val="7E7E7E"/>
              </a:buClr>
              <a:buChar char="-"/>
              <a:tabLst>
                <a:tab pos="454659" algn="l"/>
                <a:tab pos="1481455" algn="l"/>
              </a:tabLst>
            </a:pPr>
            <a:r>
              <a:rPr sz="1600" b="1" spc="-5" dirty="0">
                <a:solidFill>
                  <a:srgbClr val="C00000"/>
                </a:solidFill>
                <a:latin typeface="Malgun Gothic"/>
                <a:cs typeface="Malgun Gothic"/>
              </a:rPr>
              <a:t>핵심</a:t>
            </a:r>
            <a:r>
              <a:rPr sz="16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Malgun Gothic"/>
                <a:cs typeface="Malgun Gothic"/>
              </a:rPr>
              <a:t>기술</a:t>
            </a:r>
            <a:r>
              <a:rPr sz="1600" spc="-5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① 여행자의 편의를 위한</a:t>
            </a:r>
            <a:r>
              <a:rPr sz="16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Auto-Follow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cs typeface="Malgun Gothic"/>
            </a:endParaRPr>
          </a:p>
          <a:p>
            <a:pPr marL="14986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② </a:t>
            </a:r>
            <a:r>
              <a:rPr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캐리어의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도난 </a:t>
            </a:r>
            <a:r>
              <a:rPr lang="ko-KR" altLang="en-US"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방지 기능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cs typeface="Malgun Gothic"/>
            </a:endParaRPr>
          </a:p>
          <a:p>
            <a:pPr marL="151193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③ </a:t>
            </a:r>
            <a:r>
              <a:rPr lang="ko-KR" altLang="en-US"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리모콘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을 이용한 </a:t>
            </a:r>
            <a:r>
              <a:rPr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잠금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장치기능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62802" y="1271855"/>
            <a:ext cx="84451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관련 사례</a:t>
            </a:r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관련 연구 및 사례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1650"/>
              </p:ext>
            </p:extLst>
          </p:nvPr>
        </p:nvGraphicFramePr>
        <p:xfrm>
          <a:off x="4089788" y="2173214"/>
          <a:ext cx="7660779" cy="3739564"/>
        </p:xfrm>
        <a:graphic>
          <a:graphicData uri="http://schemas.openxmlformats.org/drawingml/2006/table">
            <a:tbl>
              <a:tblPr/>
              <a:tblGrid>
                <a:gridCol w="1601776">
                  <a:extLst>
                    <a:ext uri="{9D8B030D-6E8A-4147-A177-3AD203B41FA5}">
                      <a16:colId xmlns:a16="http://schemas.microsoft.com/office/drawing/2014/main" xmlns="" val="772025163"/>
                    </a:ext>
                  </a:extLst>
                </a:gridCol>
                <a:gridCol w="1856727">
                  <a:extLst>
                    <a:ext uri="{9D8B030D-6E8A-4147-A177-3AD203B41FA5}">
                      <a16:colId xmlns:a16="http://schemas.microsoft.com/office/drawing/2014/main" xmlns="" val="1054896610"/>
                    </a:ext>
                  </a:extLst>
                </a:gridCol>
                <a:gridCol w="4202276">
                  <a:extLst>
                    <a:ext uri="{9D8B030D-6E8A-4147-A177-3AD203B41FA5}">
                      <a16:colId xmlns:a16="http://schemas.microsoft.com/office/drawing/2014/main" xmlns="" val="3873574034"/>
                    </a:ext>
                  </a:extLst>
                </a:gridCol>
              </a:tblGrid>
              <a:tr h="6475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 스마트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캐리어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블루투스를 통해 스마트폰과 캐리어를 연결하여    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위치 추적과 잠금 및 잠금 해제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캐리어 수하물의 무게 측정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0168627"/>
                  </a:ext>
                </a:extLst>
              </a:tr>
              <a:tr h="4616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차이점 </a:t>
                      </a:r>
                      <a:r>
                        <a:rPr lang="en-US" altLang="ko-KR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Auto-Following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기능이 없음</a:t>
                      </a:r>
                      <a:endParaRPr lang="en-US" altLang="ko-KR" sz="1400" b="1" i="0" kern="100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도난 방지 알림 기능이 없음</a:t>
                      </a:r>
                      <a:endParaRPr lang="en-US" altLang="ko-KR" sz="1400" b="1" i="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7655498"/>
                  </a:ext>
                </a:extLst>
              </a:tr>
              <a:tr h="4597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안디아모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IQ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사용자로부터 멀어지거나 가까워지면 사용자에게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 메시지를 보냄으로써 도난 방지</a:t>
                      </a:r>
                      <a:endParaRPr lang="ko-KR" altLang="en-US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618658"/>
                  </a:ext>
                </a:extLst>
              </a:tr>
              <a:tr h="566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차이점 </a:t>
                      </a:r>
                      <a:r>
                        <a:rPr lang="en-US" altLang="ko-KR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Auto-Following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기능이 없음</a:t>
                      </a:r>
                      <a:endParaRPr lang="en-US" altLang="ko-KR" sz="1400" b="1" i="0" kern="100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         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잠금 장치 기능이 없음</a:t>
                      </a:r>
                      <a:endParaRPr lang="en-US" altLang="ko-KR" sz="1400" b="1" i="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7516849"/>
                  </a:ext>
                </a:extLst>
              </a:tr>
              <a:tr h="4693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짐꾼 로봇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지타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짐은 최대 </a:t>
                      </a: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18kg 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실을 수 있음</a:t>
                      </a:r>
                      <a:endParaRPr lang="en-US" altLang="ko-KR" sz="1400" kern="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초음파 센서로 약 </a:t>
                      </a: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20Hz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이상의 높은 주파수의 소리를 보낸 후 방사되어 되돌아오는 시차를 측정해서 거리를 측정</a:t>
                      </a:r>
                      <a:endParaRPr lang="en-US" altLang="ko-KR" sz="1400" kern="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Auto-Follow</a:t>
                      </a:r>
                      <a:r>
                        <a:rPr lang="en-US" altLang="ko-KR" sz="1400" kern="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ing(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자율 주행</a:t>
                      </a: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기능 있음</a:t>
                      </a:r>
                      <a:endParaRPr lang="ko-KR" altLang="en-US" sz="1400" kern="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1771537"/>
                  </a:ext>
                </a:extLst>
              </a:tr>
              <a:tr h="469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차이점 </a:t>
                      </a:r>
                      <a:r>
                        <a:rPr lang="en-US" altLang="ko-KR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위치 파악 및 도난 방지 기능이 없음</a:t>
                      </a:r>
                      <a:endParaRPr lang="en-US" altLang="ko-KR" sz="1400" b="1" i="0" kern="100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0186213"/>
                  </a:ext>
                </a:extLst>
              </a:tr>
            </a:tbl>
          </a:graphicData>
        </a:graphic>
      </p:graphicFrame>
      <p:pic>
        <p:nvPicPr>
          <p:cNvPr id="38" name="_x329442392" descr="EMB0000515c4c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92" y="2207605"/>
            <a:ext cx="1735228" cy="10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_x329442632" descr="EMB0000515c4c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02" y="3344116"/>
            <a:ext cx="1735228" cy="9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82" y="4423280"/>
            <a:ext cx="1771634" cy="14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0E855F-E51E-4BB4-B2CD-75F700A9E2C1}"/>
              </a:ext>
            </a:extLst>
          </p:cNvPr>
          <p:cNvSpPr txBox="1"/>
          <p:nvPr/>
        </p:nvSpPr>
        <p:spPr>
          <a:xfrm>
            <a:off x="4089788" y="6103416"/>
            <a:ext cx="765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22A41D-61A5-41AD-9411-2EF9A7B1E874}"/>
              </a:ext>
            </a:extLst>
          </p:cNvPr>
          <p:cNvSpPr txBox="1"/>
          <p:nvPr/>
        </p:nvSpPr>
        <p:spPr>
          <a:xfrm>
            <a:off x="4089788" y="6103416"/>
            <a:ext cx="766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→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Auto-Following </a:t>
            </a:r>
            <a:r>
              <a:rPr lang="ko-KR" altLang="en-US" b="1" dirty="0">
                <a:solidFill>
                  <a:srgbClr val="C00000"/>
                </a:solidFill>
              </a:rPr>
              <a:t>및 편의를 위한 기능을 통합하고자 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106" name="자유형 105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자유형 106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60" name="타원 59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71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수행 시나리오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0" name="Picture 6" descr="C:\Users\ㄴㅐ문서\Desktop\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60" y="3149677"/>
            <a:ext cx="2056512" cy="16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C:\Users\ㄴㅐ문서\Desktop\1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7" y="2654518"/>
            <a:ext cx="1464765" cy="20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01" y="2987873"/>
            <a:ext cx="3547755" cy="17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/>
          <p:cNvCxnSpPr/>
          <p:nvPr/>
        </p:nvCxnSpPr>
        <p:spPr>
          <a:xfrm>
            <a:off x="10389672" y="3751502"/>
            <a:ext cx="980912" cy="0"/>
          </a:xfrm>
          <a:prstGeom prst="line">
            <a:avLst/>
          </a:prstGeom>
          <a:ln w="38100">
            <a:solidFill>
              <a:srgbClr val="002060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55448" y="4088411"/>
            <a:ext cx="1338412" cy="0"/>
          </a:xfrm>
          <a:prstGeom prst="line">
            <a:avLst/>
          </a:prstGeom>
          <a:ln w="38100">
            <a:solidFill>
              <a:srgbClr val="002060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406450" y="4417292"/>
            <a:ext cx="965349" cy="0"/>
          </a:xfrm>
          <a:prstGeom prst="line">
            <a:avLst/>
          </a:prstGeom>
          <a:ln w="38100">
            <a:solidFill>
              <a:srgbClr val="002060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76" y="3638153"/>
            <a:ext cx="491887" cy="49188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52" y="2754105"/>
            <a:ext cx="483138" cy="48313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3631">
            <a:off x="5487637" y="2769094"/>
            <a:ext cx="576921" cy="69414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6890">
            <a:off x="6146652" y="3227919"/>
            <a:ext cx="536439" cy="645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2653" y="2196971"/>
            <a:ext cx="415049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ko-KR" altLang="en-US" sz="1400" b="1" dirty="0">
                <a:solidFill>
                  <a:srgbClr val="C00000"/>
                </a:solidFill>
              </a:rPr>
              <a:t>블루투스</a:t>
            </a:r>
            <a:r>
              <a:rPr lang="ko-KR" altLang="en-US" sz="1400" b="1" dirty="0"/>
              <a:t>와 </a:t>
            </a:r>
            <a:r>
              <a:rPr lang="ko-KR" altLang="en-US" sz="1400" b="1" dirty="0">
                <a:solidFill>
                  <a:srgbClr val="C00000"/>
                </a:solidFill>
              </a:rPr>
              <a:t>적외선 센서</a:t>
            </a:r>
            <a:r>
              <a:rPr lang="ko-KR" altLang="en-US" sz="1400" b="1" dirty="0"/>
              <a:t>를 통한 캐리어와 연결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82200" y="4801425"/>
            <a:ext cx="1808508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② 캐리어 자율 주행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236154" y="2350859"/>
            <a:ext cx="908460" cy="444804"/>
          </a:xfrm>
          <a:prstGeom prst="wedgeRectCallout">
            <a:avLst>
              <a:gd name="adj1" fmla="val -5683"/>
              <a:gd name="adj2" fmla="val 1042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캐리어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잠금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및 해제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154921" y="4654918"/>
            <a:ext cx="3269679" cy="1868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94611" y="4860416"/>
            <a:ext cx="319029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③ 일정거리 떨어졌을 시 </a:t>
            </a:r>
            <a:r>
              <a:rPr lang="ko-KR" altLang="en-US" sz="1400" b="1" dirty="0" err="1">
                <a:solidFill>
                  <a:srgbClr val="C00000"/>
                </a:solidFill>
              </a:rPr>
              <a:t>경보음</a:t>
            </a:r>
            <a:r>
              <a:rPr lang="ko-KR" altLang="en-US" sz="1400" b="1" dirty="0"/>
              <a:t> 발생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3631">
            <a:off x="6087521" y="2889070"/>
            <a:ext cx="339066" cy="628977"/>
          </a:xfrm>
          <a:prstGeom prst="rect">
            <a:avLst/>
          </a:prstGeom>
        </p:spPr>
      </p:pic>
      <p:cxnSp>
        <p:nvCxnSpPr>
          <p:cNvPr id="64" name="직선 연결선 63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70" name="자유형 69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2" name="타원 41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7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위로 굽은 화살표 39"/>
          <p:cNvSpPr/>
          <p:nvPr/>
        </p:nvSpPr>
        <p:spPr>
          <a:xfrm rot="5400000">
            <a:off x="3522046" y="2285318"/>
            <a:ext cx="703924" cy="802974"/>
          </a:xfrm>
          <a:prstGeom prst="bentUpArrow">
            <a:avLst>
              <a:gd name="adj1" fmla="val 20198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04828" y="1314467"/>
            <a:ext cx="836569" cy="1252501"/>
            <a:chOff x="3887358" y="1067702"/>
            <a:chExt cx="3335337" cy="565377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6" t="19111" r="78864" b="70074"/>
            <a:stretch/>
          </p:blipFill>
          <p:spPr>
            <a:xfrm>
              <a:off x="4666026" y="1067702"/>
              <a:ext cx="1778000" cy="74168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21" r="74796"/>
            <a:stretch/>
          </p:blipFill>
          <p:spPr>
            <a:xfrm>
              <a:off x="3887358" y="1610009"/>
              <a:ext cx="3335337" cy="5111466"/>
            </a:xfrm>
            <a:prstGeom prst="rect">
              <a:avLst/>
            </a:prstGeom>
          </p:spPr>
        </p:pic>
      </p:grpSp>
      <p:sp>
        <p:nvSpPr>
          <p:cNvPr id="60" name="직사각형 59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구성도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50127" y="1824363"/>
            <a:ext cx="2976880" cy="4244329"/>
          </a:xfrm>
          <a:prstGeom prst="roundRect">
            <a:avLst/>
          </a:prstGeom>
          <a:solidFill>
            <a:srgbClr val="0782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416767" y="1823081"/>
            <a:ext cx="14436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Arduino Uno</a:t>
            </a:r>
            <a:endParaRPr lang="ko-KR" altLang="en-US" sz="1600" b="1" dirty="0"/>
          </a:p>
        </p:txBody>
      </p:sp>
      <p:sp>
        <p:nvSpPr>
          <p:cNvPr id="67" name="직사각형 66"/>
          <p:cNvSpPr/>
          <p:nvPr/>
        </p:nvSpPr>
        <p:spPr>
          <a:xfrm>
            <a:off x="5099534" y="2363214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적외선 센서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117487" y="2977208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블루투스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9" name="직사각형 68"/>
          <p:cNvSpPr/>
          <p:nvPr/>
        </p:nvSpPr>
        <p:spPr>
          <a:xfrm>
            <a:off x="5106596" y="3590637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모터 드라이버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117487" y="4818625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스텝 모터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117487" y="543261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초음파 센서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901647" y="1833242"/>
            <a:ext cx="2843313" cy="2052470"/>
          </a:xfrm>
          <a:prstGeom prst="roundRect">
            <a:avLst/>
          </a:prstGeom>
          <a:solidFill>
            <a:srgbClr val="0782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526109" y="1833241"/>
            <a:ext cx="1568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Arduino Nano</a:t>
            </a:r>
            <a:endParaRPr lang="ko-KR" alt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256967" y="18040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캐리어</a:t>
            </a:r>
          </a:p>
        </p:txBody>
      </p:sp>
      <p:cxnSp>
        <p:nvCxnSpPr>
          <p:cNvPr id="77" name="꺾인 연결선 76"/>
          <p:cNvCxnSpPr/>
          <p:nvPr/>
        </p:nvCxnSpPr>
        <p:spPr>
          <a:xfrm rot="10800000" flipH="1" flipV="1">
            <a:off x="5079214" y="2527532"/>
            <a:ext cx="7062" cy="1227423"/>
          </a:xfrm>
          <a:prstGeom prst="bentConnector3">
            <a:avLst>
              <a:gd name="adj1" fmla="val -8991787"/>
            </a:avLst>
          </a:prstGeom>
          <a:ln w="285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13646" y="308977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모터 </a:t>
            </a:r>
            <a:r>
              <a:rPr lang="ko-KR" altLang="en-US" sz="1300" b="1" dirty="0" err="1"/>
              <a:t>회전수</a:t>
            </a:r>
            <a:r>
              <a:rPr lang="ko-KR" altLang="en-US" sz="1300" b="1" dirty="0"/>
              <a:t> 송신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1293" y="4736722"/>
            <a:ext cx="10951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 smtClean="0"/>
              <a:t>거리 값 송신</a:t>
            </a:r>
            <a:endParaRPr lang="ko-KR" altLang="en-US" sz="1300" b="1" dirty="0"/>
          </a:p>
        </p:txBody>
      </p:sp>
      <p:cxnSp>
        <p:nvCxnSpPr>
          <p:cNvPr id="80" name="꺾인 연결선 79"/>
          <p:cNvCxnSpPr>
            <a:stCxn id="73" idx="1"/>
            <a:endCxn id="69" idx="1"/>
          </p:cNvCxnSpPr>
          <p:nvPr/>
        </p:nvCxnSpPr>
        <p:spPr>
          <a:xfrm rot="10800000">
            <a:off x="5106597" y="3754956"/>
            <a:ext cx="10891" cy="1841982"/>
          </a:xfrm>
          <a:prstGeom prst="bentConnector3">
            <a:avLst>
              <a:gd name="adj1" fmla="val 61570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7179967" y="3141527"/>
            <a:ext cx="12700" cy="1841417"/>
          </a:xfrm>
          <a:prstGeom prst="bentConnector3">
            <a:avLst>
              <a:gd name="adj1" fmla="val 244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57460" y="3981581"/>
            <a:ext cx="1303562" cy="29238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스텝 모터 제어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77926" y="3885712"/>
            <a:ext cx="910827" cy="29238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모터 제어</a:t>
            </a:r>
          </a:p>
        </p:txBody>
      </p:sp>
      <p:cxnSp>
        <p:nvCxnSpPr>
          <p:cNvPr id="84" name="꺾인 연결선 83"/>
          <p:cNvCxnSpPr/>
          <p:nvPr/>
        </p:nvCxnSpPr>
        <p:spPr>
          <a:xfrm rot="10800000" flipV="1">
            <a:off x="5094760" y="3643196"/>
            <a:ext cx="1676" cy="613994"/>
          </a:xfrm>
          <a:prstGeom prst="bentConnector3">
            <a:avLst>
              <a:gd name="adj1" fmla="val 13739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8" idx="1"/>
          </p:cNvCxnSpPr>
          <p:nvPr/>
        </p:nvCxnSpPr>
        <p:spPr>
          <a:xfrm flipH="1">
            <a:off x="7141694" y="2516522"/>
            <a:ext cx="2147652" cy="11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138567" y="5781577"/>
            <a:ext cx="0" cy="487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6780" y="6290154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장애물 감지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289346" y="2352203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적외선 발광체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47553" y="2010947"/>
            <a:ext cx="10775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적외선 수신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거리측정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7176531" y="3023856"/>
            <a:ext cx="2122975" cy="14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289346" y="2966705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블루투스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송신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663281" y="3069853"/>
            <a:ext cx="124425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블루투스 수신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거리측정 및 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잠금 제어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>
            <a:off x="2605832" y="2158077"/>
            <a:ext cx="35469" cy="44244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97" name="자유형 96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62" name="타원 61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69471" y="3466865"/>
            <a:ext cx="96041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부저</a:t>
            </a:r>
            <a:endParaRPr lang="ko-KR" altLang="en-US" sz="14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5115303" y="418717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DC </a:t>
            </a:r>
            <a:r>
              <a:rPr lang="ko-KR" altLang="en-US" sz="1400" b="1" dirty="0" smtClean="0"/>
              <a:t>모터</a:t>
            </a:r>
            <a:endParaRPr lang="ko-KR" altLang="en-US" sz="1400" b="1" dirty="0"/>
          </a:p>
        </p:txBody>
      </p:sp>
      <p:cxnSp>
        <p:nvCxnSpPr>
          <p:cNvPr id="102" name="꺾인 연결선 101"/>
          <p:cNvCxnSpPr>
            <a:stCxn id="91" idx="3"/>
            <a:endCxn id="71" idx="3"/>
          </p:cNvCxnSpPr>
          <p:nvPr/>
        </p:nvCxnSpPr>
        <p:spPr>
          <a:xfrm flipH="1">
            <a:off x="10829881" y="3131024"/>
            <a:ext cx="501625" cy="500160"/>
          </a:xfrm>
          <a:prstGeom prst="bentConnector3">
            <a:avLst>
              <a:gd name="adj1" fmla="val -455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441765" y="3104587"/>
            <a:ext cx="8433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/>
              <a:t>비콘세기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거리값</a:t>
            </a:r>
            <a:r>
              <a:rPr lang="ko-KR" altLang="en-US" sz="900" b="1" dirty="0" smtClean="0"/>
              <a:t> 측정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부저</a:t>
            </a:r>
            <a:r>
              <a:rPr lang="ko-KR" altLang="en-US" sz="900" b="1" dirty="0" smtClean="0"/>
              <a:t> 제어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7" y="4110287"/>
            <a:ext cx="2209775" cy="2363976"/>
          </a:xfrm>
          <a:prstGeom prst="rect">
            <a:avLst/>
          </a:prstGeom>
        </p:spPr>
      </p:pic>
      <p:sp>
        <p:nvSpPr>
          <p:cNvPr id="105" name="위로 굽은 화살표 104"/>
          <p:cNvSpPr/>
          <p:nvPr/>
        </p:nvSpPr>
        <p:spPr>
          <a:xfrm flipH="1">
            <a:off x="9783381" y="4011527"/>
            <a:ext cx="703924" cy="787450"/>
          </a:xfrm>
          <a:prstGeom prst="bentUpArrow">
            <a:avLst>
              <a:gd name="adj1" fmla="val 21641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844741" y="47367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536963" y="4466655"/>
            <a:ext cx="167821" cy="174530"/>
          </a:xfrm>
          <a:prstGeom prst="rect">
            <a:avLst/>
          </a:prstGeom>
          <a:noFill/>
          <a:ln w="28575">
            <a:solidFill>
              <a:srgbClr val="0782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6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09" y="3029962"/>
            <a:ext cx="914397" cy="1919297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4569782" y="1909253"/>
            <a:ext cx="6929576" cy="41978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458309" y="5114231"/>
            <a:ext cx="71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Actor</a:t>
            </a:r>
            <a:endParaRPr lang="ko-KR" altLang="en-US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89644" y="1987631"/>
            <a:ext cx="10140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SYSTEM</a:t>
            </a:r>
            <a:endParaRPr lang="ko-KR" altLang="en-US" sz="1700" b="1" dirty="0"/>
          </a:p>
        </p:txBody>
      </p:sp>
      <p:sp>
        <p:nvSpPr>
          <p:cNvPr id="109" name="타원 108"/>
          <p:cNvSpPr/>
          <p:nvPr/>
        </p:nvSpPr>
        <p:spPr>
          <a:xfrm>
            <a:off x="5194624" y="257931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>
                <a:solidFill>
                  <a:schemeClr val="bg1"/>
                </a:solidFill>
              </a:rPr>
              <a:t>Auto-following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248507" y="4897435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잠금 제어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cxnSp>
        <p:nvCxnSpPr>
          <p:cNvPr id="25" name="꺾인 연결선 24"/>
          <p:cNvCxnSpPr>
            <a:stCxn id="104" idx="1"/>
            <a:endCxn id="109" idx="2"/>
          </p:cNvCxnSpPr>
          <p:nvPr/>
        </p:nvCxnSpPr>
        <p:spPr>
          <a:xfrm rot="10800000" flipH="1">
            <a:off x="4569782" y="2831313"/>
            <a:ext cx="624842" cy="1176871"/>
          </a:xfrm>
          <a:prstGeom prst="bentConnector3">
            <a:avLst>
              <a:gd name="adj1" fmla="val 637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16" idx="2"/>
          </p:cNvCxnSpPr>
          <p:nvPr/>
        </p:nvCxnSpPr>
        <p:spPr>
          <a:xfrm rot="10800000" flipH="1" flipV="1">
            <a:off x="4765727" y="4008183"/>
            <a:ext cx="482780" cy="1141252"/>
          </a:xfrm>
          <a:prstGeom prst="bentConnector3">
            <a:avLst>
              <a:gd name="adj1" fmla="val 419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9659556" y="366628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 smtClean="0">
                <a:solidFill>
                  <a:schemeClr val="bg1"/>
                </a:solidFill>
              </a:rPr>
              <a:t>블루투스</a:t>
            </a:r>
            <a:endParaRPr lang="en-US" altLang="ko-KR" sz="13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통신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7420515" y="3133659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적외선 통신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cxnSp>
        <p:nvCxnSpPr>
          <p:cNvPr id="43" name="꺾인 연결선 42"/>
          <p:cNvCxnSpPr>
            <a:stCxn id="109" idx="6"/>
            <a:endCxn id="117" idx="0"/>
          </p:cNvCxnSpPr>
          <p:nvPr/>
        </p:nvCxnSpPr>
        <p:spPr>
          <a:xfrm>
            <a:off x="6814624" y="2831312"/>
            <a:ext cx="3654932" cy="83497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15" idx="6"/>
            <a:endCxn id="117" idx="2"/>
          </p:cNvCxnSpPr>
          <p:nvPr/>
        </p:nvCxnSpPr>
        <p:spPr>
          <a:xfrm flipV="1">
            <a:off x="6849457" y="3918282"/>
            <a:ext cx="2810099" cy="4515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09" idx="6"/>
            <a:endCxn id="118" idx="2"/>
          </p:cNvCxnSpPr>
          <p:nvPr/>
        </p:nvCxnSpPr>
        <p:spPr>
          <a:xfrm>
            <a:off x="6814624" y="2831312"/>
            <a:ext cx="605891" cy="55434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4" idx="1"/>
          </p:cNvCxnSpPr>
          <p:nvPr/>
        </p:nvCxnSpPr>
        <p:spPr>
          <a:xfrm>
            <a:off x="4569782" y="4008183"/>
            <a:ext cx="111256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5229457" y="3711437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 smtClean="0">
                <a:solidFill>
                  <a:schemeClr val="bg1"/>
                </a:solidFill>
              </a:rPr>
              <a:t>경보음</a:t>
            </a:r>
            <a:endParaRPr lang="en-US" altLang="ko-KR" sz="13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cxnSp>
        <p:nvCxnSpPr>
          <p:cNvPr id="58" name="꺾인 연결선 57"/>
          <p:cNvCxnSpPr>
            <a:stCxn id="116" idx="6"/>
            <a:endCxn id="117" idx="4"/>
          </p:cNvCxnSpPr>
          <p:nvPr/>
        </p:nvCxnSpPr>
        <p:spPr>
          <a:xfrm flipV="1">
            <a:off x="6868507" y="4170282"/>
            <a:ext cx="3601049" cy="97915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824794" y="251706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&lt;include&gt;</a:t>
            </a:r>
            <a:endParaRPr lang="ko-KR" altLang="en-US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871471" y="480137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&lt;include&gt;</a:t>
            </a:r>
            <a:endParaRPr lang="ko-KR" altLang="en-US" sz="16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7883475" y="3651007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&lt;include&gt;</a:t>
            </a:r>
            <a:endParaRPr lang="ko-KR" altLang="en-US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144012" y="297935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&lt;include&gt;</a:t>
            </a:r>
            <a:endParaRPr lang="ko-KR" altLang="en-US" sz="16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3662802" y="1180414"/>
            <a:ext cx="84451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solidFill>
                  <a:srgbClr val="3A3A3A"/>
                </a:solidFill>
                <a:latin typeface="+mn-ea"/>
              </a:rPr>
              <a:t>유스케이스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 다이어그램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5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8596" y="2867499"/>
            <a:ext cx="1414585" cy="123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위로 굽은 화살표 39"/>
          <p:cNvSpPr/>
          <p:nvPr/>
        </p:nvSpPr>
        <p:spPr>
          <a:xfrm rot="5400000">
            <a:off x="3522046" y="2285318"/>
            <a:ext cx="703924" cy="802974"/>
          </a:xfrm>
          <a:prstGeom prst="bentUpArrow">
            <a:avLst>
              <a:gd name="adj1" fmla="val 20198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204828" y="1314467"/>
            <a:ext cx="836569" cy="1252501"/>
            <a:chOff x="3887358" y="1067702"/>
            <a:chExt cx="3335337" cy="565377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6" t="19111" r="78864" b="70074"/>
            <a:stretch/>
          </p:blipFill>
          <p:spPr>
            <a:xfrm>
              <a:off x="4666026" y="1067702"/>
              <a:ext cx="1778000" cy="74168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21" r="74796"/>
            <a:stretch/>
          </p:blipFill>
          <p:spPr>
            <a:xfrm>
              <a:off x="3887358" y="1610009"/>
              <a:ext cx="3335337" cy="5111466"/>
            </a:xfrm>
            <a:prstGeom prst="rect">
              <a:avLst/>
            </a:prstGeom>
          </p:spPr>
        </p:pic>
      </p:grpSp>
      <p:sp>
        <p:nvSpPr>
          <p:cNvPr id="60" name="직사각형 59"/>
          <p:cNvSpPr/>
          <p:nvPr/>
        </p:nvSpPr>
        <p:spPr>
          <a:xfrm>
            <a:off x="3918858" y="291621"/>
            <a:ext cx="782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err="1" smtClean="0">
                <a:solidFill>
                  <a:srgbClr val="4C5064"/>
                </a:solidFill>
                <a:cs typeface="Aharoni" panose="02010803020104030203" pitchFamily="2" charset="-79"/>
              </a:rPr>
              <a:t>캐리어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2500" b="1" i="1" dirty="0" err="1" smtClean="0">
                <a:solidFill>
                  <a:srgbClr val="4C5064"/>
                </a:solidFill>
                <a:cs typeface="Aharoni" panose="02010803020104030203" pitchFamily="2" charset="-79"/>
              </a:rPr>
              <a:t>HardWare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59706" y="4184577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모터 드라이버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058030" y="4798571"/>
            <a:ext cx="101063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DC </a:t>
            </a:r>
            <a:r>
              <a:rPr lang="ko-KR" altLang="en-US" sz="1400" b="1" dirty="0">
                <a:solidFill>
                  <a:prstClr val="white"/>
                </a:solidFill>
              </a:rPr>
              <a:t>모터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070597" y="602655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초음파 센서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56967" y="18040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캐리어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4721969" y="2163954"/>
            <a:ext cx="1924175" cy="253059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235517" y="2176399"/>
            <a:ext cx="1" cy="202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235516" y="4201182"/>
            <a:ext cx="1394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721970" y="4201182"/>
            <a:ext cx="513546" cy="51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/>
          <p:cNvSpPr/>
          <p:nvPr/>
        </p:nvSpPr>
        <p:spPr>
          <a:xfrm>
            <a:off x="4721970" y="4216331"/>
            <a:ext cx="1924174" cy="1524122"/>
          </a:xfrm>
          <a:prstGeom prst="cube">
            <a:avLst>
              <a:gd name="adj" fmla="val 3269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6154197" y="2686702"/>
            <a:ext cx="0" cy="302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721969" y="4216331"/>
            <a:ext cx="513549" cy="50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721970" y="2686702"/>
            <a:ext cx="0" cy="305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235524" y="4213578"/>
            <a:ext cx="0" cy="103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235520" y="5247088"/>
            <a:ext cx="1410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0" idx="2"/>
          </p:cNvCxnSpPr>
          <p:nvPr/>
        </p:nvCxnSpPr>
        <p:spPr>
          <a:xfrm>
            <a:off x="4721969" y="3669774"/>
            <a:ext cx="2" cy="205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717270" y="5247088"/>
            <a:ext cx="518246" cy="493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4721971" y="4216331"/>
            <a:ext cx="513545" cy="51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위로 구부러진 화살표 77"/>
          <p:cNvSpPr/>
          <p:nvPr/>
        </p:nvSpPr>
        <p:spPr>
          <a:xfrm>
            <a:off x="6245912" y="5355864"/>
            <a:ext cx="4490360" cy="670693"/>
          </a:xfrm>
          <a:prstGeom prst="curvedUpArrow">
            <a:avLst>
              <a:gd name="adj1" fmla="val 25000"/>
              <a:gd name="adj2" fmla="val 50000"/>
              <a:gd name="adj3" fmla="val 2588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아래로 구부러진 화살표 78"/>
          <p:cNvSpPr/>
          <p:nvPr/>
        </p:nvSpPr>
        <p:spPr>
          <a:xfrm>
            <a:off x="6353004" y="2097178"/>
            <a:ext cx="1410678" cy="750277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Picture 7" descr="C:\Users\JEONG\Desktop\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717" y="3501720"/>
            <a:ext cx="2555386" cy="18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26" y="3196524"/>
            <a:ext cx="497322" cy="54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83" y="3179287"/>
            <a:ext cx="676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04299" y="3153832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제어 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85256" y="2888635"/>
            <a:ext cx="5565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짐 칸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64" y="3829065"/>
            <a:ext cx="533265" cy="54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73" y="3769013"/>
            <a:ext cx="571919" cy="53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65" y="4320495"/>
            <a:ext cx="710340" cy="64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88" y="4377041"/>
            <a:ext cx="481065" cy="51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원통 6"/>
          <p:cNvSpPr/>
          <p:nvPr/>
        </p:nvSpPr>
        <p:spPr>
          <a:xfrm>
            <a:off x="5235515" y="1760096"/>
            <a:ext cx="266515" cy="72695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통 76"/>
          <p:cNvSpPr/>
          <p:nvPr/>
        </p:nvSpPr>
        <p:spPr>
          <a:xfrm>
            <a:off x="5947528" y="1774863"/>
            <a:ext cx="266515" cy="72695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직접 액세스 저장소 8"/>
          <p:cNvSpPr/>
          <p:nvPr/>
        </p:nvSpPr>
        <p:spPr>
          <a:xfrm>
            <a:off x="5023920" y="1440591"/>
            <a:ext cx="1463065" cy="407407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아래로 구부러진 화살표 80"/>
          <p:cNvSpPr/>
          <p:nvPr/>
        </p:nvSpPr>
        <p:spPr>
          <a:xfrm>
            <a:off x="6214043" y="939328"/>
            <a:ext cx="2914325" cy="750277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9607" y="1689605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 smtClean="0"/>
              <a:t>센서 칸</a:t>
            </a:r>
            <a:endParaRPr lang="ko-KR" altLang="en-US" sz="1300" b="1" dirty="0"/>
          </a:p>
        </p:txBody>
      </p:sp>
      <p:pic>
        <p:nvPicPr>
          <p:cNvPr id="1039" name="Picture 15" descr="C:\Users\JEONG\Desktop\7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05" y="1981993"/>
            <a:ext cx="1847077" cy="6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23FD616-DA3B-4833-A92F-5651B264BAFF}"/>
              </a:ext>
            </a:extLst>
          </p:cNvPr>
          <p:cNvSpPr/>
          <p:nvPr/>
        </p:nvSpPr>
        <p:spPr>
          <a:xfrm>
            <a:off x="3295990" y="4892898"/>
            <a:ext cx="844511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3A3A3A"/>
                </a:solidFill>
                <a:latin typeface="+mn-ea"/>
              </a:rPr>
              <a:t>   		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3A3A3A"/>
                </a:solidFill>
                <a:latin typeface="+mn-ea"/>
              </a:rPr>
              <a:t>배터리로 인한 짐칸 반입금지로 기내반입 할 수 있는 캐리어로 제작 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( 3</a:t>
            </a:r>
            <a:r>
              <a:rPr lang="ko-KR" altLang="en-US" sz="1100" b="1" dirty="0">
                <a:solidFill>
                  <a:srgbClr val="3A3A3A"/>
                </a:solidFill>
                <a:latin typeface="+mn-ea"/>
              </a:rPr>
              <a:t>면의 합이 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115cm </a:t>
            </a:r>
            <a:r>
              <a:rPr lang="ko-KR" altLang="en-US" sz="1100" b="1" dirty="0">
                <a:solidFill>
                  <a:srgbClr val="3A3A3A"/>
                </a:solidFill>
                <a:latin typeface="+mn-ea"/>
              </a:rPr>
              <a:t>이하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4714507" y="2697071"/>
            <a:ext cx="0" cy="302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33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타원 99"/>
          <p:cNvSpPr/>
          <p:nvPr/>
        </p:nvSpPr>
        <p:spPr>
          <a:xfrm>
            <a:off x="6350940" y="4986725"/>
            <a:ext cx="1930144" cy="183573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754519" y="2983152"/>
            <a:ext cx="3050396" cy="27260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도넛 95"/>
          <p:cNvSpPr/>
          <p:nvPr/>
        </p:nvSpPr>
        <p:spPr>
          <a:xfrm>
            <a:off x="8136484" y="3550198"/>
            <a:ext cx="1755322" cy="1750298"/>
          </a:xfrm>
          <a:prstGeom prst="donu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793436" y="2982637"/>
            <a:ext cx="3050396" cy="27260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도넛 22"/>
          <p:cNvSpPr/>
          <p:nvPr/>
        </p:nvSpPr>
        <p:spPr>
          <a:xfrm>
            <a:off x="4710790" y="3574481"/>
            <a:ext cx="1755322" cy="1750298"/>
          </a:xfrm>
          <a:prstGeom prst="donu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18858" y="291621"/>
            <a:ext cx="782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시스템 모듈 상세설계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(</a:t>
            </a:r>
            <a:r>
              <a:rPr lang="ko-KR" altLang="en-US" sz="2500" b="1" i="1" dirty="0" err="1" smtClean="0">
                <a:solidFill>
                  <a:srgbClr val="4C5064"/>
                </a:solidFill>
                <a:cs typeface="Aharoni" panose="02010803020104030203" pitchFamily="2" charset="-79"/>
              </a:rPr>
              <a:t>캐리어</a:t>
            </a:r>
            <a:r>
              <a:rPr lang="ko-KR" altLang="en-US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2500" b="1" i="1" dirty="0" err="1" smtClean="0">
                <a:solidFill>
                  <a:srgbClr val="4C5064"/>
                </a:solidFill>
                <a:cs typeface="Aharoni" panose="02010803020104030203" pitchFamily="2" charset="-79"/>
              </a:rPr>
              <a:t>HardWare</a:t>
            </a:r>
            <a:r>
              <a:rPr lang="en-US" altLang="ko-KR" sz="25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)</a:t>
            </a:r>
            <a:endParaRPr lang="en-US" altLang="ko-KR" sz="25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8014" y="3939657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모터 드라이버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666338" y="4553651"/>
            <a:ext cx="101063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DC </a:t>
            </a:r>
            <a:r>
              <a:rPr lang="ko-KR" altLang="en-US" sz="1400" b="1" dirty="0">
                <a:solidFill>
                  <a:prstClr val="white"/>
                </a:solidFill>
              </a:rPr>
              <a:t>모터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6330277" y="1919034"/>
            <a:ext cx="1924175" cy="253059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43825" y="1931479"/>
            <a:ext cx="1" cy="202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843824" y="3956262"/>
            <a:ext cx="1394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330278" y="3956262"/>
            <a:ext cx="513546" cy="51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/>
          <p:cNvSpPr/>
          <p:nvPr/>
        </p:nvSpPr>
        <p:spPr>
          <a:xfrm>
            <a:off x="6330278" y="3971411"/>
            <a:ext cx="1924174" cy="1524122"/>
          </a:xfrm>
          <a:prstGeom prst="cube">
            <a:avLst>
              <a:gd name="adj" fmla="val 3269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7762505" y="2441782"/>
            <a:ext cx="0" cy="302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330277" y="3971411"/>
            <a:ext cx="513549" cy="50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6330278" y="2441782"/>
            <a:ext cx="0" cy="305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843832" y="3968658"/>
            <a:ext cx="0" cy="103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43828" y="5002168"/>
            <a:ext cx="1410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0" idx="2"/>
          </p:cNvCxnSpPr>
          <p:nvPr/>
        </p:nvCxnSpPr>
        <p:spPr>
          <a:xfrm>
            <a:off x="6330277" y="3424854"/>
            <a:ext cx="2" cy="205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25578" y="5002168"/>
            <a:ext cx="518246" cy="493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6330279" y="3971411"/>
            <a:ext cx="513545" cy="51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통 6"/>
          <p:cNvSpPr/>
          <p:nvPr/>
        </p:nvSpPr>
        <p:spPr>
          <a:xfrm>
            <a:off x="6843823" y="1515176"/>
            <a:ext cx="266515" cy="72695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통 76"/>
          <p:cNvSpPr/>
          <p:nvPr/>
        </p:nvSpPr>
        <p:spPr>
          <a:xfrm>
            <a:off x="7555836" y="1529943"/>
            <a:ext cx="266515" cy="72695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직접 액세스 저장소 8"/>
          <p:cNvSpPr/>
          <p:nvPr/>
        </p:nvSpPr>
        <p:spPr>
          <a:xfrm>
            <a:off x="6632228" y="1195671"/>
            <a:ext cx="1463065" cy="407407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 flipH="1">
            <a:off x="2605832" y="2158077"/>
            <a:ext cx="35469" cy="4398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82" name="자유형 81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6322815" y="2452151"/>
            <a:ext cx="0" cy="302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465638" y="23833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465637" y="284977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461061" y="33045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448130" y="4217385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61061" y="37578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448130" y="467026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448130" y="512920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89" y="239643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394" y="285498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394" y="375602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481" y="423167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모듈 </a:t>
            </a:r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상세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950" y="329916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시스템 수행 시나리오 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418" y="46845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355" y="514350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데모 환경 설계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443774" y="559512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08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205" y="55875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439418" y="604797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448125" y="650081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10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2277" y="604036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9696" y="649321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필요기술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87" name="Picture 10" descr="C:\Users\ㄴㅐ문서\Desktop\hm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06" y="3830442"/>
            <a:ext cx="1087078" cy="1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C:\Users\ㄴㅐ문서\Desktop\hm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68" y="3881808"/>
            <a:ext cx="1087078" cy="1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0" descr="C:\Users\ㄴㅐ문서\Desktop\hm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0" r="98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25" y="5444797"/>
            <a:ext cx="1087078" cy="1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9811531" y="3972465"/>
            <a:ext cx="192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오른쪽에 있는 </a:t>
            </a:r>
            <a:r>
              <a:rPr lang="ko-KR" altLang="en-US" dirty="0" err="1" smtClean="0"/>
              <a:t>비콘의</a:t>
            </a:r>
            <a:r>
              <a:rPr lang="ko-KR" altLang="en-US" dirty="0" smtClean="0"/>
              <a:t> 신호가 가장 셀 경우 </a:t>
            </a:r>
            <a:r>
              <a:rPr lang="en-US" altLang="ko-KR" dirty="0" smtClean="0"/>
              <a:t>-&gt;</a:t>
            </a:r>
          </a:p>
          <a:p>
            <a:r>
              <a:rPr lang="ko-KR" altLang="en-US" dirty="0" smtClean="0"/>
              <a:t>우회</a:t>
            </a:r>
            <a:r>
              <a:rPr lang="ko-KR" altLang="en-US" dirty="0"/>
              <a:t>전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87574" y="3947821"/>
            <a:ext cx="192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</a:t>
            </a:r>
            <a:r>
              <a:rPr lang="ko-KR" altLang="en-US" dirty="0" smtClean="0"/>
              <a:t>쪽에 있는 </a:t>
            </a:r>
            <a:r>
              <a:rPr lang="ko-KR" altLang="en-US" dirty="0" err="1" smtClean="0"/>
              <a:t>비콘의</a:t>
            </a:r>
            <a:r>
              <a:rPr lang="ko-KR" altLang="en-US" dirty="0" smtClean="0"/>
              <a:t> 신호가 가장 셀 경우 </a:t>
            </a:r>
            <a:r>
              <a:rPr lang="en-US" altLang="ko-KR" dirty="0" smtClean="0"/>
              <a:t>-&gt;</a:t>
            </a:r>
          </a:p>
          <a:p>
            <a:r>
              <a:rPr lang="ko-KR" altLang="en-US" dirty="0"/>
              <a:t>좌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224944" y="5686346"/>
            <a:ext cx="192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</a:t>
            </a:r>
            <a:r>
              <a:rPr lang="ko-KR" altLang="en-US" dirty="0" smtClean="0"/>
              <a:t>쪽에 있는 </a:t>
            </a:r>
            <a:r>
              <a:rPr lang="ko-KR" altLang="en-US" dirty="0" err="1" smtClean="0"/>
              <a:t>비콘의</a:t>
            </a:r>
            <a:r>
              <a:rPr lang="ko-KR" altLang="en-US" dirty="0" smtClean="0"/>
              <a:t> 신호가 가장 셀 경우 </a:t>
            </a:r>
            <a:r>
              <a:rPr lang="en-US" altLang="ko-KR" dirty="0" smtClean="0"/>
              <a:t>-&gt;</a:t>
            </a:r>
          </a:p>
          <a:p>
            <a:r>
              <a:rPr lang="ko-KR" altLang="en-US" dirty="0" smtClean="0"/>
              <a:t>전</a:t>
            </a:r>
            <a:r>
              <a:rPr lang="ko-KR" altLang="en-US" dirty="0"/>
              <a:t>진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00D20C30-3870-42E4-A9CB-6C5208237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145355">
            <a:off x="5183229" y="1225141"/>
            <a:ext cx="558327" cy="438899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00D20C30-3870-42E4-A9CB-6C5208237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145355">
            <a:off x="9278521" y="1177860"/>
            <a:ext cx="558327" cy="438899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475183" y="1785809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손잡이에 장착된 적외선 인식에 따라 좌회전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601417" y="1770739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손잡이에 장착된 적외선 인식에 따라 우회전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3823</TotalTime>
  <Words>2309</Words>
  <Application>Microsoft Office PowerPoint</Application>
  <PresentationFormat>사용자 지정</PresentationFormat>
  <Paragraphs>858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정해인</cp:lastModifiedBy>
  <cp:revision>202</cp:revision>
  <dcterms:created xsi:type="dcterms:W3CDTF">2017-05-27T05:45:32Z</dcterms:created>
  <dcterms:modified xsi:type="dcterms:W3CDTF">2018-02-19T04:57:23Z</dcterms:modified>
</cp:coreProperties>
</file>