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60" r:id="rId3"/>
    <p:sldId id="262" r:id="rId4"/>
    <p:sldId id="267" r:id="rId5"/>
    <p:sldId id="266" r:id="rId6"/>
    <p:sldId id="265" r:id="rId7"/>
    <p:sldId id="270" r:id="rId8"/>
    <p:sldId id="271" r:id="rId9"/>
    <p:sldId id="268" r:id="rId10"/>
    <p:sldId id="273" r:id="rId11"/>
    <p:sldId id="27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14" autoAdjust="0"/>
    <p:restoredTop sz="94660"/>
  </p:normalViewPr>
  <p:slideViewPr>
    <p:cSldViewPr snapToGrid="0">
      <p:cViewPr>
        <p:scale>
          <a:sx n="50" d="100"/>
          <a:sy n="50" d="100"/>
        </p:scale>
        <p:origin x="1709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9255E-F512-4308-976C-E404CF557834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19842-5EBE-4799-B125-E0D35084D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914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905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D5C20-2F23-476E-8EE0-9CA597CBC485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FF46-2D84-4A09-81D8-552EFEECA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943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D5C20-2F23-476E-8EE0-9CA597CBC485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FF46-2D84-4A09-81D8-552EFEECA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24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D5C20-2F23-476E-8EE0-9CA597CBC485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FF46-2D84-4A09-81D8-552EFEECA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342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39729" y="6244683"/>
            <a:ext cx="3290466" cy="39029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0" i="0" dirty="0">
              <a:latin typeface="Source Sans Pro Light" charset="0"/>
            </a:endParaRPr>
          </a:p>
        </p:txBody>
      </p:sp>
      <p:sp>
        <p:nvSpPr>
          <p:cNvPr id="3" name="Picture Placeholder 13"/>
          <p:cNvSpPr>
            <a:spLocks noGrp="1"/>
          </p:cNvSpPr>
          <p:nvPr>
            <p:ph type="pic" sz="quarter" idx="60"/>
          </p:nvPr>
        </p:nvSpPr>
        <p:spPr>
          <a:xfrm>
            <a:off x="-4509" y="0"/>
            <a:ext cx="12196509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47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lacehol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759200"/>
            <a:ext cx="4004331" cy="3098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096898" y="3759200"/>
            <a:ext cx="3994187" cy="3098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8183652" y="3759200"/>
            <a:ext cx="4008348" cy="3098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3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D5C20-2F23-476E-8EE0-9CA597CBC485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FF46-2D84-4A09-81D8-552EFEECA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53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D5C20-2F23-476E-8EE0-9CA597CBC485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FF46-2D84-4A09-81D8-552EFEECA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581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D5C20-2F23-476E-8EE0-9CA597CBC485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FF46-2D84-4A09-81D8-552EFEECA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547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D5C20-2F23-476E-8EE0-9CA597CBC485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FF46-2D84-4A09-81D8-552EFEECA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84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D5C20-2F23-476E-8EE0-9CA597CBC485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FF46-2D84-4A09-81D8-552EFEECA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75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D5C20-2F23-476E-8EE0-9CA597CBC485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FF46-2D84-4A09-81D8-552EFEECA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695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D5C20-2F23-476E-8EE0-9CA597CBC485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FF46-2D84-4A09-81D8-552EFEECA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61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D5C20-2F23-476E-8EE0-9CA597CBC485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FF46-2D84-4A09-81D8-552EFEECA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925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D5C20-2F23-476E-8EE0-9CA597CBC485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EFF46-2D84-4A09-81D8-552EFEECA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53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개체 틀 2"/>
          <p:cNvPicPr>
            <a:picLocks noGrp="1" noChangeAspect="1"/>
          </p:cNvPicPr>
          <p:nvPr>
            <p:ph type="pic" sz="quarter" idx="6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" b="61"/>
          <a:stretch>
            <a:fillRect/>
          </a:stretch>
        </p:blipFill>
        <p:spPr/>
      </p:pic>
      <p:sp>
        <p:nvSpPr>
          <p:cNvPr id="15" name="Rectangle 14"/>
          <p:cNvSpPr/>
          <p:nvPr/>
        </p:nvSpPr>
        <p:spPr>
          <a:xfrm>
            <a:off x="3175" y="-15376"/>
            <a:ext cx="12188825" cy="6873376"/>
          </a:xfrm>
          <a:prstGeom prst="rect">
            <a:avLst/>
          </a:prstGeom>
          <a:gradFill flip="none" rotWithShape="0">
            <a:gsLst>
              <a:gs pos="0">
                <a:srgbClr val="000E36">
                  <a:alpha val="63000"/>
                </a:srgbClr>
              </a:gs>
              <a:gs pos="100000">
                <a:srgbClr val="000000">
                  <a:alpha val="68000"/>
                </a:srgbClr>
              </a:gs>
            </a:gsLst>
            <a:lin ang="372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Source Sans Pro Light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4506" y="332055"/>
            <a:ext cx="7375737" cy="3231654"/>
          </a:xfrm>
          <a:prstGeom prst="rect">
            <a:avLst/>
          </a:prstGeom>
          <a:noFill/>
        </p:spPr>
        <p:txBody>
          <a:bodyPr wrap="none" lIns="182880" tIns="0" rIns="0" bIns="0" rtlCol="0">
            <a:spAutoFit/>
          </a:bodyPr>
          <a:lstStyle/>
          <a:p>
            <a:pPr>
              <a:lnSpc>
                <a:spcPts val="8350"/>
              </a:lnSpc>
            </a:pPr>
            <a:r>
              <a:rPr lang="en-US" sz="8000" spc="1500" dirty="0">
                <a:solidFill>
                  <a:schemeClr val="accent4"/>
                </a:solidFill>
                <a:latin typeface="Montserrat" charset="0"/>
                <a:ea typeface="Montserrat" charset="0"/>
                <a:cs typeface="Montserrat" charset="0"/>
              </a:rPr>
              <a:t>A</a:t>
            </a:r>
            <a:r>
              <a:rPr lang="en-US" sz="8000" spc="15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dvertising</a:t>
            </a:r>
          </a:p>
          <a:p>
            <a:pPr>
              <a:lnSpc>
                <a:spcPts val="8350"/>
              </a:lnSpc>
            </a:pPr>
            <a:r>
              <a:rPr lang="en-US" sz="8000" spc="1500" dirty="0">
                <a:solidFill>
                  <a:schemeClr val="accent4"/>
                </a:solidFill>
                <a:latin typeface="Montserrat" charset="0"/>
                <a:ea typeface="Montserrat" charset="0"/>
                <a:cs typeface="Montserrat" charset="0"/>
              </a:rPr>
              <a:t>A</a:t>
            </a:r>
            <a:r>
              <a:rPr lang="en-US" sz="8000" spc="15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nalysis</a:t>
            </a:r>
          </a:p>
          <a:p>
            <a:pPr>
              <a:lnSpc>
                <a:spcPts val="8350"/>
              </a:lnSpc>
            </a:pPr>
            <a:r>
              <a:rPr lang="en-US" sz="8000" spc="1500" dirty="0">
                <a:solidFill>
                  <a:schemeClr val="accent4"/>
                </a:solidFill>
                <a:latin typeface="Montserrat" charset="0"/>
                <a:ea typeface="Montserrat" charset="0"/>
                <a:cs typeface="Montserrat" charset="0"/>
              </a:rPr>
              <a:t>A</a:t>
            </a:r>
            <a:r>
              <a:rPr lang="en-US" sz="8000" spc="15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I</a:t>
            </a:r>
          </a:p>
        </p:txBody>
      </p:sp>
      <p:sp>
        <p:nvSpPr>
          <p:cNvPr id="10" name="Rectangle 19"/>
          <p:cNvSpPr>
            <a:spLocks/>
          </p:cNvSpPr>
          <p:nvPr/>
        </p:nvSpPr>
        <p:spPr bwMode="auto">
          <a:xfrm>
            <a:off x="10056087" y="6190881"/>
            <a:ext cx="1915717" cy="474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2286000">
              <a:lnSpc>
                <a:spcPts val="3700"/>
              </a:lnSpc>
            </a:pPr>
            <a:r>
              <a:rPr lang="en-US" sz="1500" spc="900" dirty="0">
                <a:solidFill>
                  <a:schemeClr val="bg1">
                    <a:lumMod val="8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  <a:sym typeface="Bebas Neue" charset="0"/>
              </a:rPr>
              <a:t>96AVENUE</a:t>
            </a:r>
          </a:p>
        </p:txBody>
      </p:sp>
    </p:spTree>
    <p:extLst>
      <p:ext uri="{BB962C8B-B14F-4D97-AF65-F5344CB8AC3E}">
        <p14:creationId xmlns:p14="http://schemas.microsoft.com/office/powerpoint/2010/main" val="25167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00483" y="305761"/>
            <a:ext cx="1925528" cy="54117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3530"/>
              </a:lnSpc>
            </a:pPr>
            <a:r>
              <a:rPr lang="en-US" sz="3000" b="1" spc="1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Potential</a:t>
            </a:r>
          </a:p>
        </p:txBody>
      </p:sp>
      <p:cxnSp>
        <p:nvCxnSpPr>
          <p:cNvPr id="9" name="Straight Connector 16"/>
          <p:cNvCxnSpPr/>
          <p:nvPr/>
        </p:nvCxnSpPr>
        <p:spPr>
          <a:xfrm>
            <a:off x="1414135" y="983187"/>
            <a:ext cx="114069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900483" y="1623034"/>
            <a:ext cx="7913775" cy="4859044"/>
            <a:chOff x="737290" y="1631743"/>
            <a:chExt cx="7913775" cy="4859044"/>
          </a:xfrm>
        </p:grpSpPr>
        <p:sp>
          <p:nvSpPr>
            <p:cNvPr id="2" name="Subtitle 2"/>
            <p:cNvSpPr txBox="1">
              <a:spLocks/>
            </p:cNvSpPr>
            <p:nvPr/>
          </p:nvSpPr>
          <p:spPr>
            <a:xfrm>
              <a:off x="1288992" y="4065530"/>
              <a:ext cx="6429012" cy="276520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1325"/>
                </a:lnSpc>
              </a:pPr>
              <a:r>
                <a:rPr lang="ko-KR" altLang="en-US" sz="1000" dirty="0">
                  <a:solidFill>
                    <a:schemeClr val="tx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네이버 블로그가 아닌  검색 사이트의 글에 대해서도 광고 판단</a:t>
              </a:r>
              <a:endParaRPr lang="en-US" sz="10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363423" y="3730610"/>
              <a:ext cx="1019831" cy="30777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400" b="1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Other site</a:t>
              </a:r>
            </a:p>
          </p:txBody>
        </p:sp>
        <p:sp>
          <p:nvSpPr>
            <p:cNvPr id="4" name="Subtitle 2"/>
            <p:cNvSpPr txBox="1">
              <a:spLocks/>
            </p:cNvSpPr>
            <p:nvPr/>
          </p:nvSpPr>
          <p:spPr>
            <a:xfrm>
              <a:off x="1288992" y="2948881"/>
              <a:ext cx="5374653" cy="276520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1325"/>
                </a:lnSpc>
              </a:pPr>
              <a:r>
                <a:rPr lang="ko-KR" altLang="en-US" sz="1000" dirty="0">
                  <a:solidFill>
                    <a:schemeClr val="tx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웹사이트를 </a:t>
              </a:r>
              <a:r>
                <a:rPr lang="ko-KR" altLang="en-US" sz="1000" dirty="0" err="1">
                  <a:solidFill>
                    <a:schemeClr val="tx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웹앱</a:t>
              </a:r>
              <a:r>
                <a:rPr lang="en-US" altLang="ko-KR" sz="1000" dirty="0">
                  <a:solidFill>
                    <a:schemeClr val="tx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 </a:t>
              </a:r>
              <a:r>
                <a:rPr lang="ko-KR" altLang="en-US" sz="1000" dirty="0">
                  <a:solidFill>
                    <a:schemeClr val="tx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혹은</a:t>
              </a:r>
              <a:r>
                <a:rPr lang="en-US" altLang="ko-KR" sz="1000" dirty="0">
                  <a:solidFill>
                    <a:schemeClr val="tx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 </a:t>
              </a:r>
              <a:r>
                <a:rPr lang="ko-KR" altLang="en-US" sz="1000" dirty="0">
                  <a:solidFill>
                    <a:schemeClr val="tx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어플리케이션으로 활용</a:t>
              </a:r>
              <a:endParaRPr lang="en-US" sz="10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363423" y="2613961"/>
              <a:ext cx="752129" cy="30777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altLang="ko-KR" sz="1400" b="1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Broad</a:t>
              </a:r>
              <a:r>
                <a:rPr lang="ko-KR" altLang="en-US" sz="1400" b="1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 </a:t>
              </a:r>
              <a:endParaRPr lang="en-US" sz="1400" b="1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6" name="Subtitle 2"/>
            <p:cNvSpPr txBox="1">
              <a:spLocks/>
            </p:cNvSpPr>
            <p:nvPr/>
          </p:nvSpPr>
          <p:spPr>
            <a:xfrm>
              <a:off x="1288992" y="1966663"/>
              <a:ext cx="6130432" cy="276520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1325"/>
                </a:lnSpc>
              </a:pPr>
              <a:r>
                <a:rPr lang="ko-KR" altLang="en-US" sz="1000" dirty="0">
                  <a:solidFill>
                    <a:schemeClr val="tx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특정 주소 입력만으로 해당 주소의 글에 대한 광고 판단</a:t>
              </a:r>
              <a:endParaRPr lang="en-US" altLang="ko-KR" sz="10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63423" y="1631743"/>
              <a:ext cx="1606530" cy="30777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400" b="1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Specific address</a:t>
              </a:r>
            </a:p>
          </p:txBody>
        </p:sp>
        <p:sp>
          <p:nvSpPr>
            <p:cNvPr id="10" name="Shape 2571"/>
            <p:cNvSpPr/>
            <p:nvPr/>
          </p:nvSpPr>
          <p:spPr>
            <a:xfrm>
              <a:off x="737290" y="1685603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327" y="17673"/>
                  </a:moveTo>
                  <a:cubicBezTo>
                    <a:pt x="4718" y="17673"/>
                    <a:pt x="982" y="13936"/>
                    <a:pt x="982" y="9327"/>
                  </a:cubicBezTo>
                  <a:cubicBezTo>
                    <a:pt x="982" y="4718"/>
                    <a:pt x="4718" y="982"/>
                    <a:pt x="9327" y="982"/>
                  </a:cubicBezTo>
                  <a:cubicBezTo>
                    <a:pt x="13936" y="982"/>
                    <a:pt x="17673" y="4718"/>
                    <a:pt x="17673" y="9327"/>
                  </a:cubicBezTo>
                  <a:cubicBezTo>
                    <a:pt x="17673" y="13936"/>
                    <a:pt x="13936" y="17673"/>
                    <a:pt x="9327" y="17673"/>
                  </a:cubicBezTo>
                  <a:moveTo>
                    <a:pt x="21456" y="20762"/>
                  </a:moveTo>
                  <a:lnTo>
                    <a:pt x="16253" y="15559"/>
                  </a:lnTo>
                  <a:cubicBezTo>
                    <a:pt x="17741" y="13907"/>
                    <a:pt x="18655" y="11726"/>
                    <a:pt x="18655" y="9327"/>
                  </a:cubicBezTo>
                  <a:cubicBezTo>
                    <a:pt x="18655" y="4176"/>
                    <a:pt x="14479" y="0"/>
                    <a:pt x="9327" y="0"/>
                  </a:cubicBezTo>
                  <a:cubicBezTo>
                    <a:pt x="4176" y="0"/>
                    <a:pt x="0" y="4176"/>
                    <a:pt x="0" y="9327"/>
                  </a:cubicBezTo>
                  <a:cubicBezTo>
                    <a:pt x="0" y="14479"/>
                    <a:pt x="4176" y="18655"/>
                    <a:pt x="9327" y="18655"/>
                  </a:cubicBezTo>
                  <a:cubicBezTo>
                    <a:pt x="11726" y="18655"/>
                    <a:pt x="13907" y="17742"/>
                    <a:pt x="15559" y="16253"/>
                  </a:cubicBezTo>
                  <a:lnTo>
                    <a:pt x="20762" y="21456"/>
                  </a:lnTo>
                  <a:cubicBezTo>
                    <a:pt x="20851" y="21546"/>
                    <a:pt x="20973" y="21600"/>
                    <a:pt x="21109" y="21600"/>
                  </a:cubicBezTo>
                  <a:cubicBezTo>
                    <a:pt x="21380" y="21600"/>
                    <a:pt x="21600" y="21381"/>
                    <a:pt x="21600" y="21109"/>
                  </a:cubicBezTo>
                  <a:cubicBezTo>
                    <a:pt x="21600" y="20974"/>
                    <a:pt x="21545" y="20851"/>
                    <a:pt x="21456" y="20762"/>
                  </a:cubicBezTo>
                </a:path>
              </a:pathLst>
            </a:custGeom>
            <a:solidFill>
              <a:srgbClr val="53585F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11" name="Shape 2706"/>
            <p:cNvSpPr/>
            <p:nvPr/>
          </p:nvSpPr>
          <p:spPr>
            <a:xfrm>
              <a:off x="775341" y="2659474"/>
              <a:ext cx="20314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50" y="13745"/>
                  </a:moveTo>
                  <a:cubicBezTo>
                    <a:pt x="20250" y="14016"/>
                    <a:pt x="19948" y="14236"/>
                    <a:pt x="19575" y="14236"/>
                  </a:cubicBezTo>
                  <a:cubicBezTo>
                    <a:pt x="19202" y="14236"/>
                    <a:pt x="18900" y="14016"/>
                    <a:pt x="18900" y="13745"/>
                  </a:cubicBezTo>
                  <a:lnTo>
                    <a:pt x="18900" y="6873"/>
                  </a:lnTo>
                  <a:cubicBezTo>
                    <a:pt x="18900" y="6602"/>
                    <a:pt x="19202" y="6382"/>
                    <a:pt x="19575" y="6382"/>
                  </a:cubicBezTo>
                  <a:cubicBezTo>
                    <a:pt x="19948" y="6382"/>
                    <a:pt x="20250" y="6602"/>
                    <a:pt x="20250" y="6873"/>
                  </a:cubicBezTo>
                  <a:cubicBezTo>
                    <a:pt x="20250" y="6873"/>
                    <a:pt x="20250" y="13745"/>
                    <a:pt x="20250" y="13745"/>
                  </a:cubicBezTo>
                  <a:close/>
                  <a:moveTo>
                    <a:pt x="17550" y="16691"/>
                  </a:moveTo>
                  <a:lnTo>
                    <a:pt x="4050" y="16691"/>
                  </a:lnTo>
                  <a:lnTo>
                    <a:pt x="4050" y="6382"/>
                  </a:lnTo>
                  <a:lnTo>
                    <a:pt x="17550" y="6382"/>
                  </a:lnTo>
                  <a:cubicBezTo>
                    <a:pt x="17550" y="6382"/>
                    <a:pt x="17550" y="16691"/>
                    <a:pt x="17550" y="16691"/>
                  </a:cubicBezTo>
                  <a:close/>
                  <a:moveTo>
                    <a:pt x="14850" y="20127"/>
                  </a:moveTo>
                  <a:cubicBezTo>
                    <a:pt x="14850" y="20399"/>
                    <a:pt x="14548" y="20618"/>
                    <a:pt x="14175" y="20618"/>
                  </a:cubicBezTo>
                  <a:cubicBezTo>
                    <a:pt x="13802" y="20618"/>
                    <a:pt x="13500" y="20399"/>
                    <a:pt x="13500" y="20127"/>
                  </a:cubicBezTo>
                  <a:lnTo>
                    <a:pt x="13500" y="17673"/>
                  </a:lnTo>
                  <a:lnTo>
                    <a:pt x="14850" y="17673"/>
                  </a:lnTo>
                  <a:cubicBezTo>
                    <a:pt x="14850" y="17673"/>
                    <a:pt x="14850" y="20127"/>
                    <a:pt x="14850" y="20127"/>
                  </a:cubicBezTo>
                  <a:close/>
                  <a:moveTo>
                    <a:pt x="8100" y="20127"/>
                  </a:moveTo>
                  <a:cubicBezTo>
                    <a:pt x="8100" y="20399"/>
                    <a:pt x="7798" y="20618"/>
                    <a:pt x="7425" y="20618"/>
                  </a:cubicBezTo>
                  <a:cubicBezTo>
                    <a:pt x="7052" y="20618"/>
                    <a:pt x="6750" y="20399"/>
                    <a:pt x="6750" y="20127"/>
                  </a:cubicBezTo>
                  <a:lnTo>
                    <a:pt x="6750" y="17673"/>
                  </a:lnTo>
                  <a:lnTo>
                    <a:pt x="8100" y="17673"/>
                  </a:lnTo>
                  <a:cubicBezTo>
                    <a:pt x="8100" y="17673"/>
                    <a:pt x="8100" y="20127"/>
                    <a:pt x="8100" y="20127"/>
                  </a:cubicBezTo>
                  <a:close/>
                  <a:moveTo>
                    <a:pt x="10800" y="1964"/>
                  </a:moveTo>
                  <a:cubicBezTo>
                    <a:pt x="14242" y="1964"/>
                    <a:pt x="17075" y="3464"/>
                    <a:pt x="17492" y="5400"/>
                  </a:cubicBezTo>
                  <a:lnTo>
                    <a:pt x="4108" y="5400"/>
                  </a:lnTo>
                  <a:cubicBezTo>
                    <a:pt x="4525" y="3464"/>
                    <a:pt x="7358" y="1964"/>
                    <a:pt x="10800" y="1964"/>
                  </a:cubicBezTo>
                  <a:moveTo>
                    <a:pt x="2700" y="13745"/>
                  </a:moveTo>
                  <a:cubicBezTo>
                    <a:pt x="2700" y="14016"/>
                    <a:pt x="2398" y="14236"/>
                    <a:pt x="2025" y="14236"/>
                  </a:cubicBezTo>
                  <a:cubicBezTo>
                    <a:pt x="1652" y="14236"/>
                    <a:pt x="1350" y="14016"/>
                    <a:pt x="1350" y="13745"/>
                  </a:cubicBezTo>
                  <a:lnTo>
                    <a:pt x="1350" y="6873"/>
                  </a:lnTo>
                  <a:cubicBezTo>
                    <a:pt x="1350" y="6602"/>
                    <a:pt x="1652" y="6382"/>
                    <a:pt x="2025" y="6382"/>
                  </a:cubicBezTo>
                  <a:cubicBezTo>
                    <a:pt x="2398" y="6382"/>
                    <a:pt x="2700" y="6602"/>
                    <a:pt x="2700" y="6873"/>
                  </a:cubicBezTo>
                  <a:cubicBezTo>
                    <a:pt x="2700" y="6873"/>
                    <a:pt x="2700" y="13745"/>
                    <a:pt x="2700" y="13745"/>
                  </a:cubicBezTo>
                  <a:close/>
                  <a:moveTo>
                    <a:pt x="19575" y="5400"/>
                  </a:moveTo>
                  <a:cubicBezTo>
                    <a:pt x="19336" y="5400"/>
                    <a:pt x="19112" y="5435"/>
                    <a:pt x="18900" y="5491"/>
                  </a:cubicBezTo>
                  <a:lnTo>
                    <a:pt x="18900" y="5400"/>
                  </a:lnTo>
                  <a:lnTo>
                    <a:pt x="18847" y="5400"/>
                  </a:lnTo>
                  <a:cubicBezTo>
                    <a:pt x="18595" y="3873"/>
                    <a:pt x="17191" y="2553"/>
                    <a:pt x="15171" y="1763"/>
                  </a:cubicBezTo>
                  <a:lnTo>
                    <a:pt x="16087" y="763"/>
                  </a:lnTo>
                  <a:lnTo>
                    <a:pt x="16076" y="758"/>
                  </a:lnTo>
                  <a:cubicBezTo>
                    <a:pt x="16148" y="681"/>
                    <a:pt x="16200" y="592"/>
                    <a:pt x="16200" y="491"/>
                  </a:cubicBezTo>
                  <a:cubicBezTo>
                    <a:pt x="16200" y="220"/>
                    <a:pt x="15898" y="0"/>
                    <a:pt x="15525" y="0"/>
                  </a:cubicBezTo>
                  <a:cubicBezTo>
                    <a:pt x="15291" y="0"/>
                    <a:pt x="15095" y="93"/>
                    <a:pt x="14974" y="223"/>
                  </a:cubicBezTo>
                  <a:lnTo>
                    <a:pt x="14963" y="219"/>
                  </a:lnTo>
                  <a:lnTo>
                    <a:pt x="13915" y="1362"/>
                  </a:lnTo>
                  <a:cubicBezTo>
                    <a:pt x="12956" y="1119"/>
                    <a:pt x="11905" y="982"/>
                    <a:pt x="10800" y="982"/>
                  </a:cubicBezTo>
                  <a:cubicBezTo>
                    <a:pt x="9695" y="982"/>
                    <a:pt x="8644" y="1119"/>
                    <a:pt x="7685" y="1362"/>
                  </a:cubicBezTo>
                  <a:lnTo>
                    <a:pt x="6637" y="219"/>
                  </a:lnTo>
                  <a:lnTo>
                    <a:pt x="6626" y="223"/>
                  </a:lnTo>
                  <a:cubicBezTo>
                    <a:pt x="6505" y="93"/>
                    <a:pt x="6309" y="0"/>
                    <a:pt x="6075" y="0"/>
                  </a:cubicBezTo>
                  <a:cubicBezTo>
                    <a:pt x="5702" y="0"/>
                    <a:pt x="5400" y="220"/>
                    <a:pt x="5400" y="491"/>
                  </a:cubicBezTo>
                  <a:cubicBezTo>
                    <a:pt x="5400" y="592"/>
                    <a:pt x="5452" y="681"/>
                    <a:pt x="5524" y="758"/>
                  </a:cubicBezTo>
                  <a:lnTo>
                    <a:pt x="5513" y="763"/>
                  </a:lnTo>
                  <a:lnTo>
                    <a:pt x="6430" y="1763"/>
                  </a:lnTo>
                  <a:cubicBezTo>
                    <a:pt x="4409" y="2553"/>
                    <a:pt x="3005" y="3873"/>
                    <a:pt x="2753" y="5400"/>
                  </a:cubicBezTo>
                  <a:lnTo>
                    <a:pt x="2700" y="5400"/>
                  </a:lnTo>
                  <a:lnTo>
                    <a:pt x="2700" y="5491"/>
                  </a:lnTo>
                  <a:cubicBezTo>
                    <a:pt x="2488" y="5435"/>
                    <a:pt x="2263" y="5400"/>
                    <a:pt x="2025" y="5400"/>
                  </a:cubicBezTo>
                  <a:cubicBezTo>
                    <a:pt x="907" y="5400"/>
                    <a:pt x="0" y="6060"/>
                    <a:pt x="0" y="6873"/>
                  </a:cubicBezTo>
                  <a:lnTo>
                    <a:pt x="0" y="13745"/>
                  </a:lnTo>
                  <a:cubicBezTo>
                    <a:pt x="0" y="14559"/>
                    <a:pt x="907" y="15218"/>
                    <a:pt x="2025" y="15218"/>
                  </a:cubicBezTo>
                  <a:cubicBezTo>
                    <a:pt x="2263" y="15218"/>
                    <a:pt x="2488" y="15183"/>
                    <a:pt x="2700" y="15128"/>
                  </a:cubicBezTo>
                  <a:lnTo>
                    <a:pt x="2700" y="16691"/>
                  </a:lnTo>
                  <a:cubicBezTo>
                    <a:pt x="2700" y="17233"/>
                    <a:pt x="3305" y="17673"/>
                    <a:pt x="4050" y="17673"/>
                  </a:cubicBezTo>
                  <a:lnTo>
                    <a:pt x="5400" y="17673"/>
                  </a:lnTo>
                  <a:lnTo>
                    <a:pt x="5400" y="20127"/>
                  </a:lnTo>
                  <a:cubicBezTo>
                    <a:pt x="5400" y="20941"/>
                    <a:pt x="6307" y="21600"/>
                    <a:pt x="7425" y="21600"/>
                  </a:cubicBezTo>
                  <a:cubicBezTo>
                    <a:pt x="8543" y="21600"/>
                    <a:pt x="9450" y="20941"/>
                    <a:pt x="9450" y="20127"/>
                  </a:cubicBezTo>
                  <a:lnTo>
                    <a:pt x="9450" y="17673"/>
                  </a:lnTo>
                  <a:lnTo>
                    <a:pt x="12150" y="17673"/>
                  </a:lnTo>
                  <a:lnTo>
                    <a:pt x="12150" y="20127"/>
                  </a:lnTo>
                  <a:cubicBezTo>
                    <a:pt x="12150" y="20941"/>
                    <a:pt x="13056" y="21600"/>
                    <a:pt x="14175" y="21600"/>
                  </a:cubicBezTo>
                  <a:cubicBezTo>
                    <a:pt x="15294" y="21600"/>
                    <a:pt x="16200" y="20941"/>
                    <a:pt x="16200" y="20127"/>
                  </a:cubicBezTo>
                  <a:lnTo>
                    <a:pt x="16200" y="17673"/>
                  </a:lnTo>
                  <a:lnTo>
                    <a:pt x="17550" y="17673"/>
                  </a:lnTo>
                  <a:cubicBezTo>
                    <a:pt x="18295" y="17673"/>
                    <a:pt x="18900" y="17233"/>
                    <a:pt x="18900" y="16691"/>
                  </a:cubicBezTo>
                  <a:lnTo>
                    <a:pt x="18900" y="15128"/>
                  </a:lnTo>
                  <a:cubicBezTo>
                    <a:pt x="19112" y="15183"/>
                    <a:pt x="19336" y="15218"/>
                    <a:pt x="19575" y="15218"/>
                  </a:cubicBezTo>
                  <a:cubicBezTo>
                    <a:pt x="20694" y="15218"/>
                    <a:pt x="21600" y="14559"/>
                    <a:pt x="21600" y="13745"/>
                  </a:cubicBezTo>
                  <a:lnTo>
                    <a:pt x="21600" y="6873"/>
                  </a:lnTo>
                  <a:cubicBezTo>
                    <a:pt x="21600" y="6060"/>
                    <a:pt x="20694" y="5400"/>
                    <a:pt x="19575" y="5400"/>
                  </a:cubicBezTo>
                  <a:moveTo>
                    <a:pt x="12825" y="3436"/>
                  </a:moveTo>
                  <a:cubicBezTo>
                    <a:pt x="12452" y="3436"/>
                    <a:pt x="12150" y="3656"/>
                    <a:pt x="12150" y="3927"/>
                  </a:cubicBezTo>
                  <a:cubicBezTo>
                    <a:pt x="12150" y="4199"/>
                    <a:pt x="12452" y="4418"/>
                    <a:pt x="12825" y="4418"/>
                  </a:cubicBezTo>
                  <a:cubicBezTo>
                    <a:pt x="13198" y="4418"/>
                    <a:pt x="13500" y="4199"/>
                    <a:pt x="13500" y="3927"/>
                  </a:cubicBezTo>
                  <a:cubicBezTo>
                    <a:pt x="13500" y="3656"/>
                    <a:pt x="13198" y="3436"/>
                    <a:pt x="12825" y="3436"/>
                  </a:cubicBezTo>
                  <a:moveTo>
                    <a:pt x="8775" y="3436"/>
                  </a:moveTo>
                  <a:cubicBezTo>
                    <a:pt x="8402" y="3436"/>
                    <a:pt x="8100" y="3656"/>
                    <a:pt x="8100" y="3927"/>
                  </a:cubicBezTo>
                  <a:cubicBezTo>
                    <a:pt x="8100" y="4199"/>
                    <a:pt x="8402" y="4418"/>
                    <a:pt x="8775" y="4418"/>
                  </a:cubicBezTo>
                  <a:cubicBezTo>
                    <a:pt x="9148" y="4418"/>
                    <a:pt x="9450" y="4199"/>
                    <a:pt x="9450" y="3927"/>
                  </a:cubicBezTo>
                  <a:cubicBezTo>
                    <a:pt x="9450" y="3656"/>
                    <a:pt x="9148" y="3436"/>
                    <a:pt x="8775" y="3436"/>
                  </a:cubicBezTo>
                </a:path>
              </a:pathLst>
            </a:custGeom>
            <a:solidFill>
              <a:srgbClr val="53585F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12" name="Shape 2700"/>
            <p:cNvSpPr/>
            <p:nvPr/>
          </p:nvSpPr>
          <p:spPr>
            <a:xfrm>
              <a:off x="775341" y="3790078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4" y="20618"/>
                  </a:moveTo>
                  <a:lnTo>
                    <a:pt x="15069" y="13232"/>
                  </a:lnTo>
                  <a:lnTo>
                    <a:pt x="15063" y="13228"/>
                  </a:lnTo>
                  <a:cubicBezTo>
                    <a:pt x="15472" y="12512"/>
                    <a:pt x="15709" y="11684"/>
                    <a:pt x="15709" y="10800"/>
                  </a:cubicBezTo>
                  <a:cubicBezTo>
                    <a:pt x="15709" y="9192"/>
                    <a:pt x="14932" y="7768"/>
                    <a:pt x="13737" y="6873"/>
                  </a:cubicBezTo>
                  <a:lnTo>
                    <a:pt x="19796" y="6873"/>
                  </a:lnTo>
                  <a:cubicBezTo>
                    <a:pt x="20322" y="8076"/>
                    <a:pt x="20618" y="9403"/>
                    <a:pt x="20618" y="10800"/>
                  </a:cubicBezTo>
                  <a:cubicBezTo>
                    <a:pt x="20618" y="16221"/>
                    <a:pt x="16225" y="20615"/>
                    <a:pt x="10804" y="20618"/>
                  </a:cubicBezTo>
                  <a:moveTo>
                    <a:pt x="9708" y="20554"/>
                  </a:moveTo>
                  <a:cubicBezTo>
                    <a:pt x="4800" y="20010"/>
                    <a:pt x="982" y="15853"/>
                    <a:pt x="982" y="10800"/>
                  </a:cubicBezTo>
                  <a:cubicBezTo>
                    <a:pt x="982" y="9010"/>
                    <a:pt x="1468" y="7337"/>
                    <a:pt x="2305" y="5892"/>
                  </a:cubicBezTo>
                  <a:lnTo>
                    <a:pt x="6452" y="13076"/>
                  </a:lnTo>
                  <a:cubicBezTo>
                    <a:pt x="7273" y="14640"/>
                    <a:pt x="8911" y="15709"/>
                    <a:pt x="10800" y="15709"/>
                  </a:cubicBezTo>
                  <a:cubicBezTo>
                    <a:pt x="11487" y="15709"/>
                    <a:pt x="12141" y="15567"/>
                    <a:pt x="12734" y="15312"/>
                  </a:cubicBezTo>
                  <a:cubicBezTo>
                    <a:pt x="12734" y="15312"/>
                    <a:pt x="9708" y="20554"/>
                    <a:pt x="9708" y="20554"/>
                  </a:cubicBezTo>
                  <a:close/>
                  <a:moveTo>
                    <a:pt x="7315" y="12607"/>
                  </a:moveTo>
                  <a:cubicBezTo>
                    <a:pt x="7034" y="12065"/>
                    <a:pt x="6873" y="11452"/>
                    <a:pt x="6873" y="10800"/>
                  </a:cubicBezTo>
                  <a:cubicBezTo>
                    <a:pt x="6873" y="8631"/>
                    <a:pt x="8631" y="6873"/>
                    <a:pt x="10800" y="6873"/>
                  </a:cubicBezTo>
                  <a:cubicBezTo>
                    <a:pt x="12969" y="6873"/>
                    <a:pt x="14727" y="8631"/>
                    <a:pt x="14727" y="10800"/>
                  </a:cubicBezTo>
                  <a:cubicBezTo>
                    <a:pt x="14727" y="12969"/>
                    <a:pt x="12969" y="14727"/>
                    <a:pt x="10800" y="14727"/>
                  </a:cubicBezTo>
                  <a:cubicBezTo>
                    <a:pt x="9318" y="14727"/>
                    <a:pt x="8029" y="13906"/>
                    <a:pt x="7360" y="12694"/>
                  </a:cubicBezTo>
                  <a:lnTo>
                    <a:pt x="7364" y="12691"/>
                  </a:lnTo>
                  <a:cubicBezTo>
                    <a:pt x="7364" y="12691"/>
                    <a:pt x="7315" y="12607"/>
                    <a:pt x="7315" y="12607"/>
                  </a:cubicBezTo>
                  <a:close/>
                  <a:moveTo>
                    <a:pt x="10800" y="982"/>
                  </a:moveTo>
                  <a:cubicBezTo>
                    <a:pt x="14432" y="982"/>
                    <a:pt x="17596" y="2959"/>
                    <a:pt x="19294" y="5891"/>
                  </a:cubicBezTo>
                  <a:lnTo>
                    <a:pt x="10800" y="5891"/>
                  </a:lnTo>
                  <a:cubicBezTo>
                    <a:pt x="8290" y="5891"/>
                    <a:pt x="6223" y="7776"/>
                    <a:pt x="5930" y="10207"/>
                  </a:cubicBezTo>
                  <a:lnTo>
                    <a:pt x="2909" y="4975"/>
                  </a:lnTo>
                  <a:cubicBezTo>
                    <a:pt x="4697" y="2557"/>
                    <a:pt x="7561" y="982"/>
                    <a:pt x="10800" y="982"/>
                  </a:cubicBezTo>
                  <a:moveTo>
                    <a:pt x="10800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6"/>
                    <a:pt x="16765" y="0"/>
                    <a:pt x="10800" y="0"/>
                  </a:cubicBezTo>
                </a:path>
              </a:pathLst>
            </a:custGeom>
            <a:solidFill>
              <a:srgbClr val="53585F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13" name="Subtitle 2"/>
            <p:cNvSpPr txBox="1">
              <a:spLocks/>
            </p:cNvSpPr>
            <p:nvPr/>
          </p:nvSpPr>
          <p:spPr>
            <a:xfrm>
              <a:off x="1284993" y="6214267"/>
              <a:ext cx="7366072" cy="276520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1325"/>
                </a:lnSpc>
              </a:pPr>
              <a:r>
                <a:rPr lang="ko-KR" altLang="en-US" sz="1000" dirty="0">
                  <a:solidFill>
                    <a:schemeClr val="tx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블로그 본문 내의 사진을 학습시킨 모델을 생성하여 사진을 통한 광고 판단</a:t>
              </a:r>
              <a:endParaRPr lang="en-US" sz="10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359424" y="5879347"/>
              <a:ext cx="1407758" cy="30777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400" b="1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Image training</a:t>
              </a:r>
            </a:p>
          </p:txBody>
        </p:sp>
        <p:sp>
          <p:nvSpPr>
            <p:cNvPr id="15" name="Subtitle 2"/>
            <p:cNvSpPr txBox="1">
              <a:spLocks/>
            </p:cNvSpPr>
            <p:nvPr/>
          </p:nvSpPr>
          <p:spPr>
            <a:xfrm>
              <a:off x="1288992" y="5163209"/>
              <a:ext cx="6755584" cy="276520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1325"/>
                </a:lnSpc>
              </a:pPr>
              <a:r>
                <a:rPr lang="ko-KR" altLang="en-US" sz="1000" dirty="0">
                  <a:solidFill>
                    <a:schemeClr val="tx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블로그 자체가 광고 글 위주로 업로드 하는지에 대한 판단</a:t>
              </a:r>
              <a:endParaRPr lang="en-US" sz="10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63423" y="4818958"/>
              <a:ext cx="1287532" cy="30777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400" b="1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Blog training</a:t>
              </a:r>
            </a:p>
          </p:txBody>
        </p:sp>
        <p:sp>
          <p:nvSpPr>
            <p:cNvPr id="17" name="Shape 2609"/>
            <p:cNvSpPr/>
            <p:nvPr/>
          </p:nvSpPr>
          <p:spPr>
            <a:xfrm>
              <a:off x="771342" y="4889840"/>
              <a:ext cx="279328" cy="228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09" y="13200"/>
                  </a:moveTo>
                  <a:lnTo>
                    <a:pt x="5400" y="13200"/>
                  </a:lnTo>
                  <a:cubicBezTo>
                    <a:pt x="5129" y="13200"/>
                    <a:pt x="4909" y="13469"/>
                    <a:pt x="4909" y="13800"/>
                  </a:cubicBezTo>
                  <a:cubicBezTo>
                    <a:pt x="4909" y="14132"/>
                    <a:pt x="5129" y="14400"/>
                    <a:pt x="5400" y="14400"/>
                  </a:cubicBezTo>
                  <a:lnTo>
                    <a:pt x="21109" y="14400"/>
                  </a:lnTo>
                  <a:cubicBezTo>
                    <a:pt x="21380" y="14400"/>
                    <a:pt x="21600" y="14132"/>
                    <a:pt x="21600" y="13800"/>
                  </a:cubicBezTo>
                  <a:cubicBezTo>
                    <a:pt x="21600" y="13469"/>
                    <a:pt x="21380" y="13200"/>
                    <a:pt x="21109" y="13200"/>
                  </a:cubicBezTo>
                  <a:moveTo>
                    <a:pt x="21109" y="7200"/>
                  </a:moveTo>
                  <a:lnTo>
                    <a:pt x="5400" y="7200"/>
                  </a:lnTo>
                  <a:cubicBezTo>
                    <a:pt x="5129" y="7200"/>
                    <a:pt x="4909" y="7469"/>
                    <a:pt x="4909" y="7800"/>
                  </a:cubicBezTo>
                  <a:cubicBezTo>
                    <a:pt x="4909" y="8132"/>
                    <a:pt x="5129" y="8401"/>
                    <a:pt x="5400" y="8401"/>
                  </a:cubicBezTo>
                  <a:lnTo>
                    <a:pt x="21109" y="8401"/>
                  </a:lnTo>
                  <a:cubicBezTo>
                    <a:pt x="21380" y="8401"/>
                    <a:pt x="21600" y="8132"/>
                    <a:pt x="21600" y="7800"/>
                  </a:cubicBezTo>
                  <a:cubicBezTo>
                    <a:pt x="21600" y="7469"/>
                    <a:pt x="21380" y="7200"/>
                    <a:pt x="21109" y="7200"/>
                  </a:cubicBezTo>
                  <a:moveTo>
                    <a:pt x="1473" y="0"/>
                  </a:moveTo>
                  <a:cubicBezTo>
                    <a:pt x="659" y="0"/>
                    <a:pt x="0" y="807"/>
                    <a:pt x="0" y="1800"/>
                  </a:cubicBezTo>
                  <a:cubicBezTo>
                    <a:pt x="0" y="2794"/>
                    <a:pt x="659" y="3600"/>
                    <a:pt x="1473" y="3600"/>
                  </a:cubicBezTo>
                  <a:cubicBezTo>
                    <a:pt x="2286" y="3600"/>
                    <a:pt x="2945" y="2794"/>
                    <a:pt x="2945" y="1800"/>
                  </a:cubicBezTo>
                  <a:cubicBezTo>
                    <a:pt x="2945" y="807"/>
                    <a:pt x="2286" y="0"/>
                    <a:pt x="1473" y="0"/>
                  </a:cubicBezTo>
                  <a:moveTo>
                    <a:pt x="21109" y="19200"/>
                  </a:moveTo>
                  <a:lnTo>
                    <a:pt x="5400" y="19200"/>
                  </a:lnTo>
                  <a:cubicBezTo>
                    <a:pt x="5129" y="19200"/>
                    <a:pt x="4909" y="19469"/>
                    <a:pt x="4909" y="19800"/>
                  </a:cubicBezTo>
                  <a:cubicBezTo>
                    <a:pt x="4909" y="20132"/>
                    <a:pt x="5129" y="20400"/>
                    <a:pt x="5400" y="20400"/>
                  </a:cubicBezTo>
                  <a:lnTo>
                    <a:pt x="21109" y="20400"/>
                  </a:lnTo>
                  <a:cubicBezTo>
                    <a:pt x="21380" y="20400"/>
                    <a:pt x="21600" y="20132"/>
                    <a:pt x="21600" y="19800"/>
                  </a:cubicBezTo>
                  <a:cubicBezTo>
                    <a:pt x="21600" y="19469"/>
                    <a:pt x="21380" y="19200"/>
                    <a:pt x="21109" y="19200"/>
                  </a:cubicBezTo>
                  <a:moveTo>
                    <a:pt x="5400" y="2400"/>
                  </a:moveTo>
                  <a:lnTo>
                    <a:pt x="21109" y="2400"/>
                  </a:lnTo>
                  <a:cubicBezTo>
                    <a:pt x="21380" y="2400"/>
                    <a:pt x="21600" y="2132"/>
                    <a:pt x="21600" y="1800"/>
                  </a:cubicBezTo>
                  <a:cubicBezTo>
                    <a:pt x="21600" y="1469"/>
                    <a:pt x="21380" y="1200"/>
                    <a:pt x="21109" y="1200"/>
                  </a:cubicBezTo>
                  <a:lnTo>
                    <a:pt x="5400" y="1200"/>
                  </a:lnTo>
                  <a:cubicBezTo>
                    <a:pt x="5129" y="1200"/>
                    <a:pt x="4909" y="1469"/>
                    <a:pt x="4909" y="1800"/>
                  </a:cubicBezTo>
                  <a:cubicBezTo>
                    <a:pt x="4909" y="2132"/>
                    <a:pt x="5129" y="2400"/>
                    <a:pt x="5400" y="2400"/>
                  </a:cubicBezTo>
                  <a:moveTo>
                    <a:pt x="1473" y="18000"/>
                  </a:moveTo>
                  <a:cubicBezTo>
                    <a:pt x="659" y="18000"/>
                    <a:pt x="0" y="18806"/>
                    <a:pt x="0" y="19800"/>
                  </a:cubicBezTo>
                  <a:cubicBezTo>
                    <a:pt x="0" y="20794"/>
                    <a:pt x="659" y="21600"/>
                    <a:pt x="1473" y="21600"/>
                  </a:cubicBezTo>
                  <a:cubicBezTo>
                    <a:pt x="2286" y="21600"/>
                    <a:pt x="2945" y="20794"/>
                    <a:pt x="2945" y="19800"/>
                  </a:cubicBezTo>
                  <a:cubicBezTo>
                    <a:pt x="2945" y="18806"/>
                    <a:pt x="2286" y="18000"/>
                    <a:pt x="1473" y="18000"/>
                  </a:cubicBezTo>
                  <a:moveTo>
                    <a:pt x="1473" y="6000"/>
                  </a:moveTo>
                  <a:cubicBezTo>
                    <a:pt x="659" y="6000"/>
                    <a:pt x="0" y="6807"/>
                    <a:pt x="0" y="7800"/>
                  </a:cubicBezTo>
                  <a:cubicBezTo>
                    <a:pt x="0" y="8794"/>
                    <a:pt x="659" y="9600"/>
                    <a:pt x="1473" y="9600"/>
                  </a:cubicBezTo>
                  <a:cubicBezTo>
                    <a:pt x="2286" y="9600"/>
                    <a:pt x="2945" y="8794"/>
                    <a:pt x="2945" y="7800"/>
                  </a:cubicBezTo>
                  <a:cubicBezTo>
                    <a:pt x="2945" y="6807"/>
                    <a:pt x="2286" y="6000"/>
                    <a:pt x="1473" y="6000"/>
                  </a:cubicBezTo>
                  <a:moveTo>
                    <a:pt x="1473" y="12000"/>
                  </a:moveTo>
                  <a:cubicBezTo>
                    <a:pt x="659" y="12000"/>
                    <a:pt x="0" y="12807"/>
                    <a:pt x="0" y="13800"/>
                  </a:cubicBezTo>
                  <a:cubicBezTo>
                    <a:pt x="0" y="14794"/>
                    <a:pt x="659" y="15600"/>
                    <a:pt x="1473" y="15600"/>
                  </a:cubicBezTo>
                  <a:cubicBezTo>
                    <a:pt x="2286" y="15600"/>
                    <a:pt x="2945" y="14794"/>
                    <a:pt x="2945" y="13800"/>
                  </a:cubicBezTo>
                  <a:cubicBezTo>
                    <a:pt x="2945" y="12807"/>
                    <a:pt x="2286" y="12000"/>
                    <a:pt x="1473" y="12000"/>
                  </a:cubicBezTo>
                </a:path>
              </a:pathLst>
            </a:custGeom>
            <a:solidFill>
              <a:srgbClr val="53585F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18" name="Shape 2882"/>
            <p:cNvSpPr/>
            <p:nvPr/>
          </p:nvSpPr>
          <p:spPr>
            <a:xfrm>
              <a:off x="775341" y="5938815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727" y="13745"/>
                  </a:moveTo>
                  <a:cubicBezTo>
                    <a:pt x="14727" y="14288"/>
                    <a:pt x="14287" y="14727"/>
                    <a:pt x="13745" y="14727"/>
                  </a:cubicBezTo>
                  <a:lnTo>
                    <a:pt x="7855" y="14727"/>
                  </a:lnTo>
                  <a:cubicBezTo>
                    <a:pt x="7313" y="14727"/>
                    <a:pt x="6873" y="14288"/>
                    <a:pt x="6873" y="13745"/>
                  </a:cubicBezTo>
                  <a:lnTo>
                    <a:pt x="6873" y="10309"/>
                  </a:lnTo>
                  <a:lnTo>
                    <a:pt x="7904" y="10309"/>
                  </a:lnTo>
                  <a:cubicBezTo>
                    <a:pt x="7877" y="10470"/>
                    <a:pt x="7855" y="10632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10632"/>
                    <a:pt x="13723" y="10470"/>
                    <a:pt x="13696" y="10309"/>
                  </a:cubicBezTo>
                  <a:lnTo>
                    <a:pt x="14727" y="10309"/>
                  </a:lnTo>
                  <a:cubicBezTo>
                    <a:pt x="14727" y="10309"/>
                    <a:pt x="14727" y="13745"/>
                    <a:pt x="14727" y="13745"/>
                  </a:cubicBezTo>
                  <a:close/>
                  <a:moveTo>
                    <a:pt x="10800" y="8836"/>
                  </a:move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moveTo>
                    <a:pt x="12764" y="7364"/>
                  </a:moveTo>
                  <a:lnTo>
                    <a:pt x="14236" y="7364"/>
                  </a:lnTo>
                  <a:lnTo>
                    <a:pt x="14236" y="8836"/>
                  </a:lnTo>
                  <a:lnTo>
                    <a:pt x="12764" y="8836"/>
                  </a:lnTo>
                  <a:cubicBezTo>
                    <a:pt x="12764" y="8836"/>
                    <a:pt x="12764" y="7364"/>
                    <a:pt x="12764" y="7364"/>
                  </a:cubicBezTo>
                  <a:close/>
                  <a:moveTo>
                    <a:pt x="13745" y="5891"/>
                  </a:moveTo>
                  <a:lnTo>
                    <a:pt x="7855" y="5891"/>
                  </a:lnTo>
                  <a:cubicBezTo>
                    <a:pt x="6770" y="5891"/>
                    <a:pt x="5891" y="6770"/>
                    <a:pt x="5891" y="7855"/>
                  </a:cubicBezTo>
                  <a:lnTo>
                    <a:pt x="5891" y="13745"/>
                  </a:lnTo>
                  <a:cubicBezTo>
                    <a:pt x="5891" y="14830"/>
                    <a:pt x="6770" y="15709"/>
                    <a:pt x="7855" y="15709"/>
                  </a:cubicBezTo>
                  <a:lnTo>
                    <a:pt x="13745" y="15709"/>
                  </a:lnTo>
                  <a:cubicBezTo>
                    <a:pt x="14830" y="15709"/>
                    <a:pt x="15709" y="14830"/>
                    <a:pt x="15709" y="13745"/>
                  </a:cubicBezTo>
                  <a:lnTo>
                    <a:pt x="15709" y="7855"/>
                  </a:lnTo>
                  <a:cubicBezTo>
                    <a:pt x="15709" y="6770"/>
                    <a:pt x="14830" y="5891"/>
                    <a:pt x="13745" y="5891"/>
                  </a:cubicBezTo>
                  <a:moveTo>
                    <a:pt x="20618" y="19636"/>
                  </a:moveTo>
                  <a:cubicBezTo>
                    <a:pt x="20618" y="20178"/>
                    <a:pt x="20178" y="20618"/>
                    <a:pt x="19636" y="20618"/>
                  </a:cubicBez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964"/>
                  </a:lnTo>
                  <a:cubicBezTo>
                    <a:pt x="982" y="1422"/>
                    <a:pt x="1422" y="982"/>
                    <a:pt x="1964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cubicBezTo>
                    <a:pt x="20618" y="1964"/>
                    <a:pt x="20618" y="19636"/>
                    <a:pt x="20618" y="19636"/>
                  </a:cubicBezTo>
                  <a:close/>
                  <a:moveTo>
                    <a:pt x="19636" y="0"/>
                  </a:moveTo>
                  <a:lnTo>
                    <a:pt x="1964" y="0"/>
                  </a:lnTo>
                  <a:cubicBezTo>
                    <a:pt x="879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</a:path>
              </a:pathLst>
            </a:custGeom>
            <a:solidFill>
              <a:srgbClr val="53585F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</p:grpSp>
      <p:sp>
        <p:nvSpPr>
          <p:cNvPr id="19" name="타원 18"/>
          <p:cNvSpPr/>
          <p:nvPr/>
        </p:nvSpPr>
        <p:spPr>
          <a:xfrm>
            <a:off x="11346033" y="295601"/>
            <a:ext cx="388767" cy="38876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9</a:t>
            </a:r>
            <a:endParaRPr lang="ko-KR" altLang="en-US" dirty="0"/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900483" y="1197777"/>
            <a:ext cx="6130432" cy="27652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325"/>
              </a:lnSpc>
            </a:pP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본 프로그램을 통해 다음과 같은 기능을 추가로 개발할 수 있습니다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.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72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angle 10"/>
          <p:cNvSpPr/>
          <p:nvPr/>
        </p:nvSpPr>
        <p:spPr>
          <a:xfrm>
            <a:off x="4347260" y="1700557"/>
            <a:ext cx="3009991" cy="2594818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05384" y="3060176"/>
            <a:ext cx="114373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Thank you</a:t>
            </a:r>
            <a:endParaRPr lang="en-US" sz="9600" b="1" dirty="0">
              <a:solidFill>
                <a:schemeClr val="tx2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4" name="Triangle 10"/>
          <p:cNvSpPr/>
          <p:nvPr/>
        </p:nvSpPr>
        <p:spPr>
          <a:xfrm>
            <a:off x="3600500" y="1092595"/>
            <a:ext cx="4420464" cy="3810742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105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타원 20"/>
          <p:cNvSpPr/>
          <p:nvPr/>
        </p:nvSpPr>
        <p:spPr>
          <a:xfrm>
            <a:off x="11346033" y="295601"/>
            <a:ext cx="388767" cy="38876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99069" y="305761"/>
            <a:ext cx="1728358" cy="54117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3530"/>
              </a:lnSpc>
            </a:pPr>
            <a:r>
              <a:rPr lang="en-US" sz="3000" b="1" spc="1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Content</a:t>
            </a:r>
            <a:endParaRPr lang="en-US" sz="3000" b="1" spc="1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23" name="Straight Connector 16"/>
          <p:cNvCxnSpPr/>
          <p:nvPr/>
        </p:nvCxnSpPr>
        <p:spPr>
          <a:xfrm>
            <a:off x="1284994" y="973803"/>
            <a:ext cx="114069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13824" y="2158773"/>
            <a:ext cx="4928569" cy="5411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lnSpc>
                <a:spcPts val="3530"/>
              </a:lnSpc>
            </a:pPr>
            <a:r>
              <a:rPr lang="en-US" sz="3000" b="1" spc="1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Page1 SEARCH</a:t>
            </a:r>
            <a:endParaRPr lang="en-US" sz="3000" b="1" spc="1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13824" y="3318018"/>
            <a:ext cx="4928569" cy="5411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lnSpc>
                <a:spcPts val="3530"/>
              </a:lnSpc>
            </a:pPr>
            <a:r>
              <a:rPr lang="en-US" sz="3000" b="1" spc="1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Page2 LEARN MORE</a:t>
            </a:r>
            <a:endParaRPr lang="en-US" sz="3000" b="1" spc="1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13824" y="4477263"/>
            <a:ext cx="4928569" cy="5411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lnSpc>
                <a:spcPts val="3530"/>
              </a:lnSpc>
            </a:pPr>
            <a:r>
              <a:rPr lang="en-US" sz="3000" b="1" spc="1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Page3 CONTACT</a:t>
            </a:r>
            <a:endParaRPr lang="en-US" sz="3000" b="1" spc="1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999069" y="1362146"/>
            <a:ext cx="9886648" cy="480166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325"/>
              </a:lnSpc>
            </a:pP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본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웹사이트는 총 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3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개의 페이지로 구성되어 있습니다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.</a:t>
            </a:r>
          </a:p>
          <a:p>
            <a:pPr algn="l">
              <a:lnSpc>
                <a:spcPts val="1325"/>
              </a:lnSpc>
            </a:pP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메인 화면의 오른쪽 상단의 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SEARCH, LEARN MORE, CONTACT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버튼을 클릭함으로써 사용자는 원하는 페이지로 이동할 수 있습니다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.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53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개체 틀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96" y="1941866"/>
            <a:ext cx="6715760" cy="3792379"/>
          </a:xfrm>
        </p:spPr>
      </p:pic>
      <p:sp>
        <p:nvSpPr>
          <p:cNvPr id="15" name="TextBox 14"/>
          <p:cNvSpPr txBox="1"/>
          <p:nvPr/>
        </p:nvSpPr>
        <p:spPr>
          <a:xfrm>
            <a:off x="7528196" y="1749324"/>
            <a:ext cx="4928569" cy="5411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lnSpc>
                <a:spcPts val="3530"/>
              </a:lnSpc>
            </a:pPr>
            <a:r>
              <a:rPr lang="en-US" sz="3000" b="1" spc="1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SEARCH</a:t>
            </a:r>
            <a:endParaRPr lang="en-US" sz="3000" b="1" spc="1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457076" y="2425076"/>
            <a:ext cx="4653644" cy="759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325"/>
              </a:lnSpc>
            </a:pPr>
            <a:r>
              <a:rPr lang="en-US" altLang="ko-KR" sz="1100" dirty="0" smtClean="0">
                <a:latin typeface="Source Sans Pro" charset="0"/>
                <a:ea typeface="Source Sans Pro" charset="0"/>
                <a:cs typeface="Source Sans Pro" charset="0"/>
              </a:rPr>
              <a:t>SEARCH </a:t>
            </a:r>
            <a:r>
              <a:rPr lang="ko-KR" altLang="en-US" sz="1100" dirty="0" smtClean="0">
                <a:latin typeface="Source Sans Pro" charset="0"/>
                <a:ea typeface="Source Sans Pro" charset="0"/>
                <a:cs typeface="Source Sans Pro" charset="0"/>
              </a:rPr>
              <a:t>페이지에서 사용자는 본인이 원하는 </a:t>
            </a:r>
            <a:r>
              <a:rPr lang="ko-KR" altLang="en-US" sz="1100" dirty="0" err="1" smtClean="0">
                <a:latin typeface="Source Sans Pro" charset="0"/>
                <a:ea typeface="Source Sans Pro" charset="0"/>
                <a:cs typeface="Source Sans Pro" charset="0"/>
              </a:rPr>
              <a:t>검색어를</a:t>
            </a:r>
            <a:r>
              <a:rPr lang="ko-KR" altLang="en-US" sz="1100" dirty="0" smtClean="0">
                <a:latin typeface="Source Sans Pro" charset="0"/>
                <a:ea typeface="Source Sans Pro" charset="0"/>
                <a:cs typeface="Source Sans Pro" charset="0"/>
              </a:rPr>
              <a:t> 입력할 수 있습니다</a:t>
            </a:r>
            <a:r>
              <a:rPr lang="en-US" altLang="ko-KR" sz="1100" dirty="0" smtClean="0">
                <a:latin typeface="Source Sans Pro" charset="0"/>
                <a:ea typeface="Source Sans Pro" charset="0"/>
                <a:cs typeface="Source Sans Pro" charset="0"/>
              </a:rPr>
              <a:t>. </a:t>
            </a:r>
          </a:p>
          <a:p>
            <a:pPr>
              <a:lnSpc>
                <a:spcPts val="1325"/>
              </a:lnSpc>
            </a:pPr>
            <a:r>
              <a:rPr lang="ko-KR" altLang="en-US" sz="1100" dirty="0" smtClean="0">
                <a:latin typeface="Source Sans Pro" charset="0"/>
                <a:ea typeface="Source Sans Pro" charset="0"/>
                <a:cs typeface="Source Sans Pro" charset="0"/>
              </a:rPr>
              <a:t>현재 전자기기 제품에 대한 결과의 정확도가 높아 아이폰</a:t>
            </a:r>
            <a:r>
              <a:rPr lang="en-US" altLang="ko-KR" sz="1100" dirty="0" smtClean="0">
                <a:latin typeface="Source Sans Pro" charset="0"/>
                <a:ea typeface="Source Sans Pro" charset="0"/>
                <a:cs typeface="Source Sans Pro" charset="0"/>
              </a:rPr>
              <a:t>SE</a:t>
            </a:r>
            <a:r>
              <a:rPr lang="ko-KR" altLang="en-US" sz="1100" dirty="0" smtClean="0">
                <a:latin typeface="Source Sans Pro" charset="0"/>
                <a:ea typeface="Source Sans Pro" charset="0"/>
                <a:cs typeface="Source Sans Pro" charset="0"/>
              </a:rPr>
              <a:t>를</a:t>
            </a:r>
            <a:r>
              <a:rPr lang="en-US" altLang="ko-KR" sz="1100" dirty="0" smtClean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ko-KR" altLang="en-US" sz="1100" dirty="0" smtClean="0">
                <a:latin typeface="Source Sans Pro" charset="0"/>
                <a:ea typeface="Source Sans Pro" charset="0"/>
                <a:cs typeface="Source Sans Pro" charset="0"/>
              </a:rPr>
              <a:t>예시로 검색해보겠습니다</a:t>
            </a:r>
            <a:r>
              <a:rPr lang="en-US" altLang="ko-KR" sz="1100" dirty="0" smtClean="0">
                <a:latin typeface="Source Sans Pro" charset="0"/>
                <a:ea typeface="Source Sans Pro" charset="0"/>
                <a:cs typeface="Source Sans Pro" charset="0"/>
              </a:rPr>
              <a:t>.</a:t>
            </a:r>
            <a:endParaRPr lang="en-US" altLang="ko-KR" sz="11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9043" y="305761"/>
            <a:ext cx="5006499" cy="54117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3530"/>
              </a:lnSpc>
            </a:pPr>
            <a:r>
              <a:rPr lang="en-US" sz="3000" b="1" spc="1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Configuration of website</a:t>
            </a:r>
            <a:endParaRPr lang="en-US" sz="3000" b="1" spc="1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18" name="Straight Connector 16"/>
          <p:cNvCxnSpPr/>
          <p:nvPr/>
        </p:nvCxnSpPr>
        <p:spPr>
          <a:xfrm>
            <a:off x="1792994" y="973803"/>
            <a:ext cx="2525006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11346033" y="295601"/>
            <a:ext cx="388767" cy="38876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720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개체 틀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96" y="1949117"/>
            <a:ext cx="6715760" cy="3777878"/>
          </a:xfrm>
        </p:spPr>
      </p:pic>
      <p:sp>
        <p:nvSpPr>
          <p:cNvPr id="15" name="TextBox 14"/>
          <p:cNvSpPr txBox="1"/>
          <p:nvPr/>
        </p:nvSpPr>
        <p:spPr>
          <a:xfrm>
            <a:off x="7528196" y="1749324"/>
            <a:ext cx="4928569" cy="5411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lnSpc>
                <a:spcPts val="3530"/>
              </a:lnSpc>
            </a:pPr>
            <a:r>
              <a:rPr lang="en-US" sz="3000" b="1" spc="1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SEARCH</a:t>
            </a:r>
            <a:endParaRPr lang="en-US" sz="3000" b="1" spc="1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457076" y="2425076"/>
            <a:ext cx="4653644" cy="592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325"/>
              </a:lnSpc>
            </a:pPr>
            <a:r>
              <a:rPr lang="ko-KR" altLang="en-US" sz="1100" dirty="0" smtClean="0">
                <a:latin typeface="Source Sans Pro" charset="0"/>
                <a:ea typeface="Source Sans Pro" charset="0"/>
                <a:cs typeface="Source Sans Pro" charset="0"/>
              </a:rPr>
              <a:t>사용자가 입력한 키워드에 대한 블로그 글을 수집하고 광고인지 판단하는 일련의 과정을 거친 후 결과를 제공합니다</a:t>
            </a:r>
            <a:r>
              <a:rPr lang="en-US" altLang="ko-KR" sz="1100" dirty="0" smtClean="0">
                <a:latin typeface="Source Sans Pro" charset="0"/>
                <a:ea typeface="Source Sans Pro" charset="0"/>
                <a:cs typeface="Source Sans Pro" charset="0"/>
              </a:rPr>
              <a:t>.</a:t>
            </a:r>
          </a:p>
          <a:p>
            <a:pPr>
              <a:lnSpc>
                <a:spcPts val="1325"/>
              </a:lnSpc>
            </a:pPr>
            <a:r>
              <a:rPr lang="ko-KR" altLang="en-US" sz="1100" dirty="0" smtClean="0">
                <a:latin typeface="Source Sans Pro" charset="0"/>
                <a:ea typeface="Source Sans Pro" charset="0"/>
                <a:cs typeface="Source Sans Pro" charset="0"/>
              </a:rPr>
              <a:t>위 과정을 진행하기 위한 약간의 대기 시간이 필요합니다</a:t>
            </a:r>
            <a:r>
              <a:rPr lang="en-US" altLang="ko-KR" sz="1100" dirty="0" smtClean="0">
                <a:latin typeface="Source Sans Pro" charset="0"/>
                <a:ea typeface="Source Sans Pro" charset="0"/>
                <a:cs typeface="Source Sans Pro" charset="0"/>
              </a:rPr>
              <a:t>.</a:t>
            </a:r>
            <a:endParaRPr lang="en-US" altLang="ko-KR" sz="11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9043" y="305761"/>
            <a:ext cx="5006499" cy="54117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3530"/>
              </a:lnSpc>
            </a:pPr>
            <a:r>
              <a:rPr lang="en-US" sz="3000" b="1" spc="1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Configuration of website</a:t>
            </a:r>
            <a:endParaRPr lang="en-US" sz="3000" b="1" spc="1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11" name="Straight Connector 16"/>
          <p:cNvCxnSpPr/>
          <p:nvPr/>
        </p:nvCxnSpPr>
        <p:spPr>
          <a:xfrm>
            <a:off x="1792994" y="973803"/>
            <a:ext cx="2525006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11346033" y="295601"/>
            <a:ext cx="388767" cy="38876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924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개체 틀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96" y="1951892"/>
            <a:ext cx="6715760" cy="3772328"/>
          </a:xfrm>
        </p:spPr>
      </p:pic>
      <p:sp>
        <p:nvSpPr>
          <p:cNvPr id="9" name="TextBox 8"/>
          <p:cNvSpPr txBox="1"/>
          <p:nvPr/>
        </p:nvSpPr>
        <p:spPr>
          <a:xfrm>
            <a:off x="7528196" y="1749324"/>
            <a:ext cx="4928569" cy="5411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lnSpc>
                <a:spcPts val="3530"/>
              </a:lnSpc>
            </a:pPr>
            <a:r>
              <a:rPr lang="en-US" sz="3000" b="1" spc="1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SEARCH</a:t>
            </a:r>
            <a:endParaRPr lang="en-US" sz="3000" b="1" spc="1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57076" y="2425076"/>
            <a:ext cx="4653644" cy="592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325"/>
              </a:lnSpc>
            </a:pPr>
            <a:r>
              <a:rPr lang="ko-KR" altLang="en-US" sz="1100" dirty="0" smtClean="0">
                <a:latin typeface="Source Sans Pro" charset="0"/>
                <a:ea typeface="Source Sans Pro" charset="0"/>
                <a:cs typeface="Source Sans Pro" charset="0"/>
              </a:rPr>
              <a:t>대기 시간을 거친 후 광고 분석 판단 결과를 확인할 수 있습니다</a:t>
            </a:r>
            <a:r>
              <a:rPr lang="en-US" altLang="ko-KR" sz="1100" dirty="0" smtClean="0">
                <a:latin typeface="Source Sans Pro" charset="0"/>
                <a:ea typeface="Source Sans Pro" charset="0"/>
                <a:cs typeface="Source Sans Pro" charset="0"/>
              </a:rPr>
              <a:t>.</a:t>
            </a:r>
          </a:p>
          <a:p>
            <a:pPr>
              <a:lnSpc>
                <a:spcPts val="1325"/>
              </a:lnSpc>
            </a:pPr>
            <a:r>
              <a:rPr lang="ko-KR" altLang="en-US" sz="1100" dirty="0" smtClean="0">
                <a:latin typeface="Source Sans Pro" charset="0"/>
                <a:ea typeface="Source Sans Pro" charset="0"/>
                <a:cs typeface="Source Sans Pro" charset="0"/>
              </a:rPr>
              <a:t>검색된 네이버 블로그 글과 해당 글이 광고일 확률을 보여줍니다</a:t>
            </a:r>
            <a:r>
              <a:rPr lang="en-US" altLang="ko-KR" sz="1100" dirty="0" smtClean="0">
                <a:latin typeface="Source Sans Pro" charset="0"/>
                <a:ea typeface="Source Sans Pro" charset="0"/>
                <a:cs typeface="Source Sans Pro" charset="0"/>
              </a:rPr>
              <a:t>.</a:t>
            </a:r>
          </a:p>
          <a:p>
            <a:pPr>
              <a:lnSpc>
                <a:spcPts val="1325"/>
              </a:lnSpc>
            </a:pPr>
            <a:r>
              <a:rPr lang="ko-KR" altLang="en-US" sz="1100" dirty="0" smtClean="0">
                <a:latin typeface="Source Sans Pro" charset="0"/>
                <a:ea typeface="Source Sans Pro" charset="0"/>
                <a:cs typeface="Source Sans Pro" charset="0"/>
              </a:rPr>
              <a:t>목록에서 원하는 글을 선택하면 해당 사이트로 이동할 수 있습니다</a:t>
            </a:r>
            <a:r>
              <a:rPr lang="en-US" altLang="ko-KR" sz="1100" dirty="0" smtClean="0">
                <a:latin typeface="Source Sans Pro" charset="0"/>
                <a:ea typeface="Source Sans Pro" charset="0"/>
                <a:cs typeface="Source Sans Pro" charset="0"/>
              </a:rPr>
              <a:t>.</a:t>
            </a:r>
            <a:endParaRPr lang="en-US" altLang="ko-KR" sz="11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9043" y="305761"/>
            <a:ext cx="5006499" cy="54117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3530"/>
              </a:lnSpc>
            </a:pPr>
            <a:r>
              <a:rPr lang="en-US" sz="3000" b="1" spc="1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Configuration of website</a:t>
            </a:r>
            <a:endParaRPr lang="en-US" sz="3000" b="1" spc="1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13" name="Straight Connector 16"/>
          <p:cNvCxnSpPr/>
          <p:nvPr/>
        </p:nvCxnSpPr>
        <p:spPr>
          <a:xfrm>
            <a:off x="1792994" y="973803"/>
            <a:ext cx="2525006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11346033" y="295601"/>
            <a:ext cx="388767" cy="38876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43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개체 틀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96" y="1937090"/>
            <a:ext cx="6715760" cy="3801932"/>
          </a:xfrm>
        </p:spPr>
      </p:pic>
      <p:sp>
        <p:nvSpPr>
          <p:cNvPr id="9" name="TextBox 8"/>
          <p:cNvSpPr txBox="1"/>
          <p:nvPr/>
        </p:nvSpPr>
        <p:spPr>
          <a:xfrm>
            <a:off x="7528196" y="1749324"/>
            <a:ext cx="4928569" cy="5411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lnSpc>
                <a:spcPts val="3530"/>
              </a:lnSpc>
            </a:pPr>
            <a:r>
              <a:rPr lang="en-US" sz="3000" b="1" spc="1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SEARCH</a:t>
            </a:r>
            <a:endParaRPr lang="en-US" sz="3000" b="1" spc="1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57076" y="2425076"/>
            <a:ext cx="4653644" cy="425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325"/>
              </a:lnSpc>
            </a:pPr>
            <a:r>
              <a:rPr lang="ko-KR" altLang="en-US" sz="1100" dirty="0" smtClean="0">
                <a:latin typeface="Source Sans Pro" charset="0"/>
                <a:ea typeface="Source Sans Pro" charset="0"/>
                <a:cs typeface="Source Sans Pro" charset="0"/>
              </a:rPr>
              <a:t>이전 화면에서 목록 중 하나의 글을 선택한 후 해당 페이지로 이동한 결과입니다</a:t>
            </a:r>
            <a:r>
              <a:rPr lang="en-US" altLang="ko-KR" sz="1100" dirty="0" smtClean="0">
                <a:latin typeface="Source Sans Pro" charset="0"/>
                <a:ea typeface="Source Sans Pro" charset="0"/>
                <a:cs typeface="Source Sans Pro" charset="0"/>
              </a:rPr>
              <a:t>.</a:t>
            </a:r>
            <a:endParaRPr lang="en-US" altLang="ko-KR" sz="11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9043" y="305761"/>
            <a:ext cx="5006499" cy="54117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3530"/>
              </a:lnSpc>
            </a:pPr>
            <a:r>
              <a:rPr lang="en-US" sz="3000" b="1" spc="1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Configuration of website</a:t>
            </a:r>
            <a:endParaRPr lang="en-US" sz="3000" b="1" spc="1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13" name="Straight Connector 16"/>
          <p:cNvCxnSpPr/>
          <p:nvPr/>
        </p:nvCxnSpPr>
        <p:spPr>
          <a:xfrm>
            <a:off x="1792994" y="973803"/>
            <a:ext cx="2525006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11346033" y="295601"/>
            <a:ext cx="388767" cy="38876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456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개체 틀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96" y="1942785"/>
            <a:ext cx="6715760" cy="3790542"/>
          </a:xfrm>
        </p:spPr>
      </p:pic>
      <p:sp>
        <p:nvSpPr>
          <p:cNvPr id="13" name="TextBox 12"/>
          <p:cNvSpPr txBox="1"/>
          <p:nvPr/>
        </p:nvSpPr>
        <p:spPr>
          <a:xfrm>
            <a:off x="7528196" y="1749324"/>
            <a:ext cx="4928569" cy="5411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lnSpc>
                <a:spcPts val="3530"/>
              </a:lnSpc>
            </a:pPr>
            <a:r>
              <a:rPr lang="en-US" sz="3000" b="1" spc="1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LEARN MORE</a:t>
            </a:r>
            <a:endParaRPr lang="en-US" sz="3000" b="1" spc="1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457076" y="2425076"/>
            <a:ext cx="4653644" cy="425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325"/>
              </a:lnSpc>
            </a:pPr>
            <a:r>
              <a:rPr lang="en-US" altLang="ko-KR" sz="1100" dirty="0" smtClean="0">
                <a:latin typeface="Source Sans Pro" charset="0"/>
                <a:ea typeface="Source Sans Pro" charset="0"/>
                <a:cs typeface="Source Sans Pro" charset="0"/>
              </a:rPr>
              <a:t>LEARN MORE </a:t>
            </a:r>
            <a:r>
              <a:rPr lang="ko-KR" altLang="en-US" sz="1100" dirty="0" smtClean="0">
                <a:latin typeface="Source Sans Pro" charset="0"/>
                <a:ea typeface="Source Sans Pro" charset="0"/>
                <a:cs typeface="Source Sans Pro" charset="0"/>
              </a:rPr>
              <a:t>페이지에서 사용자는 본 웹 사이트의 목적과 기능을 확인할 수 있습니다</a:t>
            </a:r>
            <a:r>
              <a:rPr lang="en-US" altLang="ko-KR" sz="1100" dirty="0" smtClean="0">
                <a:latin typeface="Source Sans Pro" charset="0"/>
                <a:ea typeface="Source Sans Pro" charset="0"/>
                <a:cs typeface="Source Sans Pro" charset="0"/>
              </a:rPr>
              <a:t>.</a:t>
            </a:r>
            <a:endParaRPr lang="en-US" altLang="ko-KR" sz="11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9043" y="305761"/>
            <a:ext cx="5006499" cy="54117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3530"/>
              </a:lnSpc>
            </a:pPr>
            <a:r>
              <a:rPr lang="en-US" sz="3000" b="1" spc="1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Configuration of website</a:t>
            </a:r>
            <a:endParaRPr lang="en-US" sz="3000" b="1" spc="1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792994" y="973803"/>
            <a:ext cx="2525006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11346033" y="295601"/>
            <a:ext cx="388767" cy="38876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018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개체 틀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96" y="1940124"/>
            <a:ext cx="6715760" cy="3795864"/>
          </a:xfrm>
        </p:spPr>
      </p:pic>
      <p:sp>
        <p:nvSpPr>
          <p:cNvPr id="13" name="TextBox 12"/>
          <p:cNvSpPr txBox="1"/>
          <p:nvPr/>
        </p:nvSpPr>
        <p:spPr>
          <a:xfrm>
            <a:off x="7528196" y="1749324"/>
            <a:ext cx="4928569" cy="5411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lnSpc>
                <a:spcPts val="3530"/>
              </a:lnSpc>
            </a:pPr>
            <a:r>
              <a:rPr lang="en-US" sz="3000" b="1" spc="1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CONTACT</a:t>
            </a:r>
            <a:endParaRPr lang="en-US" sz="3000" b="1" spc="1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457076" y="2425076"/>
            <a:ext cx="4653644" cy="425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325"/>
              </a:lnSpc>
            </a:pPr>
            <a:r>
              <a:rPr lang="en-US" altLang="ko-KR" sz="1100" dirty="0" smtClean="0">
                <a:latin typeface="Source Sans Pro" charset="0"/>
                <a:ea typeface="Source Sans Pro" charset="0"/>
                <a:cs typeface="Source Sans Pro" charset="0"/>
              </a:rPr>
              <a:t>CONTACT </a:t>
            </a:r>
            <a:r>
              <a:rPr lang="ko-KR" altLang="en-US" sz="1100" dirty="0" smtClean="0">
                <a:latin typeface="Source Sans Pro" charset="0"/>
                <a:ea typeface="Source Sans Pro" charset="0"/>
                <a:cs typeface="Source Sans Pro" charset="0"/>
              </a:rPr>
              <a:t>페이지에서 사용자는 </a:t>
            </a:r>
            <a:r>
              <a:rPr lang="en-US" altLang="ko-KR" sz="1100" dirty="0" smtClean="0">
                <a:latin typeface="Source Sans Pro" charset="0"/>
                <a:ea typeface="Source Sans Pro" charset="0"/>
                <a:cs typeface="Source Sans Pro" charset="0"/>
              </a:rPr>
              <a:t>3A</a:t>
            </a:r>
            <a:r>
              <a:rPr lang="ko-KR" altLang="en-US" sz="1100" dirty="0" smtClean="0">
                <a:latin typeface="Source Sans Pro" charset="0"/>
                <a:ea typeface="Source Sans Pro" charset="0"/>
                <a:cs typeface="Source Sans Pro" charset="0"/>
              </a:rPr>
              <a:t>의 </a:t>
            </a:r>
            <a:r>
              <a:rPr lang="en-US" altLang="ko-KR" sz="1100" dirty="0" err="1" smtClean="0">
                <a:latin typeface="Source Sans Pro" charset="0"/>
                <a:ea typeface="Source Sans Pro" charset="0"/>
                <a:cs typeface="Source Sans Pro" charset="0"/>
              </a:rPr>
              <a:t>Github</a:t>
            </a:r>
            <a:r>
              <a:rPr lang="ko-KR" altLang="en-US" sz="1100" dirty="0" smtClean="0">
                <a:latin typeface="Source Sans Pro" charset="0"/>
                <a:ea typeface="Source Sans Pro" charset="0"/>
                <a:cs typeface="Source Sans Pro" charset="0"/>
              </a:rPr>
              <a:t>에 방문할 수 있습니다</a:t>
            </a:r>
            <a:r>
              <a:rPr lang="en-US" altLang="ko-KR" sz="1100" dirty="0" smtClean="0">
                <a:latin typeface="Source Sans Pro" charset="0"/>
                <a:ea typeface="Source Sans Pro" charset="0"/>
                <a:cs typeface="Source Sans Pro" charset="0"/>
              </a:rPr>
              <a:t>.</a:t>
            </a:r>
          </a:p>
          <a:p>
            <a:pPr>
              <a:lnSpc>
                <a:spcPts val="1325"/>
              </a:lnSpc>
            </a:pPr>
            <a:r>
              <a:rPr lang="ko-KR" altLang="en-US" sz="1100" dirty="0" smtClean="0">
                <a:latin typeface="Source Sans Pro" charset="0"/>
                <a:ea typeface="Source Sans Pro" charset="0"/>
                <a:cs typeface="Source Sans Pro" charset="0"/>
              </a:rPr>
              <a:t>하단의 노란색 배너를 클릭하시면 </a:t>
            </a:r>
            <a:r>
              <a:rPr lang="en-US" altLang="ko-KR" sz="1100" dirty="0" err="1">
                <a:latin typeface="Source Sans Pro" charset="0"/>
                <a:ea typeface="Source Sans Pro" charset="0"/>
                <a:cs typeface="Source Sans Pro" charset="0"/>
              </a:rPr>
              <a:t>G</a:t>
            </a:r>
            <a:r>
              <a:rPr lang="en-US" altLang="ko-KR" sz="1100" dirty="0" err="1" smtClean="0">
                <a:latin typeface="Source Sans Pro" charset="0"/>
                <a:ea typeface="Source Sans Pro" charset="0"/>
                <a:cs typeface="Source Sans Pro" charset="0"/>
              </a:rPr>
              <a:t>ithub</a:t>
            </a:r>
            <a:r>
              <a:rPr lang="ko-KR" altLang="en-US" sz="1100" dirty="0" smtClean="0">
                <a:latin typeface="Source Sans Pro" charset="0"/>
                <a:ea typeface="Source Sans Pro" charset="0"/>
                <a:cs typeface="Source Sans Pro" charset="0"/>
              </a:rPr>
              <a:t> 페이지로 이동합니다</a:t>
            </a:r>
            <a:r>
              <a:rPr lang="en-US" altLang="ko-KR" sz="1100" dirty="0">
                <a:latin typeface="Source Sans Pro" charset="0"/>
                <a:ea typeface="Source Sans Pro" charset="0"/>
                <a:cs typeface="Source Sans Pro" charset="0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9043" y="305761"/>
            <a:ext cx="5006499" cy="54117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3530"/>
              </a:lnSpc>
            </a:pPr>
            <a:r>
              <a:rPr lang="en-US" sz="3000" b="1" spc="1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Configuration of website</a:t>
            </a:r>
            <a:endParaRPr lang="en-US" sz="3000" b="1" spc="1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792994" y="973803"/>
            <a:ext cx="2525006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11346033" y="295601"/>
            <a:ext cx="388767" cy="38876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444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개체 틀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96" y="1938564"/>
            <a:ext cx="6715760" cy="3798984"/>
          </a:xfrm>
        </p:spPr>
      </p:pic>
      <p:sp>
        <p:nvSpPr>
          <p:cNvPr id="9" name="TextBox 8"/>
          <p:cNvSpPr txBox="1"/>
          <p:nvPr/>
        </p:nvSpPr>
        <p:spPr>
          <a:xfrm>
            <a:off x="7528196" y="1749324"/>
            <a:ext cx="4928569" cy="5411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lnSpc>
                <a:spcPts val="3530"/>
              </a:lnSpc>
            </a:pPr>
            <a:r>
              <a:rPr lang="en-US" sz="3000" b="1" spc="1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CONTACT</a:t>
            </a:r>
            <a:endParaRPr lang="en-US" sz="3000" b="1" spc="1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57076" y="2425076"/>
            <a:ext cx="4653644" cy="259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325"/>
              </a:lnSpc>
            </a:pPr>
            <a:r>
              <a:rPr lang="en-US" altLang="ko-KR" sz="1100" dirty="0" err="1" smtClean="0">
                <a:latin typeface="Source Sans Pro" charset="0"/>
                <a:ea typeface="Source Sans Pro" charset="0"/>
                <a:cs typeface="Source Sans Pro" charset="0"/>
              </a:rPr>
              <a:t>Github</a:t>
            </a:r>
            <a:r>
              <a:rPr lang="ko-KR" altLang="en-US" sz="1100" dirty="0" smtClean="0">
                <a:latin typeface="Source Sans Pro" charset="0"/>
                <a:ea typeface="Source Sans Pro" charset="0"/>
                <a:cs typeface="Source Sans Pro" charset="0"/>
              </a:rPr>
              <a:t>에서 개발에 사용했던 코드를 확인할 수 있습니다</a:t>
            </a:r>
            <a:r>
              <a:rPr lang="en-US" altLang="ko-KR" sz="1100" dirty="0" smtClean="0">
                <a:latin typeface="Source Sans Pro" charset="0"/>
                <a:ea typeface="Source Sans Pro" charset="0"/>
                <a:cs typeface="Source Sans Pro" charset="0"/>
              </a:rPr>
              <a:t>.</a:t>
            </a:r>
            <a:r>
              <a:rPr lang="ko-KR" altLang="en-US" sz="1100" dirty="0" smtClean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endParaRPr lang="en-US" altLang="ko-KR" sz="11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9043" y="305761"/>
            <a:ext cx="5006499" cy="54117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3530"/>
              </a:lnSpc>
            </a:pPr>
            <a:r>
              <a:rPr lang="en-US" sz="3000" b="1" spc="1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Configuration of website</a:t>
            </a:r>
            <a:endParaRPr lang="en-US" sz="3000" b="1" spc="1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13" name="Straight Connector 16"/>
          <p:cNvCxnSpPr/>
          <p:nvPr/>
        </p:nvCxnSpPr>
        <p:spPr>
          <a:xfrm>
            <a:off x="1792994" y="973803"/>
            <a:ext cx="2525006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11346033" y="295601"/>
            <a:ext cx="388767" cy="38876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487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279</Words>
  <Application>Microsoft Office PowerPoint</Application>
  <PresentationFormat>와이드스크린</PresentationFormat>
  <Paragraphs>59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Bebas Neue</vt:lpstr>
      <vt:lpstr>Gill Sans</vt:lpstr>
      <vt:lpstr>Montserrat</vt:lpstr>
      <vt:lpstr>Montserrat Light</vt:lpstr>
      <vt:lpstr>Montserrat Semi</vt:lpstr>
      <vt:lpstr>Source Sans Pro</vt:lpstr>
      <vt:lpstr>Source Sans Pro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소영</dc:creator>
  <cp:lastModifiedBy>이 소영</cp:lastModifiedBy>
  <cp:revision>19</cp:revision>
  <dcterms:created xsi:type="dcterms:W3CDTF">2019-10-06T02:29:47Z</dcterms:created>
  <dcterms:modified xsi:type="dcterms:W3CDTF">2019-10-06T07:18:20Z</dcterms:modified>
</cp:coreProperties>
</file>