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3"/>
  </p:sldMasterIdLst>
  <p:notesMasterIdLst>
    <p:notesMasterId r:id="rId29"/>
  </p:notesMasterIdLst>
  <p:handoutMasterIdLst>
    <p:handoutMasterId r:id="rId30"/>
  </p:handoutMasterIdLst>
  <p:sldIdLst>
    <p:sldId id="256" r:id="rId4"/>
    <p:sldId id="258" r:id="rId5"/>
    <p:sldId id="260" r:id="rId6"/>
    <p:sldId id="281" r:id="rId7"/>
    <p:sldId id="261" r:id="rId8"/>
    <p:sldId id="262" r:id="rId9"/>
    <p:sldId id="263" r:id="rId10"/>
    <p:sldId id="282" r:id="rId11"/>
    <p:sldId id="283" r:id="rId12"/>
    <p:sldId id="285" r:id="rId13"/>
    <p:sldId id="286" r:id="rId14"/>
    <p:sldId id="284" r:id="rId15"/>
    <p:sldId id="288" r:id="rId16"/>
    <p:sldId id="289" r:id="rId17"/>
    <p:sldId id="287" r:id="rId18"/>
    <p:sldId id="292" r:id="rId19"/>
    <p:sldId id="294" r:id="rId20"/>
    <p:sldId id="295" r:id="rId21"/>
    <p:sldId id="271" r:id="rId22"/>
    <p:sldId id="270" r:id="rId23"/>
    <p:sldId id="273" r:id="rId24"/>
    <p:sldId id="274" r:id="rId25"/>
    <p:sldId id="290" r:id="rId26"/>
    <p:sldId id="291" r:id="rId27"/>
    <p:sldId id="279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9.fntdata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80639E-B646-13E5-54B7-D36E9F8319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1722F-6564-9830-F5F1-44CE4D8497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21451-5157-4093-92B8-5A23F7D18CC2}" type="datetimeFigureOut">
              <a:rPr lang="en-US" smtClean="0"/>
              <a:t>15-Jan-2024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D0886-B851-DE68-7346-8B3E05D6D2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2A28B-6385-AD33-5697-5A5FE75ED7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D6C67-2D08-4731-B428-73246D15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41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13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33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612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99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355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222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17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32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56ce43e07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56ce43e07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56ce43e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56ce43e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56ce43e0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56ce43e0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56ce43e0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56ce43e0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56ce43e0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56ce43e0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56ce43e0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56ce43e0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14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56ce43e0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56ce43e0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206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56ce43e0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56ce43e0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56ce43e07_1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56ce43e07_1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56ce43e07_1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56ce43e07_1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078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56ce43e07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56ce43e07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6ce43e0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6ce43e0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306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81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15-Jan-2024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8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15-Jan-2024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06240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15-Jan-2024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88270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756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28650" y="1604313"/>
            <a:ext cx="7886700" cy="2771504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9431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528638" cy="770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69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15-Jan-2024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80196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15-Jan-2024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34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15-Jan-2024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27282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15-Jan-2024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74652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15-Jan-2024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4946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15-Jan-2024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65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15-Jan-2024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68512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15-Jan-2024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38667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15-Jan-2024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0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029450" y="2064775"/>
            <a:ext cx="7085100" cy="6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E-Commerce Business Insights and Customer Segmentation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CITIES BASED ON CUSTOMERS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0"/>
          <a:stretch/>
        </p:blipFill>
        <p:spPr>
          <a:xfrm>
            <a:off x="324678" y="1364978"/>
            <a:ext cx="5936973" cy="32047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7946" t="31794" r="58177" b="17714"/>
          <a:stretch/>
        </p:blipFill>
        <p:spPr>
          <a:xfrm>
            <a:off x="6356921" y="1364978"/>
            <a:ext cx="1804652" cy="327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2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STATES BASED ON CUSTOMERS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7"/>
          <a:stretch/>
        </p:blipFill>
        <p:spPr>
          <a:xfrm>
            <a:off x="234497" y="1364977"/>
            <a:ext cx="6122424" cy="3147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7713" t="39333" r="60403" b="45465"/>
          <a:stretch/>
        </p:blipFill>
        <p:spPr>
          <a:xfrm>
            <a:off x="6433930" y="1524001"/>
            <a:ext cx="2559842" cy="19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0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OF SELLERS JOINING OLIST</a:t>
            </a:r>
          </a:p>
        </p:txBody>
      </p:sp>
      <p:sp>
        <p:nvSpPr>
          <p:cNvPr id="6" name="Google Shape;131;p24"/>
          <p:cNvSpPr txBox="1"/>
          <p:nvPr/>
        </p:nvSpPr>
        <p:spPr>
          <a:xfrm>
            <a:off x="440569" y="3702865"/>
            <a:ext cx="836550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/>
              <a:t>Insights:</a:t>
            </a:r>
            <a:endParaRPr lang="en-US" sz="1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With the rise in popularity of the online shopping, more and more number of retailers moved to online mode of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From 2016 to 2018, there is a steady growth in the number of sellers who registered themselves on this online market platform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9"/>
          <a:stretch/>
        </p:blipFill>
        <p:spPr>
          <a:xfrm>
            <a:off x="1265582" y="1371599"/>
            <a:ext cx="6321288" cy="2504661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289378" y="2105169"/>
            <a:ext cx="28407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+mj-lt"/>
              </a:rPr>
              <a:t>Time Series depiction of sellers joining </a:t>
            </a:r>
            <a:r>
              <a:rPr lang="en-US" sz="1200" b="1" dirty="0" err="1">
                <a:latin typeface="+mj-lt"/>
              </a:rPr>
              <a:t>Olist</a:t>
            </a:r>
            <a:r>
              <a:rPr lang="en-US" sz="12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48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PRODUCT CATEGORIES BY ORDERS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2"/>
          <a:stretch/>
        </p:blipFill>
        <p:spPr>
          <a:xfrm>
            <a:off x="184497" y="1537251"/>
            <a:ext cx="6682631" cy="2842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6297" t="41672" r="60370" b="29729"/>
          <a:stretch/>
        </p:blipFill>
        <p:spPr>
          <a:xfrm>
            <a:off x="6867128" y="1537251"/>
            <a:ext cx="2031999" cy="27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1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PRODUCT CATEGORIES BY RATINGS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"/>
          <a:stretch/>
        </p:blipFill>
        <p:spPr>
          <a:xfrm>
            <a:off x="184498" y="1689651"/>
            <a:ext cx="6454842" cy="2782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70" y="1689741"/>
            <a:ext cx="2031999" cy="247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4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MODES OF PAYMENT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" t="52592" r="1543" b="311"/>
          <a:stretch/>
        </p:blipFill>
        <p:spPr>
          <a:xfrm>
            <a:off x="3975947" y="1385594"/>
            <a:ext cx="4881753" cy="2340841"/>
          </a:xfrm>
          <a:prstGeom prst="rect">
            <a:avLst/>
          </a:prstGeom>
        </p:spPr>
      </p:pic>
      <p:sp>
        <p:nvSpPr>
          <p:cNvPr id="10" name="Google Shape;131;p24"/>
          <p:cNvSpPr txBox="1"/>
          <p:nvPr/>
        </p:nvSpPr>
        <p:spPr>
          <a:xfrm>
            <a:off x="440569" y="3643231"/>
            <a:ext cx="8365501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/>
              <a:t>Insights:</a:t>
            </a:r>
            <a:endParaRPr lang="en-US" sz="1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From the pie chart, it can be inferred that credit card was the most preferred mode of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From 2016 to 2018, there is hardly any increase in the use of other payment methods like </a:t>
            </a:r>
            <a:r>
              <a:rPr lang="en-US" sz="1200" dirty="0" err="1"/>
              <a:t>Boleto</a:t>
            </a:r>
            <a:r>
              <a:rPr lang="en-US" sz="1200" dirty="0"/>
              <a:t>, Voucher and Debit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From 2016 to 2018, credit card usage increase by almost 6 times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35" y="1366934"/>
            <a:ext cx="3548180" cy="24142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72748" y="2449193"/>
            <a:ext cx="1789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+mj-lt"/>
              </a:rPr>
              <a:t>*Horizontal bar plot rotated to vertical plot to fit the space on the slide</a:t>
            </a:r>
          </a:p>
        </p:txBody>
      </p:sp>
    </p:spTree>
    <p:extLst>
      <p:ext uri="{BB962C8B-B14F-4D97-AF65-F5344CB8AC3E}">
        <p14:creationId xmlns:p14="http://schemas.microsoft.com/office/powerpoint/2010/main" val="313997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A38F0-0216-96AE-A46A-EFB5E23FD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purpose of this classification method is </a:t>
            </a:r>
            <a:r>
              <a:rPr lang="en-US" dirty="0">
                <a:ea typeface="+mn-lt"/>
                <a:cs typeface="+mn-lt"/>
              </a:rPr>
              <a:t>used to determine whether data is positive, negative or neutral.</a:t>
            </a:r>
            <a:r>
              <a:rPr lang="en-US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We are using this method on customer reviews in the dataset  to categorize if the comments are positive or negative.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By classifying the products based on reviews helps good products stand out and be more successful. It can be recommended to other customers based on the positive feedback of the product.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reviews in the dataset were in Portuguese. So, we had to use google translations to convert the comments to English.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Based on the review score we created a new column categorizing the scores to positive if the review score is greater than 4 and negative if the review score is less than or equal to three.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After this we had to clean the comments to remove any symbols and uppercase characters that would interfere with the classification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1F5C6C-59BF-232D-FABB-8B1307A9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>
            <a:normAutofit fontScale="90000"/>
          </a:bodyPr>
          <a:lstStyle/>
          <a:p>
            <a:r>
              <a:rPr lang="en-GB" dirty="0">
                <a:ea typeface="+mj-lt"/>
                <a:cs typeface="+mj-lt"/>
              </a:rPr>
              <a:t>SENTIMENT ANALYSIS ON CUSTOMER REVIEWS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032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69CA3B-AABE-8E6F-DAA0-60B737100429}"/>
              </a:ext>
            </a:extLst>
          </p:cNvPr>
          <p:cNvSpPr txBox="1"/>
          <p:nvPr/>
        </p:nvSpPr>
        <p:spPr>
          <a:xfrm>
            <a:off x="628650" y="1629429"/>
            <a:ext cx="3842684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350"/>
              <a:t>The data was fitted and transformed using logistic regression </a:t>
            </a:r>
          </a:p>
          <a:p>
            <a:endParaRPr lang="en-US" sz="1350"/>
          </a:p>
          <a:p>
            <a:pPr marL="214313" indent="-214313">
              <a:buFont typeface="Arial"/>
              <a:buChar char="•"/>
            </a:pPr>
            <a:r>
              <a:rPr lang="en-US" sz="1350"/>
              <a:t>The confusion matrix predicts the model to be good at predicting true positives but not as effective while predicting true negatives</a:t>
            </a:r>
          </a:p>
          <a:p>
            <a:endParaRPr lang="en-US" sz="1350"/>
          </a:p>
          <a:p>
            <a:pPr marL="214313" indent="-214313">
              <a:buFont typeface="Arial"/>
              <a:buChar char="•"/>
            </a:pPr>
            <a:r>
              <a:rPr lang="en-US" sz="1350"/>
              <a:t>These are the evaluation scores for the model</a:t>
            </a:r>
          </a:p>
          <a:p>
            <a:pPr lvl="1"/>
            <a:r>
              <a:rPr lang="en-US" sz="1350">
                <a:latin typeface="Consolas"/>
              </a:rPr>
              <a:t>Accuracy : 0.8923338759804647
Precision :  0.8941270239663222
Recall :  0.8923338759804647
F1 score : [0.92700547, 0.794926  ]</a:t>
            </a:r>
            <a:endParaRPr lang="en-US" sz="1350"/>
          </a:p>
        </p:txBody>
      </p:sp>
      <p:pic>
        <p:nvPicPr>
          <p:cNvPr id="8" name="Picture 8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F511B5FA-AF15-CBFA-7AD2-3DDEA2403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672" y="1269372"/>
            <a:ext cx="3730064" cy="320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31F5C6C-59BF-232D-FABB-8B1307A9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>
            <a:normAutofit fontScale="90000"/>
          </a:bodyPr>
          <a:lstStyle/>
          <a:p>
            <a:r>
              <a:rPr lang="en-GB" dirty="0">
                <a:ea typeface="+mj-lt"/>
                <a:cs typeface="+mj-lt"/>
              </a:rPr>
              <a:t>SENTIMENT ANALYSIS ON CUSTOMER REVIEWS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3331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5C6C-59BF-232D-FABB-8B1307A9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a typeface="+mj-lt"/>
                <a:cs typeface="+mj-lt"/>
              </a:rPr>
              <a:t>SENTIMENT ANALYSIS ON CUSTOMER REVIEWS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3BB111-72B6-EB33-6265-3D1D458E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85" y="1324877"/>
            <a:ext cx="6216865" cy="338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5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RFM ANALYSIS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285750" indent="-285750"/>
            <a:r>
              <a:rPr lang="en" sz="1600" dirty="0"/>
              <a:t>RFM analysis is a data driven technique that helps</a:t>
            </a:r>
            <a:r>
              <a:rPr lang="en-US" sz="1600" dirty="0"/>
              <a:t> us study customer behavior</a:t>
            </a:r>
            <a:endParaRPr sz="1600" dirty="0"/>
          </a:p>
          <a:p>
            <a:pPr marL="285750" indent="-285750">
              <a:lnSpc>
                <a:spcPct val="120000"/>
              </a:lnSpc>
              <a:spcBef>
                <a:spcPts val="1200"/>
              </a:spcBef>
            </a:pPr>
            <a:r>
              <a:rPr lang="en" sz="1600" dirty="0"/>
              <a:t>It enables the businesses to target specific group of customers with offers and loyalty programs that are tailored to their shopping needs</a:t>
            </a:r>
          </a:p>
          <a:p>
            <a:pPr marL="285750" indent="-285750">
              <a:spcBef>
                <a:spcPts val="1200"/>
              </a:spcBef>
            </a:pPr>
            <a:r>
              <a:rPr lang="en" sz="1600" dirty="0"/>
              <a:t>Thus generating higher rates of response, plus higher sales volumes and customer longevity</a:t>
            </a:r>
            <a:endParaRPr sz="16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sz="1600" dirty="0"/>
              <a:t>The idea is to segment customers based on 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</a:pPr>
            <a:r>
              <a:rPr lang="en" sz="1450" dirty="0"/>
              <a:t>When their last purchase was (Recency)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</a:pPr>
            <a:r>
              <a:rPr lang="en" sz="1450" dirty="0"/>
              <a:t>How often they've purchased in the past (Frequency)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</a:pPr>
            <a:r>
              <a:rPr lang="en" sz="1450" dirty="0"/>
              <a:t>How much they've spent overall (Monetary)</a:t>
            </a:r>
            <a:endParaRPr sz="1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CONTEXT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384175"/>
            <a:ext cx="8368200" cy="3499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algn="just">
              <a:spcBef>
                <a:spcPts val="800"/>
              </a:spcBef>
            </a:pPr>
            <a:r>
              <a:rPr lang="en" sz="1400" dirty="0"/>
              <a:t>Olist is an online market place that connects small businesses from all over Brazil</a:t>
            </a:r>
          </a:p>
          <a:p>
            <a:pPr marL="342900" algn="just">
              <a:spcBef>
                <a:spcPts val="800"/>
              </a:spcBef>
            </a:pPr>
            <a:r>
              <a:rPr lang="en" sz="1400" dirty="0">
                <a:highlight>
                  <a:schemeClr val="lt1"/>
                </a:highlight>
              </a:rPr>
              <a:t>It offers services like  cataloging, sales process management, market intelligence, etc.</a:t>
            </a:r>
          </a:p>
          <a:p>
            <a:pPr marL="342900" algn="just">
              <a:spcBef>
                <a:spcPts val="800"/>
              </a:spcBef>
            </a:pPr>
            <a:r>
              <a:rPr lang="en" sz="1400" dirty="0"/>
              <a:t>Merchants will list their products online and ship to the customers using Olist logistics</a:t>
            </a:r>
          </a:p>
          <a:p>
            <a:pPr marL="342900" algn="just">
              <a:spcBef>
                <a:spcPts val="800"/>
              </a:spcBef>
            </a:pPr>
            <a:r>
              <a:rPr lang="en" sz="1400" dirty="0"/>
              <a:t>After the product is delivered, customer gives a review of his experience</a:t>
            </a:r>
          </a:p>
          <a:p>
            <a:pPr marL="342900" algn="just">
              <a:spcBef>
                <a:spcPts val="800"/>
              </a:spcBef>
            </a:pPr>
            <a:r>
              <a:rPr lang="en" sz="1400" dirty="0">
                <a:highlight>
                  <a:schemeClr val="lt1"/>
                </a:highlight>
              </a:rPr>
              <a:t>Merchants benefit from better market presence and transparent reputation metrics</a:t>
            </a:r>
          </a:p>
          <a:p>
            <a:pPr marL="342900" algn="just">
              <a:spcBef>
                <a:spcPts val="800"/>
              </a:spcBef>
            </a:pPr>
            <a:r>
              <a:rPr lang="en" sz="1400" dirty="0">
                <a:highlight>
                  <a:schemeClr val="lt1"/>
                </a:highlight>
              </a:rPr>
              <a:t>For any business, understanding its customer behavior is vital to device their strategies</a:t>
            </a:r>
          </a:p>
          <a:p>
            <a:pPr marL="342900" algn="just">
              <a:spcBef>
                <a:spcPts val="800"/>
              </a:spcBef>
            </a:pPr>
            <a:r>
              <a:rPr lang="en" sz="1400" dirty="0">
                <a:highlight>
                  <a:schemeClr val="lt1"/>
                </a:highlight>
              </a:rPr>
              <a:t>This allows them to analyze the market effectively and </a:t>
            </a:r>
            <a:r>
              <a:rPr lang="en-US" sz="1400" dirty="0">
                <a:highlight>
                  <a:schemeClr val="lt1"/>
                </a:highlight>
              </a:rPr>
              <a:t>make better decisions</a:t>
            </a:r>
            <a:endParaRPr sz="1400" dirty="0">
              <a:highlight>
                <a:schemeClr val="lt1"/>
              </a:highlight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4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APPROACH</a:t>
            </a:r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87899" y="1489824"/>
            <a:ext cx="8497683" cy="3078900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US" sz="1400" dirty="0"/>
              <a:t>In RFM analysis, each customer is rated on three parameters</a:t>
            </a:r>
          </a:p>
          <a:p>
            <a:pPr lvl="0"/>
            <a:r>
              <a:rPr lang="en-US" sz="1400" dirty="0" err="1"/>
              <a:t>Recency</a:t>
            </a:r>
            <a:r>
              <a:rPr lang="en-US" sz="1400" dirty="0"/>
              <a:t> - The measure of how recently a customer placed order on the website</a:t>
            </a:r>
          </a:p>
          <a:p>
            <a:pPr lvl="0"/>
            <a:r>
              <a:rPr lang="en-US" sz="1400" dirty="0"/>
              <a:t>Frequency - The measure of how many times a customer placed orders from the website</a:t>
            </a:r>
          </a:p>
          <a:p>
            <a:pPr lvl="0"/>
            <a:r>
              <a:rPr lang="en-US" sz="1400" dirty="0"/>
              <a:t>Monetary -  The measure of how much does a customer spend on every order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The RFM Approach uses the following formulae to get the </a:t>
            </a:r>
            <a:r>
              <a:rPr lang="en-US" sz="1400" dirty="0" err="1"/>
              <a:t>Recency</a:t>
            </a:r>
            <a:r>
              <a:rPr lang="en-US" sz="1400" dirty="0"/>
              <a:t>, Frequency and Monetary (RFM) values</a:t>
            </a:r>
          </a:p>
          <a:p>
            <a:endParaRPr lang="en-US" sz="1400" dirty="0"/>
          </a:p>
          <a:p>
            <a:r>
              <a:rPr lang="en-US" sz="1400" dirty="0" err="1"/>
              <a:t>Recency</a:t>
            </a:r>
            <a:r>
              <a:rPr lang="en-US" sz="1400" dirty="0"/>
              <a:t> = Reference date (last day in dataset) — Date of last order</a:t>
            </a:r>
          </a:p>
          <a:p>
            <a:r>
              <a:rPr lang="en-US" sz="1400" dirty="0"/>
              <a:t>Frequency = Count of orders</a:t>
            </a:r>
          </a:p>
          <a:p>
            <a:r>
              <a:rPr lang="en-US" sz="1400" dirty="0"/>
              <a:t>Monetary = Sum of purchase values of all orders</a:t>
            </a:r>
          </a:p>
          <a:p>
            <a:pPr marL="114300" indent="0">
              <a:buNone/>
            </a:pPr>
            <a:endParaRPr lang="en-US" sz="1400" dirty="0"/>
          </a:p>
          <a:p>
            <a:pPr marL="114300" lvl="0" indent="0">
              <a:buNone/>
            </a:pPr>
            <a:endParaRPr lang="en-US" sz="1400" dirty="0"/>
          </a:p>
          <a:p>
            <a:pPr marL="114300" lvl="0" indent="0">
              <a:buNone/>
            </a:pPr>
            <a:r>
              <a:rPr lang="en-US" sz="1400" dirty="0"/>
              <a:t>Once the customer’s RFM scores are calculated, we use K-Means clustering approach to segregate the customers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RFM SCORING</a:t>
            </a:r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387900" y="1324174"/>
            <a:ext cx="8368200" cy="3078900"/>
          </a:xfrm>
        </p:spPr>
        <p:txBody>
          <a:bodyPr>
            <a:noAutofit/>
          </a:bodyPr>
          <a:lstStyle/>
          <a:p>
            <a:pPr marL="114300" lvl="0" indent="0">
              <a:buNone/>
            </a:pPr>
            <a:r>
              <a:rPr lang="en-US" sz="1100" dirty="0"/>
              <a:t>Based on the RFM values calculated, each customer is given three scores</a:t>
            </a:r>
          </a:p>
          <a:p>
            <a:pPr marL="114300" lvl="0" indent="0">
              <a:buNone/>
            </a:pPr>
            <a:r>
              <a:rPr lang="en-US" sz="1100" dirty="0" err="1"/>
              <a:t>Recency</a:t>
            </a:r>
            <a:r>
              <a:rPr lang="en-US" sz="1100" dirty="0"/>
              <a:t> Score :</a:t>
            </a:r>
          </a:p>
          <a:p>
            <a:pPr marL="114300" lvl="0" indent="0">
              <a:buNone/>
            </a:pPr>
            <a:r>
              <a:rPr lang="en-US" sz="1100" dirty="0"/>
              <a:t>	1: </a:t>
            </a:r>
            <a:r>
              <a:rPr lang="en-US" sz="1100" dirty="0" err="1"/>
              <a:t>Recency</a:t>
            </a:r>
            <a:r>
              <a:rPr lang="en-US" sz="1100" dirty="0"/>
              <a:t> ≥ Third quartile (Q3) of total time period</a:t>
            </a:r>
          </a:p>
          <a:p>
            <a:pPr marL="114300" lvl="0" indent="0">
              <a:buNone/>
            </a:pPr>
            <a:r>
              <a:rPr lang="en-US" sz="1100" dirty="0"/>
              <a:t>	2: Second quartile (Q2) of total time period ≤ </a:t>
            </a:r>
            <a:r>
              <a:rPr lang="en-US" sz="1100" dirty="0" err="1"/>
              <a:t>Recency</a:t>
            </a:r>
            <a:r>
              <a:rPr lang="en-US" sz="1100" dirty="0"/>
              <a:t> &lt; Third quartile (Q3) of total time period</a:t>
            </a:r>
          </a:p>
          <a:p>
            <a:pPr marL="114300" lvl="0" indent="0">
              <a:buNone/>
            </a:pPr>
            <a:r>
              <a:rPr lang="en-US" sz="1100" dirty="0"/>
              <a:t>	3: First quartile (Q1) of total time period ≤ </a:t>
            </a:r>
            <a:r>
              <a:rPr lang="en-US" sz="1100" dirty="0" err="1"/>
              <a:t>Recency</a:t>
            </a:r>
            <a:r>
              <a:rPr lang="en-US" sz="1100" dirty="0"/>
              <a:t> &lt; Second quartile (Q2) of total time period</a:t>
            </a:r>
          </a:p>
          <a:p>
            <a:pPr marL="114300" lvl="0" indent="0">
              <a:buNone/>
            </a:pPr>
            <a:r>
              <a:rPr lang="en-US" sz="1100" dirty="0"/>
              <a:t>	4: </a:t>
            </a:r>
            <a:r>
              <a:rPr lang="en-US" sz="1100" dirty="0" err="1"/>
              <a:t>Recency</a:t>
            </a:r>
            <a:r>
              <a:rPr lang="en-US" sz="1100" dirty="0"/>
              <a:t> &lt; First quartile (Q1) of total time period</a:t>
            </a:r>
          </a:p>
          <a:p>
            <a:pPr marL="114300" lvl="0" indent="0">
              <a:buNone/>
            </a:pPr>
            <a:r>
              <a:rPr lang="en-US" sz="1100" dirty="0"/>
              <a:t>Frequency Score : </a:t>
            </a:r>
          </a:p>
          <a:p>
            <a:pPr marL="114300" indent="0">
              <a:buNone/>
            </a:pPr>
            <a:r>
              <a:rPr lang="en-US" sz="1100" dirty="0"/>
              <a:t>	1: Frequency ≤  2</a:t>
            </a:r>
          </a:p>
          <a:p>
            <a:pPr marL="114300" lvl="0" indent="0">
              <a:buNone/>
            </a:pPr>
            <a:r>
              <a:rPr lang="en-US" sz="1100" dirty="0"/>
              <a:t>	2: Frequency ≤ 4 &amp; Frequency &gt; 2</a:t>
            </a:r>
          </a:p>
          <a:p>
            <a:pPr marL="114300" lvl="0" indent="0">
              <a:buNone/>
            </a:pPr>
            <a:r>
              <a:rPr lang="en-US" sz="1100" dirty="0"/>
              <a:t>	3: Frequency ≤ 7 &amp; Frequency &gt; 4 </a:t>
            </a:r>
          </a:p>
          <a:p>
            <a:pPr marL="114300" lvl="0" indent="0">
              <a:buNone/>
            </a:pPr>
            <a:r>
              <a:rPr lang="en-US" sz="1100" dirty="0"/>
              <a:t>	4: Frequency &gt; 7 </a:t>
            </a:r>
          </a:p>
          <a:p>
            <a:pPr marL="114300" lvl="0" indent="0">
              <a:buNone/>
            </a:pPr>
            <a:r>
              <a:rPr lang="en-US" sz="1100" dirty="0"/>
              <a:t>Monetary Score :</a:t>
            </a:r>
          </a:p>
          <a:p>
            <a:pPr marL="114300" indent="0">
              <a:buNone/>
            </a:pPr>
            <a:r>
              <a:rPr lang="en-US" sz="1100" dirty="0"/>
              <a:t>	1: Monetary &lt; First quartile (Q1) of total range of purchases </a:t>
            </a:r>
          </a:p>
          <a:p>
            <a:pPr marL="114300" indent="0">
              <a:buNone/>
            </a:pPr>
            <a:r>
              <a:rPr lang="en-US" sz="1100" dirty="0"/>
              <a:t>	2: First quartile (Q1) of total range of purchases ≤ Monetary &lt; Second quartile (Q2) of total range of purchases </a:t>
            </a:r>
          </a:p>
          <a:p>
            <a:pPr marL="114300" indent="0">
              <a:buNone/>
            </a:pPr>
            <a:r>
              <a:rPr lang="en-US" sz="1100" dirty="0"/>
              <a:t>	3: Second quartile (Q2) of total range of purchases ≤ Monetary &lt; Third quartile (Q3) of total range of purchases. </a:t>
            </a:r>
          </a:p>
          <a:p>
            <a:pPr marL="114300" indent="0">
              <a:buNone/>
            </a:pPr>
            <a:r>
              <a:rPr lang="en-US" sz="1100" dirty="0"/>
              <a:t>	4: Monetary ≥ Third quartile (Q3) of total range of purchases </a:t>
            </a:r>
          </a:p>
          <a:p>
            <a:pPr marL="114300" lvl="0" indent="0">
              <a:buNone/>
            </a:pPr>
            <a:endParaRPr lang="en-US" sz="1100" dirty="0"/>
          </a:p>
          <a:p>
            <a:pPr marL="114300" lvl="0" indent="0">
              <a:buNone/>
            </a:pPr>
            <a:r>
              <a:rPr lang="en-US" sz="1100" dirty="0"/>
              <a:t>These RFM Scores will be the base data that will be used for clustering the customers.</a:t>
            </a:r>
          </a:p>
          <a:p>
            <a:pPr lvl="0"/>
            <a:endParaRPr lang="en-US" sz="1100" dirty="0"/>
          </a:p>
          <a:p>
            <a:pPr lvl="0"/>
            <a:endParaRPr lang="en-US" sz="1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RFM INSIGHTS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9" y="1441589"/>
            <a:ext cx="3964835" cy="21828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684" y="1441589"/>
            <a:ext cx="3258413" cy="2182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8522" y="1283211"/>
            <a:ext cx="1590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+mj-lt"/>
              </a:rPr>
              <a:t>Distribution of </a:t>
            </a:r>
            <a:r>
              <a:rPr lang="en-US" sz="1200" b="1" dirty="0" err="1">
                <a:latin typeface="+mj-lt"/>
              </a:rPr>
              <a:t>Recency</a:t>
            </a:r>
            <a:endParaRPr lang="en-US" sz="1200" b="1" dirty="0">
              <a:latin typeface="+mj-lt"/>
            </a:endParaRPr>
          </a:p>
        </p:txBody>
      </p:sp>
      <p:sp>
        <p:nvSpPr>
          <p:cNvPr id="7" name="Google Shape;131;p24"/>
          <p:cNvSpPr txBox="1"/>
          <p:nvPr/>
        </p:nvSpPr>
        <p:spPr>
          <a:xfrm>
            <a:off x="440569" y="3511498"/>
            <a:ext cx="8365501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/>
              <a:t>Insights:</a:t>
            </a:r>
            <a:endParaRPr lang="en-US" sz="1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 an average, the customers placed orders 243 days 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 customer's average order value was 213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average delivery time is  12 days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ELBOW PLOT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3" y="1435387"/>
            <a:ext cx="5481027" cy="2871569"/>
          </a:xfrm>
          <a:prstGeom prst="rect">
            <a:avLst/>
          </a:prstGeom>
        </p:spPr>
      </p:pic>
      <p:sp>
        <p:nvSpPr>
          <p:cNvPr id="4" name="Google Shape;131;p24"/>
          <p:cNvSpPr txBox="1"/>
          <p:nvPr/>
        </p:nvSpPr>
        <p:spPr>
          <a:xfrm>
            <a:off x="1825422" y="4199822"/>
            <a:ext cx="507896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/>
              <a:t>From the above elbow plot, 4 would be the optimal number of clusters i.e., k=4</a:t>
            </a:r>
          </a:p>
        </p:txBody>
      </p:sp>
    </p:spTree>
    <p:extLst>
      <p:ext uri="{BB962C8B-B14F-4D97-AF65-F5344CB8AC3E}">
        <p14:creationId xmlns:p14="http://schemas.microsoft.com/office/powerpoint/2010/main" val="868962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CLUSTERS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97" y="1338470"/>
            <a:ext cx="2429830" cy="25510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91" y="1457739"/>
            <a:ext cx="3656903" cy="2232028"/>
          </a:xfrm>
          <a:prstGeom prst="rect">
            <a:avLst/>
          </a:prstGeom>
        </p:spPr>
      </p:pic>
      <p:sp>
        <p:nvSpPr>
          <p:cNvPr id="6" name="Google Shape;131;p24"/>
          <p:cNvSpPr txBox="1"/>
          <p:nvPr/>
        </p:nvSpPr>
        <p:spPr>
          <a:xfrm>
            <a:off x="440569" y="3504085"/>
            <a:ext cx="8365501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/>
              <a:t>Insights:</a:t>
            </a:r>
            <a:endParaRPr lang="en-US" sz="1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Cluster 0: New Customers </a:t>
            </a:r>
            <a:r>
              <a:rPr lang="en-US" sz="1200" dirty="0">
                <a:sym typeface="Wingdings" panose="05000000000000000000" pitchFamily="2" charset="2"/>
              </a:rPr>
              <a:t> Higher </a:t>
            </a:r>
            <a:r>
              <a:rPr lang="en-US" sz="1200" dirty="0" err="1">
                <a:sym typeface="Wingdings" panose="05000000000000000000" pitchFamily="2" charset="2"/>
              </a:rPr>
              <a:t>recency</a:t>
            </a:r>
            <a:r>
              <a:rPr lang="en-US" sz="1200" dirty="0">
                <a:sym typeface="Wingdings" panose="05000000000000000000" pitchFamily="2" charset="2"/>
              </a:rPr>
              <a:t> but lower </a:t>
            </a:r>
            <a:r>
              <a:rPr lang="en-US" sz="1200" dirty="0" err="1">
                <a:sym typeface="Wingdings" panose="05000000000000000000" pitchFamily="2" charset="2"/>
              </a:rPr>
              <a:t>spendings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Cluster 1: High spenders </a:t>
            </a:r>
            <a:r>
              <a:rPr lang="en-US" sz="1200" dirty="0">
                <a:sym typeface="Wingdings" panose="05000000000000000000" pitchFamily="2" charset="2"/>
              </a:rPr>
              <a:t> High purchase value </a:t>
            </a:r>
            <a:r>
              <a:rPr lang="en-US" sz="1200" dirty="0" err="1">
                <a:sym typeface="Wingdings" panose="05000000000000000000" pitchFamily="2" charset="2"/>
              </a:rPr>
              <a:t>inspite</a:t>
            </a:r>
            <a:r>
              <a:rPr lang="en-US" sz="1200" dirty="0">
                <a:sym typeface="Wingdings" panose="05000000000000000000" pitchFamily="2" charset="2"/>
              </a:rPr>
              <a:t> of low </a:t>
            </a:r>
            <a:r>
              <a:rPr lang="en-US" sz="1200" dirty="0" err="1">
                <a:sym typeface="Wingdings" panose="05000000000000000000" pitchFamily="2" charset="2"/>
              </a:rPr>
              <a:t>recency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Cluster 2: Low spenders </a:t>
            </a:r>
            <a:r>
              <a:rPr lang="en-US" sz="1200" dirty="0">
                <a:sym typeface="Wingdings" panose="05000000000000000000" pitchFamily="2" charset="2"/>
              </a:rPr>
              <a:t> Both low </a:t>
            </a:r>
            <a:r>
              <a:rPr lang="en-US" sz="1200" dirty="0" err="1">
                <a:sym typeface="Wingdings" panose="05000000000000000000" pitchFamily="2" charset="2"/>
              </a:rPr>
              <a:t>recency</a:t>
            </a:r>
            <a:r>
              <a:rPr lang="en-US" sz="1200" dirty="0">
                <a:sym typeface="Wingdings" panose="05000000000000000000" pitchFamily="2" charset="2"/>
              </a:rPr>
              <a:t> and low spending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Cluster 3: Loyal customers </a:t>
            </a:r>
            <a:r>
              <a:rPr lang="en-US" sz="1200" dirty="0">
                <a:sym typeface="Wingdings" panose="05000000000000000000" pitchFamily="2" charset="2"/>
              </a:rPr>
              <a:t> Both higher spending and higher </a:t>
            </a:r>
            <a:r>
              <a:rPr lang="en-US" sz="1200" dirty="0" err="1">
                <a:sym typeface="Wingdings" panose="05000000000000000000" pitchFamily="2" charset="2"/>
              </a:rPr>
              <a:t>recency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4995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387900" y="1166214"/>
            <a:ext cx="8368200" cy="3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sz="1200" dirty="0">
                <a:highlight>
                  <a:schemeClr val="lt1"/>
                </a:highlight>
              </a:rPr>
              <a:t>From the stacked bar graph, </a:t>
            </a:r>
            <a:r>
              <a:rPr lang="en-US" sz="1200" dirty="0" err="1">
                <a:highlight>
                  <a:schemeClr val="lt1"/>
                </a:highlight>
              </a:rPr>
              <a:t>F_scores</a:t>
            </a:r>
            <a:r>
              <a:rPr lang="en-US" sz="1200" dirty="0">
                <a:highlight>
                  <a:schemeClr val="lt1"/>
                </a:highlight>
              </a:rPr>
              <a:t> of the customers in each cluster is fairly similar. Hence </a:t>
            </a:r>
            <a:r>
              <a:rPr lang="en-US" sz="1200" dirty="0" err="1">
                <a:highlight>
                  <a:schemeClr val="lt1"/>
                </a:highlight>
              </a:rPr>
              <a:t>F_score</a:t>
            </a:r>
            <a:r>
              <a:rPr lang="en-US" sz="1200" dirty="0">
                <a:highlight>
                  <a:schemeClr val="lt1"/>
                </a:highlight>
              </a:rPr>
              <a:t> would be less important when deciding the clusters. </a:t>
            </a:r>
            <a:r>
              <a:rPr lang="en" sz="1200" dirty="0">
                <a:highlight>
                  <a:schemeClr val="lt1"/>
                </a:highlight>
              </a:rPr>
              <a:t>The clusters can be seen as customer segments which are as follows</a:t>
            </a:r>
            <a:endParaRPr sz="1200" dirty="0"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 dirty="0">
                <a:highlight>
                  <a:schemeClr val="lt1"/>
                </a:highlight>
              </a:rPr>
              <a:t>Cluster 0: Early customers with low purchase value</a:t>
            </a:r>
            <a:endParaRPr sz="1200" dirty="0">
              <a:highlight>
                <a:schemeClr val="lt1"/>
              </a:highlight>
            </a:endParaRPr>
          </a:p>
          <a:p>
            <a:pPr lvl="0" indent="-304800">
              <a:lnSpc>
                <a:spcPct val="100000"/>
              </a:lnSpc>
              <a:buSzPts val="1200"/>
              <a:buFont typeface="Roboto"/>
              <a:buChar char="●"/>
            </a:pPr>
            <a:r>
              <a:rPr lang="en" sz="1200" dirty="0">
                <a:highlight>
                  <a:schemeClr val="lt1"/>
                </a:highlight>
              </a:rPr>
              <a:t>Cluster 1: High </a:t>
            </a:r>
            <a:r>
              <a:rPr lang="en-US" sz="1200" dirty="0">
                <a:highlight>
                  <a:schemeClr val="lt1"/>
                </a:highlight>
              </a:rPr>
              <a:t>spenders</a:t>
            </a:r>
            <a:endParaRPr sz="1200" dirty="0">
              <a:highlight>
                <a:schemeClr val="lt1"/>
              </a:highlight>
            </a:endParaRPr>
          </a:p>
          <a:p>
            <a:pPr lvl="0" indent="-304800">
              <a:lnSpc>
                <a:spcPct val="100000"/>
              </a:lnSpc>
              <a:buSzPts val="1200"/>
              <a:buFont typeface="Roboto"/>
              <a:buChar char="●"/>
            </a:pPr>
            <a:r>
              <a:rPr lang="en" sz="1200" dirty="0">
                <a:highlight>
                  <a:schemeClr val="lt1"/>
                </a:highlight>
              </a:rPr>
              <a:t>Cluster 2: Hibernating customers with low purchase value</a:t>
            </a:r>
            <a:endParaRPr sz="1200" dirty="0">
              <a:highlight>
                <a:schemeClr val="lt1"/>
              </a:highlight>
            </a:endParaRPr>
          </a:p>
          <a:p>
            <a:pPr lvl="0" indent="-304800">
              <a:lnSpc>
                <a:spcPct val="100000"/>
              </a:lnSpc>
              <a:buSzPts val="1200"/>
              <a:buFont typeface="Roboto"/>
              <a:buChar char="●"/>
            </a:pPr>
            <a:r>
              <a:rPr lang="en" sz="1200" dirty="0">
                <a:highlight>
                  <a:schemeClr val="lt1"/>
                </a:highlight>
              </a:rPr>
              <a:t>Cluster 3: Loyal</a:t>
            </a:r>
            <a:r>
              <a:rPr lang="en-US" sz="1200" dirty="0">
                <a:highlight>
                  <a:schemeClr val="lt1"/>
                </a:highlight>
              </a:rPr>
              <a:t> customers</a:t>
            </a:r>
            <a:endParaRPr sz="12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 dirty="0">
                <a:highlight>
                  <a:schemeClr val="lt1"/>
                </a:highlight>
              </a:rPr>
              <a:t>The following strategies are recommended for each group</a:t>
            </a:r>
            <a:endParaRPr sz="1200" dirty="0">
              <a:highlight>
                <a:schemeClr val="lt1"/>
              </a:highlight>
            </a:endParaRPr>
          </a:p>
          <a:p>
            <a:pPr lvl="0" indent="-304800">
              <a:lnSpc>
                <a:spcPct val="100000"/>
              </a:lnSpc>
              <a:spcBef>
                <a:spcPts val="1100"/>
              </a:spcBef>
              <a:buSzPts val="1200"/>
              <a:buFont typeface="Roboto"/>
              <a:buChar char="●"/>
            </a:pPr>
            <a:r>
              <a:rPr lang="en" sz="1200" dirty="0">
                <a:highlight>
                  <a:schemeClr val="lt1"/>
                </a:highlight>
              </a:rPr>
              <a:t>Cluster 0: </a:t>
            </a:r>
            <a:r>
              <a:rPr lang="en-US" sz="1200" dirty="0">
                <a:highlight>
                  <a:schemeClr val="lt1"/>
                </a:highlight>
              </a:rPr>
              <a:t>Giving them great offers and discounts so that they will gain confidence on </a:t>
            </a:r>
            <a:r>
              <a:rPr lang="en-US" sz="1200" dirty="0" err="1">
                <a:highlight>
                  <a:schemeClr val="lt1"/>
                </a:highlight>
              </a:rPr>
              <a:t>Olist</a:t>
            </a:r>
            <a:r>
              <a:rPr lang="en" sz="1200" dirty="0">
                <a:highlight>
                  <a:schemeClr val="lt1"/>
                </a:highlight>
              </a:rPr>
              <a:t> </a:t>
            </a:r>
            <a:endParaRPr sz="1200" dirty="0">
              <a:highlight>
                <a:schemeClr val="lt1"/>
              </a:highlight>
            </a:endParaRPr>
          </a:p>
          <a:p>
            <a:pPr lvl="0" indent="-304800">
              <a:lnSpc>
                <a:spcPct val="100000"/>
              </a:lnSpc>
              <a:buSzPts val="1200"/>
              <a:buFont typeface="Roboto"/>
              <a:buChar char="●"/>
            </a:pPr>
            <a:r>
              <a:rPr lang="en" sz="1200" dirty="0">
                <a:highlight>
                  <a:schemeClr val="lt1"/>
                </a:highlight>
              </a:rPr>
              <a:t>Cluster 1: </a:t>
            </a:r>
            <a:r>
              <a:rPr lang="en-US" sz="1200" dirty="0">
                <a:highlight>
                  <a:schemeClr val="lt1"/>
                </a:highlight>
              </a:rPr>
              <a:t>Offering them priority access to promotional offers and discount sale days</a:t>
            </a:r>
            <a:r>
              <a:rPr lang="en" sz="1200" dirty="0">
                <a:highlight>
                  <a:schemeClr val="lt1"/>
                </a:highlight>
              </a:rPr>
              <a:t> </a:t>
            </a:r>
            <a:endParaRPr sz="1200" dirty="0">
              <a:highlight>
                <a:schemeClr val="lt1"/>
              </a:highlight>
            </a:endParaRPr>
          </a:p>
          <a:p>
            <a:pPr lvl="0" indent="-304800">
              <a:lnSpc>
                <a:spcPct val="100000"/>
              </a:lnSpc>
              <a:buSzPts val="1200"/>
              <a:buFont typeface="Roboto"/>
              <a:buChar char="●"/>
            </a:pPr>
            <a:r>
              <a:rPr lang="en" sz="1200" dirty="0">
                <a:highlight>
                  <a:schemeClr val="lt1"/>
                </a:highlight>
              </a:rPr>
              <a:t>Cluster 2: </a:t>
            </a:r>
            <a:r>
              <a:rPr lang="en-US" sz="1200" dirty="0">
                <a:highlight>
                  <a:schemeClr val="lt1"/>
                </a:highlight>
              </a:rPr>
              <a:t>Offering them quality products that are value for their money, so that they will want to buy more from </a:t>
            </a:r>
            <a:r>
              <a:rPr lang="en-US" sz="1200" dirty="0" err="1">
                <a:highlight>
                  <a:schemeClr val="lt1"/>
                </a:highlight>
              </a:rPr>
              <a:t>Olist</a:t>
            </a:r>
            <a:endParaRPr sz="1200" dirty="0">
              <a:highlight>
                <a:schemeClr val="lt1"/>
              </a:highlight>
            </a:endParaRPr>
          </a:p>
          <a:p>
            <a:pPr lvl="0" indent="-304800">
              <a:lnSpc>
                <a:spcPct val="100000"/>
              </a:lnSpc>
              <a:buSzPts val="1200"/>
              <a:buFont typeface="Roboto"/>
              <a:buChar char="●"/>
            </a:pPr>
            <a:r>
              <a:rPr lang="en" sz="1200" dirty="0">
                <a:highlight>
                  <a:schemeClr val="lt1"/>
                </a:highlight>
              </a:rPr>
              <a:t>Cluster 3: </a:t>
            </a:r>
            <a:r>
              <a:rPr lang="en-US" sz="1200" dirty="0">
                <a:highlight>
                  <a:schemeClr val="lt1"/>
                </a:highlight>
              </a:rPr>
              <a:t>Give them both priority access and additional loyalty reward programs as a token of appreciation for their continued trust in the business</a:t>
            </a:r>
            <a:r>
              <a:rPr lang="en" sz="1200" dirty="0">
                <a:highlight>
                  <a:schemeClr val="lt1"/>
                </a:highlight>
              </a:rPr>
              <a:t> </a:t>
            </a:r>
            <a:endParaRPr sz="12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sz="1200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DATA DESCRIPTION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2996038"/>
          </a:xfrm>
        </p:spPr>
        <p:txBody>
          <a:bodyPr>
            <a:noAutofit/>
          </a:bodyPr>
          <a:lstStyle/>
          <a:p>
            <a:pPr marL="114300" lvl="0" indent="0">
              <a:buNone/>
            </a:pPr>
            <a:r>
              <a:rPr lang="en-US" sz="1400" dirty="0"/>
              <a:t>8 different datasets have been used for the purpose of data analysis and customer segmentation</a:t>
            </a:r>
          </a:p>
          <a:p>
            <a:pPr marL="114300" lvl="0" indent="0">
              <a:buNone/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Customer data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Products data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Orders data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Geolocation data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Order items data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Payments data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Seller data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Product reviews data</a:t>
            </a:r>
          </a:p>
          <a:p>
            <a:pPr marL="114300" lvl="0" indent="0">
              <a:buNone/>
            </a:pPr>
            <a:endParaRPr lang="en-US" sz="1400" dirty="0"/>
          </a:p>
          <a:p>
            <a:pPr marL="114300" lvl="0" indent="0">
              <a:buNone/>
            </a:pPr>
            <a:r>
              <a:rPr lang="en-US" sz="1400" dirty="0"/>
              <a:t>– Each dataset has about 100k records from 2016 to 2018</a:t>
            </a:r>
          </a:p>
          <a:p>
            <a:pPr marL="114300" lvl="0" indent="0">
              <a:buNone/>
            </a:pPr>
            <a:r>
              <a:rPr lang="en-US" sz="1400" dirty="0"/>
              <a:t>– Each dataset is linked to another one with a primary to foreign relationship</a:t>
            </a:r>
          </a:p>
          <a:p>
            <a:pPr marL="114300" lvl="0" indent="0">
              <a:buNone/>
            </a:pPr>
            <a:r>
              <a:rPr lang="en-US" sz="1400" dirty="0"/>
              <a:t>– Since the datasets are of a Brazilian company, some of the data is in Portuguese language</a:t>
            </a:r>
          </a:p>
          <a:p>
            <a:pPr marL="114300" lvl="0" indent="0">
              <a:buNone/>
            </a:pPr>
            <a:endParaRPr lang="en-US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CLEANING AND MERGING DATASETS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1600" b="1" dirty="0"/>
              <a:t>Use of ‘</a:t>
            </a:r>
            <a:r>
              <a:rPr lang="en-US" sz="1600" b="1" dirty="0" err="1"/>
              <a:t>GoogleTrans</a:t>
            </a:r>
            <a:r>
              <a:rPr lang="en-US" sz="1600" b="1" dirty="0"/>
              <a:t>’ library:</a:t>
            </a:r>
          </a:p>
          <a:p>
            <a:pPr marL="114300" lvl="0" indent="0">
              <a:buNone/>
            </a:pP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sz="1600" dirty="0"/>
              <a:t>Minor data issues like missing and duplicate values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Major issue faced due to the presence of important data columns in Portuguese language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This issue has been overcome by using </a:t>
            </a:r>
            <a:r>
              <a:rPr lang="en-US" sz="1600" dirty="0" err="1"/>
              <a:t>Googletrans</a:t>
            </a:r>
            <a:r>
              <a:rPr lang="en-US" sz="1600" dirty="0"/>
              <a:t> library for python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Translated product category names and product reviews to English</a:t>
            </a:r>
          </a:p>
          <a:p>
            <a:endParaRPr lang="en-US" sz="1600" dirty="0"/>
          </a:p>
          <a:p>
            <a:pPr marL="114300" indent="0">
              <a:buNone/>
            </a:pPr>
            <a:r>
              <a:rPr lang="en-US" sz="1600" b="1" dirty="0"/>
              <a:t>Merging datasets:</a:t>
            </a:r>
          </a:p>
          <a:p>
            <a:pPr marL="114300" indent="0">
              <a:buNone/>
            </a:pPr>
            <a:endParaRPr lang="en-US" sz="1600" b="1" dirty="0"/>
          </a:p>
          <a:p>
            <a:pPr marL="114300" indent="0">
              <a:buNone/>
            </a:pPr>
            <a:r>
              <a:rPr lang="en-US" sz="1600" dirty="0"/>
              <a:t>All the datasets have been merged using Pandas library</a:t>
            </a:r>
          </a:p>
        </p:txBody>
      </p:sp>
    </p:spTree>
    <p:extLst>
      <p:ext uri="{BB962C8B-B14F-4D97-AF65-F5344CB8AC3E}">
        <p14:creationId xmlns:p14="http://schemas.microsoft.com/office/powerpoint/2010/main" val="240144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LIBRARIES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397211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OS – For setting working directory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Googletrans – For translating Portuguese to English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Datetime - For Processing the Timestamp data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Numpy</a:t>
            </a:r>
            <a:r>
              <a:rPr lang="en-US" dirty="0"/>
              <a:t> – For numerical calculations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Pandas – For handling datasets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mpl_toolkits</a:t>
            </a:r>
            <a:r>
              <a:rPr lang="en-US" dirty="0"/>
              <a:t> – For plotting data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Sklearn – For clustering data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Yellowbrick – For plotting KElbowVisualizer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Collections – For counter functions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FLOW</a:t>
            </a: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87900" y="1417216"/>
            <a:ext cx="8368200" cy="2929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Import libraries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importing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Data cleaning and merging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Data insights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Analyzing the customer behavior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Customer segmentation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Recommend business strategies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824625" y="1527625"/>
            <a:ext cx="5694000" cy="16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BUSINESS DATA INSIGHTS</a:t>
            </a:r>
            <a:endParaRPr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OF ORDERS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3"/>
          <a:stretch/>
        </p:blipFill>
        <p:spPr>
          <a:xfrm>
            <a:off x="1152938" y="1384854"/>
            <a:ext cx="6864627" cy="2219738"/>
          </a:xfrm>
          <a:prstGeom prst="rect">
            <a:avLst/>
          </a:prstGeom>
          <a:ln>
            <a:noFill/>
          </a:ln>
        </p:spPr>
      </p:pic>
      <p:sp>
        <p:nvSpPr>
          <p:cNvPr id="6" name="Google Shape;131;p24"/>
          <p:cNvSpPr txBox="1"/>
          <p:nvPr/>
        </p:nvSpPr>
        <p:spPr>
          <a:xfrm>
            <a:off x="440569" y="3669735"/>
            <a:ext cx="7964557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dirty="0"/>
              <a:t>Insights:</a:t>
            </a:r>
          </a:p>
          <a:p>
            <a:endParaRPr lang="en-US" sz="1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There is a spike in the number of orders, over 9000 during the month of November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Black Friday on November 24th, 2017 had the highest number of sales with 1231 orders on that single day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Referring to the month-over-month statistics, </a:t>
            </a:r>
            <a:r>
              <a:rPr lang="en-US" sz="1200" dirty="0" err="1"/>
              <a:t>Olist</a:t>
            </a:r>
            <a:r>
              <a:rPr lang="en-US" sz="1200" dirty="0"/>
              <a:t> has a greatly improved its business over a period of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320" y="1797363"/>
            <a:ext cx="21334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+mj-lt"/>
              </a:rPr>
              <a:t>Time Series depiction of orders </a:t>
            </a:r>
          </a:p>
        </p:txBody>
      </p:sp>
    </p:spTree>
    <p:extLst>
      <p:ext uri="{BB962C8B-B14F-4D97-AF65-F5344CB8AC3E}">
        <p14:creationId xmlns:p14="http://schemas.microsoft.com/office/powerpoint/2010/main" val="345909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BY DAY OF WEEK AND TIME OF DAY</a:t>
            </a:r>
          </a:p>
        </p:txBody>
      </p:sp>
      <p:sp>
        <p:nvSpPr>
          <p:cNvPr id="6" name="Google Shape;131;p24"/>
          <p:cNvSpPr txBox="1"/>
          <p:nvPr/>
        </p:nvSpPr>
        <p:spPr>
          <a:xfrm>
            <a:off x="387900" y="3610101"/>
            <a:ext cx="8574158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From the above bar graph, the number of orders have a downward trend towards the weekend, but a slight raise on Sunday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Both Monday and Tuesday have nearly same number of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Most of the customers placed order during the afternoons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Fairly similar number of orders are placed during the mornings(Forenoons) and nights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5"/>
          <a:stretch/>
        </p:blipFill>
        <p:spPr>
          <a:xfrm>
            <a:off x="1424609" y="1319724"/>
            <a:ext cx="3021495" cy="2384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6" t="-458" r="-2641" b="458"/>
          <a:stretch/>
        </p:blipFill>
        <p:spPr>
          <a:xfrm>
            <a:off x="5154274" y="1319724"/>
            <a:ext cx="3048818" cy="24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426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d="http://www.w3.org/2001/XMLSchema" xmlns:xsi="http://www.w3.org/2001/XMLSchema-instance" xmlns="http://www.boldonjames.com/2016/02/Classifier/internal/wrappedLabelHistory">
  <Value>PD94bWwgdmVyc2lvbj0iMS4wIiBlbmNvZGluZz0idXMtYXNjaWkiPz48bGFiZWxIaXN0b3J5IHhtbG5zOnhzZD0iaHR0cDovL3d3dy53My5vcmcvMjAwMS9YTUxTY2hlbWEiIHhtbG5zOnhzaT0iaHR0cDovL3d3dy53My5vcmcvMjAwMS9YTUxTY2hlbWEtaW5zdGFuY2UiIHhtbG5zPSJodHRwOi8vd3d3LmJvbGRvbmphbWVzLmNvbS8yMDE2LzAyL0NsYXNzaWZpZXIvaW50ZXJuYWwvbGFiZWxIaXN0b3J5Ij48aXRlbT48c2lzbCBzaXNsVmVyc2lvbj0iMCIgcG9saWN5PSI4MjA0OTQxMy0yZDNlLTQwODMtYTU5Mi1hYzIzZjkxNTc1MzkiIG9yaWdpbj0idXNlclNlbGVjdGVkIj48ZWxlbWVudCB1aWQ9ImVlNzFlNDNjLTY5NTItNGFhMC1iYTkzLTFjMzk4MTQzOWEwNSIgdmFsdWU9IiIgeG1sbnM9Imh0dHA6Ly93d3cuYm9sZG9uamFtZXMuY29tLzIwMDgvMDEvc2llL2ludGVybmFsL2xhYmVsIiAvPjwvc2lzbD48VXNlck5hbWU+Q09SUFxhajEwMjYwMTwvVXNlck5hbWU+PERhdGVUaW1lPjgvMTEvMjAyMiAxMDoxNzoyOCBQTTwvRGF0ZVRpbWU+PExhYmVsU3RyaW5nPlVOUkVTVFJJQ1RFRDwvTGFiZWxTdHJpbmc+PC9pdGVtPjwvbGFiZWxIaXN0b3J5Pg==</Value>
</WrappedLabelHistory>
</file>

<file path=customXml/item2.xml><?xml version="1.0" encoding="utf-8"?>
<sisl xmlns:xsd="http://www.w3.org/2001/XMLSchema" xmlns:xsi="http://www.w3.org/2001/XMLSchema-instance" xmlns="http://www.boldonjames.com/2008/01/sie/internal/label" sislVersion="0" policy="82049413-2d3e-4083-a592-ac23f9157539" origin="userSelected">
  <element uid="ee71e43c-6952-4aa0-ba93-1c3981439a05" value=""/>
</sisl>
</file>

<file path=customXml/itemProps1.xml><?xml version="1.0" encoding="utf-8"?>
<ds:datastoreItem xmlns:ds="http://schemas.openxmlformats.org/officeDocument/2006/customXml" ds:itemID="{8B496EAF-CDBA-441C-9F6B-9358C6311227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409008E7-6DF1-4702-A407-D31FF9E64166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338</TotalTime>
  <Words>1558</Words>
  <Application>Microsoft Office PowerPoint</Application>
  <PresentationFormat>On-screen Show (16:9)</PresentationFormat>
  <Paragraphs>165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Roboto</vt:lpstr>
      <vt:lpstr>Arial</vt:lpstr>
      <vt:lpstr>Consolas</vt:lpstr>
      <vt:lpstr>Calibri</vt:lpstr>
      <vt:lpstr>Calibri Light</vt:lpstr>
      <vt:lpstr>Retrospect</vt:lpstr>
      <vt:lpstr>E-Commerce Business Insights and Customer Segmentation</vt:lpstr>
      <vt:lpstr>PROJECT CONTEXT</vt:lpstr>
      <vt:lpstr>DATA DESCRIPTION</vt:lpstr>
      <vt:lpstr>CLEANING AND MERGING DATASETS</vt:lpstr>
      <vt:lpstr>USED LIBRARIES</vt:lpstr>
      <vt:lpstr>PROCESS FLOW</vt:lpstr>
      <vt:lpstr>BUSINESS DATA INSIGHTS</vt:lpstr>
      <vt:lpstr>TREND OF ORDERS</vt:lpstr>
      <vt:lpstr>ORDERS BY DAY OF WEEK AND TIME OF DAY</vt:lpstr>
      <vt:lpstr>TOP 20 CITIES BASED ON CUSTOMERS</vt:lpstr>
      <vt:lpstr>TOP 5 STATES BASED ON CUSTOMERS</vt:lpstr>
      <vt:lpstr>TREND OF SELLERS JOINING OLIST</vt:lpstr>
      <vt:lpstr>TOP 10 PRODUCT CATEGORIES BY ORDERS</vt:lpstr>
      <vt:lpstr>TOP 10 PRODUCT CATEGORIES BY RATINGS</vt:lpstr>
      <vt:lpstr>PREFERRED MODES OF PAYMENT</vt:lpstr>
      <vt:lpstr>SENTIMENT ANALYSIS ON CUSTOMER REVIEWS</vt:lpstr>
      <vt:lpstr>SENTIMENT ANALYSIS ON CUSTOMER REVIEWS</vt:lpstr>
      <vt:lpstr>SENTIMENT ANALYSIS ON CUSTOMER REVIEWS</vt:lpstr>
      <vt:lpstr>RFM ANALYSIS</vt:lpstr>
      <vt:lpstr>APPROACH</vt:lpstr>
      <vt:lpstr>RFM SCORING</vt:lpstr>
      <vt:lpstr>RFM INSIGHTS</vt:lpstr>
      <vt:lpstr>K-MEANS ELBOW PLOT</vt:lpstr>
      <vt:lpstr>K-MEANS CLUSTERS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WITH R</dc:title>
  <dc:creator>CRASH</dc:creator>
  <cp:lastModifiedBy>crash</cp:lastModifiedBy>
  <cp:revision>118</cp:revision>
  <dcterms:modified xsi:type="dcterms:W3CDTF">2024-01-16T02:41:13Z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087010c5-e15a-46a4-aa97-f1c238e3c4f4</vt:lpwstr>
  </property>
  <property fmtid="{D5CDD505-2E9C-101B-9397-08002B2CF9AE}" pid="3" name="bjClsUserRVM">
    <vt:lpwstr>[]</vt:lpwstr>
  </property>
  <property fmtid="{D5CDD505-2E9C-101B-9397-08002B2CF9AE}" pid="4" name="bjSaver">
    <vt:lpwstr>/knAN6QjFIKkD3/HpoawZr6zn9DUkP0Z</vt:lpwstr>
  </property>
  <property fmtid="{D5CDD505-2E9C-101B-9397-08002B2CF9AE}" pid="5" name="bjDocumentLabelXML">
    <vt:lpwstr>&lt;?xml version="1.0" encoding="us-ascii"?&gt;&lt;sisl xmlns:xsd="http://www.w3.org/2001/XMLSchema" xmlns:xsi="http://www.w3.org/2001/XMLSchema-instance" sislVersion="0" policy="82049413-2d3e-4083-a592-ac23f9157539" origin="userSelected" xmlns="http://www.boldonj</vt:lpwstr>
  </property>
  <property fmtid="{D5CDD505-2E9C-101B-9397-08002B2CF9AE}" pid="6" name="bjDocumentLabelXML-0">
    <vt:lpwstr>ames.com/2008/01/sie/internal/label"&gt;&lt;element uid="ee71e43c-6952-4aa0-ba93-1c3981439a05" value="" /&gt;&lt;/sisl&gt;</vt:lpwstr>
  </property>
  <property fmtid="{D5CDD505-2E9C-101B-9397-08002B2CF9AE}" pid="7" name="bjDocumentSecurityLabel">
    <vt:lpwstr>UNRESTRICTED</vt:lpwstr>
  </property>
  <property fmtid="{D5CDD505-2E9C-101B-9397-08002B2CF9AE}" pid="8" name="bjLabelHistoryID">
    <vt:lpwstr>{8B496EAF-CDBA-441C-9F6B-9358C6311227}</vt:lpwstr>
  </property>
</Properties>
</file>