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1" r:id="rId3"/>
    <p:sldId id="278" r:id="rId4"/>
    <p:sldId id="272" r:id="rId5"/>
    <p:sldId id="264" r:id="rId6"/>
    <p:sldId id="274" r:id="rId7"/>
    <p:sldId id="275" r:id="rId8"/>
    <p:sldId id="279" r:id="rId9"/>
    <p:sldId id="280" r:id="rId10"/>
    <p:sldId id="277" r:id="rId11"/>
    <p:sldId id="281" r:id="rId12"/>
    <p:sldId id="284" r:id="rId13"/>
    <p:sldId id="285" r:id="rId14"/>
    <p:sldId id="286" r:id="rId15"/>
    <p:sldId id="282" r:id="rId16"/>
    <p:sldId id="283" r:id="rId17"/>
    <p:sldId id="287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B7D9F-E4A9-43B5-86FB-07816A5D50AE}">
          <p14:sldIdLst>
            <p14:sldId id="257"/>
            <p14:sldId id="271"/>
            <p14:sldId id="278"/>
            <p14:sldId id="272"/>
            <p14:sldId id="264"/>
            <p14:sldId id="274"/>
            <p14:sldId id="275"/>
            <p14:sldId id="279"/>
            <p14:sldId id="280"/>
            <p14:sldId id="277"/>
            <p14:sldId id="281"/>
            <p14:sldId id="284"/>
            <p14:sldId id="285"/>
            <p14:sldId id="286"/>
            <p14:sldId id="282"/>
            <p14:sldId id="28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96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11.2.2021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11.2.2021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494B7-536B-4523-A93B-014DDA63516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9F6CDD-3D96-4E59-90E6-D27F0B55FBA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43835C-B417-41EC-B18F-FE0259E07427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AA00BC7-E6BD-409E-AC0A-D889FBBF3E1F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F7EF30-58D9-49C5-94D1-8B67946A371B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A4C26E0-BC88-47C0-AD7A-A430FED46C5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4E85C38-12AF-4A65-9090-146927E09118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D8DA1C-8DF2-40CF-A6C6-9495D045055C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1142E9-37CE-4F05-A30E-024093FAE7FE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4F5F4A-6670-4A3D-BA5D-CF8F09F6A2E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6CB48B-6017-439D-AA22-D52A1E8E03DF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3E7B4C2-9CD6-4CF3-963A-B0F7A6D5288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E6AC87-9CEE-4DB8-8548-B22705DD2657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D03F41F-2DF9-4314-B419-CB3131364AA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86C00E-9402-4F7D-8E29-ACD9F4C25B6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093AD3-EDC3-4310-A3F5-847AF7FE82B9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FFCF40-801B-4055-982B-AEEA190E0F59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D4FE21-5C27-4278-912B-A716F3E94A20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EDD59F-3A17-4BC6-9E83-53686DFA9C2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03CCED2-7CB5-4D58-8E64-3F32DD8AC35B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B95343-439D-47C2-AB7D-A7B7FEDBEAB3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F24113-B408-42F9-B448-C515AD4E1B6E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69B13D-3954-4F23-A09B-162115E21D05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98C067-8722-48C5-8452-DDEDD7114E73}" type="datetime1">
              <a:rPr lang="en-GB" noProof="0" smtClean="0"/>
              <a:t>11/02/2021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FA188AA-A794-4652-BE5A-909F08B6167B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B791B1-16A9-4796-ABE1-3107E5C870A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7F78B7-30BA-47DC-8D3D-B6AF7AA5C106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84A62-AD18-48D9-B88A-A3C8BA3326D3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93D2B77-21B4-4503-8F96-67D29A8E98C1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41531B-607C-47F8-B3A9-9457FE35A658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B82FCDA-E02D-49C5-97D6-3E67AC7AAA7E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524CAB-73A3-4E1C-B819-63001E3C8AC4}" type="datetime1">
              <a:rPr lang="en-GB" noProof="0" smtClean="0"/>
              <a:t>11/02/2021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47270"/>
            <a:ext cx="11090275" cy="1289652"/>
          </a:xfrm>
        </p:spPr>
        <p:txBody>
          <a:bodyPr anchor="ctr"/>
          <a:lstStyle/>
          <a:p>
            <a:r>
              <a:rPr lang="tr-TR" sz="4900" dirty="0"/>
              <a:t>Automated spatiotem</a:t>
            </a:r>
            <a:r>
              <a:rPr lang="fi-FI" sz="4900" dirty="0"/>
              <a:t>p</a:t>
            </a:r>
            <a:r>
              <a:rPr lang="tr-TR" sz="4900" dirty="0"/>
              <a:t>oral annotation of sound o</a:t>
            </a:r>
            <a:r>
              <a:rPr lang="fi-FI" sz="4900" dirty="0"/>
              <a:t>b</a:t>
            </a:r>
            <a:r>
              <a:rPr lang="tr-TR" sz="4900" dirty="0"/>
              <a:t>ject</a:t>
            </a:r>
            <a:r>
              <a:rPr lang="fi-FI" sz="4900" dirty="0"/>
              <a:t>s</a:t>
            </a:r>
            <a:r>
              <a:rPr lang="tr-TR" sz="4900" dirty="0"/>
              <a:t> in a scene</a:t>
            </a:r>
            <a:endParaRPr lang="en-GB" sz="49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78803"/>
            <a:ext cx="11083550" cy="2312497"/>
          </a:xfrm>
        </p:spPr>
        <p:txBody>
          <a:bodyPr/>
          <a:lstStyle/>
          <a:p>
            <a:r>
              <a:rPr lang="tr-TR" sz="3000" dirty="0" err="1"/>
              <a:t>Einari</a:t>
            </a:r>
            <a:r>
              <a:rPr lang="tr-TR" sz="3000" dirty="0"/>
              <a:t> VAARAS</a:t>
            </a:r>
          </a:p>
          <a:p>
            <a:r>
              <a:rPr lang="tr-TR" sz="3000" dirty="0" err="1"/>
              <a:t>Kalle</a:t>
            </a:r>
            <a:r>
              <a:rPr lang="tr-TR" sz="3000" dirty="0"/>
              <a:t> LAHTINEN</a:t>
            </a:r>
          </a:p>
          <a:p>
            <a:r>
              <a:rPr lang="tr-TR" sz="3000" dirty="0"/>
              <a:t>Mehmet AYDIN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F20CA7-418E-4853-9AE2-B68799096793}"/>
              </a:ext>
            </a:extLst>
          </p:cNvPr>
          <p:cNvSpPr txBox="1">
            <a:spLocks/>
          </p:cNvSpPr>
          <p:nvPr/>
        </p:nvSpPr>
        <p:spPr>
          <a:xfrm>
            <a:off x="550861" y="852066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COMP.SGN.250 </a:t>
            </a:r>
            <a:r>
              <a:rPr lang="tr-TR" sz="3000" dirty="0" err="1"/>
              <a:t>Signal</a:t>
            </a:r>
            <a:r>
              <a:rPr lang="tr-TR" sz="3000" dirty="0"/>
              <a:t> </a:t>
            </a:r>
            <a:r>
              <a:rPr lang="tr-TR" sz="3000" dirty="0" err="1"/>
              <a:t>Processing</a:t>
            </a:r>
            <a:r>
              <a:rPr lang="tr-TR" sz="3000" dirty="0"/>
              <a:t> </a:t>
            </a:r>
            <a:r>
              <a:rPr lang="tr-TR" sz="3000" dirty="0" err="1"/>
              <a:t>Innovation</a:t>
            </a:r>
            <a:r>
              <a:rPr lang="tr-TR" sz="3000" dirty="0"/>
              <a:t> Project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FF233-A569-46CD-BCFA-2BA1F9625ADA}"/>
              </a:ext>
            </a:extLst>
          </p:cNvPr>
          <p:cNvSpPr txBox="1">
            <a:spLocks/>
          </p:cNvSpPr>
          <p:nvPr/>
        </p:nvSpPr>
        <p:spPr>
          <a:xfrm>
            <a:off x="550861" y="3428999"/>
            <a:ext cx="11083550" cy="8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Project Plan </a:t>
            </a:r>
            <a:r>
              <a:rPr lang="fi-FI" sz="3000" dirty="0"/>
              <a:t>Presentation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Advanced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</a:t>
            </a:r>
            <a:r>
              <a:rPr lang="fi-FI" dirty="0" err="1">
                <a:latin typeface="NimbusSanL-Regu"/>
              </a:rPr>
              <a:t>advanced</a:t>
            </a:r>
            <a:r>
              <a:rPr lang="tr-TR" dirty="0">
                <a:latin typeface="NimbusSanL-Regu"/>
              </a:rPr>
              <a:t> goal </a:t>
            </a:r>
            <a:r>
              <a:rPr lang="fi-FI" dirty="0" err="1">
                <a:latin typeface="NimbusSanL-Regu"/>
              </a:rPr>
              <a:t>builds</a:t>
            </a:r>
            <a:r>
              <a:rPr lang="fi-FI" dirty="0">
                <a:latin typeface="NimbusSanL-Regu"/>
              </a:rPr>
              <a:t> on top of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basic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goal</a:t>
            </a:r>
            <a:r>
              <a:rPr lang="fi-FI" dirty="0">
                <a:latin typeface="NimbusSanL-Regu"/>
              </a:rPr>
              <a:t> </a:t>
            </a:r>
            <a:endParaRPr lang="tr-TR" dirty="0">
              <a:latin typeface="NimbusSanL-Regu"/>
            </a:endParaRPr>
          </a:p>
          <a:p>
            <a:pPr lvl="1"/>
            <a:r>
              <a:rPr lang="tr-TR" dirty="0">
                <a:latin typeface="NimbusSanL-Regu"/>
              </a:rPr>
              <a:t>Each Project member </a:t>
            </a:r>
            <a:r>
              <a:rPr lang="fi-FI" dirty="0" err="1">
                <a:latin typeface="NimbusSanL-Regu"/>
              </a:rPr>
              <a:t>gains</a:t>
            </a:r>
            <a:r>
              <a:rPr lang="fi-FI" dirty="0">
                <a:latin typeface="NimbusSanL-Regu"/>
              </a:rPr>
              <a:t> 6 </a:t>
            </a:r>
            <a:r>
              <a:rPr lang="fi-FI" dirty="0" err="1">
                <a:latin typeface="NimbusSanL-Regu"/>
              </a:rPr>
              <a:t>credits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if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advanced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goal</a:t>
            </a:r>
            <a:r>
              <a:rPr lang="fi-FI" dirty="0">
                <a:latin typeface="NimbusSanL-Regu"/>
              </a:rPr>
              <a:t> is </a:t>
            </a:r>
            <a:r>
              <a:rPr lang="fi-FI" dirty="0" err="1">
                <a:latin typeface="NimbusSanL-Regu"/>
              </a:rPr>
              <a:t>achieved</a:t>
            </a:r>
            <a:endParaRPr lang="tr-TR" dirty="0">
              <a:latin typeface="NimbusSanL-Regu"/>
            </a:endParaRPr>
          </a:p>
          <a:p>
            <a:pPr lvl="1"/>
            <a:r>
              <a:rPr lang="tr-TR" dirty="0">
                <a:latin typeface="NimbusSanL-Regu"/>
              </a:rPr>
              <a:t>The work spent on the </a:t>
            </a:r>
            <a:r>
              <a:rPr lang="fi-FI" dirty="0" err="1">
                <a:latin typeface="NimbusSanL-Regu"/>
              </a:rPr>
              <a:t>project</a:t>
            </a:r>
            <a:r>
              <a:rPr lang="fi-FI" dirty="0">
                <a:latin typeface="NimbusSanL-Regu"/>
              </a:rPr>
              <a:t> </a:t>
            </a:r>
            <a:r>
              <a:rPr lang="tr-TR" dirty="0">
                <a:latin typeface="NimbusSanL-Regu"/>
              </a:rPr>
              <a:t>will be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then</a:t>
            </a:r>
            <a:r>
              <a:rPr lang="fi-FI" dirty="0">
                <a:latin typeface="NimbusSanL-Regu"/>
              </a:rPr>
              <a:t> </a:t>
            </a:r>
            <a:r>
              <a:rPr lang="tr-TR" dirty="0">
                <a:latin typeface="NimbusSanL-Regu"/>
              </a:rPr>
              <a:t>1</a:t>
            </a:r>
            <a:r>
              <a:rPr lang="fi-FI" dirty="0">
                <a:latin typeface="NimbusSanL-Regu"/>
              </a:rPr>
              <a:t>60</a:t>
            </a:r>
            <a:r>
              <a:rPr lang="tr-TR" dirty="0">
                <a:latin typeface="NimbusSanL-Regu"/>
              </a:rPr>
              <a:t> hours for each </a:t>
            </a:r>
            <a:r>
              <a:rPr lang="fi-FI" dirty="0">
                <a:latin typeface="NimbusSanL-Regu"/>
              </a:rPr>
              <a:t>p</a:t>
            </a:r>
            <a:r>
              <a:rPr lang="tr-TR" dirty="0">
                <a:latin typeface="NimbusSanL-Regu"/>
              </a:rPr>
              <a:t>roject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33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Advanced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fi-FI" dirty="0">
                <a:latin typeface="NimbusSanL-Regu"/>
              </a:rPr>
              <a:t>Design </a:t>
            </a:r>
            <a:r>
              <a:rPr lang="fi-FI" dirty="0" err="1">
                <a:latin typeface="NimbusSanL-Regu"/>
              </a:rPr>
              <a:t>more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complicated</a:t>
            </a:r>
            <a:r>
              <a:rPr lang="fi-FI" dirty="0">
                <a:latin typeface="NimbusSanL-Regu"/>
              </a:rPr>
              <a:t> and </a:t>
            </a:r>
            <a:r>
              <a:rPr lang="fi-FI" dirty="0" err="1">
                <a:latin typeface="NimbusSanL-Regu"/>
              </a:rPr>
              <a:t>difficult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recordings</a:t>
            </a:r>
            <a:r>
              <a:rPr lang="fi-FI" dirty="0">
                <a:latin typeface="NimbusSanL-Regu"/>
              </a:rPr>
              <a:t> for </a:t>
            </a:r>
            <a:r>
              <a:rPr lang="fi-FI" dirty="0" err="1">
                <a:latin typeface="NimbusSanL-Regu"/>
              </a:rPr>
              <a:t>testing</a:t>
            </a:r>
            <a:endParaRPr lang="fi-FI" dirty="0">
              <a:latin typeface="NimbusSanL-Regu"/>
            </a:endParaRPr>
          </a:p>
          <a:p>
            <a:pPr lvl="3"/>
            <a:r>
              <a:rPr lang="fi-FI" dirty="0" err="1">
                <a:latin typeface="NimbusSanL-Regu"/>
              </a:rPr>
              <a:t>Include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more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classes</a:t>
            </a:r>
            <a:r>
              <a:rPr lang="fi-FI" dirty="0">
                <a:latin typeface="NimbusSanL-Regu"/>
              </a:rPr>
              <a:t> to </a:t>
            </a:r>
            <a:r>
              <a:rPr lang="fi-FI" dirty="0" err="1">
                <a:latin typeface="NimbusSanL-Regu"/>
              </a:rPr>
              <a:t>be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detected</a:t>
            </a:r>
            <a:endParaRPr lang="fi-FI" dirty="0">
              <a:latin typeface="NimbusSanL-Regu"/>
            </a:endParaRPr>
          </a:p>
          <a:p>
            <a:pPr lvl="3"/>
            <a:r>
              <a:rPr lang="fi-FI" dirty="0">
                <a:latin typeface="NimbusSanL-Regu"/>
              </a:rPr>
              <a:t>More </a:t>
            </a:r>
            <a:r>
              <a:rPr lang="fi-FI" dirty="0" err="1">
                <a:latin typeface="NimbusSanL-Regu"/>
              </a:rPr>
              <a:t>separate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objects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present</a:t>
            </a:r>
            <a:r>
              <a:rPr lang="fi-FI" dirty="0">
                <a:latin typeface="NimbusSanL-Regu"/>
              </a:rPr>
              <a:t> in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scene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simultaneously</a:t>
            </a:r>
            <a:r>
              <a:rPr lang="fi-FI" dirty="0">
                <a:latin typeface="NimbusSanL-Regu"/>
              </a:rPr>
              <a:t> </a:t>
            </a:r>
          </a:p>
          <a:p>
            <a:pPr lvl="3"/>
            <a:r>
              <a:rPr lang="fi-FI" dirty="0">
                <a:latin typeface="NimbusSanL-Regu"/>
              </a:rPr>
              <a:t>Sound </a:t>
            </a:r>
            <a:r>
              <a:rPr lang="fi-FI" dirty="0" err="1">
                <a:latin typeface="NimbusSanL-Regu"/>
              </a:rPr>
              <a:t>events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spatially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closer</a:t>
            </a:r>
            <a:r>
              <a:rPr lang="fi-FI" dirty="0">
                <a:latin typeface="NimbusSanL-Regu"/>
              </a:rPr>
              <a:t> to </a:t>
            </a:r>
            <a:r>
              <a:rPr lang="fi-FI" dirty="0" err="1">
                <a:latin typeface="NimbusSanL-Regu"/>
              </a:rPr>
              <a:t>each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other</a:t>
            </a:r>
            <a:endParaRPr lang="fi-FI" dirty="0">
              <a:latin typeface="NimbusSanL-Regu"/>
            </a:endParaRPr>
          </a:p>
          <a:p>
            <a:pPr lvl="2"/>
            <a:r>
              <a:rPr lang="fi-FI" dirty="0" err="1">
                <a:latin typeface="NimbusSanL-Regu"/>
              </a:rPr>
              <a:t>Implement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spatial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audio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detection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with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video </a:t>
            </a:r>
            <a:r>
              <a:rPr lang="fi-FI" dirty="0" err="1">
                <a:latin typeface="NimbusSanL-Regu"/>
              </a:rPr>
              <a:t>detection</a:t>
            </a:r>
            <a:endParaRPr lang="fi-FI" dirty="0">
              <a:latin typeface="NimbusSanL-Regu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131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Strengths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background</a:t>
            </a:r>
            <a:r>
              <a:rPr lang="fi-FI" dirty="0"/>
              <a:t> in </a:t>
            </a:r>
            <a:r>
              <a:rPr lang="fi-FI" dirty="0" err="1"/>
              <a:t>sgn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endParaRPr lang="fi-FI" dirty="0"/>
          </a:p>
          <a:p>
            <a:pPr lvl="1"/>
            <a:r>
              <a:rPr lang="fi-FI" dirty="0" err="1"/>
              <a:t>Experience</a:t>
            </a:r>
            <a:r>
              <a:rPr lang="fi-FI" dirty="0"/>
              <a:t> in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data </a:t>
            </a:r>
            <a:r>
              <a:rPr lang="fi-FI" dirty="0" err="1"/>
              <a:t>annotation</a:t>
            </a:r>
            <a:endParaRPr lang="fi-FI" dirty="0"/>
          </a:p>
          <a:p>
            <a:r>
              <a:rPr lang="fi-FI" dirty="0" err="1"/>
              <a:t>Weaknesses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Spatial</a:t>
            </a:r>
            <a:r>
              <a:rPr lang="fi-FI" dirty="0"/>
              <a:t>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360-video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completely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80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Opportunities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implementations</a:t>
            </a:r>
            <a:r>
              <a:rPr lang="fi-FI" dirty="0"/>
              <a:t> for video </a:t>
            </a:r>
            <a:r>
              <a:rPr lang="fi-FI" dirty="0" err="1"/>
              <a:t>detection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,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a </a:t>
            </a:r>
            <a:r>
              <a:rPr lang="fi-FI" dirty="0" err="1"/>
              <a:t>basis</a:t>
            </a:r>
            <a:r>
              <a:rPr lang="fi-FI" dirty="0"/>
              <a:t> for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subtasks</a:t>
            </a:r>
            <a:endParaRPr lang="fi-FI" dirty="0"/>
          </a:p>
          <a:p>
            <a:pPr lvl="1"/>
            <a:r>
              <a:rPr lang="fi-FI" dirty="0"/>
              <a:t>Some </a:t>
            </a:r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datasets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 err="1"/>
              <a:t>Clients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expertise</a:t>
            </a:r>
            <a:r>
              <a:rPr lang="fi-FI" dirty="0"/>
              <a:t> on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-&gt; </a:t>
            </a:r>
            <a:r>
              <a:rPr lang="fi-FI" dirty="0" err="1"/>
              <a:t>consultation</a:t>
            </a:r>
            <a:r>
              <a:rPr lang="fi-FI" dirty="0"/>
              <a:t> and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/>
              <a:t>A ”</a:t>
            </a:r>
            <a:r>
              <a:rPr lang="fi-FI" dirty="0" err="1"/>
              <a:t>proof</a:t>
            </a:r>
            <a:r>
              <a:rPr lang="fi-FI" dirty="0"/>
              <a:t>-of-</a:t>
            </a:r>
            <a:r>
              <a:rPr lang="fi-FI" dirty="0" err="1"/>
              <a:t>concept</a:t>
            </a:r>
            <a:r>
              <a:rPr lang="fi-FI" dirty="0"/>
              <a:t>” –</a:t>
            </a:r>
            <a:r>
              <a:rPr lang="fi-FI" dirty="0" err="1"/>
              <a:t>project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r>
              <a:rPr lang="fi-FI" dirty="0"/>
              <a:t> </a:t>
            </a:r>
            <a:r>
              <a:rPr lang="fi-FI" dirty="0" err="1"/>
              <a:t>doesnt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edge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aim</a:t>
            </a:r>
            <a:r>
              <a:rPr lang="fi-FI" dirty="0"/>
              <a:t> to </a:t>
            </a:r>
            <a:r>
              <a:rPr lang="fi-FI" dirty="0" err="1"/>
              <a:t>investigate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worth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089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Threats</a:t>
            </a:r>
            <a:r>
              <a:rPr lang="fi-FI" dirty="0"/>
              <a:t>: 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idea is </a:t>
            </a:r>
            <a:r>
              <a:rPr lang="fi-FI" dirty="0" err="1"/>
              <a:t>novel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on it </a:t>
            </a:r>
            <a:r>
              <a:rPr lang="fi-FI" dirty="0" err="1"/>
              <a:t>before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it is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turn</a:t>
            </a:r>
            <a:r>
              <a:rPr lang="fi-FI" dirty="0"/>
              <a:t> out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successful</a:t>
            </a:r>
            <a:r>
              <a:rPr lang="fi-FI" dirty="0"/>
              <a:t> at </a:t>
            </a:r>
            <a:r>
              <a:rPr lang="fi-FI" dirty="0" err="1"/>
              <a:t>all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4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B3D-4F49-41E6-BA7A-40F96E8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Budget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FC4-BEF1-4983-829B-79C51E52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Total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hours</a:t>
            </a:r>
            <a:r>
              <a:rPr lang="fi-FI" dirty="0"/>
              <a:t> for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: 133.3 h x 3 </a:t>
            </a:r>
            <a:r>
              <a:rPr lang="fi-FI" dirty="0" err="1"/>
              <a:t>amount</a:t>
            </a:r>
            <a:r>
              <a:rPr lang="fi-FI" dirty="0"/>
              <a:t> to ~400 </a:t>
            </a:r>
            <a:r>
              <a:rPr lang="fi-FI" dirty="0" err="1"/>
              <a:t>hours</a:t>
            </a:r>
            <a:endParaRPr lang="fi-FI" dirty="0"/>
          </a:p>
          <a:p>
            <a:r>
              <a:rPr lang="fi-FI" dirty="0" err="1"/>
              <a:t>With</a:t>
            </a:r>
            <a:r>
              <a:rPr lang="fi-FI" dirty="0"/>
              <a:t> TEK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salary</a:t>
            </a:r>
            <a:r>
              <a:rPr lang="fi-FI" dirty="0"/>
              <a:t> </a:t>
            </a:r>
            <a:r>
              <a:rPr lang="fi-FI" dirty="0" err="1"/>
              <a:t>recommendation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cumulate</a:t>
            </a:r>
            <a:r>
              <a:rPr lang="fi-FI" dirty="0"/>
              <a:t> to 23.14€/</a:t>
            </a:r>
            <a:r>
              <a:rPr lang="fi-FI" dirty="0" err="1"/>
              <a:t>hour</a:t>
            </a:r>
            <a:r>
              <a:rPr lang="fi-FI" dirty="0"/>
              <a:t> * 400hour = 9256€ </a:t>
            </a:r>
          </a:p>
          <a:p>
            <a:r>
              <a:rPr lang="fi-FI" dirty="0"/>
              <a:t>Advanced </a:t>
            </a:r>
            <a:r>
              <a:rPr lang="fi-FI" dirty="0" err="1"/>
              <a:t>goal</a:t>
            </a:r>
            <a:r>
              <a:rPr lang="fi-FI" dirty="0"/>
              <a:t> 480 </a:t>
            </a:r>
            <a:r>
              <a:rPr lang="fi-FI" dirty="0" err="1"/>
              <a:t>hours</a:t>
            </a:r>
            <a:r>
              <a:rPr lang="fi-FI" dirty="0"/>
              <a:t> -&gt; 11107€ </a:t>
            </a:r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7A59-FD5C-4CBD-9DF8-308642E6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727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B3D-4F49-41E6-BA7A-40F96E8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Budget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FC4-BEF1-4983-829B-79C51E52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No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expenses</a:t>
            </a:r>
            <a:r>
              <a:rPr lang="fi-FI" dirty="0"/>
              <a:t> (</a:t>
            </a:r>
            <a:r>
              <a:rPr lang="fi-FI" dirty="0" err="1"/>
              <a:t>recording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dirty="0" err="1"/>
              <a:t>Hours</a:t>
            </a:r>
            <a:r>
              <a:rPr lang="fi-FI" dirty="0"/>
              <a:t> </a:t>
            </a:r>
            <a:r>
              <a:rPr lang="fi-FI" dirty="0" err="1"/>
              <a:t>spent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: 1h per </a:t>
            </a:r>
            <a:r>
              <a:rPr lang="fi-FI" dirty="0" err="1"/>
              <a:t>week</a:t>
            </a:r>
            <a:r>
              <a:rPr lang="fi-FI" dirty="0"/>
              <a:t>, 28h </a:t>
            </a:r>
            <a:r>
              <a:rPr lang="fi-FI" dirty="0" err="1"/>
              <a:t>hours</a:t>
            </a:r>
            <a:r>
              <a:rPr lang="fi-FI" dirty="0"/>
              <a:t> in </a:t>
            </a:r>
            <a:r>
              <a:rPr lang="fi-FI" dirty="0" err="1"/>
              <a:t>total</a:t>
            </a:r>
            <a:r>
              <a:rPr lang="fi-FI" dirty="0"/>
              <a:t>, 5000 € </a:t>
            </a:r>
            <a:r>
              <a:rPr lang="fi-FI" dirty="0" err="1"/>
              <a:t>monthly</a:t>
            </a:r>
            <a:r>
              <a:rPr lang="fi-FI" dirty="0"/>
              <a:t> </a:t>
            </a:r>
            <a:r>
              <a:rPr lang="fi-FI" dirty="0" err="1"/>
              <a:t>salary</a:t>
            </a:r>
            <a:r>
              <a:rPr lang="fi-FI" dirty="0"/>
              <a:t> </a:t>
            </a:r>
            <a:r>
              <a:rPr lang="fi-FI" dirty="0" err="1"/>
              <a:t>approximation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to a </a:t>
            </a:r>
            <a:r>
              <a:rPr lang="fi-FI" dirty="0" err="1"/>
              <a:t>total</a:t>
            </a:r>
            <a:r>
              <a:rPr lang="fi-FI" dirty="0"/>
              <a:t> of 814€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expenses</a:t>
            </a:r>
            <a:endParaRPr lang="fi-FI" dirty="0"/>
          </a:p>
          <a:p>
            <a:r>
              <a:rPr lang="fi-FI" dirty="0"/>
              <a:t>Basic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: 10070 €</a:t>
            </a:r>
          </a:p>
          <a:p>
            <a:r>
              <a:rPr lang="fi-FI" dirty="0"/>
              <a:t>Advanced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: 11921 €</a:t>
            </a:r>
          </a:p>
          <a:p>
            <a:r>
              <a:rPr lang="fi-FI" dirty="0"/>
              <a:t>If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into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employer</a:t>
            </a:r>
            <a:r>
              <a:rPr lang="fi-FI" dirty="0"/>
              <a:t> </a:t>
            </a:r>
            <a:r>
              <a:rPr lang="fi-FI" dirty="0" err="1"/>
              <a:t>expenses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expense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roughly</a:t>
            </a:r>
            <a:r>
              <a:rPr lang="fi-FI" dirty="0"/>
              <a:t> </a:t>
            </a:r>
            <a:r>
              <a:rPr lang="fi-FI" dirty="0" err="1"/>
              <a:t>twice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estimates</a:t>
            </a:r>
            <a:endParaRPr lang="fi-FI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7A59-FD5C-4CBD-9DF8-308642E6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6446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4F83-8FCF-491F-B61F-9DBD127110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489700"/>
            <a:ext cx="376237" cy="254000"/>
          </a:xfrm>
        </p:spPr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F4791-148E-4C03-9C06-42EA6B239B19}"/>
              </a:ext>
            </a:extLst>
          </p:cNvPr>
          <p:cNvSpPr txBox="1"/>
          <p:nvPr/>
        </p:nvSpPr>
        <p:spPr>
          <a:xfrm>
            <a:off x="8689140" y="5838322"/>
            <a:ext cx="251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>
                <a:solidFill>
                  <a:schemeClr val="bg1"/>
                </a:solidFill>
                <a:latin typeface="NimbusSanL-Regu"/>
              </a:rPr>
              <a:t>Questions</a:t>
            </a:r>
            <a:r>
              <a:rPr lang="fi-FI" sz="4000" dirty="0">
                <a:solidFill>
                  <a:schemeClr val="bg1"/>
                </a:solidFill>
                <a:latin typeface="NimbusSanL-Regu"/>
              </a:rPr>
              <a:t>?</a:t>
            </a:r>
            <a:r>
              <a:rPr lang="fi-FI" sz="4000" dirty="0">
                <a:latin typeface="NimbusSanL-Regu"/>
              </a:rPr>
              <a:t> </a:t>
            </a:r>
            <a:endParaRPr lang="en-FI" sz="4000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5043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r>
              <a:rPr lang="fi-FI" dirty="0"/>
              <a:t> and </a:t>
            </a:r>
            <a:r>
              <a:rPr lang="fi-FI" dirty="0" err="1"/>
              <a:t>terminology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en-GB" sz="2800" dirty="0">
                <a:latin typeface="NimbusSanL-Regu"/>
              </a:rPr>
              <a:t>Spatiotemporal data: Where and when something is happening (interest in both time and space dimensions)</a:t>
            </a:r>
          </a:p>
          <a:p>
            <a:pPr algn="l"/>
            <a:r>
              <a:rPr lang="en-GB" sz="2800" dirty="0">
                <a:latin typeface="NimbusSanL-Regu"/>
              </a:rPr>
              <a:t>Sound object: An object that is detected and classified from the object specific sound</a:t>
            </a:r>
          </a:p>
          <a:p>
            <a:pPr algn="l"/>
            <a:r>
              <a:rPr lang="en-GB" sz="2800" dirty="0">
                <a:latin typeface="NimbusSanL-Regu"/>
              </a:rPr>
              <a:t>Scene: A simulated or recorded chain of events from which objects and their nature is to be recognized (people talking, car passing by, bird chirping)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00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r>
              <a:rPr lang="fi-FI" dirty="0"/>
              <a:t> and </a:t>
            </a:r>
            <a:r>
              <a:rPr lang="fi-FI" dirty="0" err="1"/>
              <a:t>terminology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fi-FI" sz="2800" b="0" i="0" u="none" strike="noStrike" baseline="0" dirty="0">
                <a:latin typeface="NimbusSanL-Regu"/>
              </a:rPr>
              <a:t>Client(s): Archontis Politis and Tuomas Virtanen, </a:t>
            </a:r>
            <a:r>
              <a:rPr lang="en-GB" sz="2800" b="0" i="0" u="none" strike="noStrike" baseline="0" dirty="0">
                <a:latin typeface="NimbusSanL-Regu"/>
              </a:rPr>
              <a:t>Audio Research Group (ARG) at  Tampere University</a:t>
            </a:r>
          </a:p>
          <a:p>
            <a:pPr algn="l"/>
            <a:r>
              <a:rPr lang="en-GB" sz="2800" dirty="0">
                <a:latin typeface="NimbusSanL-Regu"/>
              </a:rPr>
              <a:t>Motivation: Machine learning based modelling used heavily in todays audio research</a:t>
            </a:r>
          </a:p>
          <a:p>
            <a:pPr lvl="1"/>
            <a:r>
              <a:rPr lang="en-GB" sz="2400" b="0" i="0" u="none" strike="noStrike" baseline="0" dirty="0">
                <a:latin typeface="NimbusSanL-Regu"/>
              </a:rPr>
              <a:t>Data intensive methods require</a:t>
            </a:r>
            <a:r>
              <a:rPr lang="en-GB" sz="2400" dirty="0">
                <a:latin typeface="NimbusSanL-Regu"/>
              </a:rPr>
              <a:t> annotated (labelled) data for training</a:t>
            </a:r>
          </a:p>
          <a:p>
            <a:pPr lvl="1"/>
            <a:r>
              <a:rPr lang="en-GB" sz="2400" b="0" i="0" u="none" strike="noStrike" baseline="0" dirty="0">
                <a:latin typeface="NimbusSanL-Regu"/>
              </a:rPr>
              <a:t>Audio data labelling can be laborious</a:t>
            </a:r>
          </a:p>
          <a:p>
            <a:pPr lvl="1"/>
            <a:r>
              <a:rPr lang="en-GB" sz="2400" dirty="0">
                <a:latin typeface="NimbusSanL-Regu"/>
              </a:rPr>
              <a:t>Spatial labelling done manually is especially difficult to do accurately (humans are not that good at accurately evaluating the direction of arrival of sound)</a:t>
            </a:r>
          </a:p>
          <a:p>
            <a:r>
              <a:rPr lang="fi-FI" sz="2800" b="0" i="0" u="none" strike="noStrike" baseline="0" dirty="0" err="1">
                <a:latin typeface="NimbusSanL-Regu"/>
              </a:rPr>
              <a:t>Goal</a:t>
            </a:r>
            <a:r>
              <a:rPr lang="fi-FI" sz="2800" b="0" i="0" u="none" strike="noStrike" baseline="0" dirty="0">
                <a:latin typeface="NimbusSanL-Regu"/>
              </a:rPr>
              <a:t>: To </a:t>
            </a:r>
            <a:r>
              <a:rPr lang="fi-FI" sz="2800" b="0" i="0" u="none" strike="noStrike" baseline="0" dirty="0" err="1">
                <a:latin typeface="NimbusSanL-Regu"/>
              </a:rPr>
              <a:t>research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if</a:t>
            </a:r>
            <a:r>
              <a:rPr lang="fi-FI" sz="2800" b="0" i="0" u="none" strike="noStrike" baseline="0" dirty="0">
                <a:latin typeface="NimbusSanL-Regu"/>
              </a:rPr>
              <a:t> 360-degree video data </a:t>
            </a:r>
            <a:r>
              <a:rPr lang="fi-FI" sz="2800" b="0" i="0" u="none" strike="noStrike" baseline="0" dirty="0" err="1">
                <a:latin typeface="NimbusSanL-Regu"/>
              </a:rPr>
              <a:t>could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be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used</a:t>
            </a:r>
            <a:r>
              <a:rPr lang="fi-FI" sz="2800" b="0" i="0" u="none" strike="noStrike" baseline="0" dirty="0">
                <a:latin typeface="NimbusSanL-Regu"/>
              </a:rPr>
              <a:t> to </a:t>
            </a:r>
            <a:r>
              <a:rPr lang="fi-FI" sz="2800" b="0" i="0" u="none" strike="noStrike" baseline="0" dirty="0" err="1">
                <a:latin typeface="NimbusSanL-Regu"/>
              </a:rPr>
              <a:t>automatically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annotate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the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spatiotemporal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aspect</a:t>
            </a:r>
            <a:r>
              <a:rPr lang="fi-FI" sz="2800" b="0" i="0" u="none" strike="noStrike" baseline="0" dirty="0">
                <a:latin typeface="NimbusSanL-Regu"/>
              </a:rPr>
              <a:t> of </a:t>
            </a:r>
            <a:r>
              <a:rPr lang="fi-FI" sz="2800" b="0" i="0" u="none" strike="noStrike" baseline="0" dirty="0" err="1">
                <a:latin typeface="NimbusSanL-Regu"/>
              </a:rPr>
              <a:t>detected</a:t>
            </a:r>
            <a:r>
              <a:rPr lang="fi-FI" sz="2800" b="0" i="0" u="none" strike="noStrike" baseline="0" dirty="0">
                <a:latin typeface="NimbusSanL-Regu"/>
              </a:rPr>
              <a:t> sound </a:t>
            </a:r>
            <a:r>
              <a:rPr lang="fi-FI" sz="2800" b="0" i="0" u="none" strike="noStrike" baseline="0" dirty="0" err="1">
                <a:latin typeface="NimbusSanL-Regu"/>
              </a:rPr>
              <a:t>objects</a:t>
            </a:r>
            <a:endParaRPr lang="fi-FI" sz="2800" b="0" i="0" u="none" strike="noStrike" baseline="0" dirty="0">
              <a:latin typeface="NimbusSanL-Regu"/>
            </a:endParaRPr>
          </a:p>
          <a:p>
            <a:endParaRPr lang="en-GB" sz="2800" b="0" i="0" u="none" strike="noStrike" baseline="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6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r>
              <a:rPr lang="tr-TR" sz="2800" dirty="0">
                <a:latin typeface="NimbusSanL-Regu"/>
              </a:rPr>
              <a:t>Project members</a:t>
            </a:r>
            <a:r>
              <a:rPr lang="fi-FI" sz="2800" dirty="0">
                <a:latin typeface="NimbusSanL-Regu"/>
              </a:rPr>
              <a:t>:</a:t>
            </a:r>
            <a:r>
              <a:rPr lang="tr-TR" sz="2800" dirty="0">
                <a:latin typeface="NimbusSanL-Regu"/>
              </a:rPr>
              <a:t> Einari Vaaras, Mehmet Aydin and Kalle Lahtinen</a:t>
            </a:r>
          </a:p>
          <a:p>
            <a:r>
              <a:rPr lang="fi-FI" sz="2800" dirty="0">
                <a:latin typeface="NimbusSanL-Regu"/>
              </a:rPr>
              <a:t>No </a:t>
            </a:r>
            <a:r>
              <a:rPr lang="tr-TR" sz="2800" dirty="0">
                <a:latin typeface="NimbusSanL-Regu"/>
              </a:rPr>
              <a:t>specific roles defined for the members</a:t>
            </a:r>
          </a:p>
          <a:p>
            <a:r>
              <a:rPr lang="en-US" sz="2800" dirty="0">
                <a:latin typeface="NimbusSanL-Regu"/>
              </a:rPr>
              <a:t>Discussion and task assignment on a Telegram</a:t>
            </a:r>
            <a:r>
              <a:rPr lang="tr-TR" sz="2800" dirty="0">
                <a:latin typeface="NimbusSanL-Regu"/>
              </a:rPr>
              <a:t>-channel</a:t>
            </a:r>
            <a:endParaRPr lang="fi-FI" sz="2800" dirty="0">
              <a:latin typeface="NimbusSanL-Regu"/>
            </a:endParaRPr>
          </a:p>
          <a:p>
            <a:pPr lvl="1"/>
            <a:r>
              <a:rPr lang="fi-FI" sz="2400" dirty="0" err="1">
                <a:latin typeface="NimbusSanL-Regu"/>
              </a:rPr>
              <a:t>Tasks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are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assigned</a:t>
            </a:r>
            <a:r>
              <a:rPr lang="fi-FI" sz="2400" dirty="0">
                <a:latin typeface="NimbusSanL-Regu"/>
              </a:rPr>
              <a:t> on a </a:t>
            </a:r>
            <a:r>
              <a:rPr lang="fi-FI" sz="2400" dirty="0" err="1">
                <a:latin typeface="NimbusSanL-Regu"/>
              </a:rPr>
              <a:t>weekly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basis</a:t>
            </a:r>
            <a:r>
              <a:rPr lang="fi-FI" sz="2400" dirty="0">
                <a:latin typeface="NimbusSanL-Regu"/>
              </a:rPr>
              <a:t>, </a:t>
            </a:r>
            <a:r>
              <a:rPr lang="fi-FI" sz="2400" dirty="0" err="1">
                <a:latin typeface="NimbusSanL-Regu"/>
              </a:rPr>
              <a:t>so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that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the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workload</a:t>
            </a:r>
            <a:r>
              <a:rPr lang="fi-FI" sz="2400" dirty="0">
                <a:latin typeface="NimbusSanL-Regu"/>
              </a:rPr>
              <a:t> is </a:t>
            </a:r>
            <a:r>
              <a:rPr lang="fi-FI" sz="2400" dirty="0" err="1">
                <a:latin typeface="NimbusSanL-Regu"/>
              </a:rPr>
              <a:t>evenly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distributed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among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group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members</a:t>
            </a:r>
            <a:endParaRPr lang="fi-FI" sz="2400" dirty="0">
              <a:latin typeface="NimbusSanL-Regu"/>
            </a:endParaRPr>
          </a:p>
          <a:p>
            <a:r>
              <a:rPr lang="fi-FI" sz="2800" dirty="0" err="1">
                <a:latin typeface="NimbusSanL-Regu"/>
              </a:rPr>
              <a:t>Weekly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Teams-meeting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with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clients</a:t>
            </a:r>
            <a:endParaRPr lang="fi-FI" sz="2800" dirty="0">
              <a:latin typeface="NimbusSanL-Regu"/>
            </a:endParaRPr>
          </a:p>
          <a:p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project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will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be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finished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by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end</a:t>
            </a:r>
            <a:r>
              <a:rPr lang="fi-FI" sz="2800" dirty="0">
                <a:latin typeface="NimbusSanL-Regu"/>
              </a:rPr>
              <a:t> of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4th </a:t>
            </a:r>
            <a:r>
              <a:rPr lang="fi-FI" sz="2800" dirty="0" err="1">
                <a:latin typeface="NimbusSanL-Regu"/>
              </a:rPr>
              <a:t>period</a:t>
            </a:r>
            <a:endParaRPr lang="tr-TR" sz="28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392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solidFill>
                  <a:srgbClr val="212529"/>
                </a:solidFill>
                <a:latin typeface="NimbusSanL-Regu"/>
              </a:rPr>
              <a:t>The Project objectives are divided into two categories</a:t>
            </a:r>
            <a:r>
              <a:rPr lang="fi-FI" dirty="0">
                <a:solidFill>
                  <a:srgbClr val="212529"/>
                </a:solidFill>
                <a:latin typeface="NimbusSanL-Regu"/>
              </a:rPr>
              <a:t>:</a:t>
            </a:r>
            <a:endParaRPr lang="tr-TR" dirty="0">
              <a:solidFill>
                <a:srgbClr val="212529"/>
              </a:solidFill>
              <a:latin typeface="NimbusSanL-Regu"/>
            </a:endParaRPr>
          </a:p>
          <a:p>
            <a:pPr lvl="2"/>
            <a:r>
              <a:rPr lang="tr-TR" sz="2800" dirty="0">
                <a:solidFill>
                  <a:srgbClr val="212529"/>
                </a:solidFill>
                <a:latin typeface="NimbusSanL-Regu"/>
              </a:rPr>
              <a:t>Basic </a:t>
            </a:r>
            <a:r>
              <a:rPr lang="tr-TR" sz="2800" dirty="0" err="1">
                <a:solidFill>
                  <a:srgbClr val="212529"/>
                </a:solidFill>
                <a:latin typeface="NimbusSanL-Regu"/>
              </a:rPr>
              <a:t>goals</a:t>
            </a:r>
            <a:r>
              <a:rPr lang="tr-TR" sz="2800" dirty="0">
                <a:solidFill>
                  <a:srgbClr val="212529"/>
                </a:solidFill>
                <a:latin typeface="NimbusSanL-Regu"/>
              </a:rPr>
              <a:t> </a:t>
            </a:r>
          </a:p>
          <a:p>
            <a:pPr lvl="2"/>
            <a:r>
              <a:rPr lang="tr-TR" sz="2800" dirty="0">
                <a:solidFill>
                  <a:srgbClr val="212529"/>
                </a:solidFill>
                <a:latin typeface="NimbusSanL-Regu"/>
              </a:rPr>
              <a:t>Advance</a:t>
            </a:r>
            <a:r>
              <a:rPr lang="fi-FI" sz="2800" dirty="0">
                <a:solidFill>
                  <a:srgbClr val="212529"/>
                </a:solidFill>
                <a:latin typeface="NimbusSanL-Regu"/>
              </a:rPr>
              <a:t>d</a:t>
            </a:r>
            <a:r>
              <a:rPr lang="tr-TR" sz="2800" dirty="0">
                <a:solidFill>
                  <a:srgbClr val="212529"/>
                </a:solidFill>
                <a:latin typeface="NimbusSanL-Regu"/>
              </a:rPr>
              <a:t> Goals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NimbusSanL-Regu"/>
              </a:rPr>
              <a:t>The separate goals are planned to make sure at least the minimal wanted result for the project is achieved</a:t>
            </a:r>
          </a:p>
          <a:p>
            <a:pPr lvl="2"/>
            <a:r>
              <a:rPr lang="en-US" sz="2800" dirty="0">
                <a:solidFill>
                  <a:srgbClr val="212529"/>
                </a:solidFill>
                <a:latin typeface="NimbusSanL-Regu"/>
              </a:rPr>
              <a:t>If there is time left, the project work can be continued further</a:t>
            </a:r>
          </a:p>
          <a:p>
            <a:pPr lvl="2"/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0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sz="3200" dirty="0">
                <a:latin typeface="NimbusSanL-Regu"/>
              </a:rPr>
              <a:t>The basic goal is to achieve the minimal wanted results for the Project</a:t>
            </a:r>
          </a:p>
          <a:p>
            <a:pPr lvl="1"/>
            <a:r>
              <a:rPr lang="tr-TR" sz="3200" dirty="0">
                <a:latin typeface="NimbusSanL-Regu"/>
              </a:rPr>
              <a:t>Each Project member </a:t>
            </a:r>
            <a:r>
              <a:rPr lang="fi-FI" sz="3200" dirty="0" err="1">
                <a:latin typeface="NimbusSanL-Regu"/>
              </a:rPr>
              <a:t>gains</a:t>
            </a:r>
            <a:r>
              <a:rPr lang="fi-FI" sz="3200" dirty="0">
                <a:latin typeface="NimbusSanL-Regu"/>
              </a:rPr>
              <a:t> </a:t>
            </a:r>
            <a:r>
              <a:rPr lang="tr-TR" sz="3200" dirty="0">
                <a:latin typeface="NimbusSanL-Regu"/>
              </a:rPr>
              <a:t>5 credits for the project work</a:t>
            </a:r>
          </a:p>
          <a:p>
            <a:pPr lvl="1"/>
            <a:r>
              <a:rPr lang="tr-TR" sz="3200" dirty="0">
                <a:latin typeface="NimbusSanL-Regu"/>
              </a:rPr>
              <a:t>The work spent on the basic goal will be </a:t>
            </a:r>
            <a:r>
              <a:rPr lang="fi-FI" sz="3200" dirty="0" err="1">
                <a:latin typeface="NimbusSanL-Regu"/>
              </a:rPr>
              <a:t>then</a:t>
            </a:r>
            <a:r>
              <a:rPr lang="fi-FI" sz="3200" dirty="0">
                <a:latin typeface="NimbusSanL-Regu"/>
              </a:rPr>
              <a:t> ~</a:t>
            </a:r>
            <a:r>
              <a:rPr lang="tr-TR" sz="3200" dirty="0">
                <a:latin typeface="NimbusSanL-Regu"/>
              </a:rPr>
              <a:t>133.3 hours for each </a:t>
            </a:r>
            <a:r>
              <a:rPr lang="fi-FI" sz="3200" dirty="0">
                <a:latin typeface="NimbusSanL-Regu"/>
              </a:rPr>
              <a:t>p</a:t>
            </a:r>
            <a:r>
              <a:rPr lang="tr-TR" sz="3200" dirty="0">
                <a:latin typeface="NimbusSanL-Regu"/>
              </a:rPr>
              <a:t>roject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4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Project initialization and planning </a:t>
            </a:r>
          </a:p>
          <a:p>
            <a:pPr lvl="2"/>
            <a:r>
              <a:rPr lang="en-GB" dirty="0"/>
              <a:t>Preliminary study of open-source video object detection and object tracking methods that could be applied in the project </a:t>
            </a:r>
          </a:p>
          <a:p>
            <a:pPr lvl="2"/>
            <a:r>
              <a:rPr lang="en-GB" dirty="0"/>
              <a:t>Designing the scenes that are to be recorded using a 360-video camera and the integrated microphone array </a:t>
            </a:r>
          </a:p>
          <a:p>
            <a:pPr lvl="2"/>
            <a:r>
              <a:rPr lang="en-GB" dirty="0"/>
              <a:t>Recording the designed scenes </a:t>
            </a:r>
          </a:p>
          <a:p>
            <a:pPr lvl="2"/>
            <a:r>
              <a:rPr lang="en-GB" dirty="0"/>
              <a:t>Developing a set of Python scripts for handling the video data frames (basic data handling methods for video) </a:t>
            </a:r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923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Developing a set of Python scripts for applying object detection (and possibly object tracking) for the video data frames 4 </a:t>
            </a:r>
          </a:p>
          <a:p>
            <a:pPr lvl="2"/>
            <a:r>
              <a:rPr lang="en-GB" dirty="0"/>
              <a:t>Developing a method for outputting the detected visual objects, their locations and the time interval of detection to be used together with spatial audio detection</a:t>
            </a:r>
          </a:p>
          <a:p>
            <a:pPr lvl="2"/>
            <a:r>
              <a:rPr lang="en-GB" dirty="0"/>
              <a:t>Testing the developed video handling scripts with the recorded video data 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394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Developing a method for outputting the detected sound events, their locations and the time interval of detection </a:t>
            </a:r>
          </a:p>
          <a:p>
            <a:pPr lvl="2"/>
            <a:r>
              <a:rPr lang="en-GB" dirty="0"/>
              <a:t>Manually mapping visual object labels with the sound event labels to be used for automated annotation </a:t>
            </a:r>
          </a:p>
          <a:p>
            <a:pPr lvl="2"/>
            <a:r>
              <a:rPr lang="en-GB" dirty="0"/>
              <a:t>Documenting </a:t>
            </a:r>
          </a:p>
          <a:p>
            <a:pPr lvl="2"/>
            <a:r>
              <a:rPr lang="en-GB" dirty="0"/>
              <a:t>Testing the method against manual annotation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0577759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TAU template EN</Template>
  <TotalTime>1013</TotalTime>
  <Words>940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NimbusSanL-Regu</vt:lpstr>
      <vt:lpstr>Wingdings</vt:lpstr>
      <vt:lpstr>TUNI Theme</vt:lpstr>
      <vt:lpstr>Automated spatiotemporal annotation of sound objects in a scene</vt:lpstr>
      <vt:lpstr>Project background and terminology</vt:lpstr>
      <vt:lpstr>Project background and terminology</vt:lpstr>
      <vt:lpstr>Project organization</vt:lpstr>
      <vt:lpstr>Project Objectives</vt:lpstr>
      <vt:lpstr>Project Objectives – Basic Goal</vt:lpstr>
      <vt:lpstr>Project Objectives – Basic Goal</vt:lpstr>
      <vt:lpstr>Project Objectives – Basic Goal</vt:lpstr>
      <vt:lpstr>Project Objectives – Basic Goal</vt:lpstr>
      <vt:lpstr>Project Objectives – Advanced Goal</vt:lpstr>
      <vt:lpstr>Project Objectives – Advanced Goal</vt:lpstr>
      <vt:lpstr>SWOT</vt:lpstr>
      <vt:lpstr>SWOT</vt:lpstr>
      <vt:lpstr>SWOT</vt:lpstr>
      <vt:lpstr>Budget</vt:lpstr>
      <vt:lpstr>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</dc:creator>
  <cp:lastModifiedBy>Kalle Lahtinen</cp:lastModifiedBy>
  <cp:revision>91</cp:revision>
  <dcterms:created xsi:type="dcterms:W3CDTF">2020-12-01T13:47:31Z</dcterms:created>
  <dcterms:modified xsi:type="dcterms:W3CDTF">2021-02-11T13:18:05Z</dcterms:modified>
</cp:coreProperties>
</file>