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39"/>
  </p:notesMasterIdLst>
  <p:handoutMasterIdLst>
    <p:handoutMasterId r:id="rId40"/>
  </p:handoutMasterIdLst>
  <p:sldIdLst>
    <p:sldId id="257" r:id="rId2"/>
    <p:sldId id="266" r:id="rId3"/>
    <p:sldId id="280" r:id="rId4"/>
    <p:sldId id="279" r:id="rId5"/>
    <p:sldId id="298" r:id="rId6"/>
    <p:sldId id="281" r:id="rId7"/>
    <p:sldId id="292" r:id="rId8"/>
    <p:sldId id="282" r:id="rId9"/>
    <p:sldId id="283" r:id="rId10"/>
    <p:sldId id="309" r:id="rId11"/>
    <p:sldId id="310" r:id="rId12"/>
    <p:sldId id="311" r:id="rId13"/>
    <p:sldId id="285" r:id="rId14"/>
    <p:sldId id="306" r:id="rId15"/>
    <p:sldId id="312" r:id="rId16"/>
    <p:sldId id="286" r:id="rId17"/>
    <p:sldId id="305" r:id="rId18"/>
    <p:sldId id="287" r:id="rId19"/>
    <p:sldId id="304" r:id="rId20"/>
    <p:sldId id="288" r:id="rId21"/>
    <p:sldId id="307" r:id="rId22"/>
    <p:sldId id="289" r:id="rId23"/>
    <p:sldId id="302" r:id="rId24"/>
    <p:sldId id="293" r:id="rId25"/>
    <p:sldId id="290" r:id="rId26"/>
    <p:sldId id="291" r:id="rId27"/>
    <p:sldId id="303" r:id="rId28"/>
    <p:sldId id="294" r:id="rId29"/>
    <p:sldId id="308" r:id="rId30"/>
    <p:sldId id="297" r:id="rId31"/>
    <p:sldId id="301" r:id="rId32"/>
    <p:sldId id="299" r:id="rId33"/>
    <p:sldId id="295" r:id="rId34"/>
    <p:sldId id="276" r:id="rId35"/>
    <p:sldId id="277" r:id="rId36"/>
    <p:sldId id="300" r:id="rId37"/>
    <p:sldId id="270" r:id="rId38"/>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80"/>
            <p14:sldId id="279"/>
            <p14:sldId id="298"/>
            <p14:sldId id="281"/>
            <p14:sldId id="292"/>
            <p14:sldId id="282"/>
            <p14:sldId id="283"/>
            <p14:sldId id="309"/>
            <p14:sldId id="310"/>
            <p14:sldId id="311"/>
            <p14:sldId id="285"/>
            <p14:sldId id="306"/>
            <p14:sldId id="312"/>
            <p14:sldId id="286"/>
            <p14:sldId id="305"/>
            <p14:sldId id="287"/>
            <p14:sldId id="304"/>
            <p14:sldId id="288"/>
            <p14:sldId id="307"/>
            <p14:sldId id="289"/>
            <p14:sldId id="302"/>
            <p14:sldId id="293"/>
            <p14:sldId id="290"/>
            <p14:sldId id="291"/>
            <p14:sldId id="303"/>
            <p14:sldId id="294"/>
            <p14:sldId id="308"/>
            <p14:sldId id="297"/>
            <p14:sldId id="301"/>
            <p14:sldId id="299"/>
            <p14:sldId id="295"/>
            <p14:sldId id="276"/>
            <p14:sldId id="277"/>
            <p14:sldId id="300"/>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129"/>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30.4.2021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30.4.2021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30/04/2021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30/04/2021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30/04/2021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30/04/2021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30/04/2021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30/04/2021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30/04/2021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30/04/2021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30/04/2021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30/04/2021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30/04/2021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30/04/2021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30/04/2021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30/04/2021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dirty="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EB2539D-E513-4334-A0EF-D31E849BD458}"/>
              </a:ext>
            </a:extLst>
          </p:cNvPr>
          <p:cNvSpPr>
            <a:spLocks noGrp="1"/>
          </p:cNvSpPr>
          <p:nvPr>
            <p:ph type="title"/>
          </p:nvPr>
        </p:nvSpPr>
        <p:spPr/>
        <p:txBody>
          <a:bodyPr/>
          <a:lstStyle/>
          <a:p>
            <a:r>
              <a:rPr lang="en-GB" dirty="0"/>
              <a:t>Demo video 1</a:t>
            </a:r>
          </a:p>
        </p:txBody>
      </p:sp>
      <p:sp>
        <p:nvSpPr>
          <p:cNvPr id="3" name="Sisällön paikkamerkki 2">
            <a:extLst>
              <a:ext uri="{FF2B5EF4-FFF2-40B4-BE49-F238E27FC236}">
                <a16:creationId xmlns:a16="http://schemas.microsoft.com/office/drawing/2014/main" id="{EA7401DB-6C1D-440F-A3DC-D9E5EA8C8C66}"/>
              </a:ext>
            </a:extLst>
          </p:cNvPr>
          <p:cNvSpPr>
            <a:spLocks noGrp="1"/>
          </p:cNvSpPr>
          <p:nvPr>
            <p:ph idx="1"/>
          </p:nvPr>
        </p:nvSpPr>
        <p:spPr/>
        <p:txBody>
          <a:bodyPr/>
          <a:lstStyle/>
          <a:p>
            <a:r>
              <a:rPr lang="en-GB" dirty="0"/>
              <a:t>(video with cell phone)</a:t>
            </a:r>
          </a:p>
        </p:txBody>
      </p:sp>
      <p:sp>
        <p:nvSpPr>
          <p:cNvPr id="4" name="Dian numeron paikkamerkki 3">
            <a:extLst>
              <a:ext uri="{FF2B5EF4-FFF2-40B4-BE49-F238E27FC236}">
                <a16:creationId xmlns:a16="http://schemas.microsoft.com/office/drawing/2014/main" id="{47F43379-4B13-4A51-8E28-E9383FA5833D}"/>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48081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EB2539D-E513-4334-A0EF-D31E849BD458}"/>
              </a:ext>
            </a:extLst>
          </p:cNvPr>
          <p:cNvSpPr>
            <a:spLocks noGrp="1"/>
          </p:cNvSpPr>
          <p:nvPr>
            <p:ph type="title"/>
          </p:nvPr>
        </p:nvSpPr>
        <p:spPr/>
        <p:txBody>
          <a:bodyPr/>
          <a:lstStyle/>
          <a:p>
            <a:r>
              <a:rPr lang="en-GB" dirty="0"/>
              <a:t>Demo video 2</a:t>
            </a:r>
          </a:p>
        </p:txBody>
      </p:sp>
      <p:sp>
        <p:nvSpPr>
          <p:cNvPr id="3" name="Sisällön paikkamerkki 2">
            <a:extLst>
              <a:ext uri="{FF2B5EF4-FFF2-40B4-BE49-F238E27FC236}">
                <a16:creationId xmlns:a16="http://schemas.microsoft.com/office/drawing/2014/main" id="{EA7401DB-6C1D-440F-A3DC-D9E5EA8C8C66}"/>
              </a:ext>
            </a:extLst>
          </p:cNvPr>
          <p:cNvSpPr>
            <a:spLocks noGrp="1"/>
          </p:cNvSpPr>
          <p:nvPr>
            <p:ph idx="1"/>
          </p:nvPr>
        </p:nvSpPr>
        <p:spPr/>
        <p:txBody>
          <a:bodyPr/>
          <a:lstStyle/>
          <a:p>
            <a:r>
              <a:rPr lang="en-GB" dirty="0"/>
              <a:t>(video with sink)</a:t>
            </a:r>
          </a:p>
        </p:txBody>
      </p:sp>
      <p:sp>
        <p:nvSpPr>
          <p:cNvPr id="4" name="Dian numeron paikkamerkki 3">
            <a:extLst>
              <a:ext uri="{FF2B5EF4-FFF2-40B4-BE49-F238E27FC236}">
                <a16:creationId xmlns:a16="http://schemas.microsoft.com/office/drawing/2014/main" id="{47F43379-4B13-4A51-8E28-E9383FA5833D}"/>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373049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EB2539D-E513-4334-A0EF-D31E849BD458}"/>
              </a:ext>
            </a:extLst>
          </p:cNvPr>
          <p:cNvSpPr>
            <a:spLocks noGrp="1"/>
          </p:cNvSpPr>
          <p:nvPr>
            <p:ph type="title"/>
          </p:nvPr>
        </p:nvSpPr>
        <p:spPr/>
        <p:txBody>
          <a:bodyPr/>
          <a:lstStyle/>
          <a:p>
            <a:r>
              <a:rPr lang="en-GB" dirty="0"/>
              <a:t>Demo video 3</a:t>
            </a:r>
          </a:p>
        </p:txBody>
      </p:sp>
      <p:sp>
        <p:nvSpPr>
          <p:cNvPr id="3" name="Sisällön paikkamerkki 2">
            <a:extLst>
              <a:ext uri="{FF2B5EF4-FFF2-40B4-BE49-F238E27FC236}">
                <a16:creationId xmlns:a16="http://schemas.microsoft.com/office/drawing/2014/main" id="{EA7401DB-6C1D-440F-A3DC-D9E5EA8C8C66}"/>
              </a:ext>
            </a:extLst>
          </p:cNvPr>
          <p:cNvSpPr>
            <a:spLocks noGrp="1"/>
          </p:cNvSpPr>
          <p:nvPr>
            <p:ph idx="1"/>
          </p:nvPr>
        </p:nvSpPr>
        <p:spPr/>
        <p:txBody>
          <a:bodyPr/>
          <a:lstStyle/>
          <a:p>
            <a:r>
              <a:rPr lang="en-GB" dirty="0"/>
              <a:t>(video with keyboard)</a:t>
            </a:r>
          </a:p>
        </p:txBody>
      </p:sp>
      <p:sp>
        <p:nvSpPr>
          <p:cNvPr id="4" name="Dian numeron paikkamerkki 3">
            <a:extLst>
              <a:ext uri="{FF2B5EF4-FFF2-40B4-BE49-F238E27FC236}">
                <a16:creationId xmlns:a16="http://schemas.microsoft.com/office/drawing/2014/main" id="{47F43379-4B13-4A51-8E28-E9383FA5833D}"/>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101194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r>
              <a:rPr lang="fi-FI" dirty="0" err="1"/>
              <a:t>Clean</a:t>
            </a:r>
            <a:r>
              <a:rPr lang="fi-FI" dirty="0"/>
              <a:t> </a:t>
            </a:r>
            <a:r>
              <a:rPr lang="fi-FI" dirty="0" err="1"/>
              <a:t>overlapping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r>
              <a:rPr lang="fi-FI" u="sng" dirty="0"/>
              <a:t>Basic idea of </a:t>
            </a:r>
            <a:r>
              <a:rPr lang="fi-FI" u="sng" dirty="0" err="1"/>
              <a:t>algorithm</a:t>
            </a:r>
            <a:r>
              <a:rPr lang="fi-FI" u="sng" dirty="0"/>
              <a:t>:</a:t>
            </a:r>
          </a:p>
          <a:p>
            <a:pPr lvl="1"/>
            <a:r>
              <a:rPr lang="fi-FI" sz="2400" dirty="0"/>
              <a:t>If </a:t>
            </a:r>
            <a:r>
              <a:rPr lang="fi-FI" sz="2400" dirty="0" err="1"/>
              <a:t>there</a:t>
            </a:r>
            <a:r>
              <a:rPr lang="fi-FI" sz="2400" dirty="0"/>
              <a:t> </a:t>
            </a:r>
            <a:r>
              <a:rPr lang="fi-FI" sz="2400" dirty="0" err="1"/>
              <a:t>are</a:t>
            </a:r>
            <a:r>
              <a:rPr lang="fi-FI" sz="2400" dirty="0"/>
              <a:t> </a:t>
            </a:r>
            <a:r>
              <a:rPr lang="fi-FI" sz="2400" dirty="0" err="1"/>
              <a:t>same</a:t>
            </a:r>
            <a:r>
              <a:rPr lang="fi-FI" sz="2400" dirty="0"/>
              <a:t> </a:t>
            </a:r>
            <a:r>
              <a:rPr lang="fi-FI" sz="2400" dirty="0" err="1"/>
              <a:t>classes</a:t>
            </a:r>
            <a:r>
              <a:rPr lang="fi-FI" sz="2400" dirty="0"/>
              <a:t> </a:t>
            </a:r>
            <a:r>
              <a:rPr lang="fi-FI" sz="2400" dirty="0" err="1"/>
              <a:t>present</a:t>
            </a:r>
            <a:r>
              <a:rPr lang="fi-FI" sz="2400" dirty="0"/>
              <a:t> in </a:t>
            </a:r>
            <a:r>
              <a:rPr lang="fi-FI" sz="2400" dirty="0" err="1"/>
              <a:t>the</a:t>
            </a:r>
            <a:r>
              <a:rPr lang="fi-FI" sz="2400" dirty="0"/>
              <a:t> </a:t>
            </a:r>
            <a:r>
              <a:rPr lang="fi-FI" sz="2400" dirty="0" err="1"/>
              <a:t>same</a:t>
            </a:r>
            <a:r>
              <a:rPr lang="fi-FI" sz="2400" dirty="0"/>
              <a:t> video </a:t>
            </a:r>
            <a:r>
              <a:rPr lang="fi-FI" sz="2400" dirty="0" err="1"/>
              <a:t>frame</a:t>
            </a:r>
            <a:r>
              <a:rPr lang="fi-FI" sz="2400" dirty="0"/>
              <a:t>:</a:t>
            </a:r>
          </a:p>
          <a:p>
            <a:pPr lvl="2"/>
            <a:r>
              <a:rPr lang="fi-FI" dirty="0"/>
              <a:t>If </a:t>
            </a:r>
            <a:r>
              <a:rPr lang="fi-FI" dirty="0" err="1"/>
              <a:t>there</a:t>
            </a:r>
            <a:r>
              <a:rPr lang="fi-FI" dirty="0"/>
              <a:t> </a:t>
            </a:r>
            <a:r>
              <a:rPr lang="fi-FI" dirty="0" err="1"/>
              <a:t>are</a:t>
            </a:r>
            <a:r>
              <a:rPr lang="fi-FI" dirty="0"/>
              <a:t> </a:t>
            </a:r>
            <a:r>
              <a:rPr lang="fi-FI" dirty="0" err="1"/>
              <a:t>overlapping</a:t>
            </a:r>
            <a:r>
              <a:rPr lang="fi-FI" dirty="0"/>
              <a:t> </a:t>
            </a:r>
            <a:r>
              <a:rPr lang="fi-FI" dirty="0" err="1"/>
              <a:t>bounding</a:t>
            </a:r>
            <a:r>
              <a:rPr lang="fi-FI" dirty="0"/>
              <a:t> </a:t>
            </a:r>
            <a:r>
              <a:rPr lang="fi-FI" dirty="0" err="1"/>
              <a:t>boxes</a:t>
            </a:r>
            <a:r>
              <a:rPr lang="fi-FI" dirty="0"/>
              <a:t> (</a:t>
            </a:r>
            <a:r>
              <a:rPr lang="fi-FI" dirty="0" err="1"/>
              <a:t>determined</a:t>
            </a:r>
            <a:r>
              <a:rPr lang="fi-FI" dirty="0"/>
              <a:t> </a:t>
            </a:r>
            <a:r>
              <a:rPr lang="fi-FI" dirty="0" err="1"/>
              <a:t>by</a:t>
            </a:r>
            <a:r>
              <a:rPr lang="fi-FI" dirty="0"/>
              <a:t> </a:t>
            </a:r>
            <a:r>
              <a:rPr lang="fi-FI" dirty="0" err="1"/>
              <a:t>IoU</a:t>
            </a:r>
            <a:r>
              <a:rPr lang="fi-FI" dirty="0"/>
              <a:t>):</a:t>
            </a:r>
          </a:p>
          <a:p>
            <a:pPr lvl="3"/>
            <a:r>
              <a:rPr lang="fi-FI" sz="2400" dirty="0"/>
              <a:t>If </a:t>
            </a:r>
            <a:r>
              <a:rPr lang="fi-FI" sz="2400" dirty="0" err="1"/>
              <a:t>overlap</a:t>
            </a:r>
            <a:r>
              <a:rPr lang="fi-FI" sz="2400" dirty="0"/>
              <a:t> </a:t>
            </a:r>
            <a:r>
              <a:rPr lang="fi-FI" sz="2400" dirty="0" err="1"/>
              <a:t>exceeds</a:t>
            </a:r>
            <a:r>
              <a:rPr lang="fi-FI" sz="2400" dirty="0"/>
              <a:t> a </a:t>
            </a:r>
            <a:r>
              <a:rPr lang="fi-FI" sz="2400" dirty="0" err="1"/>
              <a:t>predetermined</a:t>
            </a:r>
            <a:r>
              <a:rPr lang="fi-FI" sz="2400" dirty="0"/>
              <a:t> </a:t>
            </a:r>
            <a:r>
              <a:rPr lang="fi-FI" sz="2400" dirty="0" err="1"/>
              <a:t>threshold</a:t>
            </a:r>
            <a:r>
              <a:rPr lang="fi-FI" sz="2400" dirty="0"/>
              <a:t>:</a:t>
            </a:r>
          </a:p>
          <a:p>
            <a:pPr lvl="4">
              <a:buFont typeface="Wingdings" panose="05000000000000000000" pitchFamily="2" charset="2"/>
              <a:buChar char="Ø"/>
            </a:pPr>
            <a:r>
              <a:rPr lang="fi-FI" sz="2400" b="1" dirty="0" err="1"/>
              <a:t>Remove</a:t>
            </a:r>
            <a:r>
              <a:rPr lang="fi-FI" sz="2400" b="1" dirty="0"/>
              <a:t> </a:t>
            </a:r>
            <a:r>
              <a:rPr lang="fi-FI" sz="2400" b="1" dirty="0" err="1"/>
              <a:t>bounding</a:t>
            </a:r>
            <a:r>
              <a:rPr lang="fi-FI" sz="2400" b="1" dirty="0"/>
              <a:t> box </a:t>
            </a:r>
            <a:r>
              <a:rPr lang="fi-FI" sz="2400" b="1" dirty="0" err="1"/>
              <a:t>with</a:t>
            </a:r>
            <a:r>
              <a:rPr lang="fi-FI" sz="2400" b="1" dirty="0"/>
              <a:t> </a:t>
            </a:r>
            <a:r>
              <a:rPr lang="fi-FI" sz="2400" b="1" dirty="0" err="1"/>
              <a:t>least</a:t>
            </a:r>
            <a:r>
              <a:rPr lang="fi-FI" sz="2400" b="1" dirty="0"/>
              <a:t> </a:t>
            </a:r>
            <a:r>
              <a:rPr lang="fi-FI" sz="2400" b="1" dirty="0" err="1"/>
              <a:t>confidence</a:t>
            </a:r>
            <a:endParaRPr lang="fi-FI" sz="2400" b="1" dirty="0"/>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112885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9A75ED9-B553-4BC3-8F7F-919AB1199F68}"/>
              </a:ext>
            </a:extLst>
          </p:cNvPr>
          <p:cNvSpPr>
            <a:spLocks noGrp="1"/>
          </p:cNvSpPr>
          <p:nvPr>
            <p:ph type="title"/>
          </p:nvPr>
        </p:nvSpPr>
        <p:spPr/>
        <p:txBody>
          <a:bodyPr/>
          <a:lstStyle/>
          <a:p>
            <a:r>
              <a:rPr lang="en-GB" dirty="0"/>
              <a:t>Demo of cleaning overlapping bounding boxes (initial video)</a:t>
            </a:r>
          </a:p>
        </p:txBody>
      </p:sp>
      <p:sp>
        <p:nvSpPr>
          <p:cNvPr id="3" name="Sisällön paikkamerkki 2">
            <a:extLst>
              <a:ext uri="{FF2B5EF4-FFF2-40B4-BE49-F238E27FC236}">
                <a16:creationId xmlns:a16="http://schemas.microsoft.com/office/drawing/2014/main" id="{E59D65BE-A2AC-44EA-9581-944962E40267}"/>
              </a:ext>
            </a:extLst>
          </p:cNvPr>
          <p:cNvSpPr>
            <a:spLocks noGrp="1"/>
          </p:cNvSpPr>
          <p:nvPr>
            <p:ph idx="1"/>
          </p:nvPr>
        </p:nvSpPr>
        <p:spPr>
          <a:xfrm>
            <a:off x="410400" y="2290439"/>
            <a:ext cx="10515600" cy="3768196"/>
          </a:xfrm>
        </p:spPr>
        <p:txBody>
          <a:bodyPr/>
          <a:lstStyle/>
          <a:p>
            <a:r>
              <a:rPr lang="en-GB" dirty="0"/>
              <a:t>(video with the three of us talking, no cleaning for bounding boxes)</a:t>
            </a:r>
          </a:p>
        </p:txBody>
      </p:sp>
      <p:sp>
        <p:nvSpPr>
          <p:cNvPr id="4" name="Dian numeron paikkamerkki 3">
            <a:extLst>
              <a:ext uri="{FF2B5EF4-FFF2-40B4-BE49-F238E27FC236}">
                <a16:creationId xmlns:a16="http://schemas.microsoft.com/office/drawing/2014/main" id="{C12B635F-CF54-423D-AF6D-264AAD583330}"/>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26590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9A75ED9-B553-4BC3-8F7F-919AB1199F68}"/>
              </a:ext>
            </a:extLst>
          </p:cNvPr>
          <p:cNvSpPr>
            <a:spLocks noGrp="1"/>
          </p:cNvSpPr>
          <p:nvPr>
            <p:ph type="title"/>
          </p:nvPr>
        </p:nvSpPr>
        <p:spPr/>
        <p:txBody>
          <a:bodyPr/>
          <a:lstStyle/>
          <a:p>
            <a:r>
              <a:rPr lang="en-GB" dirty="0"/>
              <a:t>Demo of cleaning overlapping bounding boxes (cleaned bounding boxes)</a:t>
            </a:r>
          </a:p>
        </p:txBody>
      </p:sp>
      <p:sp>
        <p:nvSpPr>
          <p:cNvPr id="3" name="Sisällön paikkamerkki 2">
            <a:extLst>
              <a:ext uri="{FF2B5EF4-FFF2-40B4-BE49-F238E27FC236}">
                <a16:creationId xmlns:a16="http://schemas.microsoft.com/office/drawing/2014/main" id="{E59D65BE-A2AC-44EA-9581-944962E40267}"/>
              </a:ext>
            </a:extLst>
          </p:cNvPr>
          <p:cNvSpPr>
            <a:spLocks noGrp="1"/>
          </p:cNvSpPr>
          <p:nvPr>
            <p:ph idx="1"/>
          </p:nvPr>
        </p:nvSpPr>
        <p:spPr>
          <a:xfrm>
            <a:off x="410400" y="2290439"/>
            <a:ext cx="10515600" cy="3768196"/>
          </a:xfrm>
        </p:spPr>
        <p:txBody>
          <a:bodyPr/>
          <a:lstStyle/>
          <a:p>
            <a:r>
              <a:rPr lang="en-GB" dirty="0"/>
              <a:t>(same video as in previous slide, cleaned bounding boxes)</a:t>
            </a:r>
          </a:p>
        </p:txBody>
      </p:sp>
      <p:sp>
        <p:nvSpPr>
          <p:cNvPr id="4" name="Dian numeron paikkamerkki 3">
            <a:extLst>
              <a:ext uri="{FF2B5EF4-FFF2-40B4-BE49-F238E27FC236}">
                <a16:creationId xmlns:a16="http://schemas.microsoft.com/office/drawing/2014/main" id="{C12B635F-CF54-423D-AF6D-264AAD583330}"/>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427159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r>
              <a:rPr lang="fi-FI" dirty="0"/>
              <a:t>Class </a:t>
            </a:r>
            <a:r>
              <a:rPr lang="fi-FI" dirty="0" err="1"/>
              <a:t>mapping</a:t>
            </a:r>
            <a:r>
              <a:rPr lang="fi-FI" dirty="0"/>
              <a:t> </a:t>
            </a:r>
            <a:r>
              <a:rPr lang="fi-FI" dirty="0" err="1"/>
              <a:t>function</a:t>
            </a:r>
            <a:endParaRPr lang="fi-FI" dirty="0"/>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r>
              <a:rPr lang="fi-FI" dirty="0"/>
              <a:t>It is </a:t>
            </a:r>
            <a:r>
              <a:rPr lang="fi-FI" dirty="0" err="1"/>
              <a:t>possible</a:t>
            </a:r>
            <a:r>
              <a:rPr lang="fi-FI" dirty="0"/>
              <a:t> to </a:t>
            </a:r>
            <a:r>
              <a:rPr lang="fi-FI" dirty="0" err="1"/>
              <a:t>change</a:t>
            </a:r>
            <a:r>
              <a:rPr lang="fi-FI" dirty="0"/>
              <a:t> </a:t>
            </a:r>
            <a:r>
              <a:rPr lang="fi-FI" dirty="0" err="1"/>
              <a:t>the</a:t>
            </a:r>
            <a:r>
              <a:rPr lang="fi-FI" dirty="0"/>
              <a:t> </a:t>
            </a:r>
            <a:r>
              <a:rPr lang="fi-FI" dirty="0" err="1"/>
              <a:t>class</a:t>
            </a:r>
            <a:r>
              <a:rPr lang="fi-FI" dirty="0"/>
              <a:t> </a:t>
            </a:r>
            <a:r>
              <a:rPr lang="fi-FI" dirty="0" err="1"/>
              <a:t>indeces</a:t>
            </a:r>
            <a:r>
              <a:rPr lang="fi-FI" dirty="0"/>
              <a:t> and </a:t>
            </a:r>
            <a:r>
              <a:rPr lang="fi-FI" dirty="0" err="1"/>
              <a:t>names</a:t>
            </a:r>
            <a:r>
              <a:rPr lang="fi-FI" dirty="0"/>
              <a:t> of </a:t>
            </a:r>
            <a:r>
              <a:rPr lang="fi-FI" dirty="0" err="1"/>
              <a:t>classes</a:t>
            </a:r>
            <a:r>
              <a:rPr lang="fi-FI" dirty="0"/>
              <a:t> into </a:t>
            </a:r>
            <a:r>
              <a:rPr lang="fi-FI" dirty="0" err="1"/>
              <a:t>arbitrary</a:t>
            </a:r>
            <a:r>
              <a:rPr lang="fi-FI" dirty="0"/>
              <a:t> </a:t>
            </a:r>
            <a:r>
              <a:rPr lang="fi-FI" dirty="0" err="1"/>
              <a:t>classes</a:t>
            </a:r>
            <a:endParaRPr lang="fi-FI" dirty="0"/>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CA95822-559D-4242-B549-1436BDDB76C0}"/>
              </a:ext>
            </a:extLst>
          </p:cNvPr>
          <p:cNvSpPr>
            <a:spLocks noGrp="1"/>
          </p:cNvSpPr>
          <p:nvPr>
            <p:ph type="title"/>
          </p:nvPr>
        </p:nvSpPr>
        <p:spPr/>
        <p:txBody>
          <a:bodyPr/>
          <a:lstStyle/>
          <a:p>
            <a:r>
              <a:rPr lang="en-GB" dirty="0"/>
              <a:t>Demo of mapping classes</a:t>
            </a:r>
          </a:p>
        </p:txBody>
      </p:sp>
      <p:sp>
        <p:nvSpPr>
          <p:cNvPr id="3" name="Sisällön paikkamerkki 2">
            <a:extLst>
              <a:ext uri="{FF2B5EF4-FFF2-40B4-BE49-F238E27FC236}">
                <a16:creationId xmlns:a16="http://schemas.microsoft.com/office/drawing/2014/main" id="{19DF3040-F3B8-45AE-AAFF-6CE68EA6EE8D}"/>
              </a:ext>
            </a:extLst>
          </p:cNvPr>
          <p:cNvSpPr>
            <a:spLocks noGrp="1"/>
          </p:cNvSpPr>
          <p:nvPr>
            <p:ph idx="1"/>
          </p:nvPr>
        </p:nvSpPr>
        <p:spPr/>
        <p:txBody>
          <a:bodyPr/>
          <a:lstStyle/>
          <a:p>
            <a:r>
              <a:rPr lang="en-GB" dirty="0"/>
              <a:t>(video with the three of us talking with an arbitrary mapping of classes)</a:t>
            </a:r>
          </a:p>
        </p:txBody>
      </p:sp>
      <p:sp>
        <p:nvSpPr>
          <p:cNvPr id="4" name="Dian numeron paikkamerkki 3">
            <a:extLst>
              <a:ext uri="{FF2B5EF4-FFF2-40B4-BE49-F238E27FC236}">
                <a16:creationId xmlns:a16="http://schemas.microsoft.com/office/drawing/2014/main" id="{C50CE439-28F5-424A-BC6A-598CE6E52C0F}"/>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spTree>
    <p:extLst>
      <p:ext uri="{BB962C8B-B14F-4D97-AF65-F5344CB8AC3E}">
        <p14:creationId xmlns:p14="http://schemas.microsoft.com/office/powerpoint/2010/main" val="54741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r>
              <a:rPr lang="fi-FI" dirty="0"/>
              <a:t>Audio </a:t>
            </a:r>
            <a:r>
              <a:rPr lang="fi-FI" dirty="0" err="1"/>
              <a:t>powermap</a:t>
            </a:r>
            <a:endParaRPr lang="fi-FI" dirty="0"/>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r>
              <a:rPr lang="fi-FI" dirty="0"/>
              <a:t>A </a:t>
            </a:r>
            <a:r>
              <a:rPr lang="fi-FI" dirty="0" err="1"/>
              <a:t>function</a:t>
            </a:r>
            <a:r>
              <a:rPr lang="fi-FI" dirty="0"/>
              <a:t> made </a:t>
            </a:r>
            <a:r>
              <a:rPr lang="fi-FI" dirty="0" err="1"/>
              <a:t>by</a:t>
            </a:r>
            <a:r>
              <a:rPr lang="fi-FI" dirty="0"/>
              <a:t> </a:t>
            </a:r>
            <a:r>
              <a:rPr lang="fi-FI" dirty="0" err="1"/>
              <a:t>Archontis</a:t>
            </a:r>
            <a:r>
              <a:rPr lang="fi-FI" dirty="0"/>
              <a:t> </a:t>
            </a:r>
            <a:r>
              <a:rPr lang="fi-FI" dirty="0" err="1"/>
              <a:t>converts</a:t>
            </a:r>
            <a:r>
              <a:rPr lang="fi-FI" dirty="0"/>
              <a:t> </a:t>
            </a:r>
            <a:r>
              <a:rPr lang="fi-FI" dirty="0" err="1"/>
              <a:t>the</a:t>
            </a:r>
            <a:r>
              <a:rPr lang="fi-FI" dirty="0"/>
              <a:t> B-</a:t>
            </a:r>
            <a:r>
              <a:rPr lang="fi-FI" dirty="0" err="1"/>
              <a:t>format</a:t>
            </a:r>
            <a:r>
              <a:rPr lang="fi-FI" dirty="0"/>
              <a:t> </a:t>
            </a:r>
            <a:r>
              <a:rPr lang="fi-FI" dirty="0" err="1"/>
              <a:t>audio</a:t>
            </a:r>
            <a:r>
              <a:rPr lang="fi-FI" dirty="0"/>
              <a:t> into a </a:t>
            </a:r>
            <a:r>
              <a:rPr lang="fi-FI" dirty="0" err="1"/>
              <a:t>powermap</a:t>
            </a:r>
            <a:endParaRPr lang="fi-FI" dirty="0"/>
          </a:p>
          <a:p>
            <a:pPr lvl="1"/>
            <a:r>
              <a:rPr lang="fi-FI" dirty="0"/>
              <a:t>MUSIC (</a:t>
            </a:r>
            <a:r>
              <a:rPr lang="fi-FI" dirty="0" err="1"/>
              <a:t>MUltiple</a:t>
            </a:r>
            <a:r>
              <a:rPr lang="fi-FI" dirty="0"/>
              <a:t> </a:t>
            </a:r>
            <a:r>
              <a:rPr lang="fi-FI" dirty="0" err="1"/>
              <a:t>SIgnal</a:t>
            </a:r>
            <a:r>
              <a:rPr lang="fi-FI" dirty="0"/>
              <a:t> </a:t>
            </a:r>
            <a:r>
              <a:rPr lang="fi-FI" dirty="0" err="1"/>
              <a:t>Classification</a:t>
            </a:r>
            <a:r>
              <a:rPr lang="fi-FI" dirty="0"/>
              <a:t>) </a:t>
            </a:r>
            <a:r>
              <a:rPr lang="fi-FI" dirty="0" err="1"/>
              <a:t>algorithm</a:t>
            </a:r>
            <a:r>
              <a:rPr lang="fi-FI" dirty="0"/>
              <a:t> </a:t>
            </a:r>
            <a:r>
              <a:rPr lang="fi-FI" dirty="0" err="1"/>
              <a:t>used</a:t>
            </a:r>
            <a:endParaRPr lang="fi-FI" dirty="0"/>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18</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6601650-D0B1-497F-940F-BEF9AD675F08}"/>
              </a:ext>
            </a:extLst>
          </p:cNvPr>
          <p:cNvSpPr>
            <a:spLocks noGrp="1"/>
          </p:cNvSpPr>
          <p:nvPr>
            <p:ph type="title"/>
          </p:nvPr>
        </p:nvSpPr>
        <p:spPr/>
        <p:txBody>
          <a:bodyPr/>
          <a:lstStyle/>
          <a:p>
            <a:r>
              <a:rPr lang="en-GB" dirty="0"/>
              <a:t>Demo of audio </a:t>
            </a:r>
            <a:r>
              <a:rPr lang="en-GB" dirty="0" err="1"/>
              <a:t>powermap</a:t>
            </a:r>
            <a:endParaRPr lang="en-GB" dirty="0"/>
          </a:p>
        </p:txBody>
      </p:sp>
      <p:sp>
        <p:nvSpPr>
          <p:cNvPr id="3" name="Sisällön paikkamerkki 2">
            <a:extLst>
              <a:ext uri="{FF2B5EF4-FFF2-40B4-BE49-F238E27FC236}">
                <a16:creationId xmlns:a16="http://schemas.microsoft.com/office/drawing/2014/main" id="{0BBD0561-54CE-4334-9DAC-95EDF6694B69}"/>
              </a:ext>
            </a:extLst>
          </p:cNvPr>
          <p:cNvSpPr>
            <a:spLocks noGrp="1"/>
          </p:cNvSpPr>
          <p:nvPr>
            <p:ph idx="1"/>
          </p:nvPr>
        </p:nvSpPr>
        <p:spPr/>
        <p:txBody>
          <a:bodyPr/>
          <a:lstStyle/>
          <a:p>
            <a:r>
              <a:rPr lang="en-GB" dirty="0"/>
              <a:t>(video of audio </a:t>
            </a:r>
            <a:r>
              <a:rPr lang="en-GB" dirty="0" err="1"/>
              <a:t>powermap</a:t>
            </a:r>
            <a:r>
              <a:rPr lang="en-GB" dirty="0"/>
              <a:t> without any cropping)</a:t>
            </a:r>
          </a:p>
        </p:txBody>
      </p:sp>
      <p:sp>
        <p:nvSpPr>
          <p:cNvPr id="4" name="Dian numeron paikkamerkki 3">
            <a:extLst>
              <a:ext uri="{FF2B5EF4-FFF2-40B4-BE49-F238E27FC236}">
                <a16:creationId xmlns:a16="http://schemas.microsoft.com/office/drawing/2014/main" id="{67E9AD3A-8E3C-4E1B-A16A-5699DC4F8AFB}"/>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Tree>
    <p:extLst>
      <p:ext uri="{BB962C8B-B14F-4D97-AF65-F5344CB8AC3E}">
        <p14:creationId xmlns:p14="http://schemas.microsoft.com/office/powerpoint/2010/main" val="428496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400" dirty="0"/>
              <a:t>Audio streams, such as broadcast news, documentaries and personal videos contain sounds from a wide variety of sound sources</a:t>
            </a:r>
          </a:p>
          <a:p>
            <a:pPr marL="571500" indent="-571500" algn="just"/>
            <a:r>
              <a:rPr lang="en-US" sz="2400" dirty="0"/>
              <a:t>These streams include detectable audio events of interest, such as speech, music or sounds of animals</a:t>
            </a:r>
          </a:p>
          <a:p>
            <a:pPr marL="571500" indent="-571500" algn="just"/>
            <a:r>
              <a:rPr lang="en-US" sz="2400" dirty="0"/>
              <a:t>Beside the detection of sound event presence there is a need for detecting the direction of arrival (DOA) of the detected sound event. For such cases Deep Learning methods are often used but requires annotated data which is laborious and difficult to do reliably</a:t>
            </a:r>
          </a:p>
          <a:p>
            <a:pPr marL="571500" indent="-571500" algn="just"/>
            <a:r>
              <a:rPr lang="en-US" sz="2400" dirty="0"/>
              <a:t>The aim is to explore the possibility of automatically annotating spatial and temporal dimensions of sound objects detected in an audio stream with the help of a 360-degree</a:t>
            </a:r>
          </a:p>
          <a:p>
            <a:pPr marL="571500" indent="-571500" algn="just"/>
            <a:endParaRPr lang="en-US" sz="2800" dirty="0"/>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r>
              <a:rPr lang="fi-FI" dirty="0" err="1"/>
              <a:t>Crop</a:t>
            </a:r>
            <a:r>
              <a:rPr lang="fi-FI" dirty="0"/>
              <a:t> </a:t>
            </a:r>
            <a:r>
              <a:rPr lang="fi-FI" dirty="0" err="1"/>
              <a:t>powermap</a:t>
            </a:r>
            <a:r>
              <a:rPr lang="fi-FI" dirty="0"/>
              <a:t> </a:t>
            </a:r>
            <a:r>
              <a:rPr lang="fi-FI" dirty="0" err="1"/>
              <a:t>using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r>
              <a:rPr lang="fi-FI" dirty="0" err="1"/>
              <a:t>The</a:t>
            </a:r>
            <a:r>
              <a:rPr lang="fi-FI" dirty="0"/>
              <a:t> </a:t>
            </a:r>
            <a:r>
              <a:rPr lang="fi-FI" dirty="0" err="1"/>
              <a:t>detectected</a:t>
            </a:r>
            <a:r>
              <a:rPr lang="fi-FI" dirty="0"/>
              <a:t> </a:t>
            </a:r>
            <a:r>
              <a:rPr lang="fi-FI" dirty="0" err="1"/>
              <a:t>bounding</a:t>
            </a:r>
            <a:r>
              <a:rPr lang="fi-FI" dirty="0"/>
              <a:t> </a:t>
            </a:r>
            <a:r>
              <a:rPr lang="fi-FI" dirty="0" err="1"/>
              <a:t>boxes</a:t>
            </a:r>
            <a:r>
              <a:rPr lang="fi-FI" dirty="0"/>
              <a:t> in </a:t>
            </a:r>
            <a:r>
              <a:rPr lang="fi-FI" dirty="0" err="1"/>
              <a:t>the</a:t>
            </a:r>
            <a:r>
              <a:rPr lang="fi-FI" dirty="0"/>
              <a:t> </a:t>
            </a:r>
            <a:r>
              <a:rPr lang="fi-FI" dirty="0" err="1"/>
              <a:t>frame</a:t>
            </a:r>
            <a:r>
              <a:rPr lang="fi-FI" dirty="0"/>
              <a:t> </a:t>
            </a:r>
            <a:r>
              <a:rPr lang="fi-FI" dirty="0" err="1"/>
              <a:t>are</a:t>
            </a:r>
            <a:r>
              <a:rPr lang="fi-FI" dirty="0"/>
              <a:t> </a:t>
            </a:r>
            <a:r>
              <a:rPr lang="fi-FI" dirty="0" err="1"/>
              <a:t>used</a:t>
            </a:r>
            <a:r>
              <a:rPr lang="fi-FI" dirty="0"/>
              <a:t> to </a:t>
            </a:r>
            <a:r>
              <a:rPr lang="fi-FI" dirty="0" err="1"/>
              <a:t>crop</a:t>
            </a:r>
            <a:r>
              <a:rPr lang="fi-FI" dirty="0"/>
              <a:t> </a:t>
            </a:r>
            <a:r>
              <a:rPr lang="fi-FI" dirty="0" err="1"/>
              <a:t>the</a:t>
            </a:r>
            <a:r>
              <a:rPr lang="fi-FI" dirty="0"/>
              <a:t> </a:t>
            </a:r>
            <a:r>
              <a:rPr lang="fi-FI" dirty="0" err="1"/>
              <a:t>powermap</a:t>
            </a:r>
            <a:r>
              <a:rPr lang="fi-FI" dirty="0"/>
              <a:t> </a:t>
            </a:r>
            <a:r>
              <a:rPr lang="fi-FI" dirty="0" err="1"/>
              <a:t>array</a:t>
            </a:r>
            <a:endParaRPr lang="fi-FI" dirty="0"/>
          </a:p>
          <a:p>
            <a:pPr lvl="1"/>
            <a:r>
              <a:rPr lang="fi-FI" dirty="0" err="1"/>
              <a:t>Values</a:t>
            </a:r>
            <a:r>
              <a:rPr lang="fi-FI" dirty="0"/>
              <a:t> </a:t>
            </a:r>
            <a:r>
              <a:rPr lang="fi-FI" dirty="0" err="1"/>
              <a:t>within</a:t>
            </a:r>
            <a:r>
              <a:rPr lang="fi-FI" dirty="0"/>
              <a:t> </a:t>
            </a:r>
            <a:r>
              <a:rPr lang="fi-FI" dirty="0" err="1"/>
              <a:t>the</a:t>
            </a:r>
            <a:r>
              <a:rPr lang="fi-FI" dirty="0"/>
              <a:t> </a:t>
            </a:r>
            <a:r>
              <a:rPr lang="fi-FI" dirty="0" err="1"/>
              <a:t>bounding</a:t>
            </a:r>
            <a:r>
              <a:rPr lang="fi-FI" dirty="0"/>
              <a:t> box </a:t>
            </a:r>
            <a:r>
              <a:rPr lang="fi-FI" dirty="0" err="1"/>
              <a:t>are</a:t>
            </a:r>
            <a:r>
              <a:rPr lang="fi-FI" dirty="0"/>
              <a:t> </a:t>
            </a:r>
            <a:r>
              <a:rPr lang="fi-FI" dirty="0" err="1"/>
              <a:t>left</a:t>
            </a:r>
            <a:r>
              <a:rPr lang="fi-FI" dirty="0"/>
              <a:t> </a:t>
            </a:r>
            <a:r>
              <a:rPr lang="fi-FI" dirty="0" err="1"/>
              <a:t>unchanged</a:t>
            </a:r>
            <a:r>
              <a:rPr lang="fi-FI" dirty="0"/>
              <a:t>, </a:t>
            </a:r>
            <a:r>
              <a:rPr lang="fi-FI" dirty="0" err="1"/>
              <a:t>everything</a:t>
            </a:r>
            <a:r>
              <a:rPr lang="fi-FI" dirty="0"/>
              <a:t> </a:t>
            </a:r>
            <a:r>
              <a:rPr lang="fi-FI" dirty="0" err="1"/>
              <a:t>else</a:t>
            </a:r>
            <a:r>
              <a:rPr lang="fi-FI" dirty="0"/>
              <a:t> is set to </a:t>
            </a:r>
            <a:r>
              <a:rPr lang="fi-FI" dirty="0" err="1"/>
              <a:t>zero</a:t>
            </a:r>
            <a:endParaRPr lang="fi-FI" dirty="0"/>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ED843AD-2D07-4275-A02A-B9F35E3DE370}"/>
              </a:ext>
            </a:extLst>
          </p:cNvPr>
          <p:cNvSpPr>
            <a:spLocks noGrp="1"/>
          </p:cNvSpPr>
          <p:nvPr>
            <p:ph type="title"/>
          </p:nvPr>
        </p:nvSpPr>
        <p:spPr/>
        <p:txBody>
          <a:bodyPr/>
          <a:lstStyle/>
          <a:p>
            <a:r>
              <a:rPr lang="en-GB" dirty="0"/>
              <a:t>Demo of cropped </a:t>
            </a:r>
            <a:r>
              <a:rPr lang="en-GB" dirty="0" err="1"/>
              <a:t>powermap</a:t>
            </a:r>
            <a:endParaRPr lang="en-GB" dirty="0"/>
          </a:p>
        </p:txBody>
      </p:sp>
      <p:sp>
        <p:nvSpPr>
          <p:cNvPr id="3" name="Sisällön paikkamerkki 2">
            <a:extLst>
              <a:ext uri="{FF2B5EF4-FFF2-40B4-BE49-F238E27FC236}">
                <a16:creationId xmlns:a16="http://schemas.microsoft.com/office/drawing/2014/main" id="{25DDE24C-E80D-47C5-9094-F1C41C5A1969}"/>
              </a:ext>
            </a:extLst>
          </p:cNvPr>
          <p:cNvSpPr>
            <a:spLocks noGrp="1"/>
          </p:cNvSpPr>
          <p:nvPr>
            <p:ph idx="1"/>
          </p:nvPr>
        </p:nvSpPr>
        <p:spPr/>
        <p:txBody>
          <a:bodyPr/>
          <a:lstStyle/>
          <a:p>
            <a:r>
              <a:rPr lang="en-GB" dirty="0"/>
              <a:t>(video of audio </a:t>
            </a:r>
            <a:r>
              <a:rPr lang="en-GB" dirty="0" err="1"/>
              <a:t>powermap</a:t>
            </a:r>
            <a:r>
              <a:rPr lang="en-GB" dirty="0"/>
              <a:t> with cropping)</a:t>
            </a:r>
          </a:p>
        </p:txBody>
      </p:sp>
      <p:sp>
        <p:nvSpPr>
          <p:cNvPr id="4" name="Dian numeron paikkamerkki 3">
            <a:extLst>
              <a:ext uri="{FF2B5EF4-FFF2-40B4-BE49-F238E27FC236}">
                <a16:creationId xmlns:a16="http://schemas.microsoft.com/office/drawing/2014/main" id="{A58307B0-18A2-4946-ADD2-DB7096A0D54D}"/>
              </a:ext>
            </a:extLst>
          </p:cNvPr>
          <p:cNvSpPr>
            <a:spLocks noGrp="1"/>
          </p:cNvSpPr>
          <p:nvPr>
            <p:ph type="sldNum" sz="quarter" idx="4"/>
          </p:nvPr>
        </p:nvSpPr>
        <p:spPr/>
        <p:txBody>
          <a:bodyPr/>
          <a:lstStyle/>
          <a:p>
            <a:r>
              <a:rPr lang="en-GB" noProof="0"/>
              <a:t>|  </a:t>
            </a:r>
            <a:fld id="{CDC8994D-33BE-6F4B-918B-78B2D731EB1C}" type="slidenum">
              <a:rPr lang="en-GB" noProof="0" smtClean="0"/>
              <a:pPr/>
              <a:t>21</a:t>
            </a:fld>
            <a:endParaRPr lang="en-GB" noProof="0"/>
          </a:p>
        </p:txBody>
      </p:sp>
    </p:spTree>
    <p:extLst>
      <p:ext uri="{BB962C8B-B14F-4D97-AF65-F5344CB8AC3E}">
        <p14:creationId xmlns:p14="http://schemas.microsoft.com/office/powerpoint/2010/main" val="1835937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r>
              <a:rPr lang="fi-FI" dirty="0" err="1"/>
              <a:t>Determine</a:t>
            </a:r>
            <a:r>
              <a:rPr lang="fi-FI" dirty="0"/>
              <a:t> </a:t>
            </a:r>
            <a:r>
              <a:rPr lang="fi-FI" dirty="0" err="1"/>
              <a:t>energy</a:t>
            </a:r>
            <a:r>
              <a:rPr lang="fi-FI" dirty="0"/>
              <a:t> </a:t>
            </a:r>
            <a:r>
              <a:rPr lang="fi-FI" dirty="0" err="1"/>
              <a:t>based</a:t>
            </a:r>
            <a:r>
              <a:rPr lang="fi-FI" dirty="0"/>
              <a:t> on </a:t>
            </a:r>
            <a:r>
              <a:rPr lang="fi-FI" dirty="0" err="1"/>
              <a:t>cropped</a:t>
            </a:r>
            <a:r>
              <a:rPr lang="fi-FI" dirty="0"/>
              <a:t> </a:t>
            </a:r>
            <a:r>
              <a:rPr lang="fi-FI" dirty="0" err="1"/>
              <a:t>powermap</a:t>
            </a:r>
            <a:endParaRPr lang="fi-FI" dirty="0"/>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a:xfrm>
            <a:off x="410400" y="2422156"/>
            <a:ext cx="10515600" cy="3978643"/>
          </a:xfrm>
        </p:spPr>
        <p:txBody>
          <a:bodyPr/>
          <a:lstStyle/>
          <a:p>
            <a:r>
              <a:rPr lang="fi-FI" dirty="0" err="1"/>
              <a:t>The</a:t>
            </a:r>
            <a:r>
              <a:rPr lang="fi-FI" dirty="0"/>
              <a:t> </a:t>
            </a:r>
            <a:r>
              <a:rPr lang="fi-FI" dirty="0" err="1"/>
              <a:t>values</a:t>
            </a:r>
            <a:r>
              <a:rPr lang="fi-FI" dirty="0"/>
              <a:t> of </a:t>
            </a:r>
            <a:r>
              <a:rPr lang="fi-FI" dirty="0" err="1"/>
              <a:t>the</a:t>
            </a:r>
            <a:r>
              <a:rPr lang="fi-FI" dirty="0"/>
              <a:t> </a:t>
            </a:r>
            <a:r>
              <a:rPr lang="fi-FI" dirty="0" err="1"/>
              <a:t>cropped</a:t>
            </a:r>
            <a:r>
              <a:rPr lang="fi-FI" dirty="0"/>
              <a:t> </a:t>
            </a:r>
            <a:r>
              <a:rPr lang="fi-FI" dirty="0" err="1"/>
              <a:t>powermap</a:t>
            </a:r>
            <a:r>
              <a:rPr lang="fi-FI" dirty="0"/>
              <a:t> </a:t>
            </a:r>
            <a:r>
              <a:rPr lang="fi-FI" dirty="0" err="1"/>
              <a:t>arrays</a:t>
            </a:r>
            <a:r>
              <a:rPr lang="fi-FI" dirty="0"/>
              <a:t> </a:t>
            </a:r>
            <a:r>
              <a:rPr lang="fi-FI" dirty="0" err="1"/>
              <a:t>are</a:t>
            </a:r>
            <a:r>
              <a:rPr lang="fi-FI" dirty="0"/>
              <a:t> </a:t>
            </a:r>
            <a:r>
              <a:rPr lang="fi-FI" dirty="0" err="1"/>
              <a:t>summed</a:t>
            </a:r>
            <a:r>
              <a:rPr lang="fi-FI" dirty="0"/>
              <a:t> </a:t>
            </a:r>
            <a:r>
              <a:rPr lang="fi-FI" dirty="0" err="1"/>
              <a:t>together</a:t>
            </a:r>
            <a:endParaRPr lang="fi-FI" dirty="0"/>
          </a:p>
          <a:p>
            <a:pPr lvl="1"/>
            <a:r>
              <a:rPr lang="fi-FI" dirty="0"/>
              <a:t>If </a:t>
            </a:r>
            <a:r>
              <a:rPr lang="fi-FI" dirty="0" err="1"/>
              <a:t>the</a:t>
            </a:r>
            <a:r>
              <a:rPr lang="fi-FI" dirty="0"/>
              <a:t> </a:t>
            </a:r>
            <a:r>
              <a:rPr lang="fi-FI" dirty="0" err="1"/>
              <a:t>total</a:t>
            </a:r>
            <a:r>
              <a:rPr lang="fi-FI" dirty="0"/>
              <a:t> </a:t>
            </a:r>
            <a:r>
              <a:rPr lang="fi-FI" dirty="0" err="1"/>
              <a:t>audio</a:t>
            </a:r>
            <a:r>
              <a:rPr lang="fi-FI" dirty="0"/>
              <a:t> </a:t>
            </a:r>
            <a:r>
              <a:rPr lang="fi-FI" dirty="0" err="1"/>
              <a:t>energy</a:t>
            </a:r>
            <a:r>
              <a:rPr lang="fi-FI" dirty="0"/>
              <a:t> in </a:t>
            </a:r>
            <a:r>
              <a:rPr lang="fi-FI" dirty="0" err="1"/>
              <a:t>the</a:t>
            </a:r>
            <a:r>
              <a:rPr lang="fi-FI" dirty="0"/>
              <a:t> </a:t>
            </a:r>
            <a:r>
              <a:rPr lang="fi-FI" dirty="0" err="1"/>
              <a:t>bounding</a:t>
            </a:r>
            <a:r>
              <a:rPr lang="fi-FI" dirty="0"/>
              <a:t> box </a:t>
            </a:r>
            <a:r>
              <a:rPr lang="fi-FI" dirty="0" err="1"/>
              <a:t>exceeds</a:t>
            </a:r>
            <a:r>
              <a:rPr lang="fi-FI" dirty="0"/>
              <a:t> a set </a:t>
            </a:r>
            <a:r>
              <a:rPr lang="fi-FI" dirty="0" err="1"/>
              <a:t>threshold</a:t>
            </a:r>
            <a:r>
              <a:rPr lang="fi-FI" dirty="0"/>
              <a:t> </a:t>
            </a:r>
            <a:r>
              <a:rPr lang="fi-FI" dirty="0" err="1"/>
              <a:t>the</a:t>
            </a:r>
            <a:r>
              <a:rPr lang="fi-FI" dirty="0"/>
              <a:t> </a:t>
            </a:r>
            <a:r>
              <a:rPr lang="fi-FI" dirty="0" err="1"/>
              <a:t>audio</a:t>
            </a:r>
            <a:r>
              <a:rPr lang="fi-FI" dirty="0"/>
              <a:t> </a:t>
            </a:r>
            <a:r>
              <a:rPr lang="fi-FI" dirty="0" err="1"/>
              <a:t>activity</a:t>
            </a:r>
            <a:r>
              <a:rPr lang="fi-FI" dirty="0"/>
              <a:t> for </a:t>
            </a:r>
            <a:r>
              <a:rPr lang="fi-FI" dirty="0" err="1"/>
              <a:t>that</a:t>
            </a:r>
            <a:r>
              <a:rPr lang="fi-FI" dirty="0"/>
              <a:t> </a:t>
            </a:r>
            <a:r>
              <a:rPr lang="fi-FI" dirty="0" err="1"/>
              <a:t>class</a:t>
            </a:r>
            <a:r>
              <a:rPr lang="fi-FI" dirty="0"/>
              <a:t> is set to </a:t>
            </a:r>
            <a:r>
              <a:rPr lang="fi-FI" dirty="0" err="1"/>
              <a:t>one</a:t>
            </a:r>
            <a:r>
              <a:rPr lang="fi-FI" dirty="0"/>
              <a:t>, </a:t>
            </a:r>
            <a:r>
              <a:rPr lang="fi-FI" dirty="0" err="1"/>
              <a:t>otherwise</a:t>
            </a:r>
            <a:r>
              <a:rPr lang="fi-FI" dirty="0"/>
              <a:t> </a:t>
            </a:r>
            <a:r>
              <a:rPr lang="fi-FI" dirty="0" err="1"/>
              <a:t>zero</a:t>
            </a:r>
            <a:endParaRPr lang="fi-FI" dirty="0"/>
          </a:p>
          <a:p>
            <a:pPr lvl="1"/>
            <a:r>
              <a:rPr lang="fi-FI" dirty="0" err="1"/>
              <a:t>The</a:t>
            </a:r>
            <a:r>
              <a:rPr lang="fi-FI" dirty="0"/>
              <a:t> </a:t>
            </a:r>
            <a:r>
              <a:rPr lang="fi-FI" dirty="0" err="1"/>
              <a:t>new</a:t>
            </a:r>
            <a:r>
              <a:rPr lang="fi-FI" dirty="0"/>
              <a:t> </a:t>
            </a:r>
            <a:r>
              <a:rPr lang="fi-FI" dirty="0" err="1"/>
              <a:t>detections</a:t>
            </a:r>
            <a:r>
              <a:rPr lang="fi-FI" dirty="0"/>
              <a:t> (</a:t>
            </a:r>
            <a:r>
              <a:rPr lang="fi-FI" dirty="0" err="1"/>
              <a:t>with</a:t>
            </a:r>
            <a:r>
              <a:rPr lang="fi-FI" dirty="0"/>
              <a:t> </a:t>
            </a:r>
            <a:r>
              <a:rPr lang="fi-FI" dirty="0" err="1"/>
              <a:t>audio</a:t>
            </a:r>
            <a:r>
              <a:rPr lang="fi-FI" dirty="0"/>
              <a:t> </a:t>
            </a:r>
            <a:r>
              <a:rPr lang="fi-FI" dirty="0" err="1"/>
              <a:t>activity</a:t>
            </a:r>
            <a:r>
              <a:rPr lang="fi-FI" dirty="0"/>
              <a:t> </a:t>
            </a:r>
            <a:r>
              <a:rPr lang="fi-FI" dirty="0" err="1"/>
              <a:t>information</a:t>
            </a:r>
            <a:r>
              <a:rPr lang="fi-FI" dirty="0"/>
              <a:t> and </a:t>
            </a:r>
            <a:r>
              <a:rPr lang="fi-FI" dirty="0" err="1"/>
              <a:t>detection</a:t>
            </a:r>
            <a:r>
              <a:rPr lang="fi-FI" dirty="0"/>
              <a:t> </a:t>
            </a:r>
            <a:r>
              <a:rPr lang="fi-FI" dirty="0" err="1"/>
              <a:t>location</a:t>
            </a:r>
            <a:r>
              <a:rPr lang="fi-FI" dirty="0"/>
              <a:t> in </a:t>
            </a:r>
            <a:r>
              <a:rPr lang="fi-FI" dirty="0" err="1"/>
              <a:t>spherical</a:t>
            </a:r>
            <a:r>
              <a:rPr lang="fi-FI" dirty="0"/>
              <a:t> </a:t>
            </a:r>
            <a:r>
              <a:rPr lang="fi-FI" dirty="0" err="1"/>
              <a:t>coordinates</a:t>
            </a:r>
            <a:r>
              <a:rPr lang="fi-FI" dirty="0"/>
              <a:t>) </a:t>
            </a:r>
            <a:r>
              <a:rPr lang="fi-FI" dirty="0" err="1"/>
              <a:t>are</a:t>
            </a:r>
            <a:r>
              <a:rPr lang="fi-FI" dirty="0"/>
              <a:t> </a:t>
            </a:r>
            <a:r>
              <a:rPr lang="fi-FI" dirty="0" err="1"/>
              <a:t>outputted</a:t>
            </a:r>
            <a:r>
              <a:rPr lang="fi-FI" dirty="0"/>
              <a:t> to a </a:t>
            </a:r>
            <a:r>
              <a:rPr lang="fi-FI" dirty="0" err="1"/>
              <a:t>csv-file</a:t>
            </a:r>
            <a:endParaRPr lang="fi-FI" dirty="0"/>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22</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39316F8-D33F-4394-9145-EDAC75EAF85E}"/>
              </a:ext>
            </a:extLst>
          </p:cNvPr>
          <p:cNvSpPr>
            <a:spLocks noGrp="1"/>
          </p:cNvSpPr>
          <p:nvPr>
            <p:ph type="title"/>
          </p:nvPr>
        </p:nvSpPr>
        <p:spPr/>
        <p:txBody>
          <a:bodyPr/>
          <a:lstStyle/>
          <a:p>
            <a:r>
              <a:rPr lang="en-GB" dirty="0"/>
              <a:t>Output example</a:t>
            </a:r>
          </a:p>
        </p:txBody>
      </p:sp>
      <p:sp>
        <p:nvSpPr>
          <p:cNvPr id="3" name="Sisällön paikkamerkki 2">
            <a:extLst>
              <a:ext uri="{FF2B5EF4-FFF2-40B4-BE49-F238E27FC236}">
                <a16:creationId xmlns:a16="http://schemas.microsoft.com/office/drawing/2014/main" id="{0083B3F7-47F4-44D7-A5A2-49F14BB199D3}"/>
              </a:ext>
            </a:extLst>
          </p:cNvPr>
          <p:cNvSpPr>
            <a:spLocks noGrp="1"/>
          </p:cNvSpPr>
          <p:nvPr>
            <p:ph idx="1"/>
          </p:nvPr>
        </p:nvSpPr>
        <p:spPr/>
        <p:txBody>
          <a:bodyPr/>
          <a:lstStyle/>
          <a:p>
            <a:r>
              <a:rPr lang="en-GB"/>
              <a:t>(a </a:t>
            </a:r>
            <a:r>
              <a:rPr lang="en-GB" dirty="0"/>
              <a:t>screenshot of output CSV file)</a:t>
            </a:r>
          </a:p>
        </p:txBody>
      </p:sp>
      <p:sp>
        <p:nvSpPr>
          <p:cNvPr id="4" name="Dian numeron paikkamerkki 3">
            <a:extLst>
              <a:ext uri="{FF2B5EF4-FFF2-40B4-BE49-F238E27FC236}">
                <a16:creationId xmlns:a16="http://schemas.microsoft.com/office/drawing/2014/main" id="{4DD90C4C-890E-4C1C-8E9B-9ADE0E095AB4}"/>
              </a:ext>
            </a:extLst>
          </p:cNvPr>
          <p:cNvSpPr>
            <a:spLocks noGrp="1"/>
          </p:cNvSpPr>
          <p:nvPr>
            <p:ph type="sldNum" sz="quarter" idx="4"/>
          </p:nvPr>
        </p:nvSpPr>
        <p:spPr/>
        <p:txBody>
          <a:bodyPr/>
          <a:lstStyle/>
          <a:p>
            <a:r>
              <a:rPr lang="en-GB" noProof="0"/>
              <a:t>|  </a:t>
            </a:r>
            <a:fld id="{CDC8994D-33BE-6F4B-918B-78B2D731EB1C}" type="slidenum">
              <a:rPr lang="en-GB" noProof="0" smtClean="0"/>
              <a:pPr/>
              <a:t>23</a:t>
            </a:fld>
            <a:endParaRPr lang="en-GB" noProof="0"/>
          </a:p>
        </p:txBody>
      </p:sp>
    </p:spTree>
    <p:extLst>
      <p:ext uri="{BB962C8B-B14F-4D97-AF65-F5344CB8AC3E}">
        <p14:creationId xmlns:p14="http://schemas.microsoft.com/office/powerpoint/2010/main" val="88825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2</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24</a:t>
            </a:fld>
            <a:endParaRPr lang="en-GB" noProof="0"/>
          </a:p>
        </p:txBody>
      </p:sp>
    </p:spTree>
    <p:extLst>
      <p:ext uri="{BB962C8B-B14F-4D97-AF65-F5344CB8AC3E}">
        <p14:creationId xmlns:p14="http://schemas.microsoft.com/office/powerpoint/2010/main" val="3846966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r>
              <a:rPr lang="fi-FI" dirty="0" err="1"/>
              <a:t>Beamforming</a:t>
            </a:r>
            <a:r>
              <a:rPr lang="fi-FI" dirty="0"/>
              <a:t> </a:t>
            </a:r>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r>
              <a:rPr lang="fi-FI" dirty="0" err="1"/>
              <a:t>Beamforming</a:t>
            </a:r>
            <a:r>
              <a:rPr lang="fi-FI" dirty="0"/>
              <a:t> </a:t>
            </a:r>
            <a:r>
              <a:rPr lang="fi-FI" dirty="0" err="1"/>
              <a:t>can</a:t>
            </a:r>
            <a:r>
              <a:rPr lang="fi-FI" dirty="0"/>
              <a:t> </a:t>
            </a:r>
            <a:r>
              <a:rPr lang="fi-FI" dirty="0" err="1"/>
              <a:t>also</a:t>
            </a:r>
            <a:r>
              <a:rPr lang="fi-FI" dirty="0"/>
              <a:t> </a:t>
            </a:r>
            <a:r>
              <a:rPr lang="fi-FI" dirty="0" err="1"/>
              <a:t>be</a:t>
            </a:r>
            <a:r>
              <a:rPr lang="fi-FI" dirty="0"/>
              <a:t> </a:t>
            </a:r>
            <a:r>
              <a:rPr lang="fi-FI" dirty="0" err="1"/>
              <a:t>used</a:t>
            </a:r>
            <a:r>
              <a:rPr lang="fi-FI" dirty="0"/>
              <a:t> to </a:t>
            </a:r>
            <a:r>
              <a:rPr lang="fi-FI" dirty="0" err="1"/>
              <a:t>determine</a:t>
            </a:r>
            <a:r>
              <a:rPr lang="fi-FI" dirty="0"/>
              <a:t> </a:t>
            </a:r>
            <a:r>
              <a:rPr lang="fi-FI" dirty="0" err="1"/>
              <a:t>audio</a:t>
            </a:r>
            <a:r>
              <a:rPr lang="fi-FI" dirty="0"/>
              <a:t> </a:t>
            </a:r>
            <a:r>
              <a:rPr lang="fi-FI" dirty="0" err="1"/>
              <a:t>activity</a:t>
            </a:r>
            <a:r>
              <a:rPr lang="fi-FI" dirty="0"/>
              <a:t> (</a:t>
            </a:r>
            <a:r>
              <a:rPr lang="fi-FI" dirty="0" err="1"/>
              <a:t>function</a:t>
            </a:r>
            <a:r>
              <a:rPr lang="fi-FI" dirty="0"/>
              <a:t> </a:t>
            </a:r>
            <a:r>
              <a:rPr lang="fi-FI" dirty="0" err="1"/>
              <a:t>by</a:t>
            </a:r>
            <a:r>
              <a:rPr lang="fi-FI" dirty="0"/>
              <a:t> </a:t>
            </a:r>
            <a:r>
              <a:rPr lang="fi-FI" dirty="0" err="1"/>
              <a:t>Archontis</a:t>
            </a:r>
            <a:r>
              <a:rPr lang="fi-FI" dirty="0"/>
              <a:t>)</a:t>
            </a:r>
          </a:p>
          <a:p>
            <a:pPr lvl="1"/>
            <a:r>
              <a:rPr lang="fi-FI" dirty="0"/>
              <a:t>”</a:t>
            </a:r>
            <a:r>
              <a:rPr lang="fi-FI" dirty="0" err="1"/>
              <a:t>Listens</a:t>
            </a:r>
            <a:r>
              <a:rPr lang="fi-FI" dirty="0"/>
              <a:t>” to a </a:t>
            </a:r>
            <a:r>
              <a:rPr lang="fi-FI" dirty="0" err="1"/>
              <a:t>pointed</a:t>
            </a:r>
            <a:r>
              <a:rPr lang="fi-FI" dirty="0"/>
              <a:t> </a:t>
            </a:r>
            <a:r>
              <a:rPr lang="fi-FI" dirty="0" err="1"/>
              <a:t>direction</a:t>
            </a:r>
            <a:endParaRPr lang="fi-FI" dirty="0"/>
          </a:p>
          <a:p>
            <a:pPr lvl="1"/>
            <a:r>
              <a:rPr lang="fi-FI" dirty="0"/>
              <a:t>How to </a:t>
            </a:r>
            <a:r>
              <a:rPr lang="fi-FI" dirty="0" err="1"/>
              <a:t>get</a:t>
            </a:r>
            <a:r>
              <a:rPr lang="fi-FI" dirty="0"/>
              <a:t> a </a:t>
            </a:r>
            <a:r>
              <a:rPr lang="fi-FI" dirty="0" err="1"/>
              <a:t>pointed</a:t>
            </a:r>
            <a:r>
              <a:rPr lang="fi-FI" dirty="0"/>
              <a:t> </a:t>
            </a:r>
            <a:r>
              <a:rPr lang="fi-FI" dirty="0" err="1"/>
              <a:t>direction</a:t>
            </a:r>
            <a:r>
              <a:rPr lang="fi-FI" dirty="0"/>
              <a:t>?</a:t>
            </a:r>
          </a:p>
          <a:p>
            <a:pPr marL="1128713" lvl="2" indent="-457200">
              <a:buFont typeface="+mj-lt"/>
              <a:buAutoNum type="arabicPeriod"/>
            </a:pPr>
            <a:r>
              <a:rPr lang="fi-FI" dirty="0"/>
              <a:t>Multi-</a:t>
            </a:r>
            <a:r>
              <a:rPr lang="fi-FI" dirty="0" err="1"/>
              <a:t>frame</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Frame-level</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DeepSORT</a:t>
            </a:r>
            <a:endParaRPr lang="fi-FI" dirty="0"/>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25</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r>
              <a:rPr lang="fi-FI" dirty="0"/>
              <a:t>Multi-</a:t>
            </a:r>
            <a:r>
              <a:rPr lang="fi-FI" dirty="0" err="1"/>
              <a:t>frame</a:t>
            </a:r>
            <a:r>
              <a:rPr lang="fi-FI" dirty="0"/>
              <a:t> (video) </a:t>
            </a:r>
            <a:r>
              <a:rPr lang="fi-FI" dirty="0" err="1"/>
              <a:t>audio</a:t>
            </a:r>
            <a:r>
              <a:rPr lang="fi-FI" dirty="0"/>
              <a:t> </a:t>
            </a:r>
            <a:r>
              <a:rPr lang="fi-FI" dirty="0" err="1"/>
              <a:t>segments</a:t>
            </a:r>
            <a:br>
              <a:rPr lang="fi-FI" dirty="0"/>
            </a:br>
            <a:endParaRPr lang="fi-FI" dirty="0"/>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r>
              <a:rPr lang="fi-FI" dirty="0" err="1"/>
              <a:t>We</a:t>
            </a:r>
            <a:r>
              <a:rPr lang="fi-FI" dirty="0"/>
              <a:t> </a:t>
            </a:r>
            <a:r>
              <a:rPr lang="fi-FI" dirty="0" err="1"/>
              <a:t>want</a:t>
            </a:r>
            <a:r>
              <a:rPr lang="fi-FI" dirty="0"/>
              <a:t> to </a:t>
            </a:r>
            <a:r>
              <a:rPr lang="fi-FI" dirty="0" err="1"/>
              <a:t>find</a:t>
            </a:r>
            <a:r>
              <a:rPr lang="fi-FI" dirty="0"/>
              <a:t> </a:t>
            </a:r>
            <a:r>
              <a:rPr lang="fi-FI" dirty="0" err="1"/>
              <a:t>the</a:t>
            </a:r>
            <a:r>
              <a:rPr lang="fi-FI" dirty="0"/>
              <a:t> </a:t>
            </a:r>
            <a:r>
              <a:rPr lang="fi-FI" dirty="0" err="1"/>
              <a:t>temporal</a:t>
            </a:r>
            <a:r>
              <a:rPr lang="fi-FI" dirty="0"/>
              <a:t> </a:t>
            </a:r>
            <a:r>
              <a:rPr lang="fi-FI" dirty="0" err="1"/>
              <a:t>trajectories</a:t>
            </a:r>
            <a:r>
              <a:rPr lang="fi-FI" dirty="0"/>
              <a:t> of </a:t>
            </a:r>
            <a:r>
              <a:rPr lang="fi-FI" dirty="0" err="1"/>
              <a:t>visual</a:t>
            </a:r>
            <a:r>
              <a:rPr lang="fi-FI" dirty="0"/>
              <a:t> </a:t>
            </a:r>
            <a:r>
              <a:rPr lang="fi-FI" dirty="0" err="1"/>
              <a:t>objects</a:t>
            </a:r>
            <a:r>
              <a:rPr lang="fi-FI" dirty="0"/>
              <a:t> (</a:t>
            </a:r>
            <a:r>
              <a:rPr lang="fi-FI" dirty="0" err="1"/>
              <a:t>from</a:t>
            </a:r>
            <a:r>
              <a:rPr lang="fi-FI" dirty="0"/>
              <a:t> </a:t>
            </a:r>
            <a:r>
              <a:rPr lang="fi-FI" dirty="0" err="1"/>
              <a:t>the</a:t>
            </a:r>
            <a:r>
              <a:rPr lang="fi-FI" dirty="0"/>
              <a:t> video </a:t>
            </a:r>
            <a:r>
              <a:rPr lang="fi-FI" dirty="0" err="1"/>
              <a:t>tracker</a:t>
            </a:r>
            <a:r>
              <a:rPr lang="fi-FI" dirty="0"/>
              <a:t>)</a:t>
            </a:r>
          </a:p>
          <a:p>
            <a:r>
              <a:rPr lang="fi-FI" b="1" dirty="0" err="1"/>
              <a:t>Problem</a:t>
            </a:r>
            <a:r>
              <a:rPr lang="fi-FI" dirty="0"/>
              <a:t>: </a:t>
            </a:r>
            <a:r>
              <a:rPr lang="fi-FI" dirty="0" err="1"/>
              <a:t>how</a:t>
            </a:r>
            <a:r>
              <a:rPr lang="fi-FI" dirty="0"/>
              <a:t> to </a:t>
            </a:r>
            <a:r>
              <a:rPr lang="fi-FI" dirty="0" err="1"/>
              <a:t>find</a:t>
            </a:r>
            <a:r>
              <a:rPr lang="fi-FI" dirty="0"/>
              <a:t> </a:t>
            </a:r>
            <a:r>
              <a:rPr lang="fi-FI" dirty="0" err="1"/>
              <a:t>correspondences</a:t>
            </a:r>
            <a:r>
              <a:rPr lang="fi-FI" dirty="0"/>
              <a:t> </a:t>
            </a:r>
            <a:r>
              <a:rPr lang="fi-FI" dirty="0" err="1"/>
              <a:t>between</a:t>
            </a:r>
            <a:r>
              <a:rPr lang="fi-FI" dirty="0"/>
              <a:t> </a:t>
            </a:r>
            <a:r>
              <a:rPr lang="fi-FI" dirty="0" err="1"/>
              <a:t>objects</a:t>
            </a:r>
            <a:r>
              <a:rPr lang="fi-FI" dirty="0"/>
              <a:t> in </a:t>
            </a:r>
            <a:r>
              <a:rPr lang="fi-FI" dirty="0" err="1"/>
              <a:t>consecutive</a:t>
            </a:r>
            <a:r>
              <a:rPr lang="fi-FI" dirty="0"/>
              <a:t> </a:t>
            </a:r>
            <a:r>
              <a:rPr lang="fi-FI" dirty="0" err="1"/>
              <a:t>frames</a:t>
            </a:r>
            <a:r>
              <a:rPr lang="fi-FI" dirty="0"/>
              <a:t>?</a:t>
            </a:r>
          </a:p>
          <a:p>
            <a:pPr marL="828675" lvl="1" indent="-514350">
              <a:buFont typeface="+mj-lt"/>
              <a:buAutoNum type="arabicPeriod"/>
            </a:pPr>
            <a:r>
              <a:rPr lang="fi-FI" dirty="0" err="1"/>
              <a:t>Have</a:t>
            </a:r>
            <a:r>
              <a:rPr lang="fi-FI" dirty="0"/>
              <a:t> </a:t>
            </a:r>
            <a:r>
              <a:rPr lang="fi-FI" dirty="0" err="1"/>
              <a:t>only</a:t>
            </a:r>
            <a:r>
              <a:rPr lang="fi-FI" dirty="0"/>
              <a:t> </a:t>
            </a:r>
            <a:r>
              <a:rPr lang="fi-FI" dirty="0" err="1"/>
              <a:t>one</a:t>
            </a:r>
            <a:r>
              <a:rPr lang="fi-FI" dirty="0"/>
              <a:t> </a:t>
            </a:r>
            <a:r>
              <a:rPr lang="fi-FI" dirty="0" err="1"/>
              <a:t>object</a:t>
            </a:r>
            <a:r>
              <a:rPr lang="fi-FI" dirty="0"/>
              <a:t> </a:t>
            </a:r>
            <a:r>
              <a:rPr lang="fi-FI" dirty="0" err="1"/>
              <a:t>present</a:t>
            </a:r>
            <a:r>
              <a:rPr lang="fi-FI" dirty="0"/>
              <a:t> in video (</a:t>
            </a:r>
            <a:r>
              <a:rPr lang="fi-FI" dirty="0" err="1"/>
              <a:t>current</a:t>
            </a:r>
            <a:r>
              <a:rPr lang="fi-FI" dirty="0"/>
              <a:t> </a:t>
            </a:r>
            <a:r>
              <a:rPr lang="fi-FI" dirty="0" err="1"/>
              <a:t>implementation</a:t>
            </a:r>
            <a:r>
              <a:rPr lang="fi-FI" dirty="0"/>
              <a:t>)</a:t>
            </a:r>
            <a:endParaRPr lang="fi-FI" i="1" dirty="0"/>
          </a:p>
          <a:p>
            <a:pPr marL="828675" lvl="1" indent="-514350">
              <a:buFont typeface="+mj-lt"/>
              <a:buAutoNum type="arabicPeriod"/>
            </a:pPr>
            <a:r>
              <a:rPr lang="fi-FI" dirty="0"/>
              <a:t>Some </a:t>
            </a:r>
            <a:r>
              <a:rPr lang="fi-FI" dirty="0" err="1"/>
              <a:t>more</a:t>
            </a:r>
            <a:r>
              <a:rPr lang="fi-FI" dirty="0"/>
              <a:t> </a:t>
            </a:r>
            <a:r>
              <a:rPr lang="fi-FI" dirty="0" err="1"/>
              <a:t>advanced</a:t>
            </a:r>
            <a:r>
              <a:rPr lang="fi-FI" dirty="0"/>
              <a:t> </a:t>
            </a:r>
            <a:r>
              <a:rPr lang="fi-FI" dirty="0" err="1"/>
              <a:t>method</a:t>
            </a:r>
            <a:r>
              <a:rPr lang="fi-FI" dirty="0"/>
              <a:t>, </a:t>
            </a:r>
            <a:r>
              <a:rPr lang="fi-FI" dirty="0" err="1"/>
              <a:t>e.g</a:t>
            </a:r>
            <a:r>
              <a:rPr lang="fi-FI" dirty="0"/>
              <a:t>. a video </a:t>
            </a:r>
            <a:r>
              <a:rPr lang="fi-FI" dirty="0" err="1"/>
              <a:t>object</a:t>
            </a:r>
            <a:r>
              <a:rPr lang="fi-FI" dirty="0"/>
              <a:t> </a:t>
            </a:r>
            <a:r>
              <a:rPr lang="fi-FI" dirty="0" err="1"/>
              <a:t>tracker</a:t>
            </a:r>
            <a:endParaRPr lang="fi-FI" dirty="0"/>
          </a:p>
          <a:p>
            <a:pPr marL="828675" lvl="1" indent="-514350">
              <a:buFont typeface="+mj-lt"/>
              <a:buAutoNum type="arabicPeriod"/>
            </a:pPr>
            <a:r>
              <a:rPr lang="fi-FI" u="sng" dirty="0" err="1"/>
              <a:t>Handle</a:t>
            </a:r>
            <a:r>
              <a:rPr lang="fi-FI" u="sng" dirty="0"/>
              <a:t> </a:t>
            </a:r>
            <a:r>
              <a:rPr lang="fi-FI" u="sng" dirty="0" err="1"/>
              <a:t>everything</a:t>
            </a:r>
            <a:r>
              <a:rPr lang="fi-FI" u="sng" dirty="0"/>
              <a:t> on </a:t>
            </a:r>
            <a:r>
              <a:rPr lang="fi-FI" u="sng" dirty="0" err="1"/>
              <a:t>frame-level</a:t>
            </a:r>
            <a:r>
              <a:rPr lang="fi-FI" dirty="0"/>
              <a:t> (</a:t>
            </a:r>
            <a:r>
              <a:rPr lang="fi-FI" dirty="0" err="1"/>
              <a:t>also</a:t>
            </a:r>
            <a:r>
              <a:rPr lang="fi-FI" dirty="0"/>
              <a:t> </a:t>
            </a:r>
            <a:r>
              <a:rPr lang="fi-FI" dirty="0" err="1"/>
              <a:t>implemented</a:t>
            </a:r>
            <a:r>
              <a:rPr lang="fi-FI" dirty="0"/>
              <a:t>)</a:t>
            </a:r>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26</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6A33377-7ABC-4ECE-946F-985300FEA008}"/>
              </a:ext>
            </a:extLst>
          </p:cNvPr>
          <p:cNvSpPr>
            <a:spLocks noGrp="1"/>
          </p:cNvSpPr>
          <p:nvPr>
            <p:ph type="title"/>
          </p:nvPr>
        </p:nvSpPr>
        <p:spPr/>
        <p:txBody>
          <a:bodyPr/>
          <a:lstStyle/>
          <a:p>
            <a:r>
              <a:rPr lang="en-GB" dirty="0"/>
              <a:t>Demo of only one object present in video</a:t>
            </a:r>
          </a:p>
        </p:txBody>
      </p:sp>
      <p:sp>
        <p:nvSpPr>
          <p:cNvPr id="4" name="Dian numeron paikkamerkki 3">
            <a:extLst>
              <a:ext uri="{FF2B5EF4-FFF2-40B4-BE49-F238E27FC236}">
                <a16:creationId xmlns:a16="http://schemas.microsoft.com/office/drawing/2014/main" id="{DB28172F-79C2-4545-99F7-62221FD77B03}"/>
              </a:ext>
            </a:extLst>
          </p:cNvPr>
          <p:cNvSpPr>
            <a:spLocks noGrp="1"/>
          </p:cNvSpPr>
          <p:nvPr>
            <p:ph type="sldNum" sz="quarter" idx="4"/>
          </p:nvPr>
        </p:nvSpPr>
        <p:spPr/>
        <p:txBody>
          <a:bodyPr/>
          <a:lstStyle/>
          <a:p>
            <a:r>
              <a:rPr lang="en-GB" noProof="0"/>
              <a:t>|  </a:t>
            </a:r>
            <a:fld id="{CDC8994D-33BE-6F4B-918B-78B2D731EB1C}" type="slidenum">
              <a:rPr lang="en-GB" noProof="0" smtClean="0"/>
              <a:pPr/>
              <a:t>27</a:t>
            </a:fld>
            <a:endParaRPr lang="en-GB" noProof="0"/>
          </a:p>
        </p:txBody>
      </p:sp>
      <p:sp>
        <p:nvSpPr>
          <p:cNvPr id="7" name="Nuoli: Alas 6">
            <a:extLst>
              <a:ext uri="{FF2B5EF4-FFF2-40B4-BE49-F238E27FC236}">
                <a16:creationId xmlns:a16="http://schemas.microsoft.com/office/drawing/2014/main" id="{44FF12C2-EA6B-49BB-9634-F1B7C37E3F4E}"/>
              </a:ext>
            </a:extLst>
          </p:cNvPr>
          <p:cNvSpPr/>
          <p:nvPr/>
        </p:nvSpPr>
        <p:spPr>
          <a:xfrm>
            <a:off x="4950174" y="3892469"/>
            <a:ext cx="114582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Kuva 10">
            <a:extLst>
              <a:ext uri="{FF2B5EF4-FFF2-40B4-BE49-F238E27FC236}">
                <a16:creationId xmlns:a16="http://schemas.microsoft.com/office/drawing/2014/main" id="{6173090D-10CA-47A9-8936-D7AF5F407BE9}"/>
              </a:ext>
            </a:extLst>
          </p:cNvPr>
          <p:cNvPicPr>
            <a:picLocks noChangeAspect="1"/>
          </p:cNvPicPr>
          <p:nvPr/>
        </p:nvPicPr>
        <p:blipFill>
          <a:blip r:embed="rId2"/>
          <a:stretch>
            <a:fillRect/>
          </a:stretch>
        </p:blipFill>
        <p:spPr>
          <a:xfrm>
            <a:off x="2416920" y="4943475"/>
            <a:ext cx="6276975" cy="1914525"/>
          </a:xfrm>
          <a:prstGeom prst="rect">
            <a:avLst/>
          </a:prstGeom>
        </p:spPr>
      </p:pic>
      <p:pic>
        <p:nvPicPr>
          <p:cNvPr id="13" name="Kuva 12">
            <a:extLst>
              <a:ext uri="{FF2B5EF4-FFF2-40B4-BE49-F238E27FC236}">
                <a16:creationId xmlns:a16="http://schemas.microsoft.com/office/drawing/2014/main" id="{944E22C8-7847-4A6E-9F8C-2F5E48A16D6D}"/>
              </a:ext>
            </a:extLst>
          </p:cNvPr>
          <p:cNvPicPr>
            <a:picLocks noChangeAspect="1"/>
          </p:cNvPicPr>
          <p:nvPr/>
        </p:nvPicPr>
        <p:blipFill>
          <a:blip r:embed="rId3"/>
          <a:stretch>
            <a:fillRect/>
          </a:stretch>
        </p:blipFill>
        <p:spPr>
          <a:xfrm>
            <a:off x="2378450" y="1724372"/>
            <a:ext cx="6219825" cy="2095500"/>
          </a:xfrm>
          <a:prstGeom prst="rect">
            <a:avLst/>
          </a:prstGeom>
        </p:spPr>
      </p:pic>
    </p:spTree>
    <p:extLst>
      <p:ext uri="{BB962C8B-B14F-4D97-AF65-F5344CB8AC3E}">
        <p14:creationId xmlns:p14="http://schemas.microsoft.com/office/powerpoint/2010/main" val="694814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4A6B2C-9A09-4114-874B-1D941F806F15}"/>
              </a:ext>
            </a:extLst>
          </p:cNvPr>
          <p:cNvSpPr>
            <a:spLocks noGrp="1"/>
          </p:cNvSpPr>
          <p:nvPr>
            <p:ph type="title"/>
          </p:nvPr>
        </p:nvSpPr>
        <p:spPr/>
        <p:txBody>
          <a:bodyPr/>
          <a:lstStyle/>
          <a:p>
            <a:r>
              <a:rPr lang="fi-FI" dirty="0" err="1"/>
              <a:t>Frame-level</a:t>
            </a:r>
            <a:r>
              <a:rPr lang="fi-FI" dirty="0"/>
              <a:t> (video) </a:t>
            </a:r>
            <a:r>
              <a:rPr lang="fi-FI" dirty="0" err="1"/>
              <a:t>audio</a:t>
            </a:r>
            <a:r>
              <a:rPr lang="fi-FI" dirty="0"/>
              <a:t> </a:t>
            </a:r>
            <a:r>
              <a:rPr lang="fi-FI" dirty="0" err="1"/>
              <a:t>segments</a:t>
            </a:r>
            <a:br>
              <a:rPr lang="fi-FI" dirty="0"/>
            </a:br>
            <a:endParaRPr lang="en-GB" dirty="0"/>
          </a:p>
        </p:txBody>
      </p:sp>
      <p:sp>
        <p:nvSpPr>
          <p:cNvPr id="3" name="Sisällön paikkamerkki 2">
            <a:extLst>
              <a:ext uri="{FF2B5EF4-FFF2-40B4-BE49-F238E27FC236}">
                <a16:creationId xmlns:a16="http://schemas.microsoft.com/office/drawing/2014/main" id="{ED991E6B-FF3E-4B86-B117-40CB9A586D2F}"/>
              </a:ext>
            </a:extLst>
          </p:cNvPr>
          <p:cNvSpPr>
            <a:spLocks noGrp="1"/>
          </p:cNvSpPr>
          <p:nvPr>
            <p:ph idx="1"/>
          </p:nvPr>
        </p:nvSpPr>
        <p:spPr/>
        <p:txBody>
          <a:bodyPr/>
          <a:lstStyle/>
          <a:p>
            <a:r>
              <a:rPr lang="en-GB" dirty="0"/>
              <a:t>Basic idea:</a:t>
            </a:r>
          </a:p>
          <a:p>
            <a:pPr marL="828675" lvl="1" indent="-514350">
              <a:buFont typeface="+mj-lt"/>
              <a:buAutoNum type="arabicPeriod"/>
            </a:pPr>
            <a:r>
              <a:rPr lang="en-GB" dirty="0"/>
              <a:t>For each frame:</a:t>
            </a:r>
          </a:p>
          <a:p>
            <a:pPr marL="1144588" lvl="2" indent="-514350">
              <a:buFont typeface="+mj-lt"/>
              <a:buAutoNum type="arabicPeriod"/>
            </a:pPr>
            <a:r>
              <a:rPr lang="en-GB" dirty="0"/>
              <a:t>Take the 100-ms audio segment corresponding to the video frame (video at 10 fps)</a:t>
            </a:r>
          </a:p>
          <a:p>
            <a:pPr marL="1144588" lvl="2" indent="-514350">
              <a:buFont typeface="+mj-lt"/>
              <a:buAutoNum type="arabicPeriod"/>
            </a:pPr>
            <a:r>
              <a:rPr lang="en-GB" dirty="0"/>
              <a:t>List all detected objects within the frame</a:t>
            </a:r>
          </a:p>
          <a:p>
            <a:pPr marL="1144588" lvl="2" indent="-514350">
              <a:buFont typeface="+mj-lt"/>
              <a:buAutoNum type="arabicPeriod"/>
            </a:pPr>
            <a:endParaRPr lang="en-GB" dirty="0"/>
          </a:p>
          <a:p>
            <a:pPr marL="828675" lvl="1" indent="-514350">
              <a:buFont typeface="+mj-lt"/>
              <a:buAutoNum type="arabicPeriod"/>
            </a:pPr>
            <a:r>
              <a:rPr lang="en-GB" dirty="0"/>
              <a:t>For each object in a frame, give the bounding box </a:t>
            </a:r>
            <a:r>
              <a:rPr lang="en-GB" dirty="0" err="1"/>
              <a:t>center</a:t>
            </a:r>
            <a:r>
              <a:rPr lang="en-GB" dirty="0"/>
              <a:t> coordinates (azimuth, elevation) to the beamformer</a:t>
            </a:r>
            <a:endParaRPr lang="en-GB" i="1" dirty="0"/>
          </a:p>
          <a:p>
            <a:pPr marL="828675" lvl="1" indent="-514350">
              <a:buFont typeface="+mj-lt"/>
              <a:buAutoNum type="arabicPeriod"/>
            </a:pPr>
            <a:endParaRPr lang="en-GB" dirty="0"/>
          </a:p>
        </p:txBody>
      </p:sp>
      <p:sp>
        <p:nvSpPr>
          <p:cNvPr id="4" name="Dian numeron paikkamerkki 3">
            <a:extLst>
              <a:ext uri="{FF2B5EF4-FFF2-40B4-BE49-F238E27FC236}">
                <a16:creationId xmlns:a16="http://schemas.microsoft.com/office/drawing/2014/main" id="{4ED9DC2E-721D-41C4-AD04-132BF4A7DB02}"/>
              </a:ext>
            </a:extLst>
          </p:cNvPr>
          <p:cNvSpPr>
            <a:spLocks noGrp="1"/>
          </p:cNvSpPr>
          <p:nvPr>
            <p:ph type="sldNum" sz="quarter" idx="4"/>
          </p:nvPr>
        </p:nvSpPr>
        <p:spPr/>
        <p:txBody>
          <a:bodyPr/>
          <a:lstStyle/>
          <a:p>
            <a:r>
              <a:rPr lang="en-GB" noProof="0"/>
              <a:t>|  </a:t>
            </a:r>
            <a:fld id="{CDC8994D-33BE-6F4B-918B-78B2D731EB1C}" type="slidenum">
              <a:rPr lang="en-GB" noProof="0" smtClean="0"/>
              <a:pPr/>
              <a:t>28</a:t>
            </a:fld>
            <a:endParaRPr lang="en-GB" noProof="0"/>
          </a:p>
        </p:txBody>
      </p:sp>
    </p:spTree>
    <p:extLst>
      <p:ext uri="{BB962C8B-B14F-4D97-AF65-F5344CB8AC3E}">
        <p14:creationId xmlns:p14="http://schemas.microsoft.com/office/powerpoint/2010/main" val="2269648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39B0B1C-3807-4683-BC03-C1E1928FEF06}"/>
              </a:ext>
            </a:extLst>
          </p:cNvPr>
          <p:cNvSpPr>
            <a:spLocks noGrp="1"/>
          </p:cNvSpPr>
          <p:nvPr>
            <p:ph type="title"/>
          </p:nvPr>
        </p:nvSpPr>
        <p:spPr/>
        <p:txBody>
          <a:bodyPr/>
          <a:lstStyle/>
          <a:p>
            <a:r>
              <a:rPr lang="en-GB" dirty="0"/>
              <a:t>Demo of frame-level audio segments</a:t>
            </a:r>
          </a:p>
        </p:txBody>
      </p:sp>
      <p:sp>
        <p:nvSpPr>
          <p:cNvPr id="4" name="Dian numeron paikkamerkki 3">
            <a:extLst>
              <a:ext uri="{FF2B5EF4-FFF2-40B4-BE49-F238E27FC236}">
                <a16:creationId xmlns:a16="http://schemas.microsoft.com/office/drawing/2014/main" id="{AA88B802-9639-4F4B-A82B-4B5D379AA37B}"/>
              </a:ext>
            </a:extLst>
          </p:cNvPr>
          <p:cNvSpPr>
            <a:spLocks noGrp="1"/>
          </p:cNvSpPr>
          <p:nvPr>
            <p:ph type="sldNum" sz="quarter" idx="4"/>
          </p:nvPr>
        </p:nvSpPr>
        <p:spPr/>
        <p:txBody>
          <a:bodyPr/>
          <a:lstStyle/>
          <a:p>
            <a:r>
              <a:rPr lang="en-GB" noProof="0"/>
              <a:t>|  </a:t>
            </a:r>
            <a:fld id="{CDC8994D-33BE-6F4B-918B-78B2D731EB1C}" type="slidenum">
              <a:rPr lang="en-GB" noProof="0" smtClean="0"/>
              <a:pPr/>
              <a:t>29</a:t>
            </a:fld>
            <a:endParaRPr lang="en-GB" noProof="0"/>
          </a:p>
        </p:txBody>
      </p:sp>
      <p:pic>
        <p:nvPicPr>
          <p:cNvPr id="6" name="Kuva 5">
            <a:extLst>
              <a:ext uri="{FF2B5EF4-FFF2-40B4-BE49-F238E27FC236}">
                <a16:creationId xmlns:a16="http://schemas.microsoft.com/office/drawing/2014/main" id="{96C007BD-FDAE-443E-B3DD-6A0AAD8D147E}"/>
              </a:ext>
            </a:extLst>
          </p:cNvPr>
          <p:cNvPicPr>
            <a:picLocks noChangeAspect="1"/>
          </p:cNvPicPr>
          <p:nvPr/>
        </p:nvPicPr>
        <p:blipFill>
          <a:blip r:embed="rId2"/>
          <a:stretch>
            <a:fillRect/>
          </a:stretch>
        </p:blipFill>
        <p:spPr>
          <a:xfrm>
            <a:off x="2415412" y="1644773"/>
            <a:ext cx="6505575" cy="1562100"/>
          </a:xfrm>
          <a:prstGeom prst="rect">
            <a:avLst/>
          </a:prstGeom>
        </p:spPr>
      </p:pic>
      <p:sp>
        <p:nvSpPr>
          <p:cNvPr id="7" name="Nuoli: Alas 6">
            <a:extLst>
              <a:ext uri="{FF2B5EF4-FFF2-40B4-BE49-F238E27FC236}">
                <a16:creationId xmlns:a16="http://schemas.microsoft.com/office/drawing/2014/main" id="{E98866ED-FE44-4514-9276-5C0621A7A140}"/>
              </a:ext>
            </a:extLst>
          </p:cNvPr>
          <p:cNvSpPr/>
          <p:nvPr/>
        </p:nvSpPr>
        <p:spPr>
          <a:xfrm>
            <a:off x="5095286" y="3294307"/>
            <a:ext cx="114582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Kuva 8">
            <a:extLst>
              <a:ext uri="{FF2B5EF4-FFF2-40B4-BE49-F238E27FC236}">
                <a16:creationId xmlns:a16="http://schemas.microsoft.com/office/drawing/2014/main" id="{035EF1CE-49B0-4EA6-BB01-0A6445A3875A}"/>
              </a:ext>
            </a:extLst>
          </p:cNvPr>
          <p:cNvPicPr>
            <a:picLocks noChangeAspect="1"/>
          </p:cNvPicPr>
          <p:nvPr/>
        </p:nvPicPr>
        <p:blipFill>
          <a:blip r:embed="rId3"/>
          <a:stretch>
            <a:fillRect/>
          </a:stretch>
        </p:blipFill>
        <p:spPr>
          <a:xfrm>
            <a:off x="2415412" y="4530015"/>
            <a:ext cx="6638925" cy="1562100"/>
          </a:xfrm>
          <a:prstGeom prst="rect">
            <a:avLst/>
          </a:prstGeom>
        </p:spPr>
      </p:pic>
    </p:spTree>
    <p:extLst>
      <p:ext uri="{BB962C8B-B14F-4D97-AF65-F5344CB8AC3E}">
        <p14:creationId xmlns:p14="http://schemas.microsoft.com/office/powerpoint/2010/main" val="14791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9D6C59-0686-45FE-8AC9-A9F9A9BAB504}"/>
              </a:ext>
            </a:extLst>
          </p:cNvPr>
          <p:cNvPicPr>
            <a:picLocks noGrp="1" noChangeAspect="1"/>
          </p:cNvPicPr>
          <p:nvPr>
            <p:ph idx="1"/>
          </p:nvPr>
        </p:nvPicPr>
        <p:blipFill rotWithShape="1">
          <a:blip r:embed="rId2"/>
          <a:srcRect b="881"/>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pPr>
              <a:spcAft>
                <a:spcPts val="600"/>
              </a:spcAft>
            </a:pPr>
            <a:r>
              <a:rPr lang="en-GB" noProof="0"/>
              <a:t>|  </a:t>
            </a:r>
            <a:fld id="{CDC8994D-33BE-6F4B-918B-78B2D731EB1C}" type="slidenum">
              <a:rPr lang="en-GB" noProof="0" smtClean="0"/>
              <a:pPr>
                <a:spcAft>
                  <a:spcPts val="600"/>
                </a:spcAft>
              </a:pPr>
              <a:t>3</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Future Development Targets</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30</a:t>
            </a:fld>
            <a:endParaRPr lang="en-GB" noProof="0"/>
          </a:p>
        </p:txBody>
      </p:sp>
    </p:spTree>
    <p:extLst>
      <p:ext uri="{BB962C8B-B14F-4D97-AF65-F5344CB8AC3E}">
        <p14:creationId xmlns:p14="http://schemas.microsoft.com/office/powerpoint/2010/main" val="276301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D3C2-F9FC-4010-B128-BEAA45FD84B2}"/>
              </a:ext>
            </a:extLst>
          </p:cNvPr>
          <p:cNvSpPr>
            <a:spLocks noGrp="1"/>
          </p:cNvSpPr>
          <p:nvPr>
            <p:ph type="title"/>
          </p:nvPr>
        </p:nvSpPr>
        <p:spPr/>
        <p:txBody>
          <a:bodyPr/>
          <a:lstStyle/>
          <a:p>
            <a:r>
              <a:rPr lang="fi-FI" dirty="0" err="1"/>
              <a:t>Future</a:t>
            </a:r>
            <a:r>
              <a:rPr lang="fi-FI" dirty="0"/>
              <a:t> </a:t>
            </a:r>
            <a:r>
              <a:rPr lang="fi-FI" dirty="0" err="1"/>
              <a:t>Development</a:t>
            </a:r>
            <a:endParaRPr lang="en-FI" dirty="0"/>
          </a:p>
        </p:txBody>
      </p:sp>
      <p:sp>
        <p:nvSpPr>
          <p:cNvPr id="3" name="Content Placeholder 2">
            <a:extLst>
              <a:ext uri="{FF2B5EF4-FFF2-40B4-BE49-F238E27FC236}">
                <a16:creationId xmlns:a16="http://schemas.microsoft.com/office/drawing/2014/main" id="{0C07F47F-F3BA-4E37-8A5B-B8164DB2560F}"/>
              </a:ext>
            </a:extLst>
          </p:cNvPr>
          <p:cNvSpPr>
            <a:spLocks noGrp="1"/>
          </p:cNvSpPr>
          <p:nvPr>
            <p:ph idx="1"/>
          </p:nvPr>
        </p:nvSpPr>
        <p:spPr/>
        <p:txBody>
          <a:bodyPr/>
          <a:lstStyle/>
          <a:p>
            <a:r>
              <a:rPr lang="fi-FI" dirty="0" err="1"/>
              <a:t>The</a:t>
            </a:r>
            <a:r>
              <a:rPr lang="fi-FI" dirty="0"/>
              <a:t> </a:t>
            </a:r>
            <a:r>
              <a:rPr lang="fi-FI" dirty="0" err="1"/>
              <a:t>project</a:t>
            </a:r>
            <a:r>
              <a:rPr lang="fi-FI" dirty="0"/>
              <a:t> </a:t>
            </a:r>
            <a:r>
              <a:rPr lang="fi-FI" dirty="0" err="1"/>
              <a:t>worked</a:t>
            </a:r>
            <a:r>
              <a:rPr lang="fi-FI" dirty="0"/>
              <a:t> as a </a:t>
            </a:r>
            <a:r>
              <a:rPr lang="fi-FI" dirty="0" err="1"/>
              <a:t>proof</a:t>
            </a:r>
            <a:r>
              <a:rPr lang="fi-FI" dirty="0"/>
              <a:t>-of-</a:t>
            </a:r>
            <a:r>
              <a:rPr lang="fi-FI" dirty="0" err="1"/>
              <a:t>concept</a:t>
            </a:r>
            <a:endParaRPr lang="fi-FI" dirty="0"/>
          </a:p>
          <a:p>
            <a:r>
              <a:rPr lang="fi-FI" dirty="0" err="1"/>
              <a:t>The</a:t>
            </a:r>
            <a:r>
              <a:rPr lang="fi-FI" dirty="0"/>
              <a:t> </a:t>
            </a:r>
            <a:r>
              <a:rPr lang="fi-FI" dirty="0" err="1"/>
              <a:t>system</a:t>
            </a:r>
            <a:r>
              <a:rPr lang="fi-FI" dirty="0"/>
              <a:t> </a:t>
            </a:r>
            <a:r>
              <a:rPr lang="fi-FI" dirty="0" err="1"/>
              <a:t>should</a:t>
            </a:r>
            <a:r>
              <a:rPr lang="fi-FI" dirty="0"/>
              <a:t> </a:t>
            </a:r>
            <a:r>
              <a:rPr lang="fi-FI" dirty="0" err="1"/>
              <a:t>be</a:t>
            </a:r>
            <a:r>
              <a:rPr lang="fi-FI" dirty="0"/>
              <a:t> </a:t>
            </a:r>
            <a:r>
              <a:rPr lang="fi-FI" dirty="0" err="1"/>
              <a:t>tested</a:t>
            </a:r>
            <a:r>
              <a:rPr lang="fi-FI" dirty="0"/>
              <a:t> </a:t>
            </a:r>
            <a:r>
              <a:rPr lang="fi-FI" dirty="0" err="1"/>
              <a:t>more</a:t>
            </a:r>
            <a:r>
              <a:rPr lang="fi-FI" dirty="0"/>
              <a:t> </a:t>
            </a:r>
            <a:r>
              <a:rPr lang="fi-FI" dirty="0" err="1"/>
              <a:t>vigorously</a:t>
            </a:r>
            <a:endParaRPr lang="fi-FI" dirty="0"/>
          </a:p>
          <a:p>
            <a:pPr lvl="1"/>
            <a:r>
              <a:rPr lang="fi-FI" dirty="0"/>
              <a:t>More </a:t>
            </a:r>
            <a:r>
              <a:rPr lang="fi-FI" dirty="0" err="1"/>
              <a:t>recordings</a:t>
            </a:r>
            <a:r>
              <a:rPr lang="fi-FI" dirty="0"/>
              <a:t>, </a:t>
            </a:r>
            <a:r>
              <a:rPr lang="fi-FI" dirty="0" err="1"/>
              <a:t>testing</a:t>
            </a:r>
            <a:r>
              <a:rPr lang="fi-FI" dirty="0"/>
              <a:t> </a:t>
            </a:r>
            <a:r>
              <a:rPr lang="fi-FI" dirty="0" err="1"/>
              <a:t>the</a:t>
            </a:r>
            <a:r>
              <a:rPr lang="fi-FI" dirty="0"/>
              <a:t> </a:t>
            </a:r>
            <a:r>
              <a:rPr lang="fi-FI" dirty="0" err="1"/>
              <a:t>produced</a:t>
            </a:r>
            <a:r>
              <a:rPr lang="fi-FI" dirty="0"/>
              <a:t> data in </a:t>
            </a:r>
            <a:r>
              <a:rPr lang="fi-FI" dirty="0" err="1"/>
              <a:t>actual</a:t>
            </a:r>
            <a:r>
              <a:rPr lang="fi-FI" dirty="0"/>
              <a:t> </a:t>
            </a:r>
            <a:r>
              <a:rPr lang="fi-FI" dirty="0" err="1"/>
              <a:t>training</a:t>
            </a:r>
            <a:endParaRPr lang="fi-FI" dirty="0"/>
          </a:p>
          <a:p>
            <a:pPr lvl="1"/>
            <a:r>
              <a:rPr lang="fi-FI" dirty="0" err="1"/>
              <a:t>Trying</a:t>
            </a:r>
            <a:r>
              <a:rPr lang="fi-FI" dirty="0"/>
              <a:t> out </a:t>
            </a:r>
            <a:r>
              <a:rPr lang="fi-FI" dirty="0" err="1"/>
              <a:t>the</a:t>
            </a:r>
            <a:r>
              <a:rPr lang="fi-FI" dirty="0"/>
              <a:t> </a:t>
            </a:r>
            <a:r>
              <a:rPr lang="fi-FI" dirty="0" err="1"/>
              <a:t>system</a:t>
            </a:r>
            <a:r>
              <a:rPr lang="fi-FI" dirty="0"/>
              <a:t> </a:t>
            </a:r>
            <a:r>
              <a:rPr lang="fi-FI" dirty="0" err="1"/>
              <a:t>with</a:t>
            </a:r>
            <a:r>
              <a:rPr lang="fi-FI" dirty="0"/>
              <a:t> a </a:t>
            </a:r>
            <a:r>
              <a:rPr lang="fi-FI" dirty="0" err="1"/>
              <a:t>microphone</a:t>
            </a:r>
            <a:r>
              <a:rPr lang="fi-FI" dirty="0"/>
              <a:t> </a:t>
            </a:r>
            <a:r>
              <a:rPr lang="fi-FI" dirty="0" err="1"/>
              <a:t>array</a:t>
            </a:r>
            <a:r>
              <a:rPr lang="fi-FI" dirty="0"/>
              <a:t> </a:t>
            </a:r>
            <a:r>
              <a:rPr lang="fi-FI" dirty="0" err="1"/>
              <a:t>with</a:t>
            </a:r>
            <a:r>
              <a:rPr lang="fi-FI" dirty="0"/>
              <a:t> a </a:t>
            </a:r>
            <a:r>
              <a:rPr lang="fi-FI" dirty="0" err="1"/>
              <a:t>better</a:t>
            </a:r>
            <a:r>
              <a:rPr lang="fi-FI" dirty="0"/>
              <a:t> </a:t>
            </a:r>
            <a:r>
              <a:rPr lang="fi-FI" dirty="0" err="1"/>
              <a:t>spatial</a:t>
            </a:r>
            <a:r>
              <a:rPr lang="fi-FI" dirty="0"/>
              <a:t> </a:t>
            </a:r>
            <a:r>
              <a:rPr lang="fi-FI" dirty="0" err="1"/>
              <a:t>resolution</a:t>
            </a:r>
            <a:endParaRPr lang="fi-FI" dirty="0"/>
          </a:p>
          <a:p>
            <a:pPr lvl="1"/>
            <a:r>
              <a:rPr lang="fi-FI" dirty="0" err="1"/>
              <a:t>Making</a:t>
            </a:r>
            <a:r>
              <a:rPr lang="fi-FI" dirty="0"/>
              <a:t> </a:t>
            </a:r>
            <a:r>
              <a:rPr lang="fi-FI" dirty="0" err="1"/>
              <a:t>the</a:t>
            </a:r>
            <a:r>
              <a:rPr lang="fi-FI" dirty="0"/>
              <a:t> </a:t>
            </a:r>
            <a:r>
              <a:rPr lang="fi-FI" dirty="0" err="1"/>
              <a:t>pipeline</a:t>
            </a:r>
            <a:r>
              <a:rPr lang="fi-FI" dirty="0"/>
              <a:t> </a:t>
            </a:r>
            <a:r>
              <a:rPr lang="fi-FI" dirty="0" err="1"/>
              <a:t>end</a:t>
            </a:r>
            <a:r>
              <a:rPr lang="fi-FI" dirty="0"/>
              <a:t>-to-</a:t>
            </a:r>
            <a:r>
              <a:rPr lang="fi-FI" dirty="0" err="1"/>
              <a:t>end</a:t>
            </a:r>
            <a:endParaRPr lang="fi-FI" dirty="0"/>
          </a:p>
          <a:p>
            <a:r>
              <a:rPr lang="fi-FI" dirty="0" err="1"/>
              <a:t>Adding</a:t>
            </a:r>
            <a:r>
              <a:rPr lang="fi-FI" dirty="0"/>
              <a:t> </a:t>
            </a:r>
            <a:r>
              <a:rPr lang="fi-FI" dirty="0" err="1"/>
              <a:t>more</a:t>
            </a:r>
            <a:r>
              <a:rPr lang="fi-FI" dirty="0"/>
              <a:t> </a:t>
            </a:r>
            <a:r>
              <a:rPr lang="fi-FI" dirty="0" err="1"/>
              <a:t>intelligent</a:t>
            </a:r>
            <a:r>
              <a:rPr lang="fi-FI" dirty="0"/>
              <a:t> </a:t>
            </a:r>
            <a:r>
              <a:rPr lang="fi-FI" dirty="0" err="1"/>
              <a:t>object</a:t>
            </a:r>
            <a:r>
              <a:rPr lang="fi-FI" dirty="0"/>
              <a:t> </a:t>
            </a:r>
            <a:r>
              <a:rPr lang="fi-FI" dirty="0" err="1"/>
              <a:t>tracking</a:t>
            </a:r>
            <a:r>
              <a:rPr lang="fi-FI" dirty="0"/>
              <a:t> </a:t>
            </a:r>
            <a:r>
              <a:rPr lang="fi-FI" dirty="0" err="1"/>
              <a:t>methods</a:t>
            </a:r>
            <a:r>
              <a:rPr lang="fi-FI" dirty="0"/>
              <a:t> for </a:t>
            </a:r>
            <a:r>
              <a:rPr lang="fi-FI" dirty="0" err="1"/>
              <a:t>producing</a:t>
            </a:r>
            <a:r>
              <a:rPr lang="fi-FI" dirty="0"/>
              <a:t> </a:t>
            </a:r>
            <a:r>
              <a:rPr lang="fi-FI" dirty="0" err="1"/>
              <a:t>accurate</a:t>
            </a:r>
            <a:r>
              <a:rPr lang="fi-FI" dirty="0"/>
              <a:t> </a:t>
            </a:r>
            <a:r>
              <a:rPr lang="fi-FI" dirty="0" err="1"/>
              <a:t>object</a:t>
            </a:r>
            <a:r>
              <a:rPr lang="fi-FI" dirty="0"/>
              <a:t> </a:t>
            </a:r>
            <a:r>
              <a:rPr lang="fi-FI" dirty="0" err="1"/>
              <a:t>trajectories</a:t>
            </a:r>
            <a:r>
              <a:rPr lang="fi-FI" dirty="0"/>
              <a:t> </a:t>
            </a:r>
            <a:r>
              <a:rPr lang="fi-FI" dirty="0" err="1"/>
              <a:t>within</a:t>
            </a:r>
            <a:r>
              <a:rPr lang="fi-FI" dirty="0"/>
              <a:t> </a:t>
            </a:r>
            <a:r>
              <a:rPr lang="fi-FI" dirty="0" err="1"/>
              <a:t>longer</a:t>
            </a:r>
            <a:r>
              <a:rPr lang="fi-FI" dirty="0"/>
              <a:t> </a:t>
            </a:r>
            <a:r>
              <a:rPr lang="fi-FI" dirty="0" err="1"/>
              <a:t>time</a:t>
            </a:r>
            <a:r>
              <a:rPr lang="fi-FI" dirty="0"/>
              <a:t> </a:t>
            </a:r>
            <a:r>
              <a:rPr lang="fi-FI" dirty="0" err="1"/>
              <a:t>windows</a:t>
            </a:r>
            <a:r>
              <a:rPr lang="fi-FI" dirty="0"/>
              <a:t> (</a:t>
            </a:r>
            <a:r>
              <a:rPr lang="fi-FI" dirty="0" err="1"/>
              <a:t>DeepSORT</a:t>
            </a:r>
            <a:r>
              <a:rPr lang="fi-FI" dirty="0"/>
              <a:t>!)</a:t>
            </a:r>
            <a:endParaRPr lang="en-FI" dirty="0"/>
          </a:p>
        </p:txBody>
      </p:sp>
      <p:sp>
        <p:nvSpPr>
          <p:cNvPr id="4" name="Slide Number Placeholder 3">
            <a:extLst>
              <a:ext uri="{FF2B5EF4-FFF2-40B4-BE49-F238E27FC236}">
                <a16:creationId xmlns:a16="http://schemas.microsoft.com/office/drawing/2014/main" id="{74DA46ED-7105-4DBC-8BE4-4C9C7FD39564}"/>
              </a:ext>
            </a:extLst>
          </p:cNvPr>
          <p:cNvSpPr>
            <a:spLocks noGrp="1"/>
          </p:cNvSpPr>
          <p:nvPr>
            <p:ph type="sldNum" sz="quarter" idx="4"/>
          </p:nvPr>
        </p:nvSpPr>
        <p:spPr/>
        <p:txBody>
          <a:bodyPr/>
          <a:lstStyle/>
          <a:p>
            <a:r>
              <a:rPr lang="en-GB" noProof="0"/>
              <a:t>|  </a:t>
            </a:r>
            <a:fld id="{CDC8994D-33BE-6F4B-918B-78B2D731EB1C}" type="slidenum">
              <a:rPr lang="en-GB" noProof="0" smtClean="0"/>
              <a:pPr/>
              <a:t>31</a:t>
            </a:fld>
            <a:endParaRPr lang="en-GB" noProof="0"/>
          </a:p>
        </p:txBody>
      </p:sp>
    </p:spTree>
    <p:extLst>
      <p:ext uri="{BB962C8B-B14F-4D97-AF65-F5344CB8AC3E}">
        <p14:creationId xmlns:p14="http://schemas.microsoft.com/office/powerpoint/2010/main" val="210663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br>
              <a:rPr lang="en-US" dirty="0">
                <a:latin typeface="Arial"/>
                <a:cs typeface="Arial"/>
              </a:rPr>
            </a:b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err="1">
                <a:ea typeface="+mn-lt"/>
                <a:cs typeface="+mn-lt"/>
              </a:rPr>
              <a:t>DeepSort</a:t>
            </a:r>
            <a:r>
              <a:rPr lang="en-US" sz="2800" dirty="0">
                <a:ea typeface="+mn-lt"/>
                <a:cs typeface="+mn-lt"/>
              </a:rPr>
              <a:t> is a traditional single-hypothesis multi-target tracking method using recursive Kalman filtering and frame-by-frame data correlation.</a:t>
            </a:r>
          </a:p>
          <a:p>
            <a:pPr marL="571500" indent="-571500"/>
            <a:r>
              <a:rPr lang="en-US" sz="2800" dirty="0" err="1">
                <a:ea typeface="+mn-lt"/>
                <a:cs typeface="+mn-lt"/>
              </a:rPr>
              <a:t>DeepSort</a:t>
            </a:r>
            <a:r>
              <a:rPr lang="en-US" sz="2800" dirty="0">
                <a:ea typeface="+mn-lt"/>
                <a:cs typeface="+mn-lt"/>
              </a:rPr>
              <a: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32</a:t>
            </a:fld>
            <a:endParaRPr lang="en-GB" noProof="0"/>
          </a:p>
        </p:txBody>
      </p:sp>
    </p:spTree>
    <p:extLst>
      <p:ext uri="{BB962C8B-B14F-4D97-AF65-F5344CB8AC3E}">
        <p14:creationId xmlns:p14="http://schemas.microsoft.com/office/powerpoint/2010/main" val="2142791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r>
              <a:rPr lang="en-US" dirty="0">
                <a:latin typeface="Arial"/>
                <a:cs typeface="Arial"/>
              </a:rPr>
              <a:t>- Workflow</a:t>
            </a:r>
            <a:br>
              <a:rPr lang="en-US" dirty="0">
                <a:latin typeface="Arial"/>
                <a:cs typeface="Arial"/>
              </a:rPr>
            </a:br>
            <a:endParaRPr lang="en-US" dirty="0">
              <a:latin typeface="Arial"/>
              <a:cs typeface="Arial"/>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33</a:t>
            </a:fld>
            <a:endParaRPr lang="en-GB" noProof="0"/>
          </a:p>
        </p:txBody>
      </p:sp>
      <p:pic>
        <p:nvPicPr>
          <p:cNvPr id="5" name="Picture 15" descr="Diagram&#10;&#10;Description automatically generated">
            <a:extLst>
              <a:ext uri="{FF2B5EF4-FFF2-40B4-BE49-F238E27FC236}">
                <a16:creationId xmlns:a16="http://schemas.microsoft.com/office/drawing/2014/main" id="{25052A70-7970-4511-935D-06FED92DF33A}"/>
              </a:ext>
            </a:extLst>
          </p:cNvPr>
          <p:cNvPicPr>
            <a:picLocks noGrp="1" noChangeAspect="1"/>
          </p:cNvPicPr>
          <p:nvPr>
            <p:ph idx="1"/>
          </p:nvPr>
        </p:nvPicPr>
        <p:blipFill>
          <a:blip r:embed="rId2"/>
          <a:stretch>
            <a:fillRect/>
          </a:stretch>
        </p:blipFill>
        <p:spPr>
          <a:xfrm>
            <a:off x="411163" y="2226512"/>
            <a:ext cx="11285537" cy="3311439"/>
          </a:xfrm>
        </p:spPr>
      </p:pic>
      <p:sp>
        <p:nvSpPr>
          <p:cNvPr id="7" name="TextBox 6">
            <a:extLst>
              <a:ext uri="{FF2B5EF4-FFF2-40B4-BE49-F238E27FC236}">
                <a16:creationId xmlns:a16="http://schemas.microsoft.com/office/drawing/2014/main" id="{8F99C0A9-9ED4-4241-AC99-32550CD6E4FD}"/>
              </a:ext>
            </a:extLst>
          </p:cNvPr>
          <p:cNvSpPr txBox="1"/>
          <p:nvPr/>
        </p:nvSpPr>
        <p:spPr>
          <a:xfrm>
            <a:off x="2456208" y="5560793"/>
            <a:ext cx="6095170" cy="646331"/>
          </a:xfrm>
          <a:prstGeom prst="rect">
            <a:avLst/>
          </a:prstGeom>
          <a:noFill/>
        </p:spPr>
        <p:txBody>
          <a:bodyPr wrap="square">
            <a:spAutoFit/>
          </a:bodyPr>
          <a:lstStyle/>
          <a:p>
            <a:r>
              <a:rPr lang="en-US" sz="18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473301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r>
              <a:rPr lang="en-US" dirty="0" err="1"/>
              <a:t>DeepSORT</a:t>
            </a:r>
            <a:r>
              <a:rPr lang="en-US" dirty="0"/>
              <a:t> – Object Detection</a:t>
            </a:r>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34</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US" dirty="0" err="1">
                <a:latin typeface="Arial"/>
                <a:cs typeface="Arial"/>
              </a:rPr>
              <a:t>DeepSORT</a:t>
            </a:r>
            <a:r>
              <a:rPr lang="en-US" dirty="0">
                <a:latin typeface="Arial"/>
                <a:cs typeface="Arial"/>
              </a:rPr>
              <a:t> – Kalman Filter</a:t>
            </a:r>
            <a:br>
              <a:rPr lang="en-US" dirty="0">
                <a:latin typeface="Arial"/>
                <a:cs typeface="Arial"/>
              </a:rPr>
            </a:b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35</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B1BD-EA78-42C2-975A-AF3C57ACE597}"/>
              </a:ext>
            </a:extLst>
          </p:cNvPr>
          <p:cNvSpPr>
            <a:spLocks noGrp="1"/>
          </p:cNvSpPr>
          <p:nvPr>
            <p:ph type="title"/>
          </p:nvPr>
        </p:nvSpPr>
        <p:spPr/>
        <p:txBody>
          <a:bodyPr/>
          <a:lstStyle/>
          <a:p>
            <a:r>
              <a:rPr lang="fi-FI" dirty="0" err="1"/>
              <a:t>Successes</a:t>
            </a:r>
            <a:r>
              <a:rPr lang="fi-FI" dirty="0"/>
              <a:t> and </a:t>
            </a:r>
            <a:r>
              <a:rPr lang="fi-FI" dirty="0" err="1"/>
              <a:t>Challenges</a:t>
            </a:r>
            <a:endParaRPr lang="en-FI" dirty="0"/>
          </a:p>
        </p:txBody>
      </p:sp>
      <p:sp>
        <p:nvSpPr>
          <p:cNvPr id="3" name="Content Placeholder 2">
            <a:extLst>
              <a:ext uri="{FF2B5EF4-FFF2-40B4-BE49-F238E27FC236}">
                <a16:creationId xmlns:a16="http://schemas.microsoft.com/office/drawing/2014/main" id="{12F9ECAE-A1B9-471B-A4DF-834CC14C219F}"/>
              </a:ext>
            </a:extLst>
          </p:cNvPr>
          <p:cNvSpPr>
            <a:spLocks noGrp="1"/>
          </p:cNvSpPr>
          <p:nvPr>
            <p:ph idx="1"/>
          </p:nvPr>
        </p:nvSpPr>
        <p:spPr/>
        <p:txBody>
          <a:bodyPr/>
          <a:lstStyle/>
          <a:p>
            <a:r>
              <a:rPr lang="fi-FI" dirty="0" err="1"/>
              <a:t>Overall</a:t>
            </a:r>
            <a:r>
              <a:rPr lang="fi-FI" dirty="0"/>
              <a:t> </a:t>
            </a:r>
            <a:r>
              <a:rPr lang="fi-FI" dirty="0" err="1"/>
              <a:t>the</a:t>
            </a:r>
            <a:r>
              <a:rPr lang="fi-FI" dirty="0"/>
              <a:t> </a:t>
            </a:r>
            <a:r>
              <a:rPr lang="fi-FI" dirty="0" err="1"/>
              <a:t>project</a:t>
            </a:r>
            <a:r>
              <a:rPr lang="fi-FI" dirty="0"/>
              <a:t> </a:t>
            </a:r>
            <a:r>
              <a:rPr lang="fi-FI" dirty="0" err="1"/>
              <a:t>proceeded</a:t>
            </a:r>
            <a:r>
              <a:rPr lang="fi-FI" dirty="0"/>
              <a:t> </a:t>
            </a:r>
            <a:r>
              <a:rPr lang="fi-FI" dirty="0" err="1"/>
              <a:t>quite</a:t>
            </a:r>
            <a:r>
              <a:rPr lang="fi-FI" dirty="0"/>
              <a:t> </a:t>
            </a:r>
            <a:r>
              <a:rPr lang="fi-FI" dirty="0" err="1"/>
              <a:t>steadily</a:t>
            </a:r>
            <a:r>
              <a:rPr lang="fi-FI" dirty="0"/>
              <a:t>, no </a:t>
            </a:r>
            <a:r>
              <a:rPr lang="fi-FI" dirty="0" err="1"/>
              <a:t>bigger</a:t>
            </a:r>
            <a:r>
              <a:rPr lang="fi-FI" dirty="0"/>
              <a:t> </a:t>
            </a:r>
            <a:r>
              <a:rPr lang="fi-FI" dirty="0" err="1"/>
              <a:t>obstacles</a:t>
            </a:r>
            <a:r>
              <a:rPr lang="fi-FI" dirty="0"/>
              <a:t> </a:t>
            </a:r>
            <a:r>
              <a:rPr lang="fi-FI" dirty="0" err="1"/>
              <a:t>all</a:t>
            </a:r>
            <a:r>
              <a:rPr lang="fi-FI" dirty="0"/>
              <a:t> </a:t>
            </a:r>
            <a:r>
              <a:rPr lang="fi-FI" dirty="0" err="1"/>
              <a:t>spring</a:t>
            </a:r>
            <a:endParaRPr lang="fi-FI" dirty="0"/>
          </a:p>
          <a:p>
            <a:r>
              <a:rPr lang="fi-FI" dirty="0"/>
              <a:t>At </a:t>
            </a:r>
            <a:r>
              <a:rPr lang="fi-FI" dirty="0" err="1"/>
              <a:t>the</a:t>
            </a:r>
            <a:r>
              <a:rPr lang="fi-FI" dirty="0"/>
              <a:t> </a:t>
            </a:r>
            <a:r>
              <a:rPr lang="fi-FI" dirty="0" err="1"/>
              <a:t>very</a:t>
            </a:r>
            <a:r>
              <a:rPr lang="fi-FI" dirty="0"/>
              <a:t> </a:t>
            </a:r>
            <a:r>
              <a:rPr lang="fi-FI" dirty="0" err="1"/>
              <a:t>end</a:t>
            </a:r>
            <a:r>
              <a:rPr lang="fi-FI" dirty="0"/>
              <a:t> </a:t>
            </a:r>
            <a:r>
              <a:rPr lang="fi-FI" dirty="0" err="1"/>
              <a:t>we</a:t>
            </a:r>
            <a:r>
              <a:rPr lang="fi-FI" dirty="0"/>
              <a:t> </a:t>
            </a:r>
            <a:r>
              <a:rPr lang="fi-FI" dirty="0" err="1"/>
              <a:t>noticed</a:t>
            </a:r>
            <a:r>
              <a:rPr lang="fi-FI" dirty="0"/>
              <a:t> </a:t>
            </a:r>
            <a:r>
              <a:rPr lang="fi-FI" dirty="0" err="1"/>
              <a:t>that</a:t>
            </a:r>
            <a:r>
              <a:rPr lang="fi-FI" dirty="0"/>
              <a:t> </a:t>
            </a:r>
            <a:r>
              <a:rPr lang="fi-FI" dirty="0" err="1"/>
              <a:t>there</a:t>
            </a:r>
            <a:r>
              <a:rPr lang="fi-FI" dirty="0"/>
              <a:t> </a:t>
            </a:r>
            <a:r>
              <a:rPr lang="fi-FI" dirty="0" err="1"/>
              <a:t>was</a:t>
            </a:r>
            <a:r>
              <a:rPr lang="fi-FI" dirty="0"/>
              <a:t> no </a:t>
            </a:r>
            <a:r>
              <a:rPr lang="fi-FI" dirty="0" err="1"/>
              <a:t>licensing</a:t>
            </a:r>
            <a:r>
              <a:rPr lang="fi-FI" dirty="0"/>
              <a:t> </a:t>
            </a:r>
            <a:r>
              <a:rPr lang="fi-FI" dirty="0" err="1"/>
              <a:t>defined</a:t>
            </a:r>
            <a:r>
              <a:rPr lang="fi-FI" dirty="0"/>
              <a:t> for </a:t>
            </a:r>
            <a:r>
              <a:rPr lang="fi-FI" dirty="0" err="1"/>
              <a:t>the</a:t>
            </a:r>
            <a:r>
              <a:rPr lang="fi-FI" dirty="0"/>
              <a:t> </a:t>
            </a:r>
            <a:r>
              <a:rPr lang="fi-FI" dirty="0" err="1"/>
              <a:t>mp</a:t>
            </a:r>
            <a:r>
              <a:rPr lang="fi-FI" dirty="0"/>
              <a:t>-YOLO </a:t>
            </a:r>
            <a:r>
              <a:rPr lang="fi-FI" dirty="0" err="1"/>
              <a:t>github</a:t>
            </a:r>
            <a:r>
              <a:rPr lang="fi-FI" dirty="0"/>
              <a:t> </a:t>
            </a:r>
            <a:r>
              <a:rPr lang="fi-FI" dirty="0" err="1"/>
              <a:t>project</a:t>
            </a:r>
            <a:r>
              <a:rPr lang="fi-FI" dirty="0"/>
              <a:t> </a:t>
            </a:r>
            <a:r>
              <a:rPr lang="fi-FI" dirty="0" err="1"/>
              <a:t>we</a:t>
            </a:r>
            <a:r>
              <a:rPr lang="fi-FI" dirty="0"/>
              <a:t> </a:t>
            </a:r>
            <a:r>
              <a:rPr lang="fi-FI" dirty="0" err="1"/>
              <a:t>had</a:t>
            </a:r>
            <a:r>
              <a:rPr lang="fi-FI" dirty="0"/>
              <a:t> </a:t>
            </a:r>
            <a:r>
              <a:rPr lang="fi-FI" dirty="0" err="1"/>
              <a:t>used</a:t>
            </a:r>
            <a:r>
              <a:rPr lang="fi-FI" dirty="0"/>
              <a:t> as a </a:t>
            </a:r>
            <a:r>
              <a:rPr lang="fi-FI" dirty="0" err="1"/>
              <a:t>basis</a:t>
            </a:r>
            <a:r>
              <a:rPr lang="fi-FI" dirty="0"/>
              <a:t> for </a:t>
            </a:r>
            <a:r>
              <a:rPr lang="fi-FI" dirty="0" err="1"/>
              <a:t>the</a:t>
            </a:r>
            <a:r>
              <a:rPr lang="fi-FI" dirty="0"/>
              <a:t> video </a:t>
            </a:r>
            <a:r>
              <a:rPr lang="fi-FI" dirty="0" err="1"/>
              <a:t>detection</a:t>
            </a:r>
            <a:r>
              <a:rPr lang="fi-FI" dirty="0"/>
              <a:t> </a:t>
            </a:r>
            <a:r>
              <a:rPr lang="fi-FI" dirty="0" err="1"/>
              <a:t>part</a:t>
            </a:r>
            <a:endParaRPr lang="fi-FI" dirty="0"/>
          </a:p>
          <a:p>
            <a:pPr lvl="1"/>
            <a:r>
              <a:rPr lang="fi-FI" dirty="0" err="1"/>
              <a:t>Contacted</a:t>
            </a:r>
            <a:r>
              <a:rPr lang="fi-FI" dirty="0"/>
              <a:t> </a:t>
            </a:r>
            <a:r>
              <a:rPr lang="fi-FI" dirty="0" err="1"/>
              <a:t>the</a:t>
            </a:r>
            <a:r>
              <a:rPr lang="fi-FI" dirty="0"/>
              <a:t> </a:t>
            </a:r>
            <a:r>
              <a:rPr lang="fi-FI" dirty="0" err="1"/>
              <a:t>developer</a:t>
            </a:r>
            <a:r>
              <a:rPr lang="fi-FI" dirty="0"/>
              <a:t> and got a </a:t>
            </a:r>
            <a:r>
              <a:rPr lang="fi-FI" dirty="0" err="1"/>
              <a:t>license</a:t>
            </a:r>
            <a:r>
              <a:rPr lang="fi-FI" dirty="0"/>
              <a:t> </a:t>
            </a:r>
            <a:r>
              <a:rPr lang="fi-FI" dirty="0" err="1"/>
              <a:t>file</a:t>
            </a:r>
            <a:r>
              <a:rPr lang="fi-FI" dirty="0"/>
              <a:t> </a:t>
            </a:r>
            <a:r>
              <a:rPr lang="fi-FI" dirty="0" err="1"/>
              <a:t>added</a:t>
            </a:r>
            <a:r>
              <a:rPr lang="fi-FI" dirty="0"/>
              <a:t>! </a:t>
            </a:r>
            <a:r>
              <a:rPr lang="fi-FI" dirty="0" err="1"/>
              <a:t>Phew</a:t>
            </a:r>
            <a:r>
              <a:rPr lang="fi-FI" dirty="0"/>
              <a:t>. </a:t>
            </a:r>
          </a:p>
        </p:txBody>
      </p:sp>
      <p:sp>
        <p:nvSpPr>
          <p:cNvPr id="4" name="Slide Number Placeholder 3">
            <a:extLst>
              <a:ext uri="{FF2B5EF4-FFF2-40B4-BE49-F238E27FC236}">
                <a16:creationId xmlns:a16="http://schemas.microsoft.com/office/drawing/2014/main" id="{0F107DDD-6456-4D02-ADC9-4E0E10B1D01A}"/>
              </a:ext>
            </a:extLst>
          </p:cNvPr>
          <p:cNvSpPr>
            <a:spLocks noGrp="1"/>
          </p:cNvSpPr>
          <p:nvPr>
            <p:ph type="sldNum" sz="quarter" idx="4"/>
          </p:nvPr>
        </p:nvSpPr>
        <p:spPr/>
        <p:txBody>
          <a:bodyPr/>
          <a:lstStyle/>
          <a:p>
            <a:r>
              <a:rPr lang="en-GB" noProof="0"/>
              <a:t>|  </a:t>
            </a:r>
            <a:fld id="{CDC8994D-33BE-6F4B-918B-78B2D731EB1C}" type="slidenum">
              <a:rPr lang="en-GB" noProof="0" smtClean="0"/>
              <a:pPr/>
              <a:t>36</a:t>
            </a:fld>
            <a:endParaRPr lang="en-GB" noProof="0"/>
          </a:p>
        </p:txBody>
      </p:sp>
    </p:spTree>
    <p:extLst>
      <p:ext uri="{BB962C8B-B14F-4D97-AF65-F5344CB8AC3E}">
        <p14:creationId xmlns:p14="http://schemas.microsoft.com/office/powerpoint/2010/main" val="2152531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 2020</a:t>
            </a:r>
          </a:p>
          <a:p>
            <a:pPr marL="0" indent="0">
              <a:buNone/>
            </a:pPr>
            <a:r>
              <a:rPr lang="en-US" sz="1600" dirty="0">
                <a:ea typeface="+mn-lt"/>
                <a:cs typeface="+mn-lt"/>
              </a:rPr>
              <a:t>[3] </a:t>
            </a:r>
            <a:r>
              <a:rPr lang="en-US" sz="1600" dirty="0" err="1">
                <a:ea typeface="+mn-lt"/>
                <a:cs typeface="+mn-lt"/>
              </a:rPr>
              <a:t>Wenyan</a:t>
            </a:r>
            <a:r>
              <a:rPr lang="en-US" sz="1600" dirty="0">
                <a:ea typeface="+mn-lt"/>
                <a:cs typeface="+mn-lt"/>
              </a:rPr>
              <a:t> Yang, </a:t>
            </a:r>
            <a:r>
              <a:rPr lang="en-US" sz="1600" dirty="0" err="1">
                <a:ea typeface="+mn-lt"/>
                <a:cs typeface="+mn-lt"/>
              </a:rPr>
              <a:t>Yanlin</a:t>
            </a:r>
            <a:r>
              <a:rPr lang="en-US" sz="1600" dirty="0">
                <a:ea typeface="+mn-lt"/>
                <a:cs typeface="+mn-lt"/>
              </a:rPr>
              <a:t> Qian, Francesco </a:t>
            </a:r>
            <a:r>
              <a:rPr lang="en-US" sz="1600" dirty="0" err="1">
                <a:ea typeface="+mn-lt"/>
                <a:cs typeface="+mn-lt"/>
              </a:rPr>
              <a:t>Cricri</a:t>
            </a:r>
            <a:r>
              <a:rPr lang="en-US" sz="1600" dirty="0">
                <a:ea typeface="+mn-lt"/>
                <a:cs typeface="+mn-lt"/>
              </a:rPr>
              <a:t>, </a:t>
            </a:r>
            <a:r>
              <a:rPr lang="en-US" sz="1600" dirty="0" err="1">
                <a:ea typeface="+mn-lt"/>
                <a:cs typeface="+mn-lt"/>
              </a:rPr>
              <a:t>Lixin</a:t>
            </a:r>
            <a:r>
              <a:rPr lang="en-US" sz="1600" dirty="0">
                <a:ea typeface="+mn-lt"/>
                <a:cs typeface="+mn-lt"/>
              </a:rPr>
              <a:t> Fan, Joni-Kristian </a:t>
            </a:r>
            <a:r>
              <a:rPr lang="en-US" sz="1600" dirty="0" err="1">
                <a:ea typeface="+mn-lt"/>
                <a:cs typeface="+mn-lt"/>
              </a:rPr>
              <a:t>Kamarainen</a:t>
            </a:r>
            <a:r>
              <a:rPr lang="en-US" sz="1600" dirty="0">
                <a:ea typeface="+mn-lt"/>
                <a:cs typeface="+mn-lt"/>
              </a:rPr>
              <a:t>, “Object Detection in Equirectangular Panorama”, 2018</a:t>
            </a:r>
          </a:p>
          <a:p>
            <a:pPr marL="0" indent="0">
              <a:buNone/>
            </a:pPr>
            <a:r>
              <a:rPr lang="en-US" sz="1600" dirty="0">
                <a:ea typeface="+mn-lt"/>
                <a:cs typeface="+mn-lt"/>
              </a:rPr>
              <a:t>[4] Tsung-Shan, Yang, </a:t>
            </a:r>
            <a:r>
              <a:rPr lang="en-US" sz="1600" dirty="0" err="1">
                <a:ea typeface="+mn-lt"/>
                <a:cs typeface="+mn-lt"/>
              </a:rPr>
              <a:t>mp</a:t>
            </a:r>
            <a:r>
              <a:rPr lang="en-US" sz="1600" dirty="0">
                <a:ea typeface="+mn-lt"/>
                <a:cs typeface="+mn-lt"/>
              </a:rPr>
              <a:t>-YOLO, https://github.com/keevin60907/mp-YOLO</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37</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Project Steps</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7F2C-4954-425B-9501-9FD0DDA0A1DD}"/>
              </a:ext>
            </a:extLst>
          </p:cNvPr>
          <p:cNvSpPr>
            <a:spLocks noGrp="1"/>
          </p:cNvSpPr>
          <p:nvPr>
            <p:ph type="title"/>
          </p:nvPr>
        </p:nvSpPr>
        <p:spPr/>
        <p:txBody>
          <a:bodyPr/>
          <a:lstStyle/>
          <a:p>
            <a:r>
              <a:rPr lang="fi-FI" dirty="0"/>
              <a:t>Technologies</a:t>
            </a:r>
            <a:endParaRPr lang="en-FI" dirty="0"/>
          </a:p>
        </p:txBody>
      </p:sp>
      <p:sp>
        <p:nvSpPr>
          <p:cNvPr id="3" name="Content Placeholder 2">
            <a:extLst>
              <a:ext uri="{FF2B5EF4-FFF2-40B4-BE49-F238E27FC236}">
                <a16:creationId xmlns:a16="http://schemas.microsoft.com/office/drawing/2014/main" id="{50907A7D-0CE9-4109-B412-907C5290767A}"/>
              </a:ext>
            </a:extLst>
          </p:cNvPr>
          <p:cNvSpPr>
            <a:spLocks noGrp="1"/>
          </p:cNvSpPr>
          <p:nvPr>
            <p:ph idx="1"/>
          </p:nvPr>
        </p:nvSpPr>
        <p:spPr/>
        <p:txBody>
          <a:bodyPr/>
          <a:lstStyle/>
          <a:p>
            <a:r>
              <a:rPr lang="fi-FI" sz="2400" dirty="0"/>
              <a:t>Ricoh </a:t>
            </a:r>
            <a:r>
              <a:rPr lang="fi-FI" sz="2400" dirty="0" err="1"/>
              <a:t>Theta</a:t>
            </a:r>
            <a:r>
              <a:rPr lang="fi-FI" sz="2400" dirty="0"/>
              <a:t> V 360 </a:t>
            </a:r>
            <a:r>
              <a:rPr lang="fi-FI" sz="2400" dirty="0" err="1"/>
              <a:t>camera</a:t>
            </a:r>
            <a:r>
              <a:rPr lang="fi-FI" sz="2400" dirty="0"/>
              <a:t> and TA-1 3D </a:t>
            </a:r>
            <a:r>
              <a:rPr lang="fi-FI" sz="2400" dirty="0" err="1"/>
              <a:t>microphone</a:t>
            </a:r>
            <a:r>
              <a:rPr lang="fi-FI" sz="2400" dirty="0"/>
              <a:t> </a:t>
            </a:r>
            <a:r>
              <a:rPr lang="fi-FI" sz="2400" dirty="0" err="1"/>
              <a:t>module</a:t>
            </a:r>
            <a:endParaRPr lang="fi-FI" sz="2400" dirty="0"/>
          </a:p>
          <a:p>
            <a:pPr lvl="1"/>
            <a:r>
              <a:rPr lang="fi-FI" sz="2400" dirty="0" err="1"/>
              <a:t>Microphone</a:t>
            </a:r>
            <a:r>
              <a:rPr lang="fi-FI" sz="2400" dirty="0"/>
              <a:t> </a:t>
            </a:r>
            <a:r>
              <a:rPr lang="fi-FI" sz="2400" dirty="0" err="1"/>
              <a:t>array</a:t>
            </a:r>
            <a:r>
              <a:rPr lang="fi-FI" sz="2400" dirty="0"/>
              <a:t> of 4 </a:t>
            </a:r>
            <a:r>
              <a:rPr lang="fi-FI" sz="2400" dirty="0" err="1"/>
              <a:t>microphones</a:t>
            </a:r>
            <a:endParaRPr lang="fi-FI" sz="2400" dirty="0"/>
          </a:p>
          <a:p>
            <a:r>
              <a:rPr lang="fi-FI" sz="2400" dirty="0"/>
              <a:t>YOLO (</a:t>
            </a:r>
            <a:r>
              <a:rPr lang="fi-FI" sz="2400" dirty="0" err="1"/>
              <a:t>You</a:t>
            </a:r>
            <a:r>
              <a:rPr lang="fi-FI" sz="2400" dirty="0"/>
              <a:t> </a:t>
            </a:r>
            <a:r>
              <a:rPr lang="fi-FI" sz="2400" dirty="0" err="1"/>
              <a:t>Only</a:t>
            </a:r>
            <a:r>
              <a:rPr lang="fi-FI" sz="2400" dirty="0"/>
              <a:t> Look </a:t>
            </a:r>
            <a:r>
              <a:rPr lang="fi-FI" sz="2400" dirty="0" err="1"/>
              <a:t>Once</a:t>
            </a:r>
            <a:r>
              <a:rPr lang="fi-FI" sz="2400" dirty="0"/>
              <a:t>) version 4 video </a:t>
            </a:r>
            <a:r>
              <a:rPr lang="fi-FI" sz="2400" dirty="0" err="1"/>
              <a:t>detection</a:t>
            </a:r>
            <a:r>
              <a:rPr lang="fi-FI" sz="2400" dirty="0"/>
              <a:t> </a:t>
            </a:r>
            <a:r>
              <a:rPr lang="fi-FI" sz="2400" dirty="0" err="1"/>
              <a:t>network</a:t>
            </a:r>
            <a:r>
              <a:rPr lang="fi-FI" sz="2400" dirty="0"/>
              <a:t> </a:t>
            </a:r>
            <a:r>
              <a:rPr lang="fi-FI" sz="2400" dirty="0" err="1"/>
              <a:t>applied</a:t>
            </a:r>
            <a:r>
              <a:rPr lang="fi-FI" sz="2400" dirty="0"/>
              <a:t> on 360 </a:t>
            </a:r>
            <a:r>
              <a:rPr lang="fi-FI" sz="2400" dirty="0" err="1"/>
              <a:t>equirectangular</a:t>
            </a:r>
            <a:r>
              <a:rPr lang="fi-FI" sz="2400" dirty="0"/>
              <a:t> video </a:t>
            </a:r>
            <a:r>
              <a:rPr lang="fi-FI" sz="2400" dirty="0" err="1"/>
              <a:t>frames</a:t>
            </a:r>
            <a:endParaRPr lang="fi-FI" sz="2400" dirty="0"/>
          </a:p>
          <a:p>
            <a:pPr lvl="1"/>
            <a:r>
              <a:rPr lang="fi-FI" sz="2400" dirty="0"/>
              <a:t>Method </a:t>
            </a:r>
            <a:r>
              <a:rPr lang="fi-FI" sz="2400" dirty="0" err="1"/>
              <a:t>based</a:t>
            </a:r>
            <a:r>
              <a:rPr lang="fi-FI" sz="2400" dirty="0"/>
              <a:t> on </a:t>
            </a:r>
            <a:r>
              <a:rPr lang="fi-FI" sz="2400" dirty="0" err="1"/>
              <a:t>paper</a:t>
            </a:r>
            <a:r>
              <a:rPr lang="fi-FI" sz="2400" dirty="0"/>
              <a:t> </a:t>
            </a:r>
            <a:r>
              <a:rPr lang="fi-FI" sz="2400" dirty="0" err="1"/>
              <a:t>by</a:t>
            </a:r>
            <a:r>
              <a:rPr lang="fi-FI" sz="2400" dirty="0"/>
              <a:t> </a:t>
            </a:r>
            <a:r>
              <a:rPr lang="en-US" sz="2400" dirty="0" err="1">
                <a:ea typeface="+mn-lt"/>
                <a:cs typeface="+mn-lt"/>
              </a:rPr>
              <a:t>Wenyan</a:t>
            </a:r>
            <a:r>
              <a:rPr lang="en-US" sz="2400" dirty="0">
                <a:ea typeface="+mn-lt"/>
                <a:cs typeface="+mn-lt"/>
              </a:rPr>
              <a:t> Yang, </a:t>
            </a:r>
            <a:r>
              <a:rPr lang="en-US" sz="2400" dirty="0" err="1">
                <a:ea typeface="+mn-lt"/>
                <a:cs typeface="+mn-lt"/>
              </a:rPr>
              <a:t>Yanlin</a:t>
            </a:r>
            <a:r>
              <a:rPr lang="en-US" sz="2400" dirty="0">
                <a:ea typeface="+mn-lt"/>
                <a:cs typeface="+mn-lt"/>
              </a:rPr>
              <a:t> Qian, Francesco </a:t>
            </a:r>
            <a:r>
              <a:rPr lang="en-US" sz="2400" dirty="0" err="1">
                <a:ea typeface="+mn-lt"/>
                <a:cs typeface="+mn-lt"/>
              </a:rPr>
              <a:t>Cricri</a:t>
            </a:r>
            <a:r>
              <a:rPr lang="en-US" sz="2400" dirty="0">
                <a:ea typeface="+mn-lt"/>
                <a:cs typeface="+mn-lt"/>
              </a:rPr>
              <a:t>, </a:t>
            </a:r>
            <a:r>
              <a:rPr lang="en-US" sz="2400" dirty="0" err="1">
                <a:ea typeface="+mn-lt"/>
                <a:cs typeface="+mn-lt"/>
              </a:rPr>
              <a:t>Lixin</a:t>
            </a:r>
            <a:r>
              <a:rPr lang="en-US" sz="2400" dirty="0">
                <a:ea typeface="+mn-lt"/>
                <a:cs typeface="+mn-lt"/>
              </a:rPr>
              <a:t> Fan, Joni-Kristian </a:t>
            </a:r>
            <a:r>
              <a:rPr lang="en-US" sz="2400" dirty="0" err="1">
                <a:ea typeface="+mn-lt"/>
                <a:cs typeface="+mn-lt"/>
              </a:rPr>
              <a:t>Kamarainen</a:t>
            </a:r>
            <a:endParaRPr lang="en-US" sz="2400" dirty="0">
              <a:ea typeface="+mn-lt"/>
              <a:cs typeface="+mn-lt"/>
            </a:endParaRPr>
          </a:p>
          <a:p>
            <a:pPr lvl="1"/>
            <a:r>
              <a:rPr lang="en-US" sz="2400" dirty="0">
                <a:ea typeface="+mn-lt"/>
                <a:cs typeface="+mn-lt"/>
              </a:rPr>
              <a:t>Open source </a:t>
            </a:r>
            <a:r>
              <a:rPr lang="en-US" sz="2400" dirty="0" err="1">
                <a:ea typeface="+mn-lt"/>
                <a:cs typeface="+mn-lt"/>
              </a:rPr>
              <a:t>github</a:t>
            </a:r>
            <a:r>
              <a:rPr lang="en-US" sz="2400" dirty="0">
                <a:ea typeface="+mn-lt"/>
                <a:cs typeface="+mn-lt"/>
              </a:rPr>
              <a:t> project found to use as a basis</a:t>
            </a:r>
          </a:p>
          <a:p>
            <a:r>
              <a:rPr lang="en-US" sz="2400" dirty="0">
                <a:ea typeface="+mn-lt"/>
                <a:cs typeface="+mn-lt"/>
              </a:rPr>
              <a:t>B-format audio decoding, </a:t>
            </a:r>
            <a:r>
              <a:rPr lang="en-US" sz="2400" dirty="0" err="1">
                <a:ea typeface="+mn-lt"/>
                <a:cs typeface="+mn-lt"/>
              </a:rPr>
              <a:t>powermap</a:t>
            </a:r>
            <a:r>
              <a:rPr lang="en-US" sz="2400" dirty="0">
                <a:ea typeface="+mn-lt"/>
                <a:cs typeface="+mn-lt"/>
              </a:rPr>
              <a:t> calculation and beamforming scripts provided by Archontis Politis</a:t>
            </a:r>
            <a:endParaRPr lang="fi-FI" sz="2400" dirty="0"/>
          </a:p>
        </p:txBody>
      </p:sp>
      <p:sp>
        <p:nvSpPr>
          <p:cNvPr id="4" name="Slide Number Placeholder 3">
            <a:extLst>
              <a:ext uri="{FF2B5EF4-FFF2-40B4-BE49-F238E27FC236}">
                <a16:creationId xmlns:a16="http://schemas.microsoft.com/office/drawing/2014/main" id="{BF76C9A9-5841-4BC9-8F9B-3F064F2B4B0F}"/>
              </a:ext>
            </a:extLst>
          </p:cNvPr>
          <p:cNvSpPr>
            <a:spLocks noGrp="1"/>
          </p:cNvSpPr>
          <p:nvPr>
            <p:ph type="sldNum" sz="quarter" idx="4"/>
          </p:nvPr>
        </p:nvSpPr>
        <p:spPr/>
        <p:txBody>
          <a:bodyPr/>
          <a:lstStyle/>
          <a:p>
            <a:r>
              <a:rPr lang="en-GB" noProof="0"/>
              <a:t>|  </a:t>
            </a:r>
            <a:fld id="{CDC8994D-33BE-6F4B-918B-78B2D731EB1C}" type="slidenum">
              <a:rPr lang="en-GB" noProof="0" smtClean="0"/>
              <a:pPr/>
              <a:t>5</a:t>
            </a:fld>
            <a:endParaRPr lang="en-GB" noProof="0"/>
          </a:p>
        </p:txBody>
      </p:sp>
    </p:spTree>
    <p:extLst>
      <p:ext uri="{BB962C8B-B14F-4D97-AF65-F5344CB8AC3E}">
        <p14:creationId xmlns:p14="http://schemas.microsoft.com/office/powerpoint/2010/main" val="421703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a:xfrm>
            <a:off x="410400" y="916517"/>
            <a:ext cx="10650635" cy="649288"/>
          </a:xfrm>
        </p:spPr>
        <p:txBody>
          <a:bodyPr anchor="t">
            <a:normAutofit/>
          </a:bodyPr>
          <a:lstStyle/>
          <a:p>
            <a:r>
              <a:rPr lang="fi-FI" dirty="0" err="1"/>
              <a:t>Implemented</a:t>
            </a:r>
            <a:r>
              <a:rPr lang="fi-FI" dirty="0"/>
              <a:t> </a:t>
            </a:r>
            <a:r>
              <a:rPr lang="fi-FI" dirty="0" err="1"/>
              <a:t>Pipelines</a:t>
            </a:r>
            <a:endParaRPr lang="fi-FI" dirty="0"/>
          </a:p>
        </p:txBody>
      </p:sp>
      <p:sp>
        <p:nvSpPr>
          <p:cNvPr id="11" name="Text Placeholder 2">
            <a:extLst>
              <a:ext uri="{FF2B5EF4-FFF2-40B4-BE49-F238E27FC236}">
                <a16:creationId xmlns:a16="http://schemas.microsoft.com/office/drawing/2014/main" id="{63A89067-2721-45C2-88B0-1B0BBC40910F}"/>
              </a:ext>
            </a:extLst>
          </p:cNvPr>
          <p:cNvSpPr>
            <a:spLocks noGrp="1"/>
          </p:cNvSpPr>
          <p:nvPr>
            <p:ph type="body" idx="1"/>
          </p:nvPr>
        </p:nvSpPr>
        <p:spPr>
          <a:xfrm>
            <a:off x="410400" y="1700214"/>
            <a:ext cx="5157787" cy="804862"/>
          </a:xfrm>
        </p:spPr>
        <p:txBody>
          <a:bodyPr/>
          <a:lstStyle/>
          <a:p>
            <a:r>
              <a:rPr lang="fi-FI" dirty="0"/>
              <a:t>Pipeline version 1</a:t>
            </a:r>
            <a:endParaRPr lang="en-US" dirty="0"/>
          </a:p>
        </p:txBody>
      </p:sp>
      <p:pic>
        <p:nvPicPr>
          <p:cNvPr id="6" name="Picture 5">
            <a:extLst>
              <a:ext uri="{FF2B5EF4-FFF2-40B4-BE49-F238E27FC236}">
                <a16:creationId xmlns:a16="http://schemas.microsoft.com/office/drawing/2014/main" id="{34DE99FE-F278-48E3-BB4C-97F5125BEC96}"/>
              </a:ext>
            </a:extLst>
          </p:cNvPr>
          <p:cNvPicPr>
            <a:picLocks noChangeAspect="1"/>
          </p:cNvPicPr>
          <p:nvPr/>
        </p:nvPicPr>
        <p:blipFill rotWithShape="1">
          <a:blip r:embed="rId2"/>
          <a:srcRect r="3521"/>
          <a:stretch/>
        </p:blipFill>
        <p:spPr>
          <a:xfrm>
            <a:off x="5881687" y="2819282"/>
            <a:ext cx="5157787" cy="3541713"/>
          </a:xfrm>
          <a:prstGeom prst="rect">
            <a:avLst/>
          </a:prstGeom>
          <a:noFill/>
        </p:spPr>
      </p:pic>
      <p:sp>
        <p:nvSpPr>
          <p:cNvPr id="13" name="Text Placeholder 4">
            <a:extLst>
              <a:ext uri="{FF2B5EF4-FFF2-40B4-BE49-F238E27FC236}">
                <a16:creationId xmlns:a16="http://schemas.microsoft.com/office/drawing/2014/main" id="{1FC72EFE-1384-4F04-B43E-B7222BA9CE95}"/>
              </a:ext>
            </a:extLst>
          </p:cNvPr>
          <p:cNvSpPr>
            <a:spLocks noGrp="1"/>
          </p:cNvSpPr>
          <p:nvPr>
            <p:ph type="body" sz="quarter" idx="3"/>
          </p:nvPr>
        </p:nvSpPr>
        <p:spPr>
          <a:xfrm>
            <a:off x="5881687" y="1700214"/>
            <a:ext cx="5183188" cy="804862"/>
          </a:xfrm>
        </p:spPr>
        <p:txBody>
          <a:bodyPr/>
          <a:lstStyle/>
          <a:p>
            <a:r>
              <a:rPr lang="fi-FI" dirty="0"/>
              <a:t>Pipeline version 2</a:t>
            </a:r>
            <a:endParaRPr lang="en-US" dirty="0"/>
          </a:p>
        </p:txBody>
      </p:sp>
      <p:pic>
        <p:nvPicPr>
          <p:cNvPr id="5" name="Content Placeholder 4" descr="Diagram&#10;&#10;Description automatically generated">
            <a:extLst>
              <a:ext uri="{FF2B5EF4-FFF2-40B4-BE49-F238E27FC236}">
                <a16:creationId xmlns:a16="http://schemas.microsoft.com/office/drawing/2014/main" id="{349ABF0B-4589-43A8-9F95-49169226D29A}"/>
              </a:ext>
            </a:extLst>
          </p:cNvPr>
          <p:cNvPicPr>
            <a:picLocks noGrp="1" noChangeAspect="1"/>
          </p:cNvPicPr>
          <p:nvPr>
            <p:ph sz="quarter" idx="4"/>
          </p:nvPr>
        </p:nvPicPr>
        <p:blipFill rotWithShape="1">
          <a:blip r:embed="rId3"/>
          <a:srcRect l="4143"/>
          <a:stretch/>
        </p:blipFill>
        <p:spPr>
          <a:xfrm>
            <a:off x="410400" y="2819282"/>
            <a:ext cx="5183188" cy="3541714"/>
          </a:xfrm>
          <a:prstGeom prst="rect">
            <a:avLst/>
          </a:prstGeom>
          <a:noFill/>
        </p:spPr>
      </p:pic>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6</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1</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196013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r>
              <a:rPr lang="fi-FI" dirty="0"/>
              <a:t>Video </a:t>
            </a:r>
            <a:r>
              <a:rPr lang="fi-FI" dirty="0" err="1"/>
              <a:t>Detector</a:t>
            </a:r>
            <a:r>
              <a:rPr lang="fi-FI" dirty="0"/>
              <a:t> and </a:t>
            </a:r>
            <a:r>
              <a:rPr lang="fi-FI" dirty="0" err="1"/>
              <a:t>Detection</a:t>
            </a:r>
            <a:r>
              <a:rPr lang="fi-FI" dirty="0"/>
              <a:t> Output</a:t>
            </a:r>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r>
              <a:rPr lang="fi-FI" sz="2400" dirty="0"/>
              <a:t>YOLO video </a:t>
            </a:r>
            <a:r>
              <a:rPr lang="fi-FI" sz="2400" dirty="0" err="1"/>
              <a:t>detection</a:t>
            </a:r>
            <a:r>
              <a:rPr lang="fi-FI" sz="2400" dirty="0"/>
              <a:t> </a:t>
            </a:r>
            <a:r>
              <a:rPr lang="fi-FI" sz="2400" dirty="0" err="1"/>
              <a:t>network</a:t>
            </a:r>
            <a:endParaRPr lang="fi-FI" sz="2400" dirty="0"/>
          </a:p>
          <a:p>
            <a:r>
              <a:rPr lang="fi-FI" sz="2400" dirty="0" err="1"/>
              <a:t>Equirectangular</a:t>
            </a:r>
            <a:r>
              <a:rPr lang="fi-FI" sz="2400" dirty="0"/>
              <a:t> video </a:t>
            </a:r>
            <a:r>
              <a:rPr lang="fi-FI" sz="2400" dirty="0" err="1"/>
              <a:t>frames</a:t>
            </a:r>
            <a:r>
              <a:rPr lang="fi-FI" sz="2400" dirty="0"/>
              <a:t> </a:t>
            </a:r>
            <a:r>
              <a:rPr lang="fi-FI" sz="2400" dirty="0" err="1"/>
              <a:t>projected</a:t>
            </a:r>
            <a:r>
              <a:rPr lang="fi-FI" sz="2400" dirty="0"/>
              <a:t> to 4 </a:t>
            </a:r>
            <a:r>
              <a:rPr lang="fi-FI" sz="2400" dirty="0" err="1"/>
              <a:t>sub</a:t>
            </a:r>
            <a:r>
              <a:rPr lang="fi-FI" sz="2400" dirty="0"/>
              <a:t> image </a:t>
            </a:r>
            <a:r>
              <a:rPr lang="fi-FI" sz="2400" dirty="0" err="1"/>
              <a:t>planes</a:t>
            </a:r>
            <a:r>
              <a:rPr lang="fi-FI" sz="2400" dirty="0"/>
              <a:t>, </a:t>
            </a:r>
            <a:r>
              <a:rPr lang="fi-FI" sz="2400" dirty="0" err="1"/>
              <a:t>which</a:t>
            </a:r>
            <a:r>
              <a:rPr lang="fi-FI" sz="2400" dirty="0"/>
              <a:t> is </a:t>
            </a:r>
            <a:r>
              <a:rPr lang="fi-FI" sz="2400" dirty="0" err="1"/>
              <a:t>fed</a:t>
            </a:r>
            <a:r>
              <a:rPr lang="fi-FI" sz="2400" dirty="0"/>
              <a:t> to </a:t>
            </a:r>
            <a:r>
              <a:rPr lang="fi-FI" sz="2400" dirty="0" err="1"/>
              <a:t>the</a:t>
            </a:r>
            <a:r>
              <a:rPr lang="fi-FI" sz="2400" dirty="0"/>
              <a:t> </a:t>
            </a:r>
            <a:r>
              <a:rPr lang="fi-FI" sz="2400" dirty="0" err="1"/>
              <a:t>detector</a:t>
            </a:r>
            <a:endParaRPr lang="fi-FI" sz="2400" dirty="0"/>
          </a:p>
          <a:p>
            <a:pPr lvl="1"/>
            <a:r>
              <a:rPr lang="fi-FI" sz="2400" dirty="0" err="1"/>
              <a:t>So</a:t>
            </a:r>
            <a:r>
              <a:rPr lang="fi-FI" sz="2400" dirty="0"/>
              <a:t> 4 YOLO </a:t>
            </a:r>
            <a:r>
              <a:rPr lang="fi-FI" sz="2400" dirty="0" err="1"/>
              <a:t>detections</a:t>
            </a:r>
            <a:r>
              <a:rPr lang="fi-FI" sz="2400" dirty="0"/>
              <a:t> per 360 </a:t>
            </a:r>
            <a:r>
              <a:rPr lang="fi-FI" sz="2400" dirty="0" err="1"/>
              <a:t>frame</a:t>
            </a:r>
            <a:endParaRPr lang="fi-FI" sz="2400" dirty="0"/>
          </a:p>
          <a:p>
            <a:pPr lvl="1"/>
            <a:r>
              <a:rPr lang="fi-FI" sz="2400" dirty="0" err="1"/>
              <a:t>Mp</a:t>
            </a:r>
            <a:r>
              <a:rPr lang="fi-FI" sz="2400" dirty="0"/>
              <a:t>-YOLO –</a:t>
            </a:r>
            <a:r>
              <a:rPr lang="fi-FI" sz="2400" dirty="0" err="1"/>
              <a:t>project</a:t>
            </a:r>
            <a:r>
              <a:rPr lang="fi-FI" sz="2400" dirty="0"/>
              <a:t> (</a:t>
            </a:r>
            <a:r>
              <a:rPr lang="fi-FI" sz="2400" dirty="0" err="1"/>
              <a:t>by</a:t>
            </a:r>
            <a:r>
              <a:rPr lang="fi-FI" sz="2400" dirty="0"/>
              <a:t> </a:t>
            </a:r>
            <a:r>
              <a:rPr lang="en-US" sz="2400" dirty="0">
                <a:ea typeface="+mn-lt"/>
                <a:cs typeface="+mn-lt"/>
              </a:rPr>
              <a:t>Tsung-Shan, Yang) provided the projection implementation</a:t>
            </a:r>
          </a:p>
          <a:p>
            <a:pPr lvl="1"/>
            <a:r>
              <a:rPr lang="en-US" sz="2400" dirty="0">
                <a:ea typeface="+mn-lt"/>
                <a:cs typeface="+mn-lt"/>
              </a:rPr>
              <a:t>We complemented the code to process video files, fixed a minor bug and added the functionality to output detections to a csv-file</a:t>
            </a:r>
            <a:endParaRPr lang="fi-FI" sz="2400" dirty="0"/>
          </a:p>
          <a:p>
            <a:r>
              <a:rPr lang="fi-FI" sz="2400" dirty="0" err="1"/>
              <a:t>Detections</a:t>
            </a:r>
            <a:r>
              <a:rPr lang="fi-FI" sz="2400" dirty="0"/>
              <a:t> in </a:t>
            </a:r>
            <a:r>
              <a:rPr lang="fi-FI" sz="2400" dirty="0" err="1"/>
              <a:t>sub</a:t>
            </a:r>
            <a:r>
              <a:rPr lang="fi-FI" sz="2400" dirty="0"/>
              <a:t> </a:t>
            </a:r>
            <a:r>
              <a:rPr lang="fi-FI" sz="2400" dirty="0" err="1"/>
              <a:t>images</a:t>
            </a:r>
            <a:r>
              <a:rPr lang="fi-FI" sz="2400" dirty="0"/>
              <a:t> -&gt; </a:t>
            </a:r>
            <a:r>
              <a:rPr lang="fi-FI" sz="2400" dirty="0" err="1"/>
              <a:t>Detection</a:t>
            </a:r>
            <a:r>
              <a:rPr lang="fi-FI" sz="2400" dirty="0"/>
              <a:t> </a:t>
            </a:r>
            <a:r>
              <a:rPr lang="fi-FI" sz="2400" dirty="0" err="1"/>
              <a:t>coordinates</a:t>
            </a:r>
            <a:r>
              <a:rPr lang="fi-FI" sz="2400" dirty="0"/>
              <a:t> </a:t>
            </a:r>
            <a:r>
              <a:rPr lang="fi-FI" sz="2400" dirty="0" err="1"/>
              <a:t>transformed</a:t>
            </a:r>
            <a:r>
              <a:rPr lang="fi-FI" sz="2400" dirty="0"/>
              <a:t> </a:t>
            </a:r>
            <a:r>
              <a:rPr lang="fi-FI" sz="2400" dirty="0" err="1"/>
              <a:t>back</a:t>
            </a:r>
            <a:r>
              <a:rPr lang="fi-FI" sz="2400" dirty="0"/>
              <a:t> to </a:t>
            </a:r>
            <a:r>
              <a:rPr lang="fi-FI" sz="2400" dirty="0" err="1"/>
              <a:t>equirectangular</a:t>
            </a:r>
            <a:r>
              <a:rPr lang="fi-FI" sz="2400" dirty="0"/>
              <a:t> </a:t>
            </a:r>
            <a:r>
              <a:rPr lang="fi-FI" sz="2400" dirty="0" err="1"/>
              <a:t>frame</a:t>
            </a:r>
            <a:r>
              <a:rPr lang="fi-FI" sz="2400" dirty="0"/>
              <a:t> </a:t>
            </a:r>
            <a:r>
              <a:rPr lang="fi-FI" sz="2400" dirty="0" err="1"/>
              <a:t>coordinates</a:t>
            </a:r>
            <a:endParaRPr lang="fi-FI" sz="2400" dirty="0"/>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r>
              <a:rPr lang="fi-FI" dirty="0" err="1"/>
              <a:t>Detection</a:t>
            </a:r>
            <a:r>
              <a:rPr lang="fi-FI" dirty="0"/>
              <a:t> Output</a:t>
            </a:r>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r>
              <a:rPr lang="fi-FI" dirty="0" err="1"/>
              <a:t>Detections</a:t>
            </a:r>
            <a:r>
              <a:rPr lang="fi-FI" dirty="0"/>
              <a:t> </a:t>
            </a:r>
            <a:r>
              <a:rPr lang="fi-FI" dirty="0" err="1"/>
              <a:t>outputted</a:t>
            </a:r>
            <a:r>
              <a:rPr lang="fi-FI" dirty="0"/>
              <a:t> to </a:t>
            </a:r>
            <a:r>
              <a:rPr lang="fi-FI" dirty="0" err="1"/>
              <a:t>csv-file</a:t>
            </a:r>
            <a:r>
              <a:rPr lang="fi-FI" dirty="0"/>
              <a:t> (</a:t>
            </a:r>
            <a:r>
              <a:rPr lang="fi-FI" dirty="0" err="1"/>
              <a:t>frame</a:t>
            </a:r>
            <a:r>
              <a:rPr lang="fi-FI" dirty="0"/>
              <a:t> id, </a:t>
            </a:r>
            <a:r>
              <a:rPr lang="fi-FI" dirty="0" err="1"/>
              <a:t>class</a:t>
            </a:r>
            <a:r>
              <a:rPr lang="fi-FI" dirty="0"/>
              <a:t> id, </a:t>
            </a:r>
            <a:r>
              <a:rPr lang="fi-FI" dirty="0" err="1"/>
              <a:t>label</a:t>
            </a:r>
            <a:r>
              <a:rPr lang="fi-FI" dirty="0"/>
              <a:t>, </a:t>
            </a:r>
            <a:r>
              <a:rPr lang="fi-FI" dirty="0" err="1"/>
              <a:t>confidence</a:t>
            </a:r>
            <a:r>
              <a:rPr lang="fi-FI" dirty="0"/>
              <a:t>, </a:t>
            </a:r>
            <a:r>
              <a:rPr lang="fi-FI" dirty="0" err="1"/>
              <a:t>bounding</a:t>
            </a:r>
            <a:r>
              <a:rPr lang="fi-FI" dirty="0"/>
              <a:t> box center </a:t>
            </a:r>
            <a:r>
              <a:rPr lang="fi-FI" dirty="0" err="1"/>
              <a:t>coordinates</a:t>
            </a:r>
            <a:r>
              <a:rPr lang="fi-FI" dirty="0"/>
              <a:t>, </a:t>
            </a:r>
            <a:r>
              <a:rPr lang="fi-FI" dirty="0" err="1"/>
              <a:t>bounding</a:t>
            </a:r>
            <a:r>
              <a:rPr lang="fi-FI" dirty="0"/>
              <a:t> box </a:t>
            </a:r>
            <a:r>
              <a:rPr lang="fi-FI" dirty="0" err="1"/>
              <a:t>size</a:t>
            </a:r>
            <a:r>
              <a:rPr lang="fi-FI" dirty="0"/>
              <a:t>)</a:t>
            </a:r>
          </a:p>
          <a:p>
            <a:r>
              <a:rPr lang="fi-FI" dirty="0" err="1"/>
              <a:t>All</a:t>
            </a:r>
            <a:r>
              <a:rPr lang="fi-FI" dirty="0"/>
              <a:t> </a:t>
            </a:r>
            <a:r>
              <a:rPr lang="fi-FI" dirty="0" err="1"/>
              <a:t>this</a:t>
            </a:r>
            <a:r>
              <a:rPr lang="fi-FI" dirty="0"/>
              <a:t> is </a:t>
            </a:r>
            <a:r>
              <a:rPr lang="fi-FI" dirty="0" err="1"/>
              <a:t>done</a:t>
            </a:r>
            <a:r>
              <a:rPr lang="fi-FI" dirty="0"/>
              <a:t> </a:t>
            </a:r>
            <a:r>
              <a:rPr lang="fi-FI" dirty="0" err="1"/>
              <a:t>offline</a:t>
            </a:r>
            <a:r>
              <a:rPr lang="fi-FI" dirty="0"/>
              <a:t>, i.e. no </a:t>
            </a:r>
            <a:r>
              <a:rPr lang="fi-FI" dirty="0" err="1"/>
              <a:t>hard</a:t>
            </a:r>
            <a:r>
              <a:rPr lang="fi-FI" dirty="0"/>
              <a:t> </a:t>
            </a:r>
            <a:r>
              <a:rPr lang="fi-FI" dirty="0" err="1"/>
              <a:t>time</a:t>
            </a:r>
            <a:r>
              <a:rPr lang="fi-FI" dirty="0"/>
              <a:t> </a:t>
            </a:r>
            <a:r>
              <a:rPr lang="fi-FI" dirty="0" err="1"/>
              <a:t>requirements</a:t>
            </a:r>
            <a:r>
              <a:rPr lang="fi-FI" dirty="0"/>
              <a:t> for </a:t>
            </a:r>
            <a:r>
              <a:rPr lang="fi-FI" dirty="0" err="1"/>
              <a:t>processing</a:t>
            </a:r>
            <a:r>
              <a:rPr lang="fi-FI" dirty="0"/>
              <a:t> </a:t>
            </a:r>
            <a:r>
              <a:rPr lang="fi-FI" dirty="0" err="1"/>
              <a:t>time</a:t>
            </a:r>
            <a:endParaRPr lang="fi-FI" dirty="0"/>
          </a:p>
          <a:p>
            <a:endParaRPr lang="fi-FI" dirty="0"/>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630459756"/>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130</TotalTime>
  <Words>1395</Words>
  <Application>Microsoft Office PowerPoint</Application>
  <PresentationFormat>Widescreen</PresentationFormat>
  <Paragraphs>168</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TUNI Theme</vt:lpstr>
      <vt:lpstr>Automated spatiotemporal annotation of sound objects in a scene</vt:lpstr>
      <vt:lpstr> Introduction</vt:lpstr>
      <vt:lpstr>PowerPoint Presentation</vt:lpstr>
      <vt:lpstr> Project Steps</vt:lpstr>
      <vt:lpstr>Technologies</vt:lpstr>
      <vt:lpstr>Implemented Pipelines</vt:lpstr>
      <vt:lpstr>Pipeline version 1</vt:lpstr>
      <vt:lpstr>Video Detector and Detection Output</vt:lpstr>
      <vt:lpstr>Detection Output</vt:lpstr>
      <vt:lpstr>Demo video 1</vt:lpstr>
      <vt:lpstr>Demo video 2</vt:lpstr>
      <vt:lpstr>Demo video 3</vt:lpstr>
      <vt:lpstr>Clean overlapping bounding boxes</vt:lpstr>
      <vt:lpstr>Demo of cleaning overlapping bounding boxes (initial video)</vt:lpstr>
      <vt:lpstr>Demo of cleaning overlapping bounding boxes (cleaned bounding boxes)</vt:lpstr>
      <vt:lpstr>Class mapping function</vt:lpstr>
      <vt:lpstr>Demo of mapping classes</vt:lpstr>
      <vt:lpstr>Audio powermap</vt:lpstr>
      <vt:lpstr>Demo of audio powermap</vt:lpstr>
      <vt:lpstr>Crop powermap using bounding boxes</vt:lpstr>
      <vt:lpstr>Demo of cropped powermap</vt:lpstr>
      <vt:lpstr>Determine energy based on cropped powermap</vt:lpstr>
      <vt:lpstr>Output example</vt:lpstr>
      <vt:lpstr>Pipeline version 2</vt:lpstr>
      <vt:lpstr>Beamforming </vt:lpstr>
      <vt:lpstr>Multi-frame (video) audio segments </vt:lpstr>
      <vt:lpstr>Demo of only one object present in video</vt:lpstr>
      <vt:lpstr>Frame-level (video) audio segments </vt:lpstr>
      <vt:lpstr>Demo of frame-level audio segments</vt:lpstr>
      <vt:lpstr>Future Development Targets</vt:lpstr>
      <vt:lpstr>Future Development</vt:lpstr>
      <vt:lpstr> DeepSORT </vt:lpstr>
      <vt:lpstr> DeepSORT- Workflow </vt:lpstr>
      <vt:lpstr>DeepSORT – Object Detection</vt:lpstr>
      <vt:lpstr>DeepSORT – Kalman Filter </vt:lpstr>
      <vt:lpstr>Successes and 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Kalle Lahtinen</cp:lastModifiedBy>
  <cp:revision>114</cp:revision>
  <dcterms:created xsi:type="dcterms:W3CDTF">2020-12-01T13:47:31Z</dcterms:created>
  <dcterms:modified xsi:type="dcterms:W3CDTF">2021-04-30T07:08:45Z</dcterms:modified>
</cp:coreProperties>
</file>