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28"/>
  </p:notesMasterIdLst>
  <p:handoutMasterIdLst>
    <p:handoutMasterId r:id="rId29"/>
  </p:handoutMasterIdLst>
  <p:sldIdLst>
    <p:sldId id="257" r:id="rId2"/>
    <p:sldId id="266" r:id="rId3"/>
    <p:sldId id="280" r:id="rId4"/>
    <p:sldId id="279" r:id="rId5"/>
    <p:sldId id="298" r:id="rId6"/>
    <p:sldId id="281" r:id="rId7"/>
    <p:sldId id="292" r:id="rId8"/>
    <p:sldId id="282" r:id="rId9"/>
    <p:sldId id="283" r:id="rId10"/>
    <p:sldId id="285" r:id="rId11"/>
    <p:sldId id="286" r:id="rId12"/>
    <p:sldId id="287" r:id="rId13"/>
    <p:sldId id="288" r:id="rId14"/>
    <p:sldId id="289" r:id="rId15"/>
    <p:sldId id="293" r:id="rId16"/>
    <p:sldId id="290" r:id="rId17"/>
    <p:sldId id="291" r:id="rId18"/>
    <p:sldId id="294" r:id="rId19"/>
    <p:sldId id="297" r:id="rId20"/>
    <p:sldId id="301" r:id="rId21"/>
    <p:sldId id="299" r:id="rId22"/>
    <p:sldId id="295" r:id="rId23"/>
    <p:sldId id="276" r:id="rId24"/>
    <p:sldId id="277" r:id="rId25"/>
    <p:sldId id="300" r:id="rId26"/>
    <p:sldId id="270" r:id="rId2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98"/>
            <p14:sldId id="281"/>
            <p14:sldId id="292"/>
            <p14:sldId id="282"/>
            <p14:sldId id="283"/>
            <p14:sldId id="285"/>
            <p14:sldId id="286"/>
            <p14:sldId id="287"/>
            <p14:sldId id="288"/>
            <p14:sldId id="289"/>
            <p14:sldId id="293"/>
            <p14:sldId id="290"/>
            <p14:sldId id="291"/>
            <p14:sldId id="294"/>
            <p14:sldId id="297"/>
            <p14:sldId id="301"/>
            <p14:sldId id="299"/>
            <p14:sldId id="295"/>
            <p14:sldId id="276"/>
            <p14:sldId id="277"/>
            <p14:sldId id="300"/>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29.4.2021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29.4.2021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29/04/2021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29/04/2021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29/04/2021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29/04/2021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29/04/2021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dirty="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r>
              <a:rPr lang="fi-FI" dirty="0" err="1"/>
              <a:t>Clean</a:t>
            </a:r>
            <a:r>
              <a:rPr lang="fi-FI" dirty="0"/>
              <a:t> </a:t>
            </a:r>
            <a:r>
              <a:rPr lang="fi-FI" dirty="0" err="1"/>
              <a:t>overlapping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r>
              <a:rPr lang="fi-FI" u="sng" dirty="0"/>
              <a:t>Basic idea of </a:t>
            </a:r>
            <a:r>
              <a:rPr lang="fi-FI" u="sng" dirty="0" err="1"/>
              <a:t>algorithm</a:t>
            </a:r>
            <a:r>
              <a:rPr lang="fi-FI" u="sng" dirty="0"/>
              <a:t>:</a:t>
            </a:r>
          </a:p>
          <a:p>
            <a:pPr lvl="1"/>
            <a:r>
              <a:rPr lang="fi-FI" sz="2400" dirty="0"/>
              <a:t>If </a:t>
            </a:r>
            <a:r>
              <a:rPr lang="fi-FI" sz="2400" dirty="0" err="1"/>
              <a:t>there</a:t>
            </a:r>
            <a:r>
              <a:rPr lang="fi-FI" sz="2400" dirty="0"/>
              <a:t> </a:t>
            </a:r>
            <a:r>
              <a:rPr lang="fi-FI" sz="2400" dirty="0" err="1"/>
              <a:t>are</a:t>
            </a:r>
            <a:r>
              <a:rPr lang="fi-FI" sz="2400" dirty="0"/>
              <a:t> </a:t>
            </a:r>
            <a:r>
              <a:rPr lang="fi-FI" sz="2400" dirty="0" err="1"/>
              <a:t>same</a:t>
            </a:r>
            <a:r>
              <a:rPr lang="fi-FI" sz="2400" dirty="0"/>
              <a:t> </a:t>
            </a:r>
            <a:r>
              <a:rPr lang="fi-FI" sz="2400" dirty="0" err="1"/>
              <a:t>classes</a:t>
            </a:r>
            <a:r>
              <a:rPr lang="fi-FI" sz="2400" dirty="0"/>
              <a:t> </a:t>
            </a:r>
            <a:r>
              <a:rPr lang="fi-FI" sz="2400" dirty="0" err="1"/>
              <a:t>present</a:t>
            </a:r>
            <a:r>
              <a:rPr lang="fi-FI" sz="2400" dirty="0"/>
              <a:t> in </a:t>
            </a:r>
            <a:r>
              <a:rPr lang="fi-FI" sz="2400" dirty="0" err="1"/>
              <a:t>the</a:t>
            </a:r>
            <a:r>
              <a:rPr lang="fi-FI" sz="2400" dirty="0"/>
              <a:t> </a:t>
            </a:r>
            <a:r>
              <a:rPr lang="fi-FI" sz="2400" dirty="0" err="1"/>
              <a:t>same</a:t>
            </a:r>
            <a:r>
              <a:rPr lang="fi-FI" sz="2400" dirty="0"/>
              <a:t> video </a:t>
            </a:r>
            <a:r>
              <a:rPr lang="fi-FI" sz="2400" dirty="0" err="1"/>
              <a:t>frame</a:t>
            </a:r>
            <a:r>
              <a:rPr lang="fi-FI" sz="2400" dirty="0"/>
              <a:t>:</a:t>
            </a:r>
          </a:p>
          <a:p>
            <a:pPr lvl="2"/>
            <a:r>
              <a:rPr lang="fi-FI" dirty="0"/>
              <a:t>If </a:t>
            </a:r>
            <a:r>
              <a:rPr lang="fi-FI" dirty="0" err="1"/>
              <a:t>there</a:t>
            </a:r>
            <a:r>
              <a:rPr lang="fi-FI" dirty="0"/>
              <a:t> </a:t>
            </a:r>
            <a:r>
              <a:rPr lang="fi-FI" dirty="0" err="1"/>
              <a:t>are</a:t>
            </a:r>
            <a:r>
              <a:rPr lang="fi-FI" dirty="0"/>
              <a:t> </a:t>
            </a:r>
            <a:r>
              <a:rPr lang="fi-FI" dirty="0" err="1"/>
              <a:t>overlapping</a:t>
            </a:r>
            <a:r>
              <a:rPr lang="fi-FI" dirty="0"/>
              <a:t> </a:t>
            </a:r>
            <a:r>
              <a:rPr lang="fi-FI" dirty="0" err="1"/>
              <a:t>bounding</a:t>
            </a:r>
            <a:r>
              <a:rPr lang="fi-FI" dirty="0"/>
              <a:t> </a:t>
            </a:r>
            <a:r>
              <a:rPr lang="fi-FI" dirty="0" err="1"/>
              <a:t>boxes</a:t>
            </a:r>
            <a:r>
              <a:rPr lang="fi-FI" dirty="0"/>
              <a:t> (</a:t>
            </a:r>
            <a:r>
              <a:rPr lang="fi-FI" dirty="0" err="1"/>
              <a:t>determined</a:t>
            </a:r>
            <a:r>
              <a:rPr lang="fi-FI" dirty="0"/>
              <a:t> </a:t>
            </a:r>
            <a:r>
              <a:rPr lang="fi-FI" dirty="0" err="1"/>
              <a:t>by</a:t>
            </a:r>
            <a:r>
              <a:rPr lang="fi-FI" dirty="0"/>
              <a:t> </a:t>
            </a:r>
            <a:r>
              <a:rPr lang="fi-FI" dirty="0" err="1"/>
              <a:t>IoU</a:t>
            </a:r>
            <a:r>
              <a:rPr lang="fi-FI" dirty="0"/>
              <a:t>):</a:t>
            </a:r>
          </a:p>
          <a:p>
            <a:pPr lvl="3"/>
            <a:r>
              <a:rPr lang="fi-FI" sz="2400" dirty="0"/>
              <a:t>If </a:t>
            </a:r>
            <a:r>
              <a:rPr lang="fi-FI" sz="2400" dirty="0" err="1"/>
              <a:t>overlap</a:t>
            </a:r>
            <a:r>
              <a:rPr lang="fi-FI" sz="2400" dirty="0"/>
              <a:t> </a:t>
            </a:r>
            <a:r>
              <a:rPr lang="fi-FI" sz="2400" dirty="0" err="1"/>
              <a:t>exceeds</a:t>
            </a:r>
            <a:r>
              <a:rPr lang="fi-FI" sz="2400" dirty="0"/>
              <a:t> a </a:t>
            </a:r>
            <a:r>
              <a:rPr lang="fi-FI" sz="2400" dirty="0" err="1"/>
              <a:t>predetermined</a:t>
            </a:r>
            <a:r>
              <a:rPr lang="fi-FI" sz="2400" dirty="0"/>
              <a:t> </a:t>
            </a:r>
            <a:r>
              <a:rPr lang="fi-FI" sz="2400" dirty="0" err="1"/>
              <a:t>threshold</a:t>
            </a:r>
            <a:r>
              <a:rPr lang="fi-FI" sz="2400" dirty="0"/>
              <a:t>:</a:t>
            </a:r>
          </a:p>
          <a:p>
            <a:pPr lvl="4">
              <a:buFont typeface="Wingdings" panose="05000000000000000000" pitchFamily="2" charset="2"/>
              <a:buChar char="Ø"/>
            </a:pPr>
            <a:r>
              <a:rPr lang="fi-FI" sz="2400" b="1" dirty="0" err="1"/>
              <a:t>Remove</a:t>
            </a:r>
            <a:r>
              <a:rPr lang="fi-FI" sz="2400" b="1" dirty="0"/>
              <a:t> </a:t>
            </a:r>
            <a:r>
              <a:rPr lang="fi-FI" sz="2400" b="1" dirty="0" err="1"/>
              <a:t>bounding</a:t>
            </a:r>
            <a:r>
              <a:rPr lang="fi-FI" sz="2400" b="1" dirty="0"/>
              <a:t> box </a:t>
            </a:r>
            <a:r>
              <a:rPr lang="fi-FI" sz="2400" b="1" dirty="0" err="1"/>
              <a:t>with</a:t>
            </a:r>
            <a:r>
              <a:rPr lang="fi-FI" sz="2400" b="1" dirty="0"/>
              <a:t> </a:t>
            </a:r>
            <a:r>
              <a:rPr lang="fi-FI" sz="2400" b="1" dirty="0" err="1"/>
              <a:t>least</a:t>
            </a:r>
            <a:r>
              <a:rPr lang="fi-FI" sz="2400" b="1" dirty="0"/>
              <a:t> </a:t>
            </a:r>
            <a:r>
              <a:rPr lang="fi-FI" sz="2400" b="1" dirty="0" err="1"/>
              <a:t>confidence</a:t>
            </a:r>
            <a:endParaRPr lang="fi-FI" sz="2400" b="1" dirty="0"/>
          </a:p>
          <a:p>
            <a:r>
              <a:rPr lang="fi-FI" i="1" dirty="0"/>
              <a:t>Video demo</a:t>
            </a:r>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11288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r>
              <a:rPr lang="fi-FI" dirty="0"/>
              <a:t>Class </a:t>
            </a:r>
            <a:r>
              <a:rPr lang="fi-FI" dirty="0" err="1"/>
              <a:t>mapping</a:t>
            </a:r>
            <a:r>
              <a:rPr lang="fi-FI" dirty="0"/>
              <a:t> </a:t>
            </a:r>
            <a:r>
              <a:rPr lang="fi-FI" dirty="0" err="1"/>
              <a:t>function</a:t>
            </a:r>
            <a:endParaRPr lang="fi-FI" dirty="0"/>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r>
              <a:rPr lang="fi-FI" dirty="0"/>
              <a:t>It is </a:t>
            </a:r>
            <a:r>
              <a:rPr lang="fi-FI" dirty="0" err="1"/>
              <a:t>possible</a:t>
            </a:r>
            <a:r>
              <a:rPr lang="fi-FI" dirty="0"/>
              <a:t> to </a:t>
            </a:r>
            <a:r>
              <a:rPr lang="fi-FI" dirty="0" err="1"/>
              <a:t>change</a:t>
            </a:r>
            <a:r>
              <a:rPr lang="fi-FI" dirty="0"/>
              <a:t> </a:t>
            </a:r>
            <a:r>
              <a:rPr lang="fi-FI" dirty="0" err="1"/>
              <a:t>the</a:t>
            </a:r>
            <a:r>
              <a:rPr lang="fi-FI" dirty="0"/>
              <a:t> </a:t>
            </a:r>
            <a:r>
              <a:rPr lang="fi-FI" dirty="0" err="1"/>
              <a:t>class</a:t>
            </a:r>
            <a:r>
              <a:rPr lang="fi-FI" dirty="0"/>
              <a:t> </a:t>
            </a:r>
            <a:r>
              <a:rPr lang="fi-FI" dirty="0" err="1"/>
              <a:t>indeces</a:t>
            </a:r>
            <a:r>
              <a:rPr lang="fi-FI" dirty="0"/>
              <a:t> and </a:t>
            </a:r>
            <a:r>
              <a:rPr lang="fi-FI" dirty="0" err="1"/>
              <a:t>names</a:t>
            </a:r>
            <a:r>
              <a:rPr lang="fi-FI" dirty="0"/>
              <a:t> of </a:t>
            </a:r>
            <a:r>
              <a:rPr lang="fi-FI" dirty="0" err="1"/>
              <a:t>classes</a:t>
            </a:r>
            <a:r>
              <a:rPr lang="fi-FI" dirty="0"/>
              <a:t> into </a:t>
            </a:r>
            <a:r>
              <a:rPr lang="fi-FI" dirty="0" err="1"/>
              <a:t>arbitrary</a:t>
            </a:r>
            <a:r>
              <a:rPr lang="fi-FI" dirty="0"/>
              <a:t> </a:t>
            </a:r>
            <a:r>
              <a:rPr lang="fi-FI" dirty="0" err="1"/>
              <a:t>classes</a:t>
            </a:r>
            <a:endParaRPr lang="fi-FI" dirty="0"/>
          </a:p>
          <a:p>
            <a:r>
              <a:rPr lang="fi-FI" i="1" dirty="0"/>
              <a:t>Video demo</a:t>
            </a:r>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r>
              <a:rPr lang="fi-FI" dirty="0"/>
              <a:t>Audio </a:t>
            </a:r>
            <a:r>
              <a:rPr lang="fi-FI" dirty="0" err="1"/>
              <a:t>powermap</a:t>
            </a:r>
            <a:endParaRPr lang="fi-FI" dirty="0"/>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r>
              <a:rPr lang="fi-FI" dirty="0"/>
              <a:t>A </a:t>
            </a:r>
            <a:r>
              <a:rPr lang="fi-FI" dirty="0" err="1"/>
              <a:t>function</a:t>
            </a:r>
            <a:r>
              <a:rPr lang="fi-FI" dirty="0"/>
              <a:t> made </a:t>
            </a:r>
            <a:r>
              <a:rPr lang="fi-FI" dirty="0" err="1"/>
              <a:t>by</a:t>
            </a:r>
            <a:r>
              <a:rPr lang="fi-FI" dirty="0"/>
              <a:t> </a:t>
            </a:r>
            <a:r>
              <a:rPr lang="fi-FI" dirty="0" err="1"/>
              <a:t>Archontis</a:t>
            </a:r>
            <a:r>
              <a:rPr lang="fi-FI" dirty="0"/>
              <a:t> </a:t>
            </a:r>
            <a:r>
              <a:rPr lang="fi-FI" dirty="0" err="1"/>
              <a:t>converts</a:t>
            </a:r>
            <a:r>
              <a:rPr lang="fi-FI" dirty="0"/>
              <a:t> </a:t>
            </a:r>
            <a:r>
              <a:rPr lang="fi-FI" dirty="0" err="1"/>
              <a:t>the</a:t>
            </a:r>
            <a:r>
              <a:rPr lang="fi-FI" dirty="0"/>
              <a:t> B-</a:t>
            </a:r>
            <a:r>
              <a:rPr lang="fi-FI" dirty="0" err="1"/>
              <a:t>format</a:t>
            </a:r>
            <a:r>
              <a:rPr lang="fi-FI" dirty="0"/>
              <a:t> </a:t>
            </a:r>
            <a:r>
              <a:rPr lang="fi-FI" dirty="0" err="1"/>
              <a:t>audio</a:t>
            </a:r>
            <a:r>
              <a:rPr lang="fi-FI" dirty="0"/>
              <a:t> into a </a:t>
            </a:r>
            <a:r>
              <a:rPr lang="fi-FI" dirty="0" err="1"/>
              <a:t>powermap</a:t>
            </a:r>
            <a:endParaRPr lang="fi-FI" dirty="0"/>
          </a:p>
          <a:p>
            <a:pPr lvl="1"/>
            <a:r>
              <a:rPr lang="fi-FI" dirty="0"/>
              <a:t>MUSIC </a:t>
            </a:r>
            <a:r>
              <a:rPr lang="fi-FI" dirty="0" err="1"/>
              <a:t>algorithm</a:t>
            </a:r>
            <a:r>
              <a:rPr lang="fi-FI" dirty="0"/>
              <a:t> </a:t>
            </a:r>
            <a:r>
              <a:rPr lang="fi-FI" dirty="0" err="1"/>
              <a:t>used</a:t>
            </a:r>
            <a:endParaRPr lang="fi-FI" dirty="0"/>
          </a:p>
          <a:p>
            <a:pPr lvl="1"/>
            <a:r>
              <a:rPr lang="fi-FI" dirty="0"/>
              <a:t>(Some </a:t>
            </a:r>
            <a:r>
              <a:rPr lang="fi-FI" dirty="0" err="1"/>
              <a:t>other</a:t>
            </a:r>
            <a:r>
              <a:rPr lang="fi-FI" dirty="0"/>
              <a:t> </a:t>
            </a:r>
            <a:r>
              <a:rPr lang="fi-FI" dirty="0" err="1"/>
              <a:t>details</a:t>
            </a:r>
            <a:r>
              <a:rPr lang="fi-FI" dirty="0"/>
              <a:t>?)</a:t>
            </a:r>
          </a:p>
          <a:p>
            <a:r>
              <a:rPr lang="fi-FI" i="1" dirty="0"/>
              <a:t>Video demo</a:t>
            </a:r>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r>
              <a:rPr lang="fi-FI" dirty="0" err="1"/>
              <a:t>Crop</a:t>
            </a:r>
            <a:r>
              <a:rPr lang="fi-FI" dirty="0"/>
              <a:t> </a:t>
            </a:r>
            <a:r>
              <a:rPr lang="fi-FI" dirty="0" err="1"/>
              <a:t>powermap</a:t>
            </a:r>
            <a:r>
              <a:rPr lang="fi-FI" dirty="0"/>
              <a:t> </a:t>
            </a:r>
            <a:r>
              <a:rPr lang="fi-FI" dirty="0" err="1"/>
              <a:t>using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r>
              <a:rPr lang="fi-FI" dirty="0" err="1"/>
              <a:t>The</a:t>
            </a:r>
            <a:r>
              <a:rPr lang="fi-FI" dirty="0"/>
              <a:t> </a:t>
            </a:r>
            <a:r>
              <a:rPr lang="fi-FI" dirty="0" err="1"/>
              <a:t>detectected</a:t>
            </a:r>
            <a:r>
              <a:rPr lang="fi-FI" dirty="0"/>
              <a:t> </a:t>
            </a:r>
            <a:r>
              <a:rPr lang="fi-FI" dirty="0" err="1"/>
              <a:t>bounding</a:t>
            </a:r>
            <a:r>
              <a:rPr lang="fi-FI" dirty="0"/>
              <a:t> </a:t>
            </a:r>
            <a:r>
              <a:rPr lang="fi-FI" dirty="0" err="1"/>
              <a:t>boxes</a:t>
            </a:r>
            <a:r>
              <a:rPr lang="fi-FI" dirty="0"/>
              <a:t> in </a:t>
            </a:r>
            <a:r>
              <a:rPr lang="fi-FI" dirty="0" err="1"/>
              <a:t>the</a:t>
            </a:r>
            <a:r>
              <a:rPr lang="fi-FI" dirty="0"/>
              <a:t> </a:t>
            </a:r>
            <a:r>
              <a:rPr lang="fi-FI" dirty="0" err="1"/>
              <a:t>frame</a:t>
            </a:r>
            <a:r>
              <a:rPr lang="fi-FI" dirty="0"/>
              <a:t> </a:t>
            </a:r>
            <a:r>
              <a:rPr lang="fi-FI" dirty="0" err="1"/>
              <a:t>are</a:t>
            </a:r>
            <a:r>
              <a:rPr lang="fi-FI" dirty="0"/>
              <a:t> </a:t>
            </a:r>
            <a:r>
              <a:rPr lang="fi-FI" dirty="0" err="1"/>
              <a:t>used</a:t>
            </a:r>
            <a:r>
              <a:rPr lang="fi-FI" dirty="0"/>
              <a:t> to </a:t>
            </a:r>
            <a:r>
              <a:rPr lang="fi-FI" dirty="0" err="1"/>
              <a:t>crop</a:t>
            </a:r>
            <a:r>
              <a:rPr lang="fi-FI" dirty="0"/>
              <a:t> </a:t>
            </a:r>
            <a:r>
              <a:rPr lang="fi-FI" dirty="0" err="1"/>
              <a:t>the</a:t>
            </a:r>
            <a:r>
              <a:rPr lang="fi-FI" dirty="0"/>
              <a:t> </a:t>
            </a:r>
            <a:r>
              <a:rPr lang="fi-FI" dirty="0" err="1"/>
              <a:t>powermap</a:t>
            </a:r>
            <a:r>
              <a:rPr lang="fi-FI" dirty="0"/>
              <a:t> </a:t>
            </a:r>
            <a:r>
              <a:rPr lang="fi-FI" dirty="0" err="1"/>
              <a:t>array</a:t>
            </a:r>
            <a:endParaRPr lang="fi-FI" dirty="0"/>
          </a:p>
          <a:p>
            <a:pPr lvl="1"/>
            <a:r>
              <a:rPr lang="fi-FI" dirty="0" err="1"/>
              <a:t>Values</a:t>
            </a:r>
            <a:r>
              <a:rPr lang="fi-FI" dirty="0"/>
              <a:t> </a:t>
            </a:r>
            <a:r>
              <a:rPr lang="fi-FI" dirty="0" err="1"/>
              <a:t>within</a:t>
            </a:r>
            <a:r>
              <a:rPr lang="fi-FI" dirty="0"/>
              <a:t> </a:t>
            </a:r>
            <a:r>
              <a:rPr lang="fi-FI" dirty="0" err="1"/>
              <a:t>the</a:t>
            </a:r>
            <a:r>
              <a:rPr lang="fi-FI" dirty="0"/>
              <a:t> </a:t>
            </a:r>
            <a:r>
              <a:rPr lang="fi-FI" dirty="0" err="1"/>
              <a:t>bounding</a:t>
            </a:r>
            <a:r>
              <a:rPr lang="fi-FI" dirty="0"/>
              <a:t> box </a:t>
            </a:r>
            <a:r>
              <a:rPr lang="fi-FI" dirty="0" err="1"/>
              <a:t>are</a:t>
            </a:r>
            <a:r>
              <a:rPr lang="fi-FI" dirty="0"/>
              <a:t> </a:t>
            </a:r>
            <a:r>
              <a:rPr lang="fi-FI" dirty="0" err="1"/>
              <a:t>left</a:t>
            </a:r>
            <a:r>
              <a:rPr lang="fi-FI" dirty="0"/>
              <a:t> </a:t>
            </a:r>
            <a:r>
              <a:rPr lang="fi-FI" dirty="0" err="1"/>
              <a:t>unchanged</a:t>
            </a:r>
            <a:r>
              <a:rPr lang="fi-FI" dirty="0"/>
              <a:t>, </a:t>
            </a:r>
            <a:r>
              <a:rPr lang="fi-FI" dirty="0" err="1"/>
              <a:t>everything</a:t>
            </a:r>
            <a:r>
              <a:rPr lang="fi-FI" dirty="0"/>
              <a:t> </a:t>
            </a:r>
            <a:r>
              <a:rPr lang="fi-FI" dirty="0" err="1"/>
              <a:t>else</a:t>
            </a:r>
            <a:r>
              <a:rPr lang="fi-FI" dirty="0"/>
              <a:t> is set to </a:t>
            </a:r>
            <a:r>
              <a:rPr lang="fi-FI" dirty="0" err="1"/>
              <a:t>zero</a:t>
            </a:r>
            <a:endParaRPr lang="fi-FI" dirty="0"/>
          </a:p>
          <a:p>
            <a:r>
              <a:rPr lang="fi-FI" i="1" dirty="0"/>
              <a:t>Video demo</a:t>
            </a:r>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r>
              <a:rPr lang="fi-FI" dirty="0" err="1"/>
              <a:t>Determine</a:t>
            </a:r>
            <a:r>
              <a:rPr lang="fi-FI" dirty="0"/>
              <a:t> </a:t>
            </a:r>
            <a:r>
              <a:rPr lang="fi-FI" dirty="0" err="1"/>
              <a:t>energy</a:t>
            </a:r>
            <a:r>
              <a:rPr lang="fi-FI" dirty="0"/>
              <a:t> </a:t>
            </a:r>
            <a:r>
              <a:rPr lang="fi-FI" dirty="0" err="1"/>
              <a:t>based</a:t>
            </a:r>
            <a:r>
              <a:rPr lang="fi-FI" dirty="0"/>
              <a:t> on </a:t>
            </a:r>
            <a:r>
              <a:rPr lang="fi-FI" dirty="0" err="1"/>
              <a:t>cropped</a:t>
            </a:r>
            <a:r>
              <a:rPr lang="fi-FI" dirty="0"/>
              <a:t> </a:t>
            </a:r>
            <a:r>
              <a:rPr lang="fi-FI" dirty="0" err="1"/>
              <a:t>powermap</a:t>
            </a:r>
            <a:endParaRPr lang="fi-FI" dirty="0"/>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a:xfrm>
            <a:off x="410400" y="2422157"/>
            <a:ext cx="10515600" cy="3706052"/>
          </a:xfrm>
        </p:spPr>
        <p:txBody>
          <a:bodyPr/>
          <a:lstStyle/>
          <a:p>
            <a:r>
              <a:rPr lang="fi-FI" dirty="0" err="1"/>
              <a:t>The</a:t>
            </a:r>
            <a:r>
              <a:rPr lang="fi-FI" dirty="0"/>
              <a:t> </a:t>
            </a:r>
            <a:r>
              <a:rPr lang="fi-FI" dirty="0" err="1"/>
              <a:t>values</a:t>
            </a:r>
            <a:r>
              <a:rPr lang="fi-FI" dirty="0"/>
              <a:t> of </a:t>
            </a:r>
            <a:r>
              <a:rPr lang="fi-FI" dirty="0" err="1"/>
              <a:t>the</a:t>
            </a:r>
            <a:r>
              <a:rPr lang="fi-FI" dirty="0"/>
              <a:t> </a:t>
            </a:r>
            <a:r>
              <a:rPr lang="fi-FI" dirty="0" err="1"/>
              <a:t>cropped</a:t>
            </a:r>
            <a:r>
              <a:rPr lang="fi-FI" dirty="0"/>
              <a:t> </a:t>
            </a:r>
            <a:r>
              <a:rPr lang="fi-FI" dirty="0" err="1"/>
              <a:t>powermap</a:t>
            </a:r>
            <a:r>
              <a:rPr lang="fi-FI" dirty="0"/>
              <a:t> </a:t>
            </a:r>
            <a:r>
              <a:rPr lang="fi-FI" dirty="0" err="1"/>
              <a:t>arrays</a:t>
            </a:r>
            <a:r>
              <a:rPr lang="fi-FI" dirty="0"/>
              <a:t> </a:t>
            </a:r>
            <a:r>
              <a:rPr lang="fi-FI" dirty="0" err="1"/>
              <a:t>are</a:t>
            </a:r>
            <a:r>
              <a:rPr lang="fi-FI" dirty="0"/>
              <a:t> </a:t>
            </a:r>
            <a:r>
              <a:rPr lang="fi-FI" dirty="0" err="1"/>
              <a:t>summed</a:t>
            </a:r>
            <a:r>
              <a:rPr lang="fi-FI" dirty="0"/>
              <a:t> </a:t>
            </a:r>
            <a:r>
              <a:rPr lang="fi-FI" dirty="0" err="1"/>
              <a:t>together</a:t>
            </a:r>
            <a:endParaRPr lang="fi-FI" dirty="0"/>
          </a:p>
          <a:p>
            <a:pPr lvl="1"/>
            <a:r>
              <a:rPr lang="fi-FI" dirty="0"/>
              <a:t>If </a:t>
            </a:r>
            <a:r>
              <a:rPr lang="fi-FI" dirty="0" err="1"/>
              <a:t>the</a:t>
            </a:r>
            <a:r>
              <a:rPr lang="fi-FI" dirty="0"/>
              <a:t> </a:t>
            </a:r>
            <a:r>
              <a:rPr lang="fi-FI" dirty="0" err="1"/>
              <a:t>total</a:t>
            </a:r>
            <a:r>
              <a:rPr lang="fi-FI" dirty="0"/>
              <a:t> </a:t>
            </a:r>
            <a:r>
              <a:rPr lang="fi-FI" dirty="0" err="1"/>
              <a:t>audio</a:t>
            </a:r>
            <a:r>
              <a:rPr lang="fi-FI" dirty="0"/>
              <a:t> </a:t>
            </a:r>
            <a:r>
              <a:rPr lang="fi-FI" dirty="0" err="1"/>
              <a:t>energy</a:t>
            </a:r>
            <a:r>
              <a:rPr lang="fi-FI" dirty="0"/>
              <a:t> in </a:t>
            </a:r>
            <a:r>
              <a:rPr lang="fi-FI" dirty="0" err="1"/>
              <a:t>the</a:t>
            </a:r>
            <a:r>
              <a:rPr lang="fi-FI" dirty="0"/>
              <a:t> </a:t>
            </a:r>
            <a:r>
              <a:rPr lang="fi-FI" dirty="0" err="1"/>
              <a:t>bounding</a:t>
            </a:r>
            <a:r>
              <a:rPr lang="fi-FI" dirty="0"/>
              <a:t> box </a:t>
            </a:r>
            <a:r>
              <a:rPr lang="fi-FI" dirty="0" err="1"/>
              <a:t>exceeds</a:t>
            </a:r>
            <a:r>
              <a:rPr lang="fi-FI" dirty="0"/>
              <a:t> a set </a:t>
            </a:r>
            <a:r>
              <a:rPr lang="fi-FI" dirty="0" err="1"/>
              <a:t>threshold</a:t>
            </a:r>
            <a:r>
              <a:rPr lang="fi-FI" dirty="0"/>
              <a:t> </a:t>
            </a:r>
            <a:r>
              <a:rPr lang="fi-FI" dirty="0" err="1"/>
              <a:t>the</a:t>
            </a:r>
            <a:r>
              <a:rPr lang="fi-FI" dirty="0"/>
              <a:t> </a:t>
            </a:r>
            <a:r>
              <a:rPr lang="fi-FI" dirty="0" err="1"/>
              <a:t>audio</a:t>
            </a:r>
            <a:r>
              <a:rPr lang="fi-FI" dirty="0"/>
              <a:t> </a:t>
            </a:r>
            <a:r>
              <a:rPr lang="fi-FI" dirty="0" err="1"/>
              <a:t>activity</a:t>
            </a:r>
            <a:r>
              <a:rPr lang="fi-FI" dirty="0"/>
              <a:t> for </a:t>
            </a:r>
            <a:r>
              <a:rPr lang="fi-FI" dirty="0" err="1"/>
              <a:t>that</a:t>
            </a:r>
            <a:r>
              <a:rPr lang="fi-FI" dirty="0"/>
              <a:t> </a:t>
            </a:r>
            <a:r>
              <a:rPr lang="fi-FI" dirty="0" err="1"/>
              <a:t>class</a:t>
            </a:r>
            <a:r>
              <a:rPr lang="fi-FI" dirty="0"/>
              <a:t> is set to </a:t>
            </a:r>
            <a:r>
              <a:rPr lang="fi-FI" dirty="0" err="1"/>
              <a:t>one</a:t>
            </a:r>
            <a:r>
              <a:rPr lang="fi-FI" dirty="0"/>
              <a:t>, </a:t>
            </a:r>
            <a:r>
              <a:rPr lang="fi-FI" dirty="0" err="1"/>
              <a:t>otherwise</a:t>
            </a:r>
            <a:r>
              <a:rPr lang="fi-FI" dirty="0"/>
              <a:t> </a:t>
            </a:r>
            <a:r>
              <a:rPr lang="fi-FI" dirty="0" err="1"/>
              <a:t>zero</a:t>
            </a:r>
            <a:endParaRPr lang="fi-FI" dirty="0"/>
          </a:p>
          <a:p>
            <a:pPr lvl="1"/>
            <a:r>
              <a:rPr lang="fi-FI" dirty="0" err="1"/>
              <a:t>The</a:t>
            </a:r>
            <a:r>
              <a:rPr lang="fi-FI" dirty="0"/>
              <a:t> </a:t>
            </a:r>
            <a:r>
              <a:rPr lang="fi-FI" dirty="0" err="1"/>
              <a:t>new</a:t>
            </a:r>
            <a:r>
              <a:rPr lang="fi-FI" dirty="0"/>
              <a:t> </a:t>
            </a:r>
            <a:r>
              <a:rPr lang="fi-FI" dirty="0" err="1"/>
              <a:t>detections</a:t>
            </a:r>
            <a:r>
              <a:rPr lang="fi-FI" dirty="0"/>
              <a:t> (</a:t>
            </a:r>
            <a:r>
              <a:rPr lang="fi-FI" dirty="0" err="1"/>
              <a:t>with</a:t>
            </a:r>
            <a:r>
              <a:rPr lang="fi-FI" dirty="0"/>
              <a:t> </a:t>
            </a:r>
            <a:r>
              <a:rPr lang="fi-FI" dirty="0" err="1"/>
              <a:t>audio</a:t>
            </a:r>
            <a:r>
              <a:rPr lang="fi-FI" dirty="0"/>
              <a:t> </a:t>
            </a:r>
            <a:r>
              <a:rPr lang="fi-FI" dirty="0" err="1"/>
              <a:t>activity</a:t>
            </a:r>
            <a:r>
              <a:rPr lang="fi-FI" dirty="0"/>
              <a:t> </a:t>
            </a:r>
            <a:r>
              <a:rPr lang="fi-FI" dirty="0" err="1"/>
              <a:t>information</a:t>
            </a:r>
            <a:r>
              <a:rPr lang="fi-FI" dirty="0"/>
              <a:t> and </a:t>
            </a:r>
            <a:r>
              <a:rPr lang="fi-FI" dirty="0" err="1"/>
              <a:t>detection</a:t>
            </a:r>
            <a:r>
              <a:rPr lang="fi-FI" dirty="0"/>
              <a:t> </a:t>
            </a:r>
            <a:r>
              <a:rPr lang="fi-FI" dirty="0" err="1"/>
              <a:t>location</a:t>
            </a:r>
            <a:r>
              <a:rPr lang="fi-FI" dirty="0"/>
              <a:t> in </a:t>
            </a:r>
            <a:r>
              <a:rPr lang="fi-FI" dirty="0" err="1"/>
              <a:t>spherical</a:t>
            </a:r>
            <a:r>
              <a:rPr lang="fi-FI" dirty="0"/>
              <a:t> </a:t>
            </a:r>
            <a:r>
              <a:rPr lang="fi-FI" dirty="0" err="1"/>
              <a:t>coordinates</a:t>
            </a:r>
            <a:r>
              <a:rPr lang="fi-FI" dirty="0"/>
              <a:t>) </a:t>
            </a:r>
            <a:r>
              <a:rPr lang="fi-FI" dirty="0" err="1"/>
              <a:t>are</a:t>
            </a:r>
            <a:r>
              <a:rPr lang="fi-FI" dirty="0"/>
              <a:t> </a:t>
            </a:r>
            <a:r>
              <a:rPr lang="fi-FI" dirty="0" err="1"/>
              <a:t>outputted</a:t>
            </a:r>
            <a:r>
              <a:rPr lang="fi-FI" dirty="0"/>
              <a:t> to a </a:t>
            </a:r>
            <a:r>
              <a:rPr lang="fi-FI" dirty="0" err="1"/>
              <a:t>csv-file</a:t>
            </a:r>
            <a:endParaRPr lang="fi-FI" dirty="0"/>
          </a:p>
          <a:p>
            <a:r>
              <a:rPr lang="fi-FI" i="1" dirty="0"/>
              <a:t>CSV </a:t>
            </a:r>
            <a:r>
              <a:rPr lang="fi-FI" i="1" dirty="0" err="1"/>
              <a:t>file</a:t>
            </a:r>
            <a:r>
              <a:rPr lang="fi-FI" i="1" dirty="0"/>
              <a:t> </a:t>
            </a:r>
            <a:r>
              <a:rPr lang="fi-FI" i="1" dirty="0" err="1"/>
              <a:t>example</a:t>
            </a:r>
            <a:endParaRPr lang="fi-FI" i="1" dirty="0"/>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2</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384696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r>
              <a:rPr lang="fi-FI" dirty="0" err="1"/>
              <a:t>Beamforming</a:t>
            </a:r>
            <a:r>
              <a:rPr lang="fi-FI" dirty="0"/>
              <a:t> </a:t>
            </a:r>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r>
              <a:rPr lang="fi-FI" dirty="0" err="1"/>
              <a:t>Beamforming</a:t>
            </a:r>
            <a:r>
              <a:rPr lang="fi-FI" dirty="0"/>
              <a:t> </a:t>
            </a:r>
            <a:r>
              <a:rPr lang="fi-FI" dirty="0" err="1"/>
              <a:t>can</a:t>
            </a:r>
            <a:r>
              <a:rPr lang="fi-FI" dirty="0"/>
              <a:t> </a:t>
            </a:r>
            <a:r>
              <a:rPr lang="fi-FI" dirty="0" err="1"/>
              <a:t>also</a:t>
            </a:r>
            <a:r>
              <a:rPr lang="fi-FI" dirty="0"/>
              <a:t> </a:t>
            </a:r>
            <a:r>
              <a:rPr lang="fi-FI" dirty="0" err="1"/>
              <a:t>be</a:t>
            </a:r>
            <a:r>
              <a:rPr lang="fi-FI" dirty="0"/>
              <a:t> </a:t>
            </a:r>
            <a:r>
              <a:rPr lang="fi-FI" dirty="0" err="1"/>
              <a:t>used</a:t>
            </a:r>
            <a:r>
              <a:rPr lang="fi-FI" dirty="0"/>
              <a:t> to </a:t>
            </a:r>
            <a:r>
              <a:rPr lang="fi-FI" dirty="0" err="1"/>
              <a:t>determine</a:t>
            </a:r>
            <a:r>
              <a:rPr lang="fi-FI" dirty="0"/>
              <a:t> </a:t>
            </a:r>
            <a:r>
              <a:rPr lang="fi-FI" dirty="0" err="1"/>
              <a:t>audio</a:t>
            </a:r>
            <a:r>
              <a:rPr lang="fi-FI" dirty="0"/>
              <a:t> </a:t>
            </a:r>
            <a:r>
              <a:rPr lang="fi-FI" dirty="0" err="1"/>
              <a:t>activity</a:t>
            </a:r>
            <a:endParaRPr lang="fi-FI" dirty="0"/>
          </a:p>
          <a:p>
            <a:pPr lvl="1"/>
            <a:r>
              <a:rPr lang="fi-FI" dirty="0"/>
              <a:t>”</a:t>
            </a:r>
            <a:r>
              <a:rPr lang="fi-FI" dirty="0" err="1"/>
              <a:t>Listens</a:t>
            </a:r>
            <a:r>
              <a:rPr lang="fi-FI" dirty="0"/>
              <a:t>” to a </a:t>
            </a:r>
            <a:r>
              <a:rPr lang="fi-FI" dirty="0" err="1"/>
              <a:t>pointed</a:t>
            </a:r>
            <a:r>
              <a:rPr lang="fi-FI" dirty="0"/>
              <a:t> </a:t>
            </a:r>
            <a:r>
              <a:rPr lang="fi-FI" dirty="0" err="1"/>
              <a:t>direction</a:t>
            </a:r>
            <a:endParaRPr lang="fi-FI" dirty="0"/>
          </a:p>
          <a:p>
            <a:pPr lvl="1"/>
            <a:r>
              <a:rPr lang="fi-FI" dirty="0"/>
              <a:t>How to </a:t>
            </a:r>
            <a:r>
              <a:rPr lang="fi-FI" dirty="0" err="1"/>
              <a:t>get</a:t>
            </a:r>
            <a:r>
              <a:rPr lang="fi-FI" dirty="0"/>
              <a:t> a </a:t>
            </a:r>
            <a:r>
              <a:rPr lang="fi-FI" dirty="0" err="1"/>
              <a:t>pointed</a:t>
            </a:r>
            <a:r>
              <a:rPr lang="fi-FI" dirty="0"/>
              <a:t> </a:t>
            </a:r>
            <a:r>
              <a:rPr lang="fi-FI" dirty="0" err="1"/>
              <a:t>direction</a:t>
            </a:r>
            <a:r>
              <a:rPr lang="fi-FI" dirty="0"/>
              <a:t>?</a:t>
            </a:r>
          </a:p>
          <a:p>
            <a:pPr marL="1128713" lvl="2" indent="-457200">
              <a:buFont typeface="+mj-lt"/>
              <a:buAutoNum type="arabicPeriod"/>
            </a:pPr>
            <a:r>
              <a:rPr lang="fi-FI" dirty="0"/>
              <a:t>Multi-</a:t>
            </a:r>
            <a:r>
              <a:rPr lang="fi-FI" dirty="0" err="1"/>
              <a:t>frame</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Frame-level</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DeepSORT</a:t>
            </a:r>
            <a:endParaRPr lang="fi-FI" dirty="0"/>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r>
              <a:rPr lang="fi-FI" dirty="0"/>
              <a:t>Multi-</a:t>
            </a:r>
            <a:r>
              <a:rPr lang="fi-FI" dirty="0" err="1"/>
              <a:t>frame</a:t>
            </a:r>
            <a:r>
              <a:rPr lang="fi-FI" dirty="0"/>
              <a:t> (video) </a:t>
            </a:r>
            <a:r>
              <a:rPr lang="fi-FI" dirty="0" err="1"/>
              <a:t>audio</a:t>
            </a:r>
            <a:r>
              <a:rPr lang="fi-FI" dirty="0"/>
              <a:t> </a:t>
            </a:r>
            <a:r>
              <a:rPr lang="fi-FI" dirty="0" err="1"/>
              <a:t>segments</a:t>
            </a:r>
            <a:br>
              <a:rPr lang="fi-FI" dirty="0"/>
            </a:br>
            <a:endParaRPr lang="fi-FI" dirty="0"/>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r>
              <a:rPr lang="fi-FI" dirty="0" err="1"/>
              <a:t>We</a:t>
            </a:r>
            <a:r>
              <a:rPr lang="fi-FI" dirty="0"/>
              <a:t> </a:t>
            </a:r>
            <a:r>
              <a:rPr lang="fi-FI" dirty="0" err="1"/>
              <a:t>want</a:t>
            </a:r>
            <a:r>
              <a:rPr lang="fi-FI" dirty="0"/>
              <a:t> to </a:t>
            </a:r>
            <a:r>
              <a:rPr lang="fi-FI" dirty="0" err="1"/>
              <a:t>find</a:t>
            </a:r>
            <a:r>
              <a:rPr lang="fi-FI" dirty="0"/>
              <a:t> </a:t>
            </a:r>
            <a:r>
              <a:rPr lang="fi-FI" dirty="0" err="1"/>
              <a:t>the</a:t>
            </a:r>
            <a:r>
              <a:rPr lang="fi-FI" dirty="0"/>
              <a:t> </a:t>
            </a:r>
            <a:r>
              <a:rPr lang="fi-FI" dirty="0" err="1"/>
              <a:t>temporal</a:t>
            </a:r>
            <a:r>
              <a:rPr lang="fi-FI" dirty="0"/>
              <a:t> </a:t>
            </a:r>
            <a:r>
              <a:rPr lang="fi-FI" dirty="0" err="1"/>
              <a:t>trajectories</a:t>
            </a:r>
            <a:r>
              <a:rPr lang="fi-FI" dirty="0"/>
              <a:t> of </a:t>
            </a:r>
            <a:r>
              <a:rPr lang="fi-FI" dirty="0" err="1"/>
              <a:t>visual</a:t>
            </a:r>
            <a:r>
              <a:rPr lang="fi-FI" dirty="0"/>
              <a:t> </a:t>
            </a:r>
            <a:r>
              <a:rPr lang="fi-FI" dirty="0" err="1"/>
              <a:t>objects</a:t>
            </a:r>
            <a:r>
              <a:rPr lang="fi-FI" dirty="0"/>
              <a:t> (</a:t>
            </a:r>
            <a:r>
              <a:rPr lang="fi-FI" dirty="0" err="1"/>
              <a:t>from</a:t>
            </a:r>
            <a:r>
              <a:rPr lang="fi-FI" dirty="0"/>
              <a:t> </a:t>
            </a:r>
            <a:r>
              <a:rPr lang="fi-FI" dirty="0" err="1"/>
              <a:t>the</a:t>
            </a:r>
            <a:r>
              <a:rPr lang="fi-FI" dirty="0"/>
              <a:t> video </a:t>
            </a:r>
            <a:r>
              <a:rPr lang="fi-FI" dirty="0" err="1"/>
              <a:t>tracker</a:t>
            </a:r>
            <a:r>
              <a:rPr lang="fi-FI" dirty="0"/>
              <a:t>)</a:t>
            </a:r>
          </a:p>
          <a:p>
            <a:r>
              <a:rPr lang="fi-FI" b="1" dirty="0" err="1"/>
              <a:t>Problem</a:t>
            </a:r>
            <a:r>
              <a:rPr lang="fi-FI" dirty="0"/>
              <a:t>: </a:t>
            </a:r>
            <a:r>
              <a:rPr lang="fi-FI" dirty="0" err="1"/>
              <a:t>how</a:t>
            </a:r>
            <a:r>
              <a:rPr lang="fi-FI" dirty="0"/>
              <a:t> to </a:t>
            </a:r>
            <a:r>
              <a:rPr lang="fi-FI" dirty="0" err="1"/>
              <a:t>find</a:t>
            </a:r>
            <a:r>
              <a:rPr lang="fi-FI" dirty="0"/>
              <a:t> </a:t>
            </a:r>
            <a:r>
              <a:rPr lang="fi-FI" dirty="0" err="1"/>
              <a:t>correspondences</a:t>
            </a:r>
            <a:r>
              <a:rPr lang="fi-FI" dirty="0"/>
              <a:t> </a:t>
            </a:r>
            <a:r>
              <a:rPr lang="fi-FI" dirty="0" err="1"/>
              <a:t>between</a:t>
            </a:r>
            <a:r>
              <a:rPr lang="fi-FI" dirty="0"/>
              <a:t> </a:t>
            </a:r>
            <a:r>
              <a:rPr lang="fi-FI" dirty="0" err="1"/>
              <a:t>objects</a:t>
            </a:r>
            <a:r>
              <a:rPr lang="fi-FI" dirty="0"/>
              <a:t> in </a:t>
            </a:r>
            <a:r>
              <a:rPr lang="fi-FI" dirty="0" err="1"/>
              <a:t>consecutive</a:t>
            </a:r>
            <a:r>
              <a:rPr lang="fi-FI" dirty="0"/>
              <a:t> </a:t>
            </a:r>
            <a:r>
              <a:rPr lang="fi-FI" dirty="0" err="1"/>
              <a:t>frames</a:t>
            </a:r>
            <a:r>
              <a:rPr lang="fi-FI" dirty="0"/>
              <a:t>?</a:t>
            </a:r>
          </a:p>
          <a:p>
            <a:pPr marL="828675" lvl="1" indent="-514350">
              <a:buFont typeface="+mj-lt"/>
              <a:buAutoNum type="arabicPeriod"/>
            </a:pPr>
            <a:r>
              <a:rPr lang="fi-FI" dirty="0" err="1"/>
              <a:t>Have</a:t>
            </a:r>
            <a:r>
              <a:rPr lang="fi-FI" dirty="0"/>
              <a:t> </a:t>
            </a:r>
            <a:r>
              <a:rPr lang="fi-FI" dirty="0" err="1"/>
              <a:t>only</a:t>
            </a:r>
            <a:r>
              <a:rPr lang="fi-FI" dirty="0"/>
              <a:t> </a:t>
            </a:r>
            <a:r>
              <a:rPr lang="fi-FI" dirty="0" err="1"/>
              <a:t>one</a:t>
            </a:r>
            <a:r>
              <a:rPr lang="fi-FI" dirty="0"/>
              <a:t> </a:t>
            </a:r>
            <a:r>
              <a:rPr lang="fi-FI" dirty="0" err="1"/>
              <a:t>object</a:t>
            </a:r>
            <a:r>
              <a:rPr lang="fi-FI" dirty="0"/>
              <a:t> </a:t>
            </a:r>
            <a:r>
              <a:rPr lang="fi-FI" dirty="0" err="1"/>
              <a:t>present</a:t>
            </a:r>
            <a:r>
              <a:rPr lang="fi-FI" dirty="0"/>
              <a:t> in video (</a:t>
            </a:r>
            <a:r>
              <a:rPr lang="fi-FI" dirty="0" err="1"/>
              <a:t>current</a:t>
            </a:r>
            <a:r>
              <a:rPr lang="fi-FI" dirty="0"/>
              <a:t> </a:t>
            </a:r>
            <a:r>
              <a:rPr lang="fi-FI" dirty="0" err="1"/>
              <a:t>implementation</a:t>
            </a:r>
            <a:r>
              <a:rPr lang="fi-FI" dirty="0"/>
              <a:t>)</a:t>
            </a:r>
          </a:p>
          <a:p>
            <a:pPr marL="1144588" lvl="2" indent="-514350"/>
            <a:r>
              <a:rPr lang="fi-FI" i="1" dirty="0" err="1"/>
              <a:t>File</a:t>
            </a:r>
            <a:r>
              <a:rPr lang="fi-FI" i="1" dirty="0"/>
              <a:t> demo</a:t>
            </a:r>
          </a:p>
          <a:p>
            <a:pPr marL="828675" lvl="1" indent="-514350">
              <a:buFont typeface="+mj-lt"/>
              <a:buAutoNum type="arabicPeriod"/>
            </a:pPr>
            <a:r>
              <a:rPr lang="fi-FI" dirty="0"/>
              <a:t>Some </a:t>
            </a:r>
            <a:r>
              <a:rPr lang="fi-FI" dirty="0" err="1"/>
              <a:t>more</a:t>
            </a:r>
            <a:r>
              <a:rPr lang="fi-FI" dirty="0"/>
              <a:t> </a:t>
            </a:r>
            <a:r>
              <a:rPr lang="fi-FI" dirty="0" err="1"/>
              <a:t>advanced</a:t>
            </a:r>
            <a:r>
              <a:rPr lang="fi-FI" dirty="0"/>
              <a:t> </a:t>
            </a:r>
            <a:r>
              <a:rPr lang="fi-FI" dirty="0" err="1"/>
              <a:t>method</a:t>
            </a:r>
            <a:r>
              <a:rPr lang="fi-FI" dirty="0"/>
              <a:t>, </a:t>
            </a:r>
            <a:r>
              <a:rPr lang="fi-FI" dirty="0" err="1"/>
              <a:t>e.g</a:t>
            </a:r>
            <a:r>
              <a:rPr lang="fi-FI" dirty="0"/>
              <a:t>. a video </a:t>
            </a:r>
            <a:r>
              <a:rPr lang="fi-FI" dirty="0" err="1"/>
              <a:t>object</a:t>
            </a:r>
            <a:r>
              <a:rPr lang="fi-FI" dirty="0"/>
              <a:t> </a:t>
            </a:r>
            <a:r>
              <a:rPr lang="fi-FI" dirty="0" err="1"/>
              <a:t>tracker</a:t>
            </a:r>
            <a:endParaRPr lang="fi-FI" dirty="0"/>
          </a:p>
          <a:p>
            <a:pPr marL="828675" lvl="1" indent="-514350">
              <a:buFont typeface="+mj-lt"/>
              <a:buAutoNum type="arabicPeriod"/>
            </a:pPr>
            <a:r>
              <a:rPr lang="fi-FI" u="sng" dirty="0" err="1"/>
              <a:t>Handle</a:t>
            </a:r>
            <a:r>
              <a:rPr lang="fi-FI" u="sng" dirty="0"/>
              <a:t> </a:t>
            </a:r>
            <a:r>
              <a:rPr lang="fi-FI" u="sng" dirty="0" err="1"/>
              <a:t>everything</a:t>
            </a:r>
            <a:r>
              <a:rPr lang="fi-FI" u="sng" dirty="0"/>
              <a:t> on </a:t>
            </a:r>
            <a:r>
              <a:rPr lang="fi-FI" u="sng" dirty="0" err="1"/>
              <a:t>frame-level</a:t>
            </a:r>
            <a:endParaRPr lang="fi-FI" u="sng" dirty="0"/>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4A6B2C-9A09-4114-874B-1D941F806F15}"/>
              </a:ext>
            </a:extLst>
          </p:cNvPr>
          <p:cNvSpPr>
            <a:spLocks noGrp="1"/>
          </p:cNvSpPr>
          <p:nvPr>
            <p:ph type="title"/>
          </p:nvPr>
        </p:nvSpPr>
        <p:spPr/>
        <p:txBody>
          <a:bodyPr/>
          <a:lstStyle/>
          <a:p>
            <a:r>
              <a:rPr lang="fi-FI" dirty="0" err="1"/>
              <a:t>Frame-level</a:t>
            </a:r>
            <a:r>
              <a:rPr lang="fi-FI" dirty="0"/>
              <a:t> (video) </a:t>
            </a:r>
            <a:r>
              <a:rPr lang="fi-FI" dirty="0" err="1"/>
              <a:t>audio</a:t>
            </a:r>
            <a:r>
              <a:rPr lang="fi-FI" dirty="0"/>
              <a:t> </a:t>
            </a:r>
            <a:r>
              <a:rPr lang="fi-FI" dirty="0" err="1"/>
              <a:t>segments</a:t>
            </a:r>
            <a:br>
              <a:rPr lang="fi-FI" dirty="0"/>
            </a:br>
            <a:endParaRPr lang="en-GB" dirty="0"/>
          </a:p>
        </p:txBody>
      </p:sp>
      <p:sp>
        <p:nvSpPr>
          <p:cNvPr id="3" name="Sisällön paikkamerkki 2">
            <a:extLst>
              <a:ext uri="{FF2B5EF4-FFF2-40B4-BE49-F238E27FC236}">
                <a16:creationId xmlns:a16="http://schemas.microsoft.com/office/drawing/2014/main" id="{ED991E6B-FF3E-4B86-B117-40CB9A586D2F}"/>
              </a:ext>
            </a:extLst>
          </p:cNvPr>
          <p:cNvSpPr>
            <a:spLocks noGrp="1"/>
          </p:cNvSpPr>
          <p:nvPr>
            <p:ph idx="1"/>
          </p:nvPr>
        </p:nvSpPr>
        <p:spPr/>
        <p:txBody>
          <a:bodyPr/>
          <a:lstStyle/>
          <a:p>
            <a:r>
              <a:rPr lang="en-GB" dirty="0"/>
              <a:t>Basic idea:</a:t>
            </a:r>
          </a:p>
          <a:p>
            <a:pPr marL="828675" lvl="1" indent="-514350">
              <a:buFont typeface="+mj-lt"/>
              <a:buAutoNum type="arabicPeriod"/>
            </a:pPr>
            <a:r>
              <a:rPr lang="en-GB" dirty="0"/>
              <a:t>For each frame:</a:t>
            </a:r>
          </a:p>
          <a:p>
            <a:pPr marL="1144588" lvl="2" indent="-514350">
              <a:buFont typeface="+mj-lt"/>
              <a:buAutoNum type="arabicPeriod"/>
            </a:pPr>
            <a:r>
              <a:rPr lang="en-GB" dirty="0"/>
              <a:t>Take the 100-ms audio segment corresponding to the video frame (video at 10 fps)</a:t>
            </a:r>
          </a:p>
          <a:p>
            <a:pPr marL="1144588" lvl="2" indent="-514350">
              <a:buFont typeface="+mj-lt"/>
              <a:buAutoNum type="arabicPeriod"/>
            </a:pPr>
            <a:r>
              <a:rPr lang="en-GB" dirty="0"/>
              <a:t>List all detected objects within the frame</a:t>
            </a:r>
          </a:p>
          <a:p>
            <a:pPr marL="1144588" lvl="2" indent="-514350">
              <a:buFont typeface="+mj-lt"/>
              <a:buAutoNum type="arabicPeriod"/>
            </a:pPr>
            <a:endParaRPr lang="en-GB" dirty="0"/>
          </a:p>
          <a:p>
            <a:pPr marL="828675" lvl="1" indent="-514350">
              <a:buFont typeface="+mj-lt"/>
              <a:buAutoNum type="arabicPeriod"/>
            </a:pPr>
            <a:r>
              <a:rPr lang="en-GB" dirty="0"/>
              <a:t>For each object in a frame, give the bounding box </a:t>
            </a:r>
            <a:r>
              <a:rPr lang="en-GB" dirty="0" err="1"/>
              <a:t>center</a:t>
            </a:r>
            <a:r>
              <a:rPr lang="en-GB" dirty="0"/>
              <a:t> coordinates (azimuth, elevation) to the beamformer</a:t>
            </a:r>
          </a:p>
          <a:p>
            <a:pPr lvl="1"/>
            <a:r>
              <a:rPr lang="en-GB" i="1" dirty="0"/>
              <a:t>File demo</a:t>
            </a:r>
          </a:p>
          <a:p>
            <a:pPr marL="828675" lvl="1" indent="-514350">
              <a:buFont typeface="+mj-lt"/>
              <a:buAutoNum type="arabicPeriod"/>
            </a:pPr>
            <a:endParaRPr lang="en-GB" dirty="0"/>
          </a:p>
        </p:txBody>
      </p:sp>
      <p:sp>
        <p:nvSpPr>
          <p:cNvPr id="4" name="Dian numeron paikkamerkki 3">
            <a:extLst>
              <a:ext uri="{FF2B5EF4-FFF2-40B4-BE49-F238E27FC236}">
                <a16:creationId xmlns:a16="http://schemas.microsoft.com/office/drawing/2014/main" id="{4ED9DC2E-721D-41C4-AD04-132BF4A7DB02}"/>
              </a:ext>
            </a:extLst>
          </p:cNvPr>
          <p:cNvSpPr>
            <a:spLocks noGrp="1"/>
          </p:cNvSpPr>
          <p:nvPr>
            <p:ph type="sldNum" sz="quarter" idx="4"/>
          </p:nvPr>
        </p:nvSpPr>
        <p:spPr/>
        <p:txBody>
          <a:bodyPr/>
          <a:lstStyle/>
          <a:p>
            <a:r>
              <a:rPr lang="en-GB" noProof="0"/>
              <a:t>|  </a:t>
            </a:r>
            <a:fld id="{CDC8994D-33BE-6F4B-918B-78B2D731EB1C}" type="slidenum">
              <a:rPr lang="en-GB" noProof="0" smtClean="0"/>
              <a:pPr/>
              <a:t>18</a:t>
            </a:fld>
            <a:endParaRPr lang="en-GB" noProof="0"/>
          </a:p>
        </p:txBody>
      </p:sp>
    </p:spTree>
    <p:extLst>
      <p:ext uri="{BB962C8B-B14F-4D97-AF65-F5344CB8AC3E}">
        <p14:creationId xmlns:p14="http://schemas.microsoft.com/office/powerpoint/2010/main" val="226964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Future Development Targets</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Tree>
    <p:extLst>
      <p:ext uri="{BB962C8B-B14F-4D97-AF65-F5344CB8AC3E}">
        <p14:creationId xmlns:p14="http://schemas.microsoft.com/office/powerpoint/2010/main" val="276301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 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D3C2-F9FC-4010-B128-BEAA45FD84B2}"/>
              </a:ext>
            </a:extLst>
          </p:cNvPr>
          <p:cNvSpPr>
            <a:spLocks noGrp="1"/>
          </p:cNvSpPr>
          <p:nvPr>
            <p:ph type="title"/>
          </p:nvPr>
        </p:nvSpPr>
        <p:spPr/>
        <p:txBody>
          <a:bodyPr/>
          <a:lstStyle/>
          <a:p>
            <a:r>
              <a:rPr lang="fi-FI" dirty="0" err="1"/>
              <a:t>Future</a:t>
            </a:r>
            <a:r>
              <a:rPr lang="fi-FI" dirty="0"/>
              <a:t> </a:t>
            </a:r>
            <a:r>
              <a:rPr lang="fi-FI" dirty="0" err="1"/>
              <a:t>Development</a:t>
            </a:r>
            <a:endParaRPr lang="en-FI" dirty="0"/>
          </a:p>
        </p:txBody>
      </p:sp>
      <p:sp>
        <p:nvSpPr>
          <p:cNvPr id="3" name="Content Placeholder 2">
            <a:extLst>
              <a:ext uri="{FF2B5EF4-FFF2-40B4-BE49-F238E27FC236}">
                <a16:creationId xmlns:a16="http://schemas.microsoft.com/office/drawing/2014/main" id="{0C07F47F-F3BA-4E37-8A5B-B8164DB2560F}"/>
              </a:ext>
            </a:extLst>
          </p:cNvPr>
          <p:cNvSpPr>
            <a:spLocks noGrp="1"/>
          </p:cNvSpPr>
          <p:nvPr>
            <p:ph idx="1"/>
          </p:nvPr>
        </p:nvSpPr>
        <p:spPr/>
        <p:txBody>
          <a:bodyPr/>
          <a:lstStyle/>
          <a:p>
            <a:r>
              <a:rPr lang="fi-FI" dirty="0" err="1"/>
              <a:t>The</a:t>
            </a:r>
            <a:r>
              <a:rPr lang="fi-FI" dirty="0"/>
              <a:t> </a:t>
            </a:r>
            <a:r>
              <a:rPr lang="fi-FI" dirty="0" err="1"/>
              <a:t>project</a:t>
            </a:r>
            <a:r>
              <a:rPr lang="fi-FI" dirty="0"/>
              <a:t> </a:t>
            </a:r>
            <a:r>
              <a:rPr lang="fi-FI" dirty="0" err="1"/>
              <a:t>worked</a:t>
            </a:r>
            <a:r>
              <a:rPr lang="fi-FI" dirty="0"/>
              <a:t> as a </a:t>
            </a:r>
            <a:r>
              <a:rPr lang="fi-FI" dirty="0" err="1"/>
              <a:t>proof</a:t>
            </a:r>
            <a:r>
              <a:rPr lang="fi-FI" dirty="0"/>
              <a:t>-of-</a:t>
            </a:r>
            <a:r>
              <a:rPr lang="fi-FI" dirty="0" err="1"/>
              <a:t>concept</a:t>
            </a:r>
            <a:endParaRPr lang="fi-FI" dirty="0"/>
          </a:p>
          <a:p>
            <a:r>
              <a:rPr lang="fi-FI" dirty="0" err="1"/>
              <a:t>The</a:t>
            </a:r>
            <a:r>
              <a:rPr lang="fi-FI" dirty="0"/>
              <a:t> </a:t>
            </a:r>
            <a:r>
              <a:rPr lang="fi-FI" dirty="0" err="1"/>
              <a:t>system</a:t>
            </a:r>
            <a:r>
              <a:rPr lang="fi-FI" dirty="0"/>
              <a:t> </a:t>
            </a:r>
            <a:r>
              <a:rPr lang="fi-FI" dirty="0" err="1"/>
              <a:t>should</a:t>
            </a:r>
            <a:r>
              <a:rPr lang="fi-FI" dirty="0"/>
              <a:t> </a:t>
            </a:r>
            <a:r>
              <a:rPr lang="fi-FI" dirty="0" err="1"/>
              <a:t>be</a:t>
            </a:r>
            <a:r>
              <a:rPr lang="fi-FI" dirty="0"/>
              <a:t> </a:t>
            </a:r>
            <a:r>
              <a:rPr lang="fi-FI" dirty="0" err="1"/>
              <a:t>tested</a:t>
            </a:r>
            <a:r>
              <a:rPr lang="fi-FI" dirty="0"/>
              <a:t> </a:t>
            </a:r>
            <a:r>
              <a:rPr lang="fi-FI" dirty="0" err="1"/>
              <a:t>more</a:t>
            </a:r>
            <a:r>
              <a:rPr lang="fi-FI" dirty="0"/>
              <a:t> </a:t>
            </a:r>
            <a:r>
              <a:rPr lang="fi-FI" dirty="0" err="1"/>
              <a:t>vigorously</a:t>
            </a:r>
            <a:endParaRPr lang="fi-FI" dirty="0"/>
          </a:p>
          <a:p>
            <a:pPr lvl="1"/>
            <a:r>
              <a:rPr lang="fi-FI" dirty="0"/>
              <a:t>More </a:t>
            </a:r>
            <a:r>
              <a:rPr lang="fi-FI" dirty="0" err="1"/>
              <a:t>recordings</a:t>
            </a:r>
            <a:r>
              <a:rPr lang="fi-FI" dirty="0"/>
              <a:t>, </a:t>
            </a:r>
            <a:r>
              <a:rPr lang="fi-FI" dirty="0" err="1"/>
              <a:t>testing</a:t>
            </a:r>
            <a:r>
              <a:rPr lang="fi-FI" dirty="0"/>
              <a:t> </a:t>
            </a:r>
            <a:r>
              <a:rPr lang="fi-FI" dirty="0" err="1"/>
              <a:t>the</a:t>
            </a:r>
            <a:r>
              <a:rPr lang="fi-FI" dirty="0"/>
              <a:t> </a:t>
            </a:r>
            <a:r>
              <a:rPr lang="fi-FI" dirty="0" err="1"/>
              <a:t>produced</a:t>
            </a:r>
            <a:r>
              <a:rPr lang="fi-FI" dirty="0"/>
              <a:t> data in </a:t>
            </a:r>
            <a:r>
              <a:rPr lang="fi-FI" dirty="0" err="1"/>
              <a:t>actual</a:t>
            </a:r>
            <a:r>
              <a:rPr lang="fi-FI" dirty="0"/>
              <a:t> </a:t>
            </a:r>
            <a:r>
              <a:rPr lang="fi-FI" dirty="0" err="1"/>
              <a:t>training</a:t>
            </a:r>
            <a:endParaRPr lang="fi-FI" dirty="0"/>
          </a:p>
          <a:p>
            <a:pPr lvl="1"/>
            <a:r>
              <a:rPr lang="fi-FI" dirty="0" err="1"/>
              <a:t>Trying</a:t>
            </a:r>
            <a:r>
              <a:rPr lang="fi-FI" dirty="0"/>
              <a:t> out </a:t>
            </a:r>
            <a:r>
              <a:rPr lang="fi-FI" dirty="0" err="1"/>
              <a:t>the</a:t>
            </a:r>
            <a:r>
              <a:rPr lang="fi-FI" dirty="0"/>
              <a:t> </a:t>
            </a:r>
            <a:r>
              <a:rPr lang="fi-FI" dirty="0" err="1"/>
              <a:t>system</a:t>
            </a:r>
            <a:r>
              <a:rPr lang="fi-FI" dirty="0"/>
              <a:t> </a:t>
            </a:r>
            <a:r>
              <a:rPr lang="fi-FI" dirty="0" err="1"/>
              <a:t>with</a:t>
            </a:r>
            <a:r>
              <a:rPr lang="fi-FI" dirty="0"/>
              <a:t> a </a:t>
            </a:r>
            <a:r>
              <a:rPr lang="fi-FI" dirty="0" err="1"/>
              <a:t>microphone</a:t>
            </a:r>
            <a:r>
              <a:rPr lang="fi-FI" dirty="0"/>
              <a:t> </a:t>
            </a:r>
            <a:r>
              <a:rPr lang="fi-FI" dirty="0" err="1"/>
              <a:t>array</a:t>
            </a:r>
            <a:r>
              <a:rPr lang="fi-FI" dirty="0"/>
              <a:t> </a:t>
            </a:r>
            <a:r>
              <a:rPr lang="fi-FI" dirty="0" err="1"/>
              <a:t>with</a:t>
            </a:r>
            <a:r>
              <a:rPr lang="fi-FI" dirty="0"/>
              <a:t> a </a:t>
            </a:r>
            <a:r>
              <a:rPr lang="fi-FI" dirty="0" err="1"/>
              <a:t>better</a:t>
            </a:r>
            <a:r>
              <a:rPr lang="fi-FI" dirty="0"/>
              <a:t> </a:t>
            </a:r>
            <a:r>
              <a:rPr lang="fi-FI" dirty="0" err="1"/>
              <a:t>spatial</a:t>
            </a:r>
            <a:r>
              <a:rPr lang="fi-FI" dirty="0"/>
              <a:t> </a:t>
            </a:r>
            <a:r>
              <a:rPr lang="fi-FI" dirty="0" err="1"/>
              <a:t>resolution</a:t>
            </a:r>
            <a:endParaRPr lang="fi-FI" dirty="0"/>
          </a:p>
          <a:p>
            <a:r>
              <a:rPr lang="fi-FI" dirty="0" err="1"/>
              <a:t>Adding</a:t>
            </a:r>
            <a:r>
              <a:rPr lang="fi-FI" dirty="0"/>
              <a:t> </a:t>
            </a:r>
            <a:r>
              <a:rPr lang="fi-FI" dirty="0" err="1"/>
              <a:t>more</a:t>
            </a:r>
            <a:r>
              <a:rPr lang="fi-FI" dirty="0"/>
              <a:t> </a:t>
            </a:r>
            <a:r>
              <a:rPr lang="fi-FI" dirty="0" err="1"/>
              <a:t>intelligent</a:t>
            </a:r>
            <a:r>
              <a:rPr lang="fi-FI" dirty="0"/>
              <a:t> </a:t>
            </a:r>
            <a:r>
              <a:rPr lang="fi-FI" dirty="0" err="1"/>
              <a:t>object</a:t>
            </a:r>
            <a:r>
              <a:rPr lang="fi-FI" dirty="0"/>
              <a:t> </a:t>
            </a:r>
            <a:r>
              <a:rPr lang="fi-FI" dirty="0" err="1"/>
              <a:t>tracking</a:t>
            </a:r>
            <a:r>
              <a:rPr lang="fi-FI" dirty="0"/>
              <a:t> </a:t>
            </a:r>
            <a:r>
              <a:rPr lang="fi-FI" dirty="0" err="1"/>
              <a:t>methods</a:t>
            </a:r>
            <a:r>
              <a:rPr lang="fi-FI" dirty="0"/>
              <a:t> for </a:t>
            </a:r>
            <a:r>
              <a:rPr lang="fi-FI" dirty="0" err="1"/>
              <a:t>producing</a:t>
            </a:r>
            <a:r>
              <a:rPr lang="fi-FI" dirty="0"/>
              <a:t> </a:t>
            </a:r>
            <a:r>
              <a:rPr lang="fi-FI" dirty="0" err="1"/>
              <a:t>accurate</a:t>
            </a:r>
            <a:r>
              <a:rPr lang="fi-FI" dirty="0"/>
              <a:t> </a:t>
            </a:r>
            <a:r>
              <a:rPr lang="fi-FI" dirty="0" err="1"/>
              <a:t>object</a:t>
            </a:r>
            <a:r>
              <a:rPr lang="fi-FI" dirty="0"/>
              <a:t> </a:t>
            </a:r>
            <a:r>
              <a:rPr lang="fi-FI" dirty="0" err="1"/>
              <a:t>trajectories</a:t>
            </a:r>
            <a:r>
              <a:rPr lang="fi-FI" dirty="0"/>
              <a:t> </a:t>
            </a:r>
            <a:r>
              <a:rPr lang="fi-FI" dirty="0" err="1"/>
              <a:t>within</a:t>
            </a:r>
            <a:r>
              <a:rPr lang="fi-FI" dirty="0"/>
              <a:t> </a:t>
            </a:r>
            <a:r>
              <a:rPr lang="fi-FI" dirty="0" err="1"/>
              <a:t>longer</a:t>
            </a:r>
            <a:r>
              <a:rPr lang="fi-FI" dirty="0"/>
              <a:t> </a:t>
            </a:r>
            <a:r>
              <a:rPr lang="fi-FI" dirty="0" err="1"/>
              <a:t>time</a:t>
            </a:r>
            <a:r>
              <a:rPr lang="fi-FI" dirty="0"/>
              <a:t> </a:t>
            </a:r>
            <a:r>
              <a:rPr lang="fi-FI" dirty="0" err="1"/>
              <a:t>windows</a:t>
            </a:r>
            <a:r>
              <a:rPr lang="fi-FI" dirty="0"/>
              <a:t> (</a:t>
            </a:r>
            <a:r>
              <a:rPr lang="fi-FI" dirty="0" err="1"/>
              <a:t>DeepSORT</a:t>
            </a:r>
            <a:r>
              <a:rPr lang="fi-FI" dirty="0"/>
              <a:t>!)</a:t>
            </a:r>
            <a:endParaRPr lang="en-FI" dirty="0"/>
          </a:p>
        </p:txBody>
      </p:sp>
      <p:sp>
        <p:nvSpPr>
          <p:cNvPr id="4" name="Slide Number Placeholder 3">
            <a:extLst>
              <a:ext uri="{FF2B5EF4-FFF2-40B4-BE49-F238E27FC236}">
                <a16:creationId xmlns:a16="http://schemas.microsoft.com/office/drawing/2014/main" id="{74DA46ED-7105-4DBC-8BE4-4C9C7FD39564}"/>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spTree>
    <p:extLst>
      <p:ext uri="{BB962C8B-B14F-4D97-AF65-F5344CB8AC3E}">
        <p14:creationId xmlns:p14="http://schemas.microsoft.com/office/powerpoint/2010/main" val="210663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err="1">
                <a:ea typeface="+mn-lt"/>
                <a:cs typeface="+mn-lt"/>
              </a:rPr>
              <a:t>DeepSort</a:t>
            </a:r>
            <a:r>
              <a:rPr lang="en-US" sz="2800" dirty="0">
                <a:ea typeface="+mn-lt"/>
                <a:cs typeface="+mn-lt"/>
              </a:rPr>
              <a:t> is a traditional single-hypothesis multi-target tracking method using recursive Kalman filtering and frame-by-frame data correlation.</a:t>
            </a:r>
          </a:p>
          <a:p>
            <a:pPr marL="571500" indent="-571500"/>
            <a:r>
              <a:rPr lang="en-US" sz="2800" dirty="0" err="1">
                <a:ea typeface="+mn-lt"/>
                <a:cs typeface="+mn-lt"/>
              </a:rPr>
              <a:t>DeepSort</a:t>
            </a:r>
            <a:r>
              <a:rPr lang="en-US" sz="2800" dirty="0">
                <a:ea typeface="+mn-lt"/>
                <a:cs typeface="+mn-lt"/>
              </a:rPr>
              <a: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21</a:t>
            </a:fld>
            <a:endParaRPr lang="en-GB" noProof="0"/>
          </a:p>
        </p:txBody>
      </p:sp>
    </p:spTree>
    <p:extLst>
      <p:ext uri="{BB962C8B-B14F-4D97-AF65-F5344CB8AC3E}">
        <p14:creationId xmlns:p14="http://schemas.microsoft.com/office/powerpoint/2010/main" val="21427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r>
              <a:rPr lang="en-US" dirty="0">
                <a:latin typeface="Arial"/>
                <a:cs typeface="Arial"/>
              </a:rPr>
              <a:t>- Workflow</a:t>
            </a:r>
            <a:br>
              <a:rPr lang="en-US" dirty="0">
                <a:latin typeface="Arial"/>
                <a:cs typeface="Arial"/>
              </a:rPr>
            </a:br>
            <a:endParaRPr lang="en-US" dirty="0">
              <a:latin typeface="Arial"/>
              <a:cs typeface="Arial"/>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22</a:t>
            </a:fld>
            <a:endParaRPr lang="en-GB" noProof="0"/>
          </a:p>
        </p:txBody>
      </p:sp>
      <p:pic>
        <p:nvPicPr>
          <p:cNvPr id="5" name="Picture 15" descr="Diagram&#10;&#10;Description automatically generated">
            <a:extLst>
              <a:ext uri="{FF2B5EF4-FFF2-40B4-BE49-F238E27FC236}">
                <a16:creationId xmlns:a16="http://schemas.microsoft.com/office/drawing/2014/main" id="{25052A70-7970-4511-935D-06FED92DF33A}"/>
              </a:ext>
            </a:extLst>
          </p:cNvPr>
          <p:cNvPicPr>
            <a:picLocks noGrp="1" noChangeAspect="1"/>
          </p:cNvPicPr>
          <p:nvPr>
            <p:ph idx="1"/>
          </p:nvPr>
        </p:nvPicPr>
        <p:blipFill>
          <a:blip r:embed="rId2"/>
          <a:stretch>
            <a:fillRect/>
          </a:stretch>
        </p:blipFill>
        <p:spPr>
          <a:xfrm>
            <a:off x="411163" y="2226512"/>
            <a:ext cx="11285537" cy="3311439"/>
          </a:xfrm>
        </p:spPr>
      </p:pic>
      <p:sp>
        <p:nvSpPr>
          <p:cNvPr id="7" name="TextBox 6">
            <a:extLst>
              <a:ext uri="{FF2B5EF4-FFF2-40B4-BE49-F238E27FC236}">
                <a16:creationId xmlns:a16="http://schemas.microsoft.com/office/drawing/2014/main" id="{8F99C0A9-9ED4-4241-AC99-32550CD6E4FD}"/>
              </a:ext>
            </a:extLst>
          </p:cNvPr>
          <p:cNvSpPr txBox="1"/>
          <p:nvPr/>
        </p:nvSpPr>
        <p:spPr>
          <a:xfrm>
            <a:off x="2456208" y="5560793"/>
            <a:ext cx="6095170" cy="646331"/>
          </a:xfrm>
          <a:prstGeom prst="rect">
            <a:avLst/>
          </a:prstGeom>
          <a:noFill/>
        </p:spPr>
        <p:txBody>
          <a:bodyPr wrap="square">
            <a:spAutoFit/>
          </a:bodyPr>
          <a:lstStyle/>
          <a:p>
            <a:r>
              <a:rPr lang="en-US" sz="18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47330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r>
              <a:rPr lang="en-US" dirty="0" err="1"/>
              <a:t>DeepSORT</a:t>
            </a:r>
            <a:r>
              <a:rPr lang="en-US" dirty="0"/>
              <a:t> – Object Detection</a:t>
            </a:r>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23</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US" dirty="0" err="1">
                <a:latin typeface="Arial"/>
                <a:cs typeface="Arial"/>
              </a:rPr>
              <a:t>DeepSORT</a:t>
            </a:r>
            <a:r>
              <a:rPr lang="en-US" dirty="0">
                <a:latin typeface="Arial"/>
                <a:cs typeface="Arial"/>
              </a:rPr>
              <a:t> – Kalman Filter</a:t>
            </a:r>
            <a:br>
              <a:rPr lang="en-US" dirty="0">
                <a:latin typeface="Arial"/>
                <a:cs typeface="Arial"/>
              </a:rPr>
            </a:b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24</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B1BD-EA78-42C2-975A-AF3C57ACE597}"/>
              </a:ext>
            </a:extLst>
          </p:cNvPr>
          <p:cNvSpPr>
            <a:spLocks noGrp="1"/>
          </p:cNvSpPr>
          <p:nvPr>
            <p:ph type="title"/>
          </p:nvPr>
        </p:nvSpPr>
        <p:spPr/>
        <p:txBody>
          <a:bodyPr/>
          <a:lstStyle/>
          <a:p>
            <a:r>
              <a:rPr lang="fi-FI" dirty="0" err="1"/>
              <a:t>Successes</a:t>
            </a:r>
            <a:r>
              <a:rPr lang="fi-FI" dirty="0"/>
              <a:t> and </a:t>
            </a:r>
            <a:r>
              <a:rPr lang="fi-FI" dirty="0" err="1"/>
              <a:t>Challenges</a:t>
            </a:r>
            <a:endParaRPr lang="en-FI" dirty="0"/>
          </a:p>
        </p:txBody>
      </p:sp>
      <p:sp>
        <p:nvSpPr>
          <p:cNvPr id="3" name="Content Placeholder 2">
            <a:extLst>
              <a:ext uri="{FF2B5EF4-FFF2-40B4-BE49-F238E27FC236}">
                <a16:creationId xmlns:a16="http://schemas.microsoft.com/office/drawing/2014/main" id="{12F9ECAE-A1B9-471B-A4DF-834CC14C219F}"/>
              </a:ext>
            </a:extLst>
          </p:cNvPr>
          <p:cNvSpPr>
            <a:spLocks noGrp="1"/>
          </p:cNvSpPr>
          <p:nvPr>
            <p:ph idx="1"/>
          </p:nvPr>
        </p:nvSpPr>
        <p:spPr/>
        <p:txBody>
          <a:bodyPr/>
          <a:lstStyle/>
          <a:p>
            <a:r>
              <a:rPr lang="fi-FI" dirty="0" err="1"/>
              <a:t>Overall</a:t>
            </a:r>
            <a:r>
              <a:rPr lang="fi-FI" dirty="0"/>
              <a:t> </a:t>
            </a:r>
            <a:r>
              <a:rPr lang="fi-FI" dirty="0" err="1"/>
              <a:t>the</a:t>
            </a:r>
            <a:r>
              <a:rPr lang="fi-FI" dirty="0"/>
              <a:t> </a:t>
            </a:r>
            <a:r>
              <a:rPr lang="fi-FI" dirty="0" err="1"/>
              <a:t>project</a:t>
            </a:r>
            <a:r>
              <a:rPr lang="fi-FI" dirty="0"/>
              <a:t> </a:t>
            </a:r>
            <a:r>
              <a:rPr lang="fi-FI" dirty="0" err="1"/>
              <a:t>proceeded</a:t>
            </a:r>
            <a:r>
              <a:rPr lang="fi-FI" dirty="0"/>
              <a:t> </a:t>
            </a:r>
            <a:r>
              <a:rPr lang="fi-FI" dirty="0" err="1"/>
              <a:t>quite</a:t>
            </a:r>
            <a:r>
              <a:rPr lang="fi-FI" dirty="0"/>
              <a:t> </a:t>
            </a:r>
            <a:r>
              <a:rPr lang="fi-FI" dirty="0" err="1"/>
              <a:t>steadily</a:t>
            </a:r>
            <a:r>
              <a:rPr lang="fi-FI" dirty="0"/>
              <a:t>, no </a:t>
            </a:r>
            <a:r>
              <a:rPr lang="fi-FI" dirty="0" err="1"/>
              <a:t>bigger</a:t>
            </a:r>
            <a:r>
              <a:rPr lang="fi-FI" dirty="0"/>
              <a:t> </a:t>
            </a:r>
            <a:r>
              <a:rPr lang="fi-FI" dirty="0" err="1"/>
              <a:t>obstacles</a:t>
            </a:r>
            <a:r>
              <a:rPr lang="fi-FI" dirty="0"/>
              <a:t> </a:t>
            </a:r>
            <a:r>
              <a:rPr lang="fi-FI" dirty="0" err="1"/>
              <a:t>all</a:t>
            </a:r>
            <a:r>
              <a:rPr lang="fi-FI" dirty="0"/>
              <a:t> </a:t>
            </a:r>
            <a:r>
              <a:rPr lang="fi-FI" dirty="0" err="1"/>
              <a:t>spring</a:t>
            </a:r>
            <a:endParaRPr lang="fi-FI" dirty="0"/>
          </a:p>
          <a:p>
            <a:r>
              <a:rPr lang="fi-FI" dirty="0"/>
              <a:t>At </a:t>
            </a:r>
            <a:r>
              <a:rPr lang="fi-FI" dirty="0" err="1"/>
              <a:t>the</a:t>
            </a:r>
            <a:r>
              <a:rPr lang="fi-FI" dirty="0"/>
              <a:t> </a:t>
            </a:r>
            <a:r>
              <a:rPr lang="fi-FI" dirty="0" err="1"/>
              <a:t>very</a:t>
            </a:r>
            <a:r>
              <a:rPr lang="fi-FI" dirty="0"/>
              <a:t> </a:t>
            </a:r>
            <a:r>
              <a:rPr lang="fi-FI" dirty="0" err="1"/>
              <a:t>end</a:t>
            </a:r>
            <a:r>
              <a:rPr lang="fi-FI" dirty="0"/>
              <a:t> </a:t>
            </a:r>
            <a:r>
              <a:rPr lang="fi-FI" dirty="0" err="1"/>
              <a:t>we</a:t>
            </a:r>
            <a:r>
              <a:rPr lang="fi-FI" dirty="0"/>
              <a:t> </a:t>
            </a:r>
            <a:r>
              <a:rPr lang="fi-FI" dirty="0" err="1"/>
              <a:t>noticed</a:t>
            </a:r>
            <a:r>
              <a:rPr lang="fi-FI" dirty="0"/>
              <a:t> </a:t>
            </a:r>
            <a:r>
              <a:rPr lang="fi-FI" dirty="0" err="1"/>
              <a:t>that</a:t>
            </a:r>
            <a:r>
              <a:rPr lang="fi-FI" dirty="0"/>
              <a:t> </a:t>
            </a:r>
            <a:r>
              <a:rPr lang="fi-FI" dirty="0" err="1"/>
              <a:t>there</a:t>
            </a:r>
            <a:r>
              <a:rPr lang="fi-FI" dirty="0"/>
              <a:t> </a:t>
            </a:r>
            <a:r>
              <a:rPr lang="fi-FI" dirty="0" err="1"/>
              <a:t>was</a:t>
            </a:r>
            <a:r>
              <a:rPr lang="fi-FI" dirty="0"/>
              <a:t> no </a:t>
            </a:r>
            <a:r>
              <a:rPr lang="fi-FI" dirty="0" err="1"/>
              <a:t>licensing</a:t>
            </a:r>
            <a:r>
              <a:rPr lang="fi-FI" dirty="0"/>
              <a:t> </a:t>
            </a:r>
            <a:r>
              <a:rPr lang="fi-FI" dirty="0" err="1"/>
              <a:t>defined</a:t>
            </a:r>
            <a:r>
              <a:rPr lang="fi-FI" dirty="0"/>
              <a:t> for </a:t>
            </a:r>
            <a:r>
              <a:rPr lang="fi-FI" dirty="0" err="1"/>
              <a:t>the</a:t>
            </a:r>
            <a:r>
              <a:rPr lang="fi-FI" dirty="0"/>
              <a:t> </a:t>
            </a:r>
            <a:r>
              <a:rPr lang="fi-FI" dirty="0" err="1"/>
              <a:t>mp</a:t>
            </a:r>
            <a:r>
              <a:rPr lang="fi-FI" dirty="0"/>
              <a:t>-YOLO </a:t>
            </a:r>
            <a:r>
              <a:rPr lang="fi-FI" dirty="0" err="1"/>
              <a:t>github</a:t>
            </a:r>
            <a:r>
              <a:rPr lang="fi-FI" dirty="0"/>
              <a:t> </a:t>
            </a:r>
            <a:r>
              <a:rPr lang="fi-FI" dirty="0" err="1"/>
              <a:t>project</a:t>
            </a:r>
            <a:r>
              <a:rPr lang="fi-FI" dirty="0"/>
              <a:t> </a:t>
            </a:r>
            <a:r>
              <a:rPr lang="fi-FI" dirty="0" err="1"/>
              <a:t>we</a:t>
            </a:r>
            <a:r>
              <a:rPr lang="fi-FI" dirty="0"/>
              <a:t> </a:t>
            </a:r>
            <a:r>
              <a:rPr lang="fi-FI" dirty="0" err="1"/>
              <a:t>had</a:t>
            </a:r>
            <a:r>
              <a:rPr lang="fi-FI" dirty="0"/>
              <a:t> </a:t>
            </a:r>
            <a:r>
              <a:rPr lang="fi-FI" dirty="0" err="1"/>
              <a:t>used</a:t>
            </a:r>
            <a:r>
              <a:rPr lang="fi-FI" dirty="0"/>
              <a:t> as a </a:t>
            </a:r>
            <a:r>
              <a:rPr lang="fi-FI" dirty="0" err="1"/>
              <a:t>basis</a:t>
            </a:r>
            <a:r>
              <a:rPr lang="fi-FI" dirty="0"/>
              <a:t> for </a:t>
            </a:r>
            <a:r>
              <a:rPr lang="fi-FI" dirty="0" err="1"/>
              <a:t>the</a:t>
            </a:r>
            <a:r>
              <a:rPr lang="fi-FI" dirty="0"/>
              <a:t> video </a:t>
            </a:r>
            <a:r>
              <a:rPr lang="fi-FI" dirty="0" err="1"/>
              <a:t>detection</a:t>
            </a:r>
            <a:r>
              <a:rPr lang="fi-FI" dirty="0"/>
              <a:t> </a:t>
            </a:r>
            <a:r>
              <a:rPr lang="fi-FI" dirty="0" err="1"/>
              <a:t>part</a:t>
            </a:r>
            <a:endParaRPr lang="fi-FI" dirty="0"/>
          </a:p>
          <a:p>
            <a:pPr lvl="1"/>
            <a:r>
              <a:rPr lang="fi-FI" dirty="0" err="1"/>
              <a:t>Contacted</a:t>
            </a:r>
            <a:r>
              <a:rPr lang="fi-FI" dirty="0"/>
              <a:t> </a:t>
            </a:r>
            <a:r>
              <a:rPr lang="fi-FI" dirty="0" err="1"/>
              <a:t>the</a:t>
            </a:r>
            <a:r>
              <a:rPr lang="fi-FI" dirty="0"/>
              <a:t> </a:t>
            </a:r>
            <a:r>
              <a:rPr lang="fi-FI" dirty="0" err="1"/>
              <a:t>developer</a:t>
            </a:r>
            <a:r>
              <a:rPr lang="fi-FI" dirty="0"/>
              <a:t> and got a </a:t>
            </a:r>
            <a:r>
              <a:rPr lang="fi-FI" dirty="0" err="1"/>
              <a:t>license</a:t>
            </a:r>
            <a:r>
              <a:rPr lang="fi-FI" dirty="0"/>
              <a:t> </a:t>
            </a:r>
            <a:r>
              <a:rPr lang="fi-FI" dirty="0" err="1"/>
              <a:t>file</a:t>
            </a:r>
            <a:r>
              <a:rPr lang="fi-FI" dirty="0"/>
              <a:t> </a:t>
            </a:r>
            <a:r>
              <a:rPr lang="fi-FI" dirty="0" err="1"/>
              <a:t>added</a:t>
            </a:r>
            <a:r>
              <a:rPr lang="fi-FI" dirty="0"/>
              <a:t>! </a:t>
            </a:r>
            <a:r>
              <a:rPr lang="fi-FI" dirty="0" err="1"/>
              <a:t>Phew</a:t>
            </a:r>
            <a:r>
              <a:rPr lang="fi-FI" dirty="0"/>
              <a:t>. </a:t>
            </a:r>
          </a:p>
        </p:txBody>
      </p:sp>
      <p:sp>
        <p:nvSpPr>
          <p:cNvPr id="4" name="Slide Number Placeholder 3">
            <a:extLst>
              <a:ext uri="{FF2B5EF4-FFF2-40B4-BE49-F238E27FC236}">
                <a16:creationId xmlns:a16="http://schemas.microsoft.com/office/drawing/2014/main" id="{0F107DDD-6456-4D02-ADC9-4E0E10B1D01A}"/>
              </a:ext>
            </a:extLst>
          </p:cNvPr>
          <p:cNvSpPr>
            <a:spLocks noGrp="1"/>
          </p:cNvSpPr>
          <p:nvPr>
            <p:ph type="sldNum" sz="quarter" idx="4"/>
          </p:nvPr>
        </p:nvSpPr>
        <p:spPr/>
        <p:txBody>
          <a:bodyPr/>
          <a:lstStyle/>
          <a:p>
            <a:r>
              <a:rPr lang="en-GB" noProof="0"/>
              <a:t>|  </a:t>
            </a:r>
            <a:fld id="{CDC8994D-33BE-6F4B-918B-78B2D731EB1C}" type="slidenum">
              <a:rPr lang="en-GB" noProof="0" smtClean="0"/>
              <a:pPr/>
              <a:t>25</a:t>
            </a:fld>
            <a:endParaRPr lang="en-GB" noProof="0"/>
          </a:p>
        </p:txBody>
      </p:sp>
    </p:spTree>
    <p:extLst>
      <p:ext uri="{BB962C8B-B14F-4D97-AF65-F5344CB8AC3E}">
        <p14:creationId xmlns:p14="http://schemas.microsoft.com/office/powerpoint/2010/main" val="215253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 2020</a:t>
            </a:r>
          </a:p>
          <a:p>
            <a:pPr marL="0" indent="0">
              <a:buNone/>
            </a:pPr>
            <a:r>
              <a:rPr lang="en-US" sz="1600" dirty="0">
                <a:ea typeface="+mn-lt"/>
                <a:cs typeface="+mn-lt"/>
              </a:rPr>
              <a:t>[3] </a:t>
            </a:r>
            <a:r>
              <a:rPr lang="en-US" sz="1600" dirty="0" err="1">
                <a:ea typeface="+mn-lt"/>
                <a:cs typeface="+mn-lt"/>
              </a:rPr>
              <a:t>Wenyan</a:t>
            </a:r>
            <a:r>
              <a:rPr lang="en-US" sz="1600" dirty="0">
                <a:ea typeface="+mn-lt"/>
                <a:cs typeface="+mn-lt"/>
              </a:rPr>
              <a:t> Yang, </a:t>
            </a:r>
            <a:r>
              <a:rPr lang="en-US" sz="1600" dirty="0" err="1">
                <a:ea typeface="+mn-lt"/>
                <a:cs typeface="+mn-lt"/>
              </a:rPr>
              <a:t>Yanlin</a:t>
            </a:r>
            <a:r>
              <a:rPr lang="en-US" sz="1600" dirty="0">
                <a:ea typeface="+mn-lt"/>
                <a:cs typeface="+mn-lt"/>
              </a:rPr>
              <a:t> Qian, Francesco </a:t>
            </a:r>
            <a:r>
              <a:rPr lang="en-US" sz="1600" dirty="0" err="1">
                <a:ea typeface="+mn-lt"/>
                <a:cs typeface="+mn-lt"/>
              </a:rPr>
              <a:t>Cricri</a:t>
            </a:r>
            <a:r>
              <a:rPr lang="en-US" sz="1600" dirty="0">
                <a:ea typeface="+mn-lt"/>
                <a:cs typeface="+mn-lt"/>
              </a:rPr>
              <a:t>, </a:t>
            </a:r>
            <a:r>
              <a:rPr lang="en-US" sz="1600" dirty="0" err="1">
                <a:ea typeface="+mn-lt"/>
                <a:cs typeface="+mn-lt"/>
              </a:rPr>
              <a:t>Lixin</a:t>
            </a:r>
            <a:r>
              <a:rPr lang="en-US" sz="1600" dirty="0">
                <a:ea typeface="+mn-lt"/>
                <a:cs typeface="+mn-lt"/>
              </a:rPr>
              <a:t> Fan, Joni-Kristian </a:t>
            </a:r>
            <a:r>
              <a:rPr lang="en-US" sz="1600" dirty="0" err="1">
                <a:ea typeface="+mn-lt"/>
                <a:cs typeface="+mn-lt"/>
              </a:rPr>
              <a:t>Kamarainen</a:t>
            </a:r>
            <a:r>
              <a:rPr lang="en-US" sz="1600" dirty="0">
                <a:ea typeface="+mn-lt"/>
                <a:cs typeface="+mn-lt"/>
              </a:rPr>
              <a:t>, “Object Detection in Equirectangular Panorama”, 2018</a:t>
            </a:r>
          </a:p>
          <a:p>
            <a:pPr marL="0" indent="0">
              <a:buNone/>
            </a:pPr>
            <a:r>
              <a:rPr lang="en-US" sz="1600" dirty="0">
                <a:ea typeface="+mn-lt"/>
                <a:cs typeface="+mn-lt"/>
              </a:rPr>
              <a:t>[4] Tsung-Shan, Yang, </a:t>
            </a:r>
            <a:r>
              <a:rPr lang="en-US" sz="1600" dirty="0" err="1">
                <a:ea typeface="+mn-lt"/>
                <a:cs typeface="+mn-lt"/>
              </a:rPr>
              <a:t>mp</a:t>
            </a:r>
            <a:r>
              <a:rPr lang="en-US" sz="1600" dirty="0">
                <a:ea typeface="+mn-lt"/>
                <a:cs typeface="+mn-lt"/>
              </a:rPr>
              <a:t>-YOLO, https://github.com/keevin60907/mp-YOLO</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26</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Project Steps</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7F2C-4954-425B-9501-9FD0DDA0A1DD}"/>
              </a:ext>
            </a:extLst>
          </p:cNvPr>
          <p:cNvSpPr>
            <a:spLocks noGrp="1"/>
          </p:cNvSpPr>
          <p:nvPr>
            <p:ph type="title"/>
          </p:nvPr>
        </p:nvSpPr>
        <p:spPr/>
        <p:txBody>
          <a:bodyPr/>
          <a:lstStyle/>
          <a:p>
            <a:r>
              <a:rPr lang="fi-FI" dirty="0"/>
              <a:t>Technologies</a:t>
            </a:r>
            <a:endParaRPr lang="en-FI" dirty="0"/>
          </a:p>
        </p:txBody>
      </p:sp>
      <p:sp>
        <p:nvSpPr>
          <p:cNvPr id="3" name="Content Placeholder 2">
            <a:extLst>
              <a:ext uri="{FF2B5EF4-FFF2-40B4-BE49-F238E27FC236}">
                <a16:creationId xmlns:a16="http://schemas.microsoft.com/office/drawing/2014/main" id="{50907A7D-0CE9-4109-B412-907C5290767A}"/>
              </a:ext>
            </a:extLst>
          </p:cNvPr>
          <p:cNvSpPr>
            <a:spLocks noGrp="1"/>
          </p:cNvSpPr>
          <p:nvPr>
            <p:ph idx="1"/>
          </p:nvPr>
        </p:nvSpPr>
        <p:spPr/>
        <p:txBody>
          <a:bodyPr/>
          <a:lstStyle/>
          <a:p>
            <a:r>
              <a:rPr lang="fi-FI" sz="2400" dirty="0"/>
              <a:t>Ricoh </a:t>
            </a:r>
            <a:r>
              <a:rPr lang="fi-FI" sz="2400" dirty="0" err="1"/>
              <a:t>Theta</a:t>
            </a:r>
            <a:r>
              <a:rPr lang="fi-FI" sz="2400" dirty="0"/>
              <a:t> V 360 </a:t>
            </a:r>
            <a:r>
              <a:rPr lang="fi-FI" sz="2400" dirty="0" err="1"/>
              <a:t>camera</a:t>
            </a:r>
            <a:r>
              <a:rPr lang="fi-FI" sz="2400" dirty="0"/>
              <a:t> and TA-1 3D </a:t>
            </a:r>
            <a:r>
              <a:rPr lang="fi-FI" sz="2400" dirty="0" err="1"/>
              <a:t>microphone</a:t>
            </a:r>
            <a:r>
              <a:rPr lang="fi-FI" sz="2400" dirty="0"/>
              <a:t> </a:t>
            </a:r>
            <a:r>
              <a:rPr lang="fi-FI" sz="2400" dirty="0" err="1"/>
              <a:t>module</a:t>
            </a:r>
            <a:endParaRPr lang="fi-FI" sz="2400" dirty="0"/>
          </a:p>
          <a:p>
            <a:pPr lvl="1"/>
            <a:r>
              <a:rPr lang="fi-FI" sz="2400" dirty="0" err="1"/>
              <a:t>Microphone</a:t>
            </a:r>
            <a:r>
              <a:rPr lang="fi-FI" sz="2400" dirty="0"/>
              <a:t> </a:t>
            </a:r>
            <a:r>
              <a:rPr lang="fi-FI" sz="2400" dirty="0" err="1"/>
              <a:t>array</a:t>
            </a:r>
            <a:r>
              <a:rPr lang="fi-FI" sz="2400" dirty="0"/>
              <a:t> of 4 </a:t>
            </a:r>
            <a:r>
              <a:rPr lang="fi-FI" sz="2400" dirty="0" err="1"/>
              <a:t>microphones</a:t>
            </a:r>
            <a:endParaRPr lang="fi-FI" sz="2400" dirty="0"/>
          </a:p>
          <a:p>
            <a:r>
              <a:rPr lang="fi-FI" sz="2400" dirty="0"/>
              <a:t>YOLO (</a:t>
            </a:r>
            <a:r>
              <a:rPr lang="fi-FI" sz="2400" dirty="0" err="1"/>
              <a:t>You</a:t>
            </a:r>
            <a:r>
              <a:rPr lang="fi-FI" sz="2400" dirty="0"/>
              <a:t> </a:t>
            </a:r>
            <a:r>
              <a:rPr lang="fi-FI" sz="2400" dirty="0" err="1"/>
              <a:t>Only</a:t>
            </a:r>
            <a:r>
              <a:rPr lang="fi-FI" sz="2400" dirty="0"/>
              <a:t> Look </a:t>
            </a:r>
            <a:r>
              <a:rPr lang="fi-FI" sz="2400" dirty="0" err="1"/>
              <a:t>Once</a:t>
            </a:r>
            <a:r>
              <a:rPr lang="fi-FI" sz="2400" dirty="0"/>
              <a:t>) video </a:t>
            </a:r>
            <a:r>
              <a:rPr lang="fi-FI" sz="2400" dirty="0" err="1"/>
              <a:t>detection</a:t>
            </a:r>
            <a:r>
              <a:rPr lang="fi-FI" sz="2400" dirty="0"/>
              <a:t> </a:t>
            </a:r>
            <a:r>
              <a:rPr lang="fi-FI" sz="2400" dirty="0" err="1"/>
              <a:t>network</a:t>
            </a:r>
            <a:r>
              <a:rPr lang="fi-FI" sz="2400" dirty="0"/>
              <a:t> </a:t>
            </a:r>
            <a:r>
              <a:rPr lang="fi-FI" sz="2400" dirty="0" err="1"/>
              <a:t>applied</a:t>
            </a:r>
            <a:r>
              <a:rPr lang="fi-FI" sz="2400" dirty="0"/>
              <a:t> on 360 </a:t>
            </a:r>
            <a:r>
              <a:rPr lang="fi-FI" sz="2400" dirty="0" err="1"/>
              <a:t>equirectangular</a:t>
            </a:r>
            <a:r>
              <a:rPr lang="fi-FI" sz="2400" dirty="0"/>
              <a:t> video </a:t>
            </a:r>
            <a:r>
              <a:rPr lang="fi-FI" sz="2400" dirty="0" err="1"/>
              <a:t>frames</a:t>
            </a:r>
            <a:endParaRPr lang="fi-FI" sz="2400" dirty="0"/>
          </a:p>
          <a:p>
            <a:pPr lvl="1"/>
            <a:r>
              <a:rPr lang="fi-FI" sz="2400" dirty="0"/>
              <a:t>Method </a:t>
            </a:r>
            <a:r>
              <a:rPr lang="fi-FI" sz="2400" dirty="0" err="1"/>
              <a:t>based</a:t>
            </a:r>
            <a:r>
              <a:rPr lang="fi-FI" sz="2400" dirty="0"/>
              <a:t> on </a:t>
            </a:r>
            <a:r>
              <a:rPr lang="fi-FI" sz="2400" dirty="0" err="1"/>
              <a:t>paper</a:t>
            </a:r>
            <a:r>
              <a:rPr lang="fi-FI" sz="2400" dirty="0"/>
              <a:t> </a:t>
            </a:r>
            <a:r>
              <a:rPr lang="fi-FI" sz="2400" dirty="0" err="1"/>
              <a:t>by</a:t>
            </a:r>
            <a:r>
              <a:rPr lang="fi-FI" sz="2400" dirty="0"/>
              <a:t> </a:t>
            </a:r>
            <a:r>
              <a:rPr lang="en-US" sz="2400" dirty="0" err="1">
                <a:ea typeface="+mn-lt"/>
                <a:cs typeface="+mn-lt"/>
              </a:rPr>
              <a:t>Wenyan</a:t>
            </a:r>
            <a:r>
              <a:rPr lang="en-US" sz="2400" dirty="0">
                <a:ea typeface="+mn-lt"/>
                <a:cs typeface="+mn-lt"/>
              </a:rPr>
              <a:t> Yang, </a:t>
            </a:r>
            <a:r>
              <a:rPr lang="en-US" sz="2400" dirty="0" err="1">
                <a:ea typeface="+mn-lt"/>
                <a:cs typeface="+mn-lt"/>
              </a:rPr>
              <a:t>Yanlin</a:t>
            </a:r>
            <a:r>
              <a:rPr lang="en-US" sz="2400" dirty="0">
                <a:ea typeface="+mn-lt"/>
                <a:cs typeface="+mn-lt"/>
              </a:rPr>
              <a:t> Qian, Francesco </a:t>
            </a:r>
            <a:r>
              <a:rPr lang="en-US" sz="2400" dirty="0" err="1">
                <a:ea typeface="+mn-lt"/>
                <a:cs typeface="+mn-lt"/>
              </a:rPr>
              <a:t>Cricri</a:t>
            </a:r>
            <a:r>
              <a:rPr lang="en-US" sz="2400" dirty="0">
                <a:ea typeface="+mn-lt"/>
                <a:cs typeface="+mn-lt"/>
              </a:rPr>
              <a:t>, </a:t>
            </a:r>
            <a:r>
              <a:rPr lang="en-US" sz="2400" dirty="0" err="1">
                <a:ea typeface="+mn-lt"/>
                <a:cs typeface="+mn-lt"/>
              </a:rPr>
              <a:t>Lixin</a:t>
            </a:r>
            <a:r>
              <a:rPr lang="en-US" sz="2400" dirty="0">
                <a:ea typeface="+mn-lt"/>
                <a:cs typeface="+mn-lt"/>
              </a:rPr>
              <a:t> Fan, Joni-Kristian </a:t>
            </a:r>
            <a:r>
              <a:rPr lang="en-US" sz="2400" dirty="0" err="1">
                <a:ea typeface="+mn-lt"/>
                <a:cs typeface="+mn-lt"/>
              </a:rPr>
              <a:t>Kamarainen</a:t>
            </a:r>
            <a:endParaRPr lang="en-US" sz="2400" dirty="0">
              <a:ea typeface="+mn-lt"/>
              <a:cs typeface="+mn-lt"/>
            </a:endParaRPr>
          </a:p>
          <a:p>
            <a:pPr lvl="1"/>
            <a:r>
              <a:rPr lang="en-US" sz="2400" dirty="0">
                <a:ea typeface="+mn-lt"/>
                <a:cs typeface="+mn-lt"/>
              </a:rPr>
              <a:t>Open source </a:t>
            </a:r>
            <a:r>
              <a:rPr lang="en-US" sz="2400" dirty="0" err="1">
                <a:ea typeface="+mn-lt"/>
                <a:cs typeface="+mn-lt"/>
              </a:rPr>
              <a:t>github</a:t>
            </a:r>
            <a:r>
              <a:rPr lang="en-US" sz="2400" dirty="0">
                <a:ea typeface="+mn-lt"/>
                <a:cs typeface="+mn-lt"/>
              </a:rPr>
              <a:t> project found to use as a basis</a:t>
            </a:r>
          </a:p>
          <a:p>
            <a:r>
              <a:rPr lang="en-US" sz="2400" dirty="0">
                <a:ea typeface="+mn-lt"/>
                <a:cs typeface="+mn-lt"/>
              </a:rPr>
              <a:t>B-format audio decoding, </a:t>
            </a:r>
            <a:r>
              <a:rPr lang="en-US" sz="2400" dirty="0" err="1">
                <a:ea typeface="+mn-lt"/>
                <a:cs typeface="+mn-lt"/>
              </a:rPr>
              <a:t>powermap</a:t>
            </a:r>
            <a:r>
              <a:rPr lang="en-US" sz="2400" dirty="0">
                <a:ea typeface="+mn-lt"/>
                <a:cs typeface="+mn-lt"/>
              </a:rPr>
              <a:t> calculation and beamforming scripts provided by Archontis Politis</a:t>
            </a:r>
            <a:endParaRPr lang="fi-FI" sz="2400" dirty="0"/>
          </a:p>
        </p:txBody>
      </p:sp>
      <p:sp>
        <p:nvSpPr>
          <p:cNvPr id="4" name="Slide Number Placeholder 3">
            <a:extLst>
              <a:ext uri="{FF2B5EF4-FFF2-40B4-BE49-F238E27FC236}">
                <a16:creationId xmlns:a16="http://schemas.microsoft.com/office/drawing/2014/main" id="{BF76C9A9-5841-4BC9-8F9B-3F064F2B4B0F}"/>
              </a:ext>
            </a:extLst>
          </p:cNvPr>
          <p:cNvSpPr>
            <a:spLocks noGrp="1"/>
          </p:cNvSpPr>
          <p:nvPr>
            <p:ph type="sldNum" sz="quarter" idx="4"/>
          </p:nvPr>
        </p:nvSpPr>
        <p:spPr/>
        <p:txBody>
          <a:bodyPr/>
          <a:lstStyle/>
          <a:p>
            <a:r>
              <a:rPr lang="en-GB" noProof="0"/>
              <a:t>|  </a:t>
            </a:r>
            <a:fld id="{CDC8994D-33BE-6F4B-918B-78B2D731EB1C}" type="slidenum">
              <a:rPr lang="en-GB" noProof="0" smtClean="0"/>
              <a:pPr/>
              <a:t>5</a:t>
            </a:fld>
            <a:endParaRPr lang="en-GB" noProof="0"/>
          </a:p>
        </p:txBody>
      </p:sp>
    </p:spTree>
    <p:extLst>
      <p:ext uri="{BB962C8B-B14F-4D97-AF65-F5344CB8AC3E}">
        <p14:creationId xmlns:p14="http://schemas.microsoft.com/office/powerpoint/2010/main" val="421703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Implemented</a:t>
            </a:r>
            <a:r>
              <a:rPr lang="fi-FI" dirty="0"/>
              <a:t> </a:t>
            </a:r>
            <a:r>
              <a:rPr lang="fi-FI" dirty="0" err="1"/>
              <a:t>Pipelines</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6</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1</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196013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r>
              <a:rPr lang="fi-FI" dirty="0"/>
              <a:t>Video </a:t>
            </a:r>
            <a:r>
              <a:rPr lang="fi-FI" dirty="0" err="1"/>
              <a:t>Detector</a:t>
            </a:r>
            <a:r>
              <a:rPr lang="fi-FI" dirty="0"/>
              <a:t> and </a:t>
            </a:r>
            <a:r>
              <a:rPr lang="fi-FI" dirty="0" err="1"/>
              <a:t>Detection</a:t>
            </a:r>
            <a:r>
              <a:rPr lang="fi-FI" dirty="0"/>
              <a:t> Output</a:t>
            </a:r>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r>
              <a:rPr lang="fi-FI" dirty="0"/>
              <a:t>YOLO video </a:t>
            </a:r>
            <a:r>
              <a:rPr lang="fi-FI" dirty="0" err="1"/>
              <a:t>detection</a:t>
            </a:r>
            <a:r>
              <a:rPr lang="fi-FI" dirty="0"/>
              <a:t> </a:t>
            </a:r>
            <a:r>
              <a:rPr lang="fi-FI" dirty="0" err="1"/>
              <a:t>network</a:t>
            </a:r>
            <a:endParaRPr lang="fi-FI" dirty="0"/>
          </a:p>
          <a:p>
            <a:r>
              <a:rPr lang="fi-FI" dirty="0" err="1"/>
              <a:t>Equirectangular</a:t>
            </a:r>
            <a:r>
              <a:rPr lang="fi-FI" dirty="0"/>
              <a:t> video </a:t>
            </a:r>
            <a:r>
              <a:rPr lang="fi-FI" dirty="0" err="1"/>
              <a:t>frames</a:t>
            </a:r>
            <a:r>
              <a:rPr lang="fi-FI" dirty="0"/>
              <a:t> </a:t>
            </a:r>
            <a:r>
              <a:rPr lang="fi-FI" dirty="0" err="1"/>
              <a:t>projected</a:t>
            </a:r>
            <a:r>
              <a:rPr lang="fi-FI" dirty="0"/>
              <a:t> to 4 </a:t>
            </a:r>
            <a:r>
              <a:rPr lang="fi-FI" dirty="0" err="1"/>
              <a:t>sub</a:t>
            </a:r>
            <a:r>
              <a:rPr lang="fi-FI" dirty="0"/>
              <a:t> image </a:t>
            </a:r>
            <a:r>
              <a:rPr lang="fi-FI" dirty="0" err="1"/>
              <a:t>planes</a:t>
            </a:r>
            <a:r>
              <a:rPr lang="fi-FI" dirty="0"/>
              <a:t>, </a:t>
            </a:r>
            <a:r>
              <a:rPr lang="fi-FI" dirty="0" err="1"/>
              <a:t>which</a:t>
            </a:r>
            <a:r>
              <a:rPr lang="fi-FI" dirty="0"/>
              <a:t> is </a:t>
            </a:r>
            <a:r>
              <a:rPr lang="fi-FI" dirty="0" err="1"/>
              <a:t>fed</a:t>
            </a:r>
            <a:r>
              <a:rPr lang="fi-FI" dirty="0"/>
              <a:t> to </a:t>
            </a:r>
            <a:r>
              <a:rPr lang="fi-FI" dirty="0" err="1"/>
              <a:t>the</a:t>
            </a:r>
            <a:r>
              <a:rPr lang="fi-FI" dirty="0"/>
              <a:t> </a:t>
            </a:r>
            <a:r>
              <a:rPr lang="fi-FI" dirty="0" err="1"/>
              <a:t>detector</a:t>
            </a:r>
            <a:endParaRPr lang="fi-FI" dirty="0"/>
          </a:p>
          <a:p>
            <a:pPr lvl="1"/>
            <a:r>
              <a:rPr lang="fi-FI" dirty="0" err="1"/>
              <a:t>So</a:t>
            </a:r>
            <a:r>
              <a:rPr lang="fi-FI" dirty="0"/>
              <a:t> 4 YOLO </a:t>
            </a:r>
            <a:r>
              <a:rPr lang="fi-FI" dirty="0" err="1"/>
              <a:t>detections</a:t>
            </a:r>
            <a:r>
              <a:rPr lang="fi-FI" dirty="0"/>
              <a:t> per 360 </a:t>
            </a:r>
            <a:r>
              <a:rPr lang="fi-FI" dirty="0" err="1"/>
              <a:t>frame</a:t>
            </a:r>
            <a:endParaRPr lang="fi-FI" dirty="0"/>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r>
              <a:rPr lang="fi-FI" dirty="0" err="1"/>
              <a:t>Detection</a:t>
            </a:r>
            <a:r>
              <a:rPr lang="fi-FI" dirty="0"/>
              <a:t> Output</a:t>
            </a:r>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r>
              <a:rPr lang="fi-FI" dirty="0" err="1"/>
              <a:t>Detections</a:t>
            </a:r>
            <a:r>
              <a:rPr lang="fi-FI" dirty="0"/>
              <a:t> </a:t>
            </a:r>
            <a:r>
              <a:rPr lang="fi-FI" dirty="0" err="1"/>
              <a:t>outputted</a:t>
            </a:r>
            <a:r>
              <a:rPr lang="fi-FI" dirty="0"/>
              <a:t> to </a:t>
            </a:r>
            <a:r>
              <a:rPr lang="fi-FI" dirty="0" err="1"/>
              <a:t>csv-file</a:t>
            </a:r>
            <a:r>
              <a:rPr lang="fi-FI" dirty="0"/>
              <a:t> (</a:t>
            </a:r>
            <a:r>
              <a:rPr lang="fi-FI" dirty="0" err="1"/>
              <a:t>frame</a:t>
            </a:r>
            <a:r>
              <a:rPr lang="fi-FI" dirty="0"/>
              <a:t> id, </a:t>
            </a:r>
            <a:r>
              <a:rPr lang="fi-FI" dirty="0" err="1"/>
              <a:t>class</a:t>
            </a:r>
            <a:r>
              <a:rPr lang="fi-FI" dirty="0"/>
              <a:t> id, </a:t>
            </a:r>
            <a:r>
              <a:rPr lang="fi-FI" dirty="0" err="1"/>
              <a:t>label</a:t>
            </a:r>
            <a:r>
              <a:rPr lang="fi-FI" dirty="0"/>
              <a:t>, </a:t>
            </a:r>
            <a:r>
              <a:rPr lang="fi-FI" dirty="0" err="1"/>
              <a:t>confidence</a:t>
            </a:r>
            <a:r>
              <a:rPr lang="fi-FI" dirty="0"/>
              <a:t>, </a:t>
            </a:r>
            <a:r>
              <a:rPr lang="fi-FI" dirty="0" err="1"/>
              <a:t>bounding</a:t>
            </a:r>
            <a:r>
              <a:rPr lang="fi-FI" dirty="0"/>
              <a:t> box center </a:t>
            </a:r>
            <a:r>
              <a:rPr lang="fi-FI" dirty="0" err="1"/>
              <a:t>coordinates</a:t>
            </a:r>
            <a:r>
              <a:rPr lang="fi-FI" dirty="0"/>
              <a:t>, </a:t>
            </a:r>
            <a:r>
              <a:rPr lang="fi-FI" dirty="0" err="1"/>
              <a:t>bounding</a:t>
            </a:r>
            <a:r>
              <a:rPr lang="fi-FI" dirty="0"/>
              <a:t> box </a:t>
            </a:r>
            <a:r>
              <a:rPr lang="fi-FI" dirty="0" err="1"/>
              <a:t>size</a:t>
            </a:r>
            <a:r>
              <a:rPr lang="fi-FI" dirty="0"/>
              <a:t>)</a:t>
            </a:r>
          </a:p>
          <a:p>
            <a:r>
              <a:rPr lang="fi-FI" dirty="0" err="1"/>
              <a:t>All</a:t>
            </a:r>
            <a:r>
              <a:rPr lang="fi-FI" dirty="0"/>
              <a:t> </a:t>
            </a:r>
            <a:r>
              <a:rPr lang="fi-FI" dirty="0" err="1"/>
              <a:t>this</a:t>
            </a:r>
            <a:r>
              <a:rPr lang="fi-FI" dirty="0"/>
              <a:t> is </a:t>
            </a:r>
            <a:r>
              <a:rPr lang="fi-FI" dirty="0" err="1"/>
              <a:t>done</a:t>
            </a:r>
            <a:r>
              <a:rPr lang="fi-FI" dirty="0"/>
              <a:t> </a:t>
            </a:r>
            <a:r>
              <a:rPr lang="fi-FI" dirty="0" err="1"/>
              <a:t>offline</a:t>
            </a:r>
            <a:r>
              <a:rPr lang="fi-FI" dirty="0"/>
              <a:t>, i.e. no </a:t>
            </a:r>
            <a:r>
              <a:rPr lang="fi-FI" dirty="0" err="1"/>
              <a:t>hard</a:t>
            </a:r>
            <a:r>
              <a:rPr lang="fi-FI" dirty="0"/>
              <a:t> </a:t>
            </a:r>
            <a:r>
              <a:rPr lang="fi-FI" dirty="0" err="1"/>
              <a:t>time</a:t>
            </a:r>
            <a:r>
              <a:rPr lang="fi-FI" dirty="0"/>
              <a:t> </a:t>
            </a:r>
            <a:r>
              <a:rPr lang="fi-FI" dirty="0" err="1"/>
              <a:t>requirements</a:t>
            </a:r>
            <a:r>
              <a:rPr lang="fi-FI" dirty="0"/>
              <a:t> for </a:t>
            </a:r>
            <a:r>
              <a:rPr lang="fi-FI" dirty="0" err="1"/>
              <a:t>processing</a:t>
            </a:r>
            <a:r>
              <a:rPr lang="fi-FI" dirty="0"/>
              <a:t> </a:t>
            </a:r>
            <a:r>
              <a:rPr lang="fi-FI" dirty="0" err="1"/>
              <a:t>time</a:t>
            </a:r>
            <a:endParaRPr lang="fi-FI" dirty="0"/>
          </a:p>
          <a:p>
            <a:endParaRPr lang="fi-FI" dirty="0"/>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630459756"/>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75</TotalTime>
  <Words>1185</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TUNI Theme</vt:lpstr>
      <vt:lpstr>Automated spatiotemporal annotation of sound objects in a scene</vt:lpstr>
      <vt:lpstr> Introduction</vt:lpstr>
      <vt:lpstr>PowerPoint Presentation</vt:lpstr>
      <vt:lpstr> Project Steps</vt:lpstr>
      <vt:lpstr>Technologies</vt:lpstr>
      <vt:lpstr>Implemented Pipelines</vt:lpstr>
      <vt:lpstr>Pipeline version 1</vt:lpstr>
      <vt:lpstr>Video Detector and Detection Output</vt:lpstr>
      <vt:lpstr>Detection Output</vt:lpstr>
      <vt:lpstr>Clean overlapping bounding boxes</vt:lpstr>
      <vt:lpstr>Class mapping function</vt:lpstr>
      <vt:lpstr>Audio powermap</vt:lpstr>
      <vt:lpstr>Crop powermap using bounding boxes</vt:lpstr>
      <vt:lpstr>Determine energy based on cropped powermap</vt:lpstr>
      <vt:lpstr>Pipeline version 2</vt:lpstr>
      <vt:lpstr>Beamforming </vt:lpstr>
      <vt:lpstr>Multi-frame (video) audio segments </vt:lpstr>
      <vt:lpstr>Frame-level (video) audio segments </vt:lpstr>
      <vt:lpstr>Future Development Targets</vt:lpstr>
      <vt:lpstr>Future Development</vt:lpstr>
      <vt:lpstr> DeepSORT </vt:lpstr>
      <vt:lpstr> DeepSORT- Workflow </vt:lpstr>
      <vt:lpstr>DeepSORT – Object Detection</vt:lpstr>
      <vt:lpstr>DeepSORT – Kalman Filter </vt:lpstr>
      <vt:lpstr>Successes and 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Kalle Lahtinen</cp:lastModifiedBy>
  <cp:revision>76</cp:revision>
  <dcterms:created xsi:type="dcterms:W3CDTF">2020-12-01T13:47:31Z</dcterms:created>
  <dcterms:modified xsi:type="dcterms:W3CDTF">2021-04-29T16:56:16Z</dcterms:modified>
</cp:coreProperties>
</file>