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71" r:id="rId3"/>
    <p:sldId id="278" r:id="rId4"/>
    <p:sldId id="272" r:id="rId5"/>
    <p:sldId id="264" r:id="rId6"/>
    <p:sldId id="274" r:id="rId7"/>
    <p:sldId id="275" r:id="rId8"/>
    <p:sldId id="279" r:id="rId9"/>
    <p:sldId id="280" r:id="rId10"/>
    <p:sldId id="277" r:id="rId11"/>
    <p:sldId id="281" r:id="rId12"/>
    <p:sldId id="284" r:id="rId13"/>
    <p:sldId id="285" r:id="rId14"/>
    <p:sldId id="286" r:id="rId15"/>
    <p:sldId id="282" r:id="rId16"/>
    <p:sldId id="283" r:id="rId17"/>
    <p:sldId id="287" r:id="rId1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A2B7D9F-E4A9-43B5-86FB-07816A5D50AE}">
          <p14:sldIdLst>
            <p14:sldId id="257"/>
            <p14:sldId id="271"/>
            <p14:sldId id="278"/>
            <p14:sldId id="272"/>
            <p14:sldId id="264"/>
            <p14:sldId id="274"/>
            <p14:sldId id="275"/>
            <p14:sldId id="279"/>
            <p14:sldId id="280"/>
            <p14:sldId id="277"/>
            <p14:sldId id="281"/>
            <p14:sldId id="284"/>
            <p14:sldId id="285"/>
            <p14:sldId id="286"/>
            <p14:sldId id="282"/>
            <p14:sldId id="283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CDBE"/>
    <a:srgbClr val="4E008E"/>
    <a:srgbClr val="EFEFEF"/>
    <a:srgbClr val="C3B9D7"/>
    <a:srgbClr val="FFDCA5"/>
    <a:srgbClr val="F07387"/>
    <a:srgbClr val="F5A5C8"/>
    <a:srgbClr val="82C8F0"/>
    <a:srgbClr val="27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3" autoAdjust="0"/>
    <p:restoredTop sz="88192" autoAdjust="0"/>
  </p:normalViewPr>
  <p:slideViewPr>
    <p:cSldViewPr snapToGrid="0" snapToObjects="1" showGuides="1">
      <p:cViewPr varScale="1">
        <p:scale>
          <a:sx n="77" d="100"/>
          <a:sy n="77" d="100"/>
        </p:scale>
        <p:origin x="63" y="39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541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398E1-C99F-B940-AA2A-81EFFACD4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1D06C-D5DE-814D-931E-02A0CE659BAA}" type="datetimeFigureOut">
              <a:rPr lang="fi-FI" smtClean="0"/>
              <a:t>12.2.2021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1C63F-BE00-6D49-B7F3-B253A7D51A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71539-0194-5C43-B2F5-2C601016B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09C7D-6C28-B047-9D84-D52122B215C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1555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BFB5-475C-5B44-BA4D-42DE8089864D}" type="datetimeFigureOut">
              <a:rPr lang="fi-FI" smtClean="0"/>
              <a:t>12.2.2021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949-CA96-A34A-920F-344DC55B34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862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638" y="2553066"/>
            <a:ext cx="6212793" cy="33818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pic>
        <p:nvPicPr>
          <p:cNvPr id="4" name="Kuva 3" descr="Tampere University.">
            <a:extLst>
              <a:ext uri="{FF2B5EF4-FFF2-40B4-BE49-F238E27FC236}">
                <a16:creationId xmlns:a16="http://schemas.microsoft.com/office/drawing/2014/main" id="{F4B581D9-6573-401D-B01B-EC70ACF75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000" y="1080000"/>
            <a:ext cx="3721277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51813" cy="64293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B513FB-A89D-4CD9-816A-A2426574F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F494B7-536B-4523-A93B-014DDA635166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7FC877C-D72B-4FA2-A4D8-10EC144C4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BA96801F-E137-4B25-94D7-4851FADECBA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313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F54673-9ACE-45BB-89AE-4DF9D1200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43351" cy="642938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0BA03E9-7771-435A-ACF2-791A6462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061E97-8041-4B8C-84EB-4224E0AC8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49F6CDD-3D96-4E59-90E6-D27F0B55FBA1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E88A044-4865-4080-A1DB-4D812EAA9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8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F2527F-684A-4121-9363-8807B0AFD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43835C-B417-41EC-B18F-FE0259E07427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306364A-3632-4E1B-8113-A8981F3C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DFF5CBD4-0D40-46CB-83FF-1C58DD7870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291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A4069F-7B77-435A-A9D6-CD64E243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737735C-1BFC-5948-A4B6-6B9D9DF1DAD9}"/>
              </a:ext>
            </a:extLst>
          </p:cNvPr>
          <p:cNvSpPr txBox="1">
            <a:spLocks/>
          </p:cNvSpPr>
          <p:nvPr userDrawn="1"/>
        </p:nvSpPr>
        <p:spPr>
          <a:xfrm>
            <a:off x="430580" y="6506631"/>
            <a:ext cx="6779559" cy="251947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fi-FI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86E1A08-E0B6-4CF0-9B54-F868C9DF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C7C9B07-1287-4DA9-8EE6-AAC6DE816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AA00BC7-E6BD-409E-AC0A-D889FBBF3E1F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697E018-CB7F-48B9-B44F-8C4B55AF6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4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199A30-D9CF-F04F-AD6E-EFD6A331F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A31E617-3DD2-45F9-87A9-28710F458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9F7EF30-58D9-49C5-94D1-8B67946A371B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23AE687-7288-4989-808B-BBFE1801B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C9304CA3-67E1-4FC8-9377-97D39A8697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2863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964" y="908050"/>
            <a:ext cx="7092900" cy="496093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9A114AA-0FC1-4BDA-A87A-450D91C7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A4C26E0-BC88-47C0-AD7A-A430FED46C56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8A440A0-2DFA-4694-8E9A-F37821D64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B3199E04-FCC9-48F1-9FFB-2F71AFADEA9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077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FB501874-212D-43E0-A21F-C912819BD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Muokkaa ots. peruasdasdasdasdstyyl. napsautt.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431" y="908050"/>
            <a:ext cx="7084433" cy="4960938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B0FB749-BBFE-438A-B34D-304382F9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D16047A-E530-4F76-BE04-5DB0A3040E2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4E85C38-12AF-4A65-9090-146927E09118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7B2D6AA-88A2-4EE8-91D4-604C9EE54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26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A817179-6464-4F21-9B03-3D32D962B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AD8DA1C-8DF2-40CF-A6C6-9495D045055C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353961E-5198-4EC6-84CF-7D796EA3D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0F202A3E-9DD7-4C20-B920-B130C51F61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7832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0A482-DF25-4AC1-93FF-A21A43ED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08E8C6C-B535-4624-AE36-E7AA2DD3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D573219-6138-48B9-B6B4-28078E664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A1142E9-37CE-4F05-A30E-024093FAE7FE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93FE60-FDE5-4FFB-BA0D-01896B739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A231356-4E89-42FF-B9D2-5276EA40A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A4F5F4A-6670-4A3D-BA5D-CF8F09F6A2E1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294DD31-33A4-4715-9A6D-15C4AF30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FEC80EF1-75D1-469D-8A92-4BE196BAFD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161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844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972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EF2D1E-9D26-4178-9CD9-82D802C12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A6CB48B-6017-439D-AA22-D52A1E8E03DF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C67BEA-6EFD-4E49-843A-63C8CA4D1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43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6C69A4-9805-44B9-86C2-D0BEF1B39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D6E3F5C-87B6-4EC2-BBE3-B9D1C41B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5EC882A-A2D2-46CB-99A6-60BC54D85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3E7B4C2-9CD6-4CF3-963A-B0F7A6D52886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5571256-36CB-4721-8D5D-45CF8D5DF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66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22800" y="914275"/>
            <a:ext cx="7018337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03500BF-A2C1-4F36-A443-35E1074B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EE6AC87-9CEE-4DB8-8548-B22705DD2657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03234A5-5678-4107-B6E4-4D194E2EC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AEB90590-21DA-48A3-904A-917FC50EB7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19989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DF7A597D-CD79-4B30-894C-1B2608609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14333" y="914275"/>
            <a:ext cx="7021530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E06352D-B086-43FE-8FC5-AC6B4EA8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FC39A97-01AE-4D0D-B345-8CBA5227461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D03F41F-2DF9-4314-B419-CB3131364AA1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C76E15C-8063-441E-A2E0-1EBFFF54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59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3679" y="1143245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67" y="1312457"/>
            <a:ext cx="5040000" cy="48906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17F52D9-8B1E-4F7F-AA8C-39AD4EB47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586C00E-9402-4F7D-8E29-ACD9F4C25B61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273A0-B2DF-4C71-84F5-8A0CABCD5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D3A36DE0-5C27-4F2F-B628-D82AEFA8D89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89717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D4B79723-8A28-41DA-8158-47C40BEA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9144" y="1129720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4" y="1320928"/>
            <a:ext cx="5040000" cy="48906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0B3E6F3-32BA-42D1-BB7C-49EDFDFB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62A019B-6E71-4FF6-8233-F4C956257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093AD3-EDC3-4310-A3F5-847AF7FE82B9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D7264E8-D67F-450D-B5B3-7C3FE5CFB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75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37201" y="908050"/>
            <a:ext cx="6103938" cy="5281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0708" y="792399"/>
            <a:ext cx="4957631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8363" y="2960016"/>
            <a:ext cx="4849977" cy="32297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84F16D1-C984-4655-8258-D6EF6AF7D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AFFCF40-801B-4055-982B-AEEA190E0F59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0ACAF84-7C25-4838-BB2E-3953315E6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7F734B17-F190-4E9B-912E-CA33643B1B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06329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782EC1E3-2963-4D1C-A09D-168216C66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893" y="2960016"/>
            <a:ext cx="4857292" cy="32224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8733" y="908050"/>
            <a:ext cx="6112405" cy="5273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665" y="775657"/>
            <a:ext cx="4955519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35FED0F-203A-4399-B1A6-E36F6BDB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7E17269-133F-4041-8E1C-C34F81D99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9D4FE21-5C27-4278-912B-A716F3E94A20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09F9ABA-0045-4D3B-9E43-6CE8DD7F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6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1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7" y="1931988"/>
            <a:ext cx="2502487" cy="15236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7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31432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2pPr>
            <a:lvl3pPr marL="671513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027112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4pPr>
            <a:lvl5pPr marL="133667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558BD131-E1E6-6B4A-8A43-7499BB4F44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03849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7DB071B-9088-9940-8EEF-A7349739FA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03849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D91EB564-08EC-084A-85ED-6795597853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66181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5E66258-07E1-E642-A305-89957CDCCF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6181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DDAC2486-1BBC-E148-8A6A-A96E0924C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28513" y="1933860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A3268F3-BC79-314A-9049-89ABFE488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28513" y="3457497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6BEA95B-149A-4378-99A8-4A3778EC0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4EDD59F-3A17-4BC6-9E83-53686DFA9C26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CEF878AF-8D06-4EF3-883F-34F2EFF16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5FB341E1-B4C6-4A8F-95EC-40D3CF9664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03573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2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5111911C-6CB3-AD44-A987-239427CE40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6978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B81E064-8551-694A-8FD5-C523BEB10D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978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E37D0D04-EE41-5F42-BA3B-67ED3166C6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1049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C7609D31-2B9E-9841-9A07-1A4FC70457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1049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32E84F1-B479-4DA5-B79A-E1AAD0184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03CCED2-7CB5-4D58-8E64-3F32DD8AC35B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BF1F0F-97EF-4D74-A4D0-217EA478D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74C35F04-76D4-4B98-A67F-2CB880FD6A9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24006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895A594-3BD2-D54E-93FD-6F7FCA50C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339" y="2835805"/>
            <a:ext cx="10660250" cy="18208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3" name="Tekstin paikkamerkki 2"/>
          <p:cNvSpPr>
            <a:spLocks noGrp="1"/>
          </p:cNvSpPr>
          <p:nvPr>
            <p:ph type="body" sz="quarter" idx="11" hasCustomPrompt="1"/>
          </p:nvPr>
        </p:nvSpPr>
        <p:spPr>
          <a:xfrm>
            <a:off x="668338" y="4784723"/>
            <a:ext cx="10660062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rgbClr val="4E008E"/>
                </a:solidFill>
              </a:defRPr>
            </a:lvl1pPr>
            <a:lvl2pPr marL="314325" indent="0" algn="r">
              <a:buFontTx/>
              <a:buNone/>
              <a:defRPr/>
            </a:lvl2pPr>
            <a:lvl3pPr marL="671513" indent="0" algn="r">
              <a:buFontTx/>
              <a:buNone/>
              <a:defRPr/>
            </a:lvl3pPr>
            <a:lvl4pPr marL="1027112" indent="0" algn="r">
              <a:buFontTx/>
              <a:buNone/>
              <a:defRPr/>
            </a:lvl4pPr>
            <a:lvl5pPr marL="1336675" indent="0" algn="r">
              <a:buFontTx/>
              <a:buNone/>
              <a:defRPr/>
            </a:lvl5pPr>
          </a:lstStyle>
          <a:p>
            <a:pPr lvl="0"/>
            <a:r>
              <a:rPr lang="en-GB" noProof="0"/>
              <a:t>– Firstname Lastname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54C215-BF9C-463D-8116-5E5F873B8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5B95343-439D-47C2-AB7D-A7B7FEDBEAB3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2651F8-67AD-4CA7-B5C5-141B94156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D38B48EA-3C26-4DE6-8A6F-BD13DFD31C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0049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760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200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4E008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2D621D0-61E7-E946-BBC9-24D91EEA5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8BB0235-0F5A-40FA-B663-F054FD106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FF24113-B408-42F9-B448-C515AD4E1B6E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E0BDB65-6D51-44F4-970C-428F139C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81463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CFF25AA6-74E4-4FDC-97D1-348B884E4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266" y="2683405"/>
            <a:ext cx="10660250" cy="1820862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2" name="Tekstin paikkamerkki 13"/>
          <p:cNvSpPr>
            <a:spLocks noGrp="1"/>
          </p:cNvSpPr>
          <p:nvPr>
            <p:ph type="body" sz="quarter" idx="12" hasCustomPrompt="1"/>
          </p:nvPr>
        </p:nvSpPr>
        <p:spPr>
          <a:xfrm>
            <a:off x="802266" y="4606387"/>
            <a:ext cx="10644349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chemeClr val="bg1"/>
                </a:solidFill>
              </a:defRPr>
            </a:lvl1pPr>
            <a:lvl2pPr marL="314325" indent="0">
              <a:buFontTx/>
              <a:buNone/>
              <a:defRPr>
                <a:solidFill>
                  <a:schemeClr val="bg1"/>
                </a:solidFill>
              </a:defRPr>
            </a:lvl2pPr>
            <a:lvl3pPr marL="671513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7112" indent="0">
              <a:buFontTx/>
              <a:buNone/>
              <a:defRPr>
                <a:solidFill>
                  <a:schemeClr val="bg1"/>
                </a:solidFill>
              </a:defRPr>
            </a:lvl4pPr>
            <a:lvl5pPr marL="133667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algn="r"/>
            <a:r>
              <a:rPr lang="en-GB" noProof="0">
                <a:solidFill>
                  <a:schemeClr val="bg1"/>
                </a:solidFill>
              </a:rPr>
              <a:t>– Firstname Lastname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4DAC962-BCA0-4E26-A90A-EC7C6038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B84C95F-B250-4250-A075-AEF10367F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469B13D-3954-4F23-A09B-162115E21D05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26F114B-97C9-4F70-8E58-1AFA5B8E3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31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2510EA-1654-E84D-A789-CFF2920E0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9B4DE-33B9-0041-8077-67823436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510" y="1569142"/>
            <a:ext cx="9690754" cy="40607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sx="74000" sy="7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63233" y="1883432"/>
            <a:ext cx="2401642" cy="3424232"/>
          </a:xfrm>
          <a:solidFill>
            <a:srgbClr val="7DCDBE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D4BC1B-C1D1-4F41-B9B7-335D450148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2126" y="1569143"/>
            <a:ext cx="6827907" cy="816758"/>
          </a:xfrm>
        </p:spPr>
        <p:txBody>
          <a:bodyPr anchor="b" anchorCtr="0">
            <a:noAutofit/>
          </a:bodyPr>
          <a:lstStyle>
            <a:lvl1pPr marL="0" indent="0">
              <a:buNone/>
              <a:defRPr sz="3200" b="1">
                <a:solidFill>
                  <a:srgbClr val="4E00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Firstname Lastname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2938A8D-D773-5142-92B9-89D818060D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02130" y="2385899"/>
            <a:ext cx="6827904" cy="365134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7DCDBE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126850-0A2D-214C-8173-B9D9A2BCD6CD}"/>
              </a:ext>
            </a:extLst>
          </p:cNvPr>
          <p:cNvCxnSpPr/>
          <p:nvPr userDrawn="1"/>
        </p:nvCxnSpPr>
        <p:spPr>
          <a:xfrm>
            <a:off x="4868747" y="2984293"/>
            <a:ext cx="0" cy="2319489"/>
          </a:xfrm>
          <a:prstGeom prst="line">
            <a:avLst/>
          </a:prstGeom>
          <a:ln w="3175">
            <a:solidFill>
              <a:srgbClr val="4E00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9D0D4C-BB57-D348-99EE-61BD94E3A5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02127" y="2915308"/>
            <a:ext cx="3183740" cy="23923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82D1424-0632-DE42-8831-FEFEDCC907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6294" y="2914199"/>
            <a:ext cx="3183740" cy="23935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Font typeface="Arial" panose="020B0604020202020204" pitchFamily="34" charset="0"/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66ED82B-11B6-41FE-87C7-2B5722E38F8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E98C067-8722-48C5-8452-DDEDD7114E73}" type="datetime1">
              <a:rPr lang="en-GB" noProof="0" smtClean="0"/>
              <a:t>12/02/2021</a:t>
            </a:fld>
            <a:endParaRPr lang="en-GB" noProof="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69F5273-5630-41AF-BBE6-A465425B1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9A05E985-5042-48F0-9519-B76D1E9404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7689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A96305A-4729-C241-80A5-A3957FB9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923" y="628650"/>
            <a:ext cx="11892077" cy="62293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AACA4F-50A2-4213-AE5B-26622BDBF93E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FA188AA-A794-4652-BE5A-909F08B6167B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179ABD-0CDD-4487-ADD9-0679BFCE2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0BCA9A8C-35F5-4107-B91B-A52435FB7E9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3392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EN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074A7632-0B5B-4DF2-9411-9E0ADFA061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6714" y="1879326"/>
            <a:ext cx="2225901" cy="3114035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A93BB476-CD94-4029-8F95-5AE34712627B}"/>
              </a:ext>
            </a:extLst>
          </p:cNvPr>
          <p:cNvSpPr txBox="1"/>
          <p:nvPr userDrawn="1"/>
        </p:nvSpPr>
        <p:spPr>
          <a:xfrm>
            <a:off x="5794795" y="2509714"/>
            <a:ext cx="3758780" cy="21698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ts val="5400"/>
              </a:lnSpc>
            </a:pPr>
            <a:r>
              <a:rPr lang="en-GB" sz="5600" b="1" noProof="0">
                <a:solidFill>
                  <a:schemeClr val="bg1"/>
                </a:solidFill>
              </a:rPr>
              <a:t>Human Potential Unlimited.</a:t>
            </a:r>
          </a:p>
        </p:txBody>
      </p:sp>
    </p:spTree>
    <p:extLst>
      <p:ext uri="{BB962C8B-B14F-4D97-AF65-F5344CB8AC3E}">
        <p14:creationId xmlns:p14="http://schemas.microsoft.com/office/powerpoint/2010/main" val="1568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405FCAB-7A18-034B-9743-CFD67A11D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EC2DD84-1BF6-4E3C-BCC3-08913B1A4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B791B1-16A9-4796-ABE1-3107E5C870A1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B2755C-0223-4E55-9084-FF6941279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35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E511953-F32B-4B5F-9EC2-2431EB03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01EC75-0511-4C59-AFDC-B169D952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11C01-20AD-4C7D-A906-DDBC6C93E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077F78B7-30BA-47DC-8D3D-B6AF7AA5C106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D49CC18-975B-4218-9BEB-3D804548A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2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55486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399" y="1825625"/>
            <a:ext cx="5387465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ECB8C9-6F71-8745-9B9D-ED3B992F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BCE51E9-C67C-4EF8-826E-F1A4EE04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A384A62-AD18-48D9-B88A-A3C8BA3326D3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05DAC9A-9264-4E96-A741-2D8DA1F06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99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351703-006A-624D-9F66-D3B3015E7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43348" cy="6492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706400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706400"/>
            <a:ext cx="539273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8398AE9-4026-46A2-BBA1-AAB09718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AE78F3E-1AD5-409A-90E2-A126A9F8418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93D2B77-21B4-4503-8F96-67D29A8E98C1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EFCCDBD-D833-4FF5-A833-32B63E90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2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50635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1687" y="1700214"/>
            <a:ext cx="5183188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1687" y="2647950"/>
            <a:ext cx="5183188" cy="35417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0D11757-AD21-8C44-BA47-2C7CCF6BD2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67BC55-B784-4D84-8769-21885DB5752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B41531B-607C-47F8-B3A9-9457FE35A658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1527A28-514A-4E4D-B9BB-80131B1DE7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8849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8D2C57-C1F3-4D95-825E-2E55BFB96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42163" cy="64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3216" y="1700214"/>
            <a:ext cx="5183188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3216" y="2647950"/>
            <a:ext cx="5183188" cy="354171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CA17208-6DE2-4F5B-B757-D5C3A176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83CFA40-FCD9-4A03-A580-D0EEA649400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B82FCDA-E02D-49C5-97D6-3E67AC7AAA7E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AACA649-1609-4824-AF1D-CF39DED724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8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7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/>
              <a:t>Muokkaa tekstin perustyylejä napsauttamalla</a:t>
            </a:r>
          </a:p>
          <a:p>
            <a:pPr lvl="1"/>
            <a:r>
              <a:rPr lang="en-GB" noProof="0"/>
              <a:t>toinen taso</a:t>
            </a:r>
          </a:p>
          <a:p>
            <a:pPr lvl="2"/>
            <a:r>
              <a:rPr lang="en-GB" noProof="0"/>
              <a:t>kolmas taso</a:t>
            </a:r>
          </a:p>
          <a:p>
            <a:pPr lvl="3"/>
            <a:r>
              <a:rPr lang="en-GB" noProof="0"/>
              <a:t>neljäs taso</a:t>
            </a:r>
          </a:p>
          <a:p>
            <a:pPr lvl="4"/>
            <a:r>
              <a:rPr lang="en-GB" noProof="0"/>
              <a:t>viides taso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8524CAB-73A3-4E1C-B819-63001E3C8AC4}" type="datetime1">
              <a:rPr lang="en-GB" noProof="0" smtClean="0"/>
              <a:t>12/02/2021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5E40AAE-D302-7647-9D31-6971CE88E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03743BE5-29C0-A94B-962C-58F60464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911553"/>
            <a:ext cx="10521733" cy="6457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noProof="0"/>
              <a:t>Muokkaa perustyyl. napsautt.</a:t>
            </a:r>
          </a:p>
        </p:txBody>
      </p:sp>
      <p:pic>
        <p:nvPicPr>
          <p:cNvPr id="5" name="Kuva 4" descr="Tampere University.">
            <a:extLst>
              <a:ext uri="{FF2B5EF4-FFF2-40B4-BE49-F238E27FC236}">
                <a16:creationId xmlns:a16="http://schemas.microsoft.com/office/drawing/2014/main" id="{37F13CCF-E858-4691-8DA5-CEDCEA21226F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26000" y="115200"/>
            <a:ext cx="1741557" cy="4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2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69" r:id="rId2"/>
    <p:sldLayoutId id="2147483781" r:id="rId3"/>
    <p:sldLayoutId id="2147483770" r:id="rId4"/>
    <p:sldLayoutId id="2147483803" r:id="rId5"/>
    <p:sldLayoutId id="2147483772" r:id="rId6"/>
    <p:sldLayoutId id="2147483785" r:id="rId7"/>
    <p:sldLayoutId id="2147483773" r:id="rId8"/>
    <p:sldLayoutId id="2147483786" r:id="rId9"/>
    <p:sldLayoutId id="2147483774" r:id="rId10"/>
    <p:sldLayoutId id="2147483787" r:id="rId11"/>
    <p:sldLayoutId id="2147483775" r:id="rId12"/>
    <p:sldLayoutId id="2147483788" r:id="rId13"/>
    <p:sldLayoutId id="2147483798" r:id="rId14"/>
    <p:sldLayoutId id="2147483776" r:id="rId15"/>
    <p:sldLayoutId id="2147483789" r:id="rId16"/>
    <p:sldLayoutId id="2147483778" r:id="rId17"/>
    <p:sldLayoutId id="2147483795" r:id="rId18"/>
    <p:sldLayoutId id="2147483779" r:id="rId19"/>
    <p:sldLayoutId id="2147483796" r:id="rId20"/>
    <p:sldLayoutId id="2147483777" r:id="rId21"/>
    <p:sldLayoutId id="2147483790" r:id="rId22"/>
    <p:sldLayoutId id="2147483791" r:id="rId23"/>
    <p:sldLayoutId id="2147483780" r:id="rId24"/>
    <p:sldLayoutId id="2147483792" r:id="rId25"/>
    <p:sldLayoutId id="2147483782" r:id="rId26"/>
    <p:sldLayoutId id="2147483800" r:id="rId27"/>
    <p:sldLayoutId id="2147483804" r:id="rId28"/>
    <p:sldLayoutId id="2147483802" r:id="rId29"/>
    <p:sldLayoutId id="2147483805" r:id="rId30"/>
    <p:sldLayoutId id="2147483801" r:id="rId31"/>
    <p:sldLayoutId id="2147483783" r:id="rId32"/>
    <p:sldLayoutId id="2147483807" r:id="rId3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E008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8895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55700" indent="-1285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70025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7605">
          <p15:clr>
            <a:srgbClr val="F26B43"/>
          </p15:clr>
        </p15:guide>
        <p15:guide id="3" pos="75">
          <p15:clr>
            <a:srgbClr val="F26B43"/>
          </p15:clr>
        </p15:guide>
        <p15:guide id="4" orient="horz" pos="4247">
          <p15:clr>
            <a:srgbClr val="F26B43"/>
          </p15:clr>
        </p15:guide>
        <p15:guide id="5" pos="325">
          <p15:clr>
            <a:srgbClr val="F26B43"/>
          </p15:clr>
        </p15:guide>
        <p15:guide id="6" orient="horz" pos="4088">
          <p15:clr>
            <a:srgbClr val="F26B43"/>
          </p15:clr>
        </p15:guide>
        <p15:guide id="7" pos="6970">
          <p15:clr>
            <a:srgbClr val="F26B43"/>
          </p15:clr>
        </p15:guide>
        <p15:guide id="8" orient="horz" pos="346">
          <p15:clr>
            <a:srgbClr val="F26B43"/>
          </p15:clr>
        </p15:guide>
        <p15:guide id="9" orient="horz" pos="981">
          <p15:clr>
            <a:srgbClr val="F26B43"/>
          </p15:clr>
        </p15:guide>
        <p15:guide id="10" orient="horz" pos="572">
          <p15:clr>
            <a:srgbClr val="F26B43"/>
          </p15:clr>
        </p15:guide>
        <p15:guide id="11" orient="horz" pos="1071">
          <p15:clr>
            <a:srgbClr val="F26B43"/>
          </p15:clr>
        </p15:guide>
        <p15:guide id="12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4E0433-140C-4C5F-8B9C-D5C033F19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47270"/>
            <a:ext cx="11090275" cy="1289652"/>
          </a:xfrm>
        </p:spPr>
        <p:txBody>
          <a:bodyPr anchor="ctr"/>
          <a:lstStyle/>
          <a:p>
            <a:r>
              <a:rPr lang="tr-TR" sz="4900" dirty="0"/>
              <a:t>Automated spatiotem</a:t>
            </a:r>
            <a:r>
              <a:rPr lang="fi-FI" sz="4900" dirty="0"/>
              <a:t>p</a:t>
            </a:r>
            <a:r>
              <a:rPr lang="tr-TR" sz="4900" dirty="0"/>
              <a:t>oral annotation of sound o</a:t>
            </a:r>
            <a:r>
              <a:rPr lang="fi-FI" sz="4900" dirty="0"/>
              <a:t>b</a:t>
            </a:r>
            <a:r>
              <a:rPr lang="tr-TR" sz="4900" dirty="0"/>
              <a:t>ject</a:t>
            </a:r>
            <a:r>
              <a:rPr lang="fi-FI" sz="4900" dirty="0"/>
              <a:t>s</a:t>
            </a:r>
            <a:r>
              <a:rPr lang="tr-TR" sz="4900" dirty="0"/>
              <a:t> in a scene</a:t>
            </a:r>
            <a:endParaRPr lang="en-GB" sz="49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AD43232-7E51-4454-882A-C71C38190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1" y="4278803"/>
            <a:ext cx="11083550" cy="2312497"/>
          </a:xfrm>
        </p:spPr>
        <p:txBody>
          <a:bodyPr/>
          <a:lstStyle/>
          <a:p>
            <a:r>
              <a:rPr lang="tr-TR" sz="3000" dirty="0" err="1"/>
              <a:t>Einari</a:t>
            </a:r>
            <a:r>
              <a:rPr lang="tr-TR" sz="3000" dirty="0"/>
              <a:t> VAARAS</a:t>
            </a:r>
          </a:p>
          <a:p>
            <a:r>
              <a:rPr lang="tr-TR" sz="3000" dirty="0" err="1"/>
              <a:t>Kalle</a:t>
            </a:r>
            <a:r>
              <a:rPr lang="tr-TR" sz="3000" dirty="0"/>
              <a:t> LAHTINEN</a:t>
            </a:r>
          </a:p>
          <a:p>
            <a:r>
              <a:rPr lang="tr-TR" sz="3000" dirty="0"/>
              <a:t>Mehmet AYDIN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5F02BCB-A60B-4893-822E-9134C6813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1</a:t>
            </a:fld>
            <a:endParaRPr lang="en-GB" noProof="0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BF20CA7-418E-4853-9AE2-B68799096793}"/>
              </a:ext>
            </a:extLst>
          </p:cNvPr>
          <p:cNvSpPr txBox="1">
            <a:spLocks/>
          </p:cNvSpPr>
          <p:nvPr/>
        </p:nvSpPr>
        <p:spPr>
          <a:xfrm>
            <a:off x="550861" y="852066"/>
            <a:ext cx="11083550" cy="80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000" dirty="0"/>
              <a:t>COMP.SGN.250 </a:t>
            </a:r>
            <a:r>
              <a:rPr lang="tr-TR" sz="3000" dirty="0" err="1"/>
              <a:t>Signal</a:t>
            </a:r>
            <a:r>
              <a:rPr lang="tr-TR" sz="3000" dirty="0"/>
              <a:t> </a:t>
            </a:r>
            <a:r>
              <a:rPr lang="tr-TR" sz="3000" dirty="0" err="1"/>
              <a:t>Processing</a:t>
            </a:r>
            <a:r>
              <a:rPr lang="tr-TR" sz="3000" dirty="0"/>
              <a:t> </a:t>
            </a:r>
            <a:r>
              <a:rPr lang="tr-TR" sz="3000" dirty="0" err="1"/>
              <a:t>Innovation</a:t>
            </a:r>
            <a:r>
              <a:rPr lang="tr-TR" sz="3000" dirty="0"/>
              <a:t> Project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11FF233-A569-46CD-BCFA-2BA1F9625ADA}"/>
              </a:ext>
            </a:extLst>
          </p:cNvPr>
          <p:cNvSpPr txBox="1">
            <a:spLocks/>
          </p:cNvSpPr>
          <p:nvPr/>
        </p:nvSpPr>
        <p:spPr>
          <a:xfrm>
            <a:off x="550861" y="3428999"/>
            <a:ext cx="11083550" cy="844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000" dirty="0"/>
              <a:t>Project Plan </a:t>
            </a:r>
            <a:r>
              <a:rPr lang="fi-FI" sz="3000" dirty="0"/>
              <a:t>Presentation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6537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Objectives</a:t>
            </a:r>
            <a:r>
              <a:rPr lang="fi-FI" dirty="0"/>
              <a:t> – Advanced </a:t>
            </a:r>
            <a:r>
              <a:rPr lang="fi-FI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lvl="1"/>
            <a:r>
              <a:rPr lang="tr-TR" dirty="0">
                <a:latin typeface="NimbusSanL-Regu"/>
              </a:rPr>
              <a:t>The </a:t>
            </a:r>
            <a:r>
              <a:rPr lang="fi-FI" dirty="0" err="1">
                <a:latin typeface="NimbusSanL-Regu"/>
              </a:rPr>
              <a:t>advanced</a:t>
            </a:r>
            <a:r>
              <a:rPr lang="tr-TR" dirty="0">
                <a:latin typeface="NimbusSanL-Regu"/>
              </a:rPr>
              <a:t> goal </a:t>
            </a:r>
            <a:r>
              <a:rPr lang="fi-FI" dirty="0" err="1">
                <a:latin typeface="NimbusSanL-Regu"/>
              </a:rPr>
              <a:t>builds</a:t>
            </a:r>
            <a:r>
              <a:rPr lang="fi-FI" dirty="0">
                <a:latin typeface="NimbusSanL-Regu"/>
              </a:rPr>
              <a:t> on top of </a:t>
            </a:r>
            <a:r>
              <a:rPr lang="fi-FI" dirty="0" err="1">
                <a:latin typeface="NimbusSanL-Regu"/>
              </a:rPr>
              <a:t>the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basic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goal</a:t>
            </a:r>
            <a:r>
              <a:rPr lang="fi-FI" dirty="0">
                <a:latin typeface="NimbusSanL-Regu"/>
              </a:rPr>
              <a:t> </a:t>
            </a:r>
            <a:endParaRPr lang="tr-TR" dirty="0">
              <a:latin typeface="NimbusSanL-Regu"/>
            </a:endParaRPr>
          </a:p>
          <a:p>
            <a:pPr lvl="1"/>
            <a:r>
              <a:rPr lang="tr-TR" dirty="0">
                <a:latin typeface="NimbusSanL-Regu"/>
              </a:rPr>
              <a:t>Each Project member </a:t>
            </a:r>
            <a:r>
              <a:rPr lang="fi-FI" dirty="0" err="1">
                <a:latin typeface="NimbusSanL-Regu"/>
              </a:rPr>
              <a:t>gains</a:t>
            </a:r>
            <a:r>
              <a:rPr lang="fi-FI" dirty="0">
                <a:latin typeface="NimbusSanL-Regu"/>
              </a:rPr>
              <a:t> 6 </a:t>
            </a:r>
            <a:r>
              <a:rPr lang="fi-FI" dirty="0" err="1">
                <a:latin typeface="NimbusSanL-Regu"/>
              </a:rPr>
              <a:t>credits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if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the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advanced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goal</a:t>
            </a:r>
            <a:r>
              <a:rPr lang="fi-FI" dirty="0">
                <a:latin typeface="NimbusSanL-Regu"/>
              </a:rPr>
              <a:t> is </a:t>
            </a:r>
            <a:r>
              <a:rPr lang="fi-FI" dirty="0" err="1">
                <a:latin typeface="NimbusSanL-Regu"/>
              </a:rPr>
              <a:t>achieved</a:t>
            </a:r>
            <a:endParaRPr lang="tr-TR" dirty="0">
              <a:latin typeface="NimbusSanL-Regu"/>
            </a:endParaRPr>
          </a:p>
          <a:p>
            <a:pPr lvl="1"/>
            <a:r>
              <a:rPr lang="tr-TR" dirty="0">
                <a:latin typeface="NimbusSanL-Regu"/>
              </a:rPr>
              <a:t>The work spent on the </a:t>
            </a:r>
            <a:r>
              <a:rPr lang="fi-FI" dirty="0" err="1">
                <a:latin typeface="NimbusSanL-Regu"/>
              </a:rPr>
              <a:t>project</a:t>
            </a:r>
            <a:r>
              <a:rPr lang="fi-FI" dirty="0">
                <a:latin typeface="NimbusSanL-Regu"/>
              </a:rPr>
              <a:t> </a:t>
            </a:r>
            <a:r>
              <a:rPr lang="tr-TR" dirty="0">
                <a:latin typeface="NimbusSanL-Regu"/>
              </a:rPr>
              <a:t>will be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then</a:t>
            </a:r>
            <a:r>
              <a:rPr lang="fi-FI" dirty="0">
                <a:latin typeface="NimbusSanL-Regu"/>
              </a:rPr>
              <a:t> </a:t>
            </a:r>
            <a:r>
              <a:rPr lang="tr-TR" dirty="0">
                <a:latin typeface="NimbusSanL-Regu"/>
              </a:rPr>
              <a:t>1</a:t>
            </a:r>
            <a:r>
              <a:rPr lang="fi-FI" dirty="0">
                <a:latin typeface="NimbusSanL-Regu"/>
              </a:rPr>
              <a:t>60</a:t>
            </a:r>
            <a:r>
              <a:rPr lang="tr-TR" dirty="0">
                <a:latin typeface="NimbusSanL-Regu"/>
              </a:rPr>
              <a:t> hours for each </a:t>
            </a:r>
            <a:r>
              <a:rPr lang="fi-FI" dirty="0">
                <a:latin typeface="NimbusSanL-Regu"/>
              </a:rPr>
              <a:t>p</a:t>
            </a:r>
            <a:r>
              <a:rPr lang="tr-TR" dirty="0">
                <a:latin typeface="NimbusSanL-Regu"/>
              </a:rPr>
              <a:t>roject member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8333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Objectives</a:t>
            </a:r>
            <a:r>
              <a:rPr lang="fi-FI" dirty="0"/>
              <a:t> – Advanced </a:t>
            </a:r>
            <a:r>
              <a:rPr lang="fi-FI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lvl="1"/>
            <a:r>
              <a:rPr lang="tr-TR" dirty="0">
                <a:latin typeface="NimbusSanL-Regu"/>
              </a:rPr>
              <a:t>The objectives of the </a:t>
            </a:r>
            <a:r>
              <a:rPr lang="fi-FI" dirty="0" err="1">
                <a:latin typeface="NimbusSanL-Regu"/>
              </a:rPr>
              <a:t>advanced</a:t>
            </a:r>
            <a:r>
              <a:rPr lang="tr-TR" dirty="0">
                <a:latin typeface="NimbusSanL-Regu"/>
              </a:rPr>
              <a:t> goal are as follows:</a:t>
            </a:r>
            <a:endParaRPr lang="fi-FI" dirty="0">
              <a:latin typeface="NimbusSanL-Regu"/>
            </a:endParaRPr>
          </a:p>
          <a:p>
            <a:pPr lvl="2"/>
            <a:r>
              <a:rPr lang="fi-FI" dirty="0">
                <a:latin typeface="NimbusSanL-Regu"/>
              </a:rPr>
              <a:t>Design </a:t>
            </a:r>
            <a:r>
              <a:rPr lang="fi-FI" dirty="0" err="1">
                <a:latin typeface="NimbusSanL-Regu"/>
              </a:rPr>
              <a:t>more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complicated</a:t>
            </a:r>
            <a:r>
              <a:rPr lang="fi-FI" dirty="0">
                <a:latin typeface="NimbusSanL-Regu"/>
              </a:rPr>
              <a:t> and </a:t>
            </a:r>
            <a:r>
              <a:rPr lang="fi-FI" dirty="0" err="1">
                <a:latin typeface="NimbusSanL-Regu"/>
              </a:rPr>
              <a:t>difficult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recordings</a:t>
            </a:r>
            <a:r>
              <a:rPr lang="fi-FI" dirty="0">
                <a:latin typeface="NimbusSanL-Regu"/>
              </a:rPr>
              <a:t> for </a:t>
            </a:r>
            <a:r>
              <a:rPr lang="fi-FI" dirty="0" err="1">
                <a:latin typeface="NimbusSanL-Regu"/>
              </a:rPr>
              <a:t>testing</a:t>
            </a:r>
            <a:endParaRPr lang="fi-FI" dirty="0">
              <a:latin typeface="NimbusSanL-Regu"/>
            </a:endParaRPr>
          </a:p>
          <a:p>
            <a:pPr lvl="3"/>
            <a:r>
              <a:rPr lang="fi-FI" dirty="0" err="1">
                <a:latin typeface="NimbusSanL-Regu"/>
              </a:rPr>
              <a:t>Include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more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classes</a:t>
            </a:r>
            <a:r>
              <a:rPr lang="fi-FI" dirty="0">
                <a:latin typeface="NimbusSanL-Regu"/>
              </a:rPr>
              <a:t> to </a:t>
            </a:r>
            <a:r>
              <a:rPr lang="fi-FI" dirty="0" err="1">
                <a:latin typeface="NimbusSanL-Regu"/>
              </a:rPr>
              <a:t>be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detected</a:t>
            </a:r>
            <a:endParaRPr lang="fi-FI" dirty="0">
              <a:latin typeface="NimbusSanL-Regu"/>
            </a:endParaRPr>
          </a:p>
          <a:p>
            <a:pPr lvl="3"/>
            <a:r>
              <a:rPr lang="fi-FI" dirty="0">
                <a:latin typeface="NimbusSanL-Regu"/>
              </a:rPr>
              <a:t>More </a:t>
            </a:r>
            <a:r>
              <a:rPr lang="fi-FI" dirty="0" err="1">
                <a:latin typeface="NimbusSanL-Regu"/>
              </a:rPr>
              <a:t>separate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objects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present</a:t>
            </a:r>
            <a:r>
              <a:rPr lang="fi-FI" dirty="0">
                <a:latin typeface="NimbusSanL-Regu"/>
              </a:rPr>
              <a:t> in </a:t>
            </a:r>
            <a:r>
              <a:rPr lang="fi-FI" dirty="0" err="1">
                <a:latin typeface="NimbusSanL-Regu"/>
              </a:rPr>
              <a:t>the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scene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simultaneously</a:t>
            </a:r>
            <a:r>
              <a:rPr lang="fi-FI" dirty="0">
                <a:latin typeface="NimbusSanL-Regu"/>
              </a:rPr>
              <a:t> </a:t>
            </a:r>
          </a:p>
          <a:p>
            <a:pPr lvl="3"/>
            <a:r>
              <a:rPr lang="fi-FI" dirty="0">
                <a:latin typeface="NimbusSanL-Regu"/>
              </a:rPr>
              <a:t>Sound </a:t>
            </a:r>
            <a:r>
              <a:rPr lang="fi-FI" dirty="0" err="1">
                <a:latin typeface="NimbusSanL-Regu"/>
              </a:rPr>
              <a:t>events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spatially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closer</a:t>
            </a:r>
            <a:r>
              <a:rPr lang="fi-FI" dirty="0">
                <a:latin typeface="NimbusSanL-Regu"/>
              </a:rPr>
              <a:t> to </a:t>
            </a:r>
            <a:r>
              <a:rPr lang="fi-FI" dirty="0" err="1">
                <a:latin typeface="NimbusSanL-Regu"/>
              </a:rPr>
              <a:t>each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other</a:t>
            </a:r>
            <a:endParaRPr lang="fi-FI" dirty="0">
              <a:latin typeface="NimbusSanL-Regu"/>
            </a:endParaRPr>
          </a:p>
          <a:p>
            <a:pPr lvl="2"/>
            <a:r>
              <a:rPr lang="fi-FI" dirty="0" err="1">
                <a:latin typeface="NimbusSanL-Regu"/>
              </a:rPr>
              <a:t>Implement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spatial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audio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detection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with</a:t>
            </a:r>
            <a:r>
              <a:rPr lang="fi-FI" dirty="0">
                <a:latin typeface="NimbusSanL-Regu"/>
              </a:rPr>
              <a:t> </a:t>
            </a:r>
            <a:r>
              <a:rPr lang="fi-FI" dirty="0" err="1">
                <a:latin typeface="NimbusSanL-Regu"/>
              </a:rPr>
              <a:t>the</a:t>
            </a:r>
            <a:r>
              <a:rPr lang="fi-FI" dirty="0">
                <a:latin typeface="NimbusSanL-Regu"/>
              </a:rPr>
              <a:t> video </a:t>
            </a:r>
            <a:r>
              <a:rPr lang="fi-FI" dirty="0" err="1">
                <a:latin typeface="NimbusSanL-Regu"/>
              </a:rPr>
              <a:t>detection</a:t>
            </a:r>
            <a:endParaRPr lang="fi-FI" dirty="0">
              <a:latin typeface="NimbusSanL-Regu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6131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1895-6E10-45EA-AE99-8DBA6747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SWOT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4E14-552E-470B-8DCF-DD78EC37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Strengths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Strong</a:t>
            </a:r>
            <a:r>
              <a:rPr lang="fi-FI" dirty="0"/>
              <a:t> </a:t>
            </a:r>
            <a:r>
              <a:rPr lang="fi-FI" dirty="0" err="1"/>
              <a:t>background</a:t>
            </a:r>
            <a:r>
              <a:rPr lang="fi-FI" dirty="0"/>
              <a:t> in </a:t>
            </a:r>
            <a:r>
              <a:rPr lang="fi-FI" dirty="0" err="1"/>
              <a:t>sgn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and </a:t>
            </a:r>
            <a:r>
              <a:rPr lang="fi-FI" dirty="0" err="1"/>
              <a:t>machine</a:t>
            </a:r>
            <a:r>
              <a:rPr lang="fi-FI" dirty="0"/>
              <a:t> </a:t>
            </a:r>
            <a:r>
              <a:rPr lang="fi-FI" dirty="0" err="1"/>
              <a:t>learning</a:t>
            </a:r>
            <a:endParaRPr lang="fi-FI" dirty="0"/>
          </a:p>
          <a:p>
            <a:pPr lvl="1"/>
            <a:r>
              <a:rPr lang="fi-FI" dirty="0" err="1"/>
              <a:t>Experience</a:t>
            </a:r>
            <a:r>
              <a:rPr lang="fi-FI" dirty="0"/>
              <a:t> in </a:t>
            </a:r>
            <a:r>
              <a:rPr lang="fi-FI" dirty="0" err="1"/>
              <a:t>audio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and data </a:t>
            </a:r>
            <a:r>
              <a:rPr lang="fi-FI" dirty="0" err="1"/>
              <a:t>annotation</a:t>
            </a:r>
            <a:endParaRPr lang="fi-FI" dirty="0"/>
          </a:p>
          <a:p>
            <a:r>
              <a:rPr lang="fi-FI" dirty="0" err="1"/>
              <a:t>Weaknesses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Spatial</a:t>
            </a:r>
            <a:r>
              <a:rPr lang="fi-FI" dirty="0"/>
              <a:t> </a:t>
            </a:r>
            <a:r>
              <a:rPr lang="fi-FI" dirty="0" err="1"/>
              <a:t>audio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and 360-video </a:t>
            </a:r>
            <a:r>
              <a:rPr lang="fi-FI" dirty="0" err="1"/>
              <a:t>processing</a:t>
            </a:r>
            <a:r>
              <a:rPr lang="fi-FI" dirty="0"/>
              <a:t> </a:t>
            </a:r>
            <a:r>
              <a:rPr lang="fi-FI" dirty="0" err="1"/>
              <a:t>completely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tasks</a:t>
            </a:r>
            <a:endParaRPr lang="fi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04358-D7C4-4777-8257-EDE817A4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5804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1895-6E10-45EA-AE99-8DBA6747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SWOT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4E14-552E-470B-8DCF-DD78EC37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Opportunities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Ready</a:t>
            </a:r>
            <a:r>
              <a:rPr lang="fi-FI" dirty="0"/>
              <a:t> made </a:t>
            </a:r>
            <a:r>
              <a:rPr lang="fi-FI" dirty="0" err="1"/>
              <a:t>implementations</a:t>
            </a:r>
            <a:r>
              <a:rPr lang="fi-FI" dirty="0"/>
              <a:t> for video </a:t>
            </a:r>
            <a:r>
              <a:rPr lang="fi-FI" dirty="0" err="1"/>
              <a:t>detection</a:t>
            </a:r>
            <a:r>
              <a:rPr lang="fi-FI" dirty="0"/>
              <a:t> </a:t>
            </a:r>
            <a:r>
              <a:rPr lang="fi-FI" dirty="0" err="1"/>
              <a:t>exist</a:t>
            </a:r>
            <a:r>
              <a:rPr lang="fi-FI" dirty="0"/>
              <a:t>,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as a </a:t>
            </a:r>
            <a:r>
              <a:rPr lang="fi-FI" dirty="0" err="1"/>
              <a:t>basis</a:t>
            </a:r>
            <a:r>
              <a:rPr lang="fi-FI" dirty="0"/>
              <a:t> for </a:t>
            </a:r>
            <a:r>
              <a:rPr lang="fi-FI" dirty="0" err="1"/>
              <a:t>many</a:t>
            </a:r>
            <a:r>
              <a:rPr lang="fi-FI" dirty="0"/>
              <a:t> </a:t>
            </a:r>
            <a:r>
              <a:rPr lang="fi-FI" dirty="0" err="1"/>
              <a:t>subtasks</a:t>
            </a:r>
            <a:endParaRPr lang="fi-FI" dirty="0"/>
          </a:p>
          <a:p>
            <a:pPr lvl="1"/>
            <a:r>
              <a:rPr lang="fi-FI" dirty="0"/>
              <a:t>Some </a:t>
            </a:r>
            <a:r>
              <a:rPr lang="fi-FI" dirty="0" err="1"/>
              <a:t>ready</a:t>
            </a:r>
            <a:r>
              <a:rPr lang="fi-FI" dirty="0"/>
              <a:t> made </a:t>
            </a:r>
            <a:r>
              <a:rPr lang="fi-FI" dirty="0" err="1"/>
              <a:t>datasets</a:t>
            </a:r>
            <a:r>
              <a:rPr lang="fi-FI" dirty="0"/>
              <a:t> </a:t>
            </a:r>
            <a:r>
              <a:rPr lang="fi-FI" dirty="0" err="1"/>
              <a:t>available</a:t>
            </a:r>
            <a:endParaRPr lang="fi-FI" dirty="0"/>
          </a:p>
          <a:p>
            <a:pPr lvl="1"/>
            <a:r>
              <a:rPr lang="fi-FI" dirty="0" err="1"/>
              <a:t>Clients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a </a:t>
            </a:r>
            <a:r>
              <a:rPr lang="fi-FI" dirty="0" err="1"/>
              <a:t>strong</a:t>
            </a:r>
            <a:r>
              <a:rPr lang="fi-FI" dirty="0"/>
              <a:t> </a:t>
            </a:r>
            <a:r>
              <a:rPr lang="fi-FI" dirty="0" err="1"/>
              <a:t>expertise</a:t>
            </a:r>
            <a:r>
              <a:rPr lang="fi-FI" dirty="0"/>
              <a:t> on </a:t>
            </a:r>
            <a:r>
              <a:rPr lang="fi-FI" dirty="0" err="1"/>
              <a:t>audio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-&gt; </a:t>
            </a:r>
            <a:r>
              <a:rPr lang="fi-FI" dirty="0" err="1"/>
              <a:t>consultation</a:t>
            </a:r>
            <a:r>
              <a:rPr lang="fi-FI" dirty="0"/>
              <a:t> and </a:t>
            </a:r>
            <a:r>
              <a:rPr lang="fi-FI" dirty="0" err="1"/>
              <a:t>support</a:t>
            </a:r>
            <a:r>
              <a:rPr lang="fi-FI" dirty="0"/>
              <a:t> </a:t>
            </a:r>
            <a:r>
              <a:rPr lang="fi-FI" dirty="0" err="1"/>
              <a:t>available</a:t>
            </a:r>
            <a:endParaRPr lang="fi-FI" dirty="0"/>
          </a:p>
          <a:p>
            <a:pPr lvl="1"/>
            <a:r>
              <a:rPr lang="fi-FI" dirty="0"/>
              <a:t>A ”</a:t>
            </a:r>
            <a:r>
              <a:rPr lang="fi-FI" dirty="0" err="1"/>
              <a:t>proof</a:t>
            </a:r>
            <a:r>
              <a:rPr lang="fi-FI" dirty="0"/>
              <a:t>-of-</a:t>
            </a:r>
            <a:r>
              <a:rPr lang="fi-FI" dirty="0" err="1"/>
              <a:t>concept</a:t>
            </a:r>
            <a:r>
              <a:rPr lang="fi-FI" dirty="0"/>
              <a:t>” –</a:t>
            </a:r>
            <a:r>
              <a:rPr lang="fi-FI" dirty="0" err="1"/>
              <a:t>project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result</a:t>
            </a:r>
            <a:r>
              <a:rPr lang="fi-FI" dirty="0"/>
              <a:t> </a:t>
            </a:r>
            <a:r>
              <a:rPr lang="fi-FI" dirty="0" err="1"/>
              <a:t>doesnt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cutting</a:t>
            </a:r>
            <a:r>
              <a:rPr lang="fi-FI" dirty="0"/>
              <a:t> </a:t>
            </a:r>
            <a:r>
              <a:rPr lang="fi-FI" dirty="0" err="1"/>
              <a:t>edge</a:t>
            </a:r>
            <a:r>
              <a:rPr lang="fi-FI" dirty="0"/>
              <a:t>,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aim</a:t>
            </a:r>
            <a:r>
              <a:rPr lang="fi-FI" dirty="0"/>
              <a:t> to </a:t>
            </a:r>
            <a:r>
              <a:rPr lang="fi-FI" dirty="0" err="1"/>
              <a:t>investigate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is </a:t>
            </a:r>
            <a:r>
              <a:rPr lang="fi-FI" dirty="0" err="1"/>
              <a:t>worth</a:t>
            </a:r>
            <a:r>
              <a:rPr lang="fi-FI" dirty="0"/>
              <a:t> </a:t>
            </a:r>
            <a:r>
              <a:rPr lang="fi-FI" dirty="0" err="1"/>
              <a:t>doing</a:t>
            </a:r>
            <a:r>
              <a:rPr lang="fi-FI" dirty="0"/>
              <a:t> </a:t>
            </a:r>
            <a:r>
              <a:rPr lang="fi-FI" dirty="0" err="1"/>
              <a:t>more</a:t>
            </a:r>
            <a:endParaRPr lang="fi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04358-D7C4-4777-8257-EDE817A4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1089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1895-6E10-45EA-AE99-8DBA6747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SWOT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4E14-552E-470B-8DCF-DD78EC37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Threats</a:t>
            </a:r>
            <a:r>
              <a:rPr lang="fi-FI" dirty="0"/>
              <a:t>: </a:t>
            </a:r>
          </a:p>
          <a:p>
            <a:pPr lvl="1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whole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idea is </a:t>
            </a:r>
            <a:r>
              <a:rPr lang="fi-FI" dirty="0" err="1"/>
              <a:t>novel</a:t>
            </a:r>
            <a:r>
              <a:rPr lang="fi-FI" dirty="0"/>
              <a:t> and </a:t>
            </a:r>
            <a:r>
              <a:rPr lang="fi-FI" dirty="0" err="1"/>
              <a:t>there</a:t>
            </a:r>
            <a:r>
              <a:rPr lang="fi-FI" dirty="0"/>
              <a:t>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much</a:t>
            </a:r>
            <a:r>
              <a:rPr lang="fi-FI" dirty="0"/>
              <a:t> </a:t>
            </a:r>
            <a:r>
              <a:rPr lang="fi-FI" dirty="0" err="1"/>
              <a:t>research</a:t>
            </a:r>
            <a:r>
              <a:rPr lang="fi-FI" dirty="0"/>
              <a:t> </a:t>
            </a:r>
            <a:r>
              <a:rPr lang="fi-FI" dirty="0" err="1"/>
              <a:t>done</a:t>
            </a:r>
            <a:r>
              <a:rPr lang="fi-FI" dirty="0"/>
              <a:t> on it </a:t>
            </a:r>
            <a:r>
              <a:rPr lang="fi-FI" dirty="0" err="1"/>
              <a:t>before</a:t>
            </a:r>
            <a:r>
              <a:rPr lang="fi-FI" dirty="0"/>
              <a:t>, </a:t>
            </a:r>
            <a:r>
              <a:rPr lang="fi-FI" dirty="0" err="1"/>
              <a:t>so</a:t>
            </a:r>
            <a:r>
              <a:rPr lang="fi-FI" dirty="0"/>
              <a:t> it is </a:t>
            </a:r>
            <a:r>
              <a:rPr lang="fi-FI" dirty="0" err="1"/>
              <a:t>possible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turn</a:t>
            </a:r>
            <a:r>
              <a:rPr lang="fi-FI" dirty="0"/>
              <a:t> out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successful</a:t>
            </a:r>
            <a:r>
              <a:rPr lang="fi-FI" dirty="0"/>
              <a:t> at </a:t>
            </a:r>
            <a:r>
              <a:rPr lang="fi-FI" dirty="0" err="1"/>
              <a:t>all</a:t>
            </a:r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04358-D7C4-4777-8257-EDE817A4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344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0B3D-4F49-41E6-BA7A-40F96E84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Budget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8FC4-BEF1-4983-829B-79C51E52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Total </a:t>
            </a:r>
            <a:r>
              <a:rPr lang="fi-FI" dirty="0" err="1"/>
              <a:t>working</a:t>
            </a:r>
            <a:r>
              <a:rPr lang="fi-FI" dirty="0"/>
              <a:t> </a:t>
            </a:r>
            <a:r>
              <a:rPr lang="fi-FI" dirty="0" err="1"/>
              <a:t>hours</a:t>
            </a:r>
            <a:r>
              <a:rPr lang="fi-FI" dirty="0"/>
              <a:t> for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members</a:t>
            </a:r>
            <a:r>
              <a:rPr lang="fi-FI" dirty="0"/>
              <a:t>: 133.3 h x 3 </a:t>
            </a:r>
            <a:r>
              <a:rPr lang="fi-FI" dirty="0" err="1"/>
              <a:t>amount</a:t>
            </a:r>
            <a:r>
              <a:rPr lang="fi-FI" dirty="0"/>
              <a:t> to ~400 </a:t>
            </a:r>
            <a:r>
              <a:rPr lang="fi-FI" dirty="0" err="1"/>
              <a:t>hours</a:t>
            </a:r>
            <a:endParaRPr lang="fi-FI" dirty="0"/>
          </a:p>
          <a:p>
            <a:r>
              <a:rPr lang="fi-FI" dirty="0" err="1"/>
              <a:t>With</a:t>
            </a:r>
            <a:r>
              <a:rPr lang="fi-FI" dirty="0"/>
              <a:t> TEK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salary</a:t>
            </a:r>
            <a:r>
              <a:rPr lang="fi-FI" dirty="0"/>
              <a:t> </a:t>
            </a:r>
            <a:r>
              <a:rPr lang="fi-FI" dirty="0" err="1"/>
              <a:t>recommendation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cumulate</a:t>
            </a:r>
            <a:r>
              <a:rPr lang="fi-FI" dirty="0"/>
              <a:t> to 23.14€/</a:t>
            </a:r>
            <a:r>
              <a:rPr lang="fi-FI" dirty="0" err="1"/>
              <a:t>hour</a:t>
            </a:r>
            <a:r>
              <a:rPr lang="fi-FI" dirty="0"/>
              <a:t> * 400hour = 9256€ </a:t>
            </a:r>
          </a:p>
          <a:p>
            <a:r>
              <a:rPr lang="fi-FI" dirty="0"/>
              <a:t>Advanced </a:t>
            </a:r>
            <a:r>
              <a:rPr lang="fi-FI" dirty="0" err="1"/>
              <a:t>goal</a:t>
            </a:r>
            <a:r>
              <a:rPr lang="fi-FI" dirty="0"/>
              <a:t> 480 </a:t>
            </a:r>
            <a:r>
              <a:rPr lang="fi-FI" dirty="0" err="1"/>
              <a:t>hours</a:t>
            </a:r>
            <a:r>
              <a:rPr lang="fi-FI" dirty="0"/>
              <a:t> -&gt; 11107€ </a:t>
            </a:r>
          </a:p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57A59-FD5C-4CBD-9DF8-308642E62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7279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0B3D-4F49-41E6-BA7A-40F96E84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Budget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8FC4-BEF1-4983-829B-79C51E52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No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expenses</a:t>
            </a:r>
            <a:r>
              <a:rPr lang="fi-FI" dirty="0"/>
              <a:t> (</a:t>
            </a:r>
            <a:r>
              <a:rPr lang="fi-FI" dirty="0" err="1"/>
              <a:t>recording</a:t>
            </a:r>
            <a:r>
              <a:rPr lang="fi-FI" dirty="0"/>
              <a:t> </a:t>
            </a:r>
            <a:r>
              <a:rPr lang="fi-FI" dirty="0" err="1"/>
              <a:t>devices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client</a:t>
            </a:r>
            <a:r>
              <a:rPr lang="fi-FI" dirty="0"/>
              <a:t>)</a:t>
            </a:r>
          </a:p>
          <a:p>
            <a:r>
              <a:rPr lang="fi-FI" dirty="0" err="1"/>
              <a:t>Hours</a:t>
            </a:r>
            <a:r>
              <a:rPr lang="fi-FI" dirty="0"/>
              <a:t> </a:t>
            </a:r>
            <a:r>
              <a:rPr lang="fi-FI" dirty="0" err="1"/>
              <a:t>spent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client</a:t>
            </a:r>
            <a:r>
              <a:rPr lang="fi-FI" dirty="0"/>
              <a:t>: 2*1*14h = 28h in </a:t>
            </a:r>
            <a:r>
              <a:rPr lang="fi-FI" dirty="0" err="1"/>
              <a:t>total</a:t>
            </a:r>
            <a:r>
              <a:rPr lang="fi-FI" dirty="0"/>
              <a:t>, 5000 € </a:t>
            </a:r>
            <a:r>
              <a:rPr lang="fi-FI" dirty="0" err="1"/>
              <a:t>monthly</a:t>
            </a:r>
            <a:r>
              <a:rPr lang="fi-FI" dirty="0"/>
              <a:t> </a:t>
            </a:r>
            <a:r>
              <a:rPr lang="fi-FI" dirty="0" err="1"/>
              <a:t>salary</a:t>
            </a:r>
            <a:r>
              <a:rPr lang="fi-FI" dirty="0"/>
              <a:t> </a:t>
            </a:r>
            <a:r>
              <a:rPr lang="fi-FI" dirty="0" err="1"/>
              <a:t>approximation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lead</a:t>
            </a:r>
            <a:r>
              <a:rPr lang="fi-FI" dirty="0"/>
              <a:t> to a </a:t>
            </a:r>
            <a:r>
              <a:rPr lang="fi-FI" dirty="0" err="1"/>
              <a:t>total</a:t>
            </a:r>
            <a:r>
              <a:rPr lang="fi-FI" dirty="0"/>
              <a:t> of 814€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specific</a:t>
            </a:r>
            <a:r>
              <a:rPr lang="fi-FI" dirty="0"/>
              <a:t> </a:t>
            </a:r>
            <a:r>
              <a:rPr lang="fi-FI" dirty="0" err="1"/>
              <a:t>expenses</a:t>
            </a:r>
            <a:endParaRPr lang="fi-FI" dirty="0"/>
          </a:p>
          <a:p>
            <a:r>
              <a:rPr lang="fi-FI" dirty="0"/>
              <a:t>Basic </a:t>
            </a:r>
            <a:r>
              <a:rPr lang="fi-FI" dirty="0" err="1"/>
              <a:t>goal</a:t>
            </a:r>
            <a:r>
              <a:rPr lang="fi-FI" dirty="0"/>
              <a:t> </a:t>
            </a:r>
            <a:r>
              <a:rPr lang="fi-FI" dirty="0" err="1"/>
              <a:t>estimate</a:t>
            </a:r>
            <a:r>
              <a:rPr lang="fi-FI" dirty="0"/>
              <a:t>: 10070 €</a:t>
            </a:r>
          </a:p>
          <a:p>
            <a:r>
              <a:rPr lang="fi-FI" dirty="0"/>
              <a:t>Advanced </a:t>
            </a:r>
            <a:r>
              <a:rPr lang="fi-FI" dirty="0" err="1"/>
              <a:t>goal</a:t>
            </a:r>
            <a:r>
              <a:rPr lang="fi-FI" dirty="0"/>
              <a:t> </a:t>
            </a:r>
            <a:r>
              <a:rPr lang="fi-FI" dirty="0" err="1"/>
              <a:t>estimate</a:t>
            </a:r>
            <a:r>
              <a:rPr lang="fi-FI" dirty="0"/>
              <a:t>: 11921 €</a:t>
            </a:r>
          </a:p>
          <a:p>
            <a:r>
              <a:rPr lang="fi-FI" dirty="0"/>
              <a:t>If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take</a:t>
            </a:r>
            <a:r>
              <a:rPr lang="fi-FI" dirty="0"/>
              <a:t> into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employer</a:t>
            </a:r>
            <a:r>
              <a:rPr lang="fi-FI" dirty="0"/>
              <a:t> </a:t>
            </a:r>
            <a:r>
              <a:rPr lang="fi-FI" dirty="0" err="1"/>
              <a:t>expenses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total</a:t>
            </a:r>
            <a:r>
              <a:rPr lang="fi-FI" dirty="0"/>
              <a:t> </a:t>
            </a:r>
            <a:r>
              <a:rPr lang="fi-FI" dirty="0" err="1"/>
              <a:t>expense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roughly</a:t>
            </a:r>
            <a:r>
              <a:rPr lang="fi-FI" dirty="0"/>
              <a:t> </a:t>
            </a:r>
            <a:r>
              <a:rPr lang="fi-FI" dirty="0" err="1"/>
              <a:t>twice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estimates</a:t>
            </a:r>
            <a:endParaRPr lang="fi-FI" dirty="0"/>
          </a:p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57A59-FD5C-4CBD-9DF8-308642E62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6446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24F83-8FCF-491F-B61F-9DBD127110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5763" y="6489700"/>
            <a:ext cx="376237" cy="254000"/>
          </a:xfrm>
        </p:spPr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17</a:t>
            </a:fld>
            <a:endParaRPr lang="en-GB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F4791-148E-4C03-9C06-42EA6B239B19}"/>
              </a:ext>
            </a:extLst>
          </p:cNvPr>
          <p:cNvSpPr txBox="1"/>
          <p:nvPr/>
        </p:nvSpPr>
        <p:spPr>
          <a:xfrm>
            <a:off x="8689140" y="5838322"/>
            <a:ext cx="2514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err="1">
                <a:solidFill>
                  <a:schemeClr val="bg1"/>
                </a:solidFill>
                <a:latin typeface="NimbusSanL-Regu"/>
              </a:rPr>
              <a:t>Questions</a:t>
            </a:r>
            <a:r>
              <a:rPr lang="fi-FI" sz="4000" dirty="0">
                <a:solidFill>
                  <a:schemeClr val="bg1"/>
                </a:solidFill>
                <a:latin typeface="NimbusSanL-Regu"/>
              </a:rPr>
              <a:t>?</a:t>
            </a:r>
            <a:r>
              <a:rPr lang="fi-FI" sz="4000" dirty="0">
                <a:latin typeface="NimbusSanL-Regu"/>
              </a:rPr>
              <a:t> </a:t>
            </a:r>
            <a:endParaRPr lang="en-FI" sz="4000" dirty="0">
              <a:latin typeface="NimbusSanL-Regu"/>
            </a:endParaRPr>
          </a:p>
        </p:txBody>
      </p:sp>
    </p:spTree>
    <p:extLst>
      <p:ext uri="{BB962C8B-B14F-4D97-AF65-F5344CB8AC3E}">
        <p14:creationId xmlns:p14="http://schemas.microsoft.com/office/powerpoint/2010/main" val="50433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background</a:t>
            </a:r>
            <a:r>
              <a:rPr lang="fi-FI" dirty="0"/>
              <a:t> and </a:t>
            </a:r>
            <a:r>
              <a:rPr lang="fi-FI" dirty="0" err="1"/>
              <a:t>terminology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5" y="1907322"/>
            <a:ext cx="11110599" cy="4351338"/>
          </a:xfrm>
        </p:spPr>
        <p:txBody>
          <a:bodyPr/>
          <a:lstStyle/>
          <a:p>
            <a:pPr algn="l"/>
            <a:r>
              <a:rPr lang="en-GB" sz="2800" dirty="0">
                <a:latin typeface="NimbusSanL-Regu"/>
              </a:rPr>
              <a:t>Spatiotemporal data: Where and when something is happening (interest in both time and space dimensions)</a:t>
            </a:r>
          </a:p>
          <a:p>
            <a:pPr algn="l"/>
            <a:r>
              <a:rPr lang="en-GB" sz="2800" dirty="0">
                <a:latin typeface="NimbusSanL-Regu"/>
              </a:rPr>
              <a:t>Sound object: An object that is detected and classified from the object specific sound</a:t>
            </a:r>
          </a:p>
          <a:p>
            <a:pPr algn="l"/>
            <a:r>
              <a:rPr lang="en-GB" sz="2800" dirty="0">
                <a:latin typeface="NimbusSanL-Regu"/>
              </a:rPr>
              <a:t>Scene: A simulated or recorded chain of events from which objects and their nature is to be recognized (people talking, car passing by, bird chirping)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4007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background</a:t>
            </a:r>
            <a:r>
              <a:rPr lang="fi-FI" dirty="0"/>
              <a:t> and </a:t>
            </a:r>
            <a:r>
              <a:rPr lang="fi-FI" dirty="0" err="1"/>
              <a:t>terminology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5" y="1907322"/>
            <a:ext cx="11110599" cy="4351338"/>
          </a:xfrm>
        </p:spPr>
        <p:txBody>
          <a:bodyPr/>
          <a:lstStyle/>
          <a:p>
            <a:pPr algn="l"/>
            <a:r>
              <a:rPr lang="fi-FI" sz="2800" b="0" i="0" u="none" strike="noStrike" baseline="0" dirty="0">
                <a:latin typeface="NimbusSanL-Regu"/>
              </a:rPr>
              <a:t>Client(s): Archontis Politis and Tuomas Virtanen, </a:t>
            </a:r>
            <a:r>
              <a:rPr lang="en-GB" sz="2800" b="0" i="0" u="none" strike="noStrike" baseline="0" dirty="0">
                <a:latin typeface="NimbusSanL-Regu"/>
              </a:rPr>
              <a:t>Audio Research Group (ARG) at  Tampere University</a:t>
            </a:r>
          </a:p>
          <a:p>
            <a:pPr algn="l"/>
            <a:r>
              <a:rPr lang="en-GB" sz="2800" dirty="0">
                <a:latin typeface="NimbusSanL-Regu"/>
              </a:rPr>
              <a:t>Motivation: Machine learning based modelling used heavily in todays audio research</a:t>
            </a:r>
          </a:p>
          <a:p>
            <a:pPr lvl="1"/>
            <a:r>
              <a:rPr lang="en-GB" sz="2400" b="0" i="0" u="none" strike="noStrike" baseline="0" dirty="0">
                <a:latin typeface="NimbusSanL-Regu"/>
              </a:rPr>
              <a:t>Data intensive methods require</a:t>
            </a:r>
            <a:r>
              <a:rPr lang="en-GB" sz="2400" dirty="0">
                <a:latin typeface="NimbusSanL-Regu"/>
              </a:rPr>
              <a:t> annotated (labelled) data for training</a:t>
            </a:r>
          </a:p>
          <a:p>
            <a:pPr lvl="1"/>
            <a:r>
              <a:rPr lang="en-GB" sz="2400" b="0" i="0" u="none" strike="noStrike" baseline="0" dirty="0">
                <a:latin typeface="NimbusSanL-Regu"/>
              </a:rPr>
              <a:t>Audio data labelling can be laborious</a:t>
            </a:r>
          </a:p>
          <a:p>
            <a:pPr lvl="1"/>
            <a:r>
              <a:rPr lang="en-GB" sz="2400" dirty="0">
                <a:latin typeface="NimbusSanL-Regu"/>
              </a:rPr>
              <a:t>Spatial labelling done manually is especially difficult to do accurately (humans are not that good at accurately evaluating the direction of arrival of sound)</a:t>
            </a:r>
          </a:p>
          <a:p>
            <a:r>
              <a:rPr lang="fi-FI" sz="2800" b="0" i="0" u="none" strike="noStrike" baseline="0" dirty="0" err="1">
                <a:latin typeface="NimbusSanL-Regu"/>
              </a:rPr>
              <a:t>Goal</a:t>
            </a:r>
            <a:r>
              <a:rPr lang="fi-FI" sz="2800" b="0" i="0" u="none" strike="noStrike" baseline="0" dirty="0">
                <a:latin typeface="NimbusSanL-Regu"/>
              </a:rPr>
              <a:t>: To </a:t>
            </a:r>
            <a:r>
              <a:rPr lang="fi-FI" sz="2800" b="0" i="0" u="none" strike="noStrike" baseline="0" dirty="0" err="1">
                <a:latin typeface="NimbusSanL-Regu"/>
              </a:rPr>
              <a:t>research</a:t>
            </a:r>
            <a:r>
              <a:rPr lang="fi-FI" sz="2800" b="0" i="0" u="none" strike="noStrike" baseline="0" dirty="0">
                <a:latin typeface="NimbusSanL-Regu"/>
              </a:rPr>
              <a:t> </a:t>
            </a:r>
            <a:r>
              <a:rPr lang="fi-FI" sz="2800" b="0" i="0" u="none" strike="noStrike" baseline="0" dirty="0" err="1">
                <a:latin typeface="NimbusSanL-Regu"/>
              </a:rPr>
              <a:t>if</a:t>
            </a:r>
            <a:r>
              <a:rPr lang="fi-FI" sz="2800" b="0" i="0" u="none" strike="noStrike" baseline="0" dirty="0">
                <a:latin typeface="NimbusSanL-Regu"/>
              </a:rPr>
              <a:t> 360-degree video data </a:t>
            </a:r>
            <a:r>
              <a:rPr lang="fi-FI" sz="2800" b="0" i="0" u="none" strike="noStrike" baseline="0" dirty="0" err="1">
                <a:latin typeface="NimbusSanL-Regu"/>
              </a:rPr>
              <a:t>could</a:t>
            </a:r>
            <a:r>
              <a:rPr lang="fi-FI" sz="2800" b="0" i="0" u="none" strike="noStrike" baseline="0" dirty="0">
                <a:latin typeface="NimbusSanL-Regu"/>
              </a:rPr>
              <a:t> </a:t>
            </a:r>
            <a:r>
              <a:rPr lang="fi-FI" sz="2800" b="0" i="0" u="none" strike="noStrike" baseline="0" dirty="0" err="1">
                <a:latin typeface="NimbusSanL-Regu"/>
              </a:rPr>
              <a:t>be</a:t>
            </a:r>
            <a:r>
              <a:rPr lang="fi-FI" sz="2800" b="0" i="0" u="none" strike="noStrike" baseline="0" dirty="0">
                <a:latin typeface="NimbusSanL-Regu"/>
              </a:rPr>
              <a:t> </a:t>
            </a:r>
            <a:r>
              <a:rPr lang="fi-FI" sz="2800" b="0" i="0" u="none" strike="noStrike" baseline="0" dirty="0" err="1">
                <a:latin typeface="NimbusSanL-Regu"/>
              </a:rPr>
              <a:t>used</a:t>
            </a:r>
            <a:r>
              <a:rPr lang="fi-FI" sz="2800" b="0" i="0" u="none" strike="noStrike" baseline="0" dirty="0">
                <a:latin typeface="NimbusSanL-Regu"/>
              </a:rPr>
              <a:t> to </a:t>
            </a:r>
            <a:r>
              <a:rPr lang="fi-FI" sz="2800" b="0" i="0" u="none" strike="noStrike" baseline="0" dirty="0" err="1">
                <a:latin typeface="NimbusSanL-Regu"/>
              </a:rPr>
              <a:t>automatically</a:t>
            </a:r>
            <a:r>
              <a:rPr lang="fi-FI" sz="2800" b="0" i="0" u="none" strike="noStrike" baseline="0" dirty="0">
                <a:latin typeface="NimbusSanL-Regu"/>
              </a:rPr>
              <a:t> </a:t>
            </a:r>
            <a:r>
              <a:rPr lang="fi-FI" sz="2800" b="0" i="0" u="none" strike="noStrike" baseline="0" dirty="0" err="1">
                <a:latin typeface="NimbusSanL-Regu"/>
              </a:rPr>
              <a:t>annotate</a:t>
            </a:r>
            <a:r>
              <a:rPr lang="fi-FI" sz="2800" b="0" i="0" u="none" strike="noStrike" baseline="0" dirty="0">
                <a:latin typeface="NimbusSanL-Regu"/>
              </a:rPr>
              <a:t> </a:t>
            </a:r>
            <a:r>
              <a:rPr lang="fi-FI" sz="2800" b="0" i="0" u="none" strike="noStrike" baseline="0" dirty="0" err="1">
                <a:latin typeface="NimbusSanL-Regu"/>
              </a:rPr>
              <a:t>the</a:t>
            </a:r>
            <a:r>
              <a:rPr lang="fi-FI" sz="2800" b="0" i="0" u="none" strike="noStrike" baseline="0" dirty="0">
                <a:latin typeface="NimbusSanL-Regu"/>
              </a:rPr>
              <a:t> </a:t>
            </a:r>
            <a:r>
              <a:rPr lang="fi-FI" sz="2800" b="0" i="0" u="none" strike="noStrike" baseline="0" dirty="0" err="1">
                <a:latin typeface="NimbusSanL-Regu"/>
              </a:rPr>
              <a:t>spatiotemporal</a:t>
            </a:r>
            <a:r>
              <a:rPr lang="fi-FI" sz="2800" b="0" i="0" u="none" strike="noStrike" baseline="0" dirty="0">
                <a:latin typeface="NimbusSanL-Regu"/>
              </a:rPr>
              <a:t> </a:t>
            </a:r>
            <a:r>
              <a:rPr lang="fi-FI" sz="2800" b="0" i="0" u="none" strike="noStrike" baseline="0" dirty="0" err="1">
                <a:latin typeface="NimbusSanL-Regu"/>
              </a:rPr>
              <a:t>aspect</a:t>
            </a:r>
            <a:r>
              <a:rPr lang="fi-FI" sz="2800" b="0" i="0" u="none" strike="noStrike" baseline="0" dirty="0">
                <a:latin typeface="NimbusSanL-Regu"/>
              </a:rPr>
              <a:t> of </a:t>
            </a:r>
            <a:r>
              <a:rPr lang="fi-FI" sz="2800" b="0" i="0" u="none" strike="noStrike" baseline="0" dirty="0" err="1">
                <a:latin typeface="NimbusSanL-Regu"/>
              </a:rPr>
              <a:t>detected</a:t>
            </a:r>
            <a:r>
              <a:rPr lang="fi-FI" sz="2800" b="0" i="0" u="none" strike="noStrike" baseline="0" dirty="0">
                <a:latin typeface="NimbusSanL-Regu"/>
              </a:rPr>
              <a:t> sound </a:t>
            </a:r>
            <a:r>
              <a:rPr lang="fi-FI" sz="2800" b="0" i="0" u="none" strike="noStrike" baseline="0" dirty="0" err="1">
                <a:latin typeface="NimbusSanL-Regu"/>
              </a:rPr>
              <a:t>objects</a:t>
            </a:r>
            <a:endParaRPr lang="fi-FI" sz="2800" b="0" i="0" u="none" strike="noStrike" baseline="0" dirty="0">
              <a:latin typeface="NimbusSanL-Regu"/>
            </a:endParaRPr>
          </a:p>
          <a:p>
            <a:endParaRPr lang="en-GB" sz="2800" b="0" i="0" u="none" strike="noStrike" baseline="0" dirty="0">
              <a:latin typeface="NimbusSanL-Regu"/>
            </a:endParaRP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165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organization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5" y="1907322"/>
            <a:ext cx="11110599" cy="4351338"/>
          </a:xfrm>
        </p:spPr>
        <p:txBody>
          <a:bodyPr/>
          <a:lstStyle/>
          <a:p>
            <a:r>
              <a:rPr lang="tr-TR" sz="2800" dirty="0">
                <a:latin typeface="NimbusSanL-Regu"/>
              </a:rPr>
              <a:t>Project members</a:t>
            </a:r>
            <a:r>
              <a:rPr lang="fi-FI" sz="2800" dirty="0">
                <a:latin typeface="NimbusSanL-Regu"/>
              </a:rPr>
              <a:t>:</a:t>
            </a:r>
            <a:r>
              <a:rPr lang="tr-TR" sz="2800" dirty="0">
                <a:latin typeface="NimbusSanL-Regu"/>
              </a:rPr>
              <a:t> Einari Vaaras, Mehmet Aydin and Kalle Lahtinen</a:t>
            </a:r>
          </a:p>
          <a:p>
            <a:r>
              <a:rPr lang="fi-FI" sz="2800" dirty="0">
                <a:latin typeface="NimbusSanL-Regu"/>
              </a:rPr>
              <a:t>No </a:t>
            </a:r>
            <a:r>
              <a:rPr lang="tr-TR" sz="2800" dirty="0">
                <a:latin typeface="NimbusSanL-Regu"/>
              </a:rPr>
              <a:t>specific roles defined for the members</a:t>
            </a:r>
          </a:p>
          <a:p>
            <a:r>
              <a:rPr lang="en-US" sz="2800" dirty="0">
                <a:latin typeface="NimbusSanL-Regu"/>
              </a:rPr>
              <a:t>Discussion and task assignment on a Telegram</a:t>
            </a:r>
            <a:r>
              <a:rPr lang="tr-TR" sz="2800" dirty="0">
                <a:latin typeface="NimbusSanL-Regu"/>
              </a:rPr>
              <a:t>-channel</a:t>
            </a:r>
            <a:endParaRPr lang="fi-FI" sz="2800" dirty="0">
              <a:latin typeface="NimbusSanL-Regu"/>
            </a:endParaRPr>
          </a:p>
          <a:p>
            <a:pPr lvl="1"/>
            <a:r>
              <a:rPr lang="fi-FI" sz="2400" dirty="0" err="1">
                <a:latin typeface="NimbusSanL-Regu"/>
              </a:rPr>
              <a:t>Tasks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are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assigned</a:t>
            </a:r>
            <a:r>
              <a:rPr lang="fi-FI" sz="2400" dirty="0">
                <a:latin typeface="NimbusSanL-Regu"/>
              </a:rPr>
              <a:t> on a </a:t>
            </a:r>
            <a:r>
              <a:rPr lang="fi-FI" sz="2400" dirty="0" err="1">
                <a:latin typeface="NimbusSanL-Regu"/>
              </a:rPr>
              <a:t>weekly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basis</a:t>
            </a:r>
            <a:r>
              <a:rPr lang="fi-FI" sz="2400" dirty="0">
                <a:latin typeface="NimbusSanL-Regu"/>
              </a:rPr>
              <a:t>, </a:t>
            </a:r>
            <a:r>
              <a:rPr lang="fi-FI" sz="2400" dirty="0" err="1">
                <a:latin typeface="NimbusSanL-Regu"/>
              </a:rPr>
              <a:t>so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that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the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workload</a:t>
            </a:r>
            <a:r>
              <a:rPr lang="fi-FI" sz="2400" dirty="0">
                <a:latin typeface="NimbusSanL-Regu"/>
              </a:rPr>
              <a:t> is </a:t>
            </a:r>
            <a:r>
              <a:rPr lang="fi-FI" sz="2400" dirty="0" err="1">
                <a:latin typeface="NimbusSanL-Regu"/>
              </a:rPr>
              <a:t>evenly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distributed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among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group</a:t>
            </a:r>
            <a:r>
              <a:rPr lang="fi-FI" sz="2400" dirty="0">
                <a:latin typeface="NimbusSanL-Regu"/>
              </a:rPr>
              <a:t> </a:t>
            </a:r>
            <a:r>
              <a:rPr lang="fi-FI" sz="2400" dirty="0" err="1">
                <a:latin typeface="NimbusSanL-Regu"/>
              </a:rPr>
              <a:t>members</a:t>
            </a:r>
            <a:endParaRPr lang="fi-FI" sz="2400" dirty="0">
              <a:latin typeface="NimbusSanL-Regu"/>
            </a:endParaRPr>
          </a:p>
          <a:p>
            <a:r>
              <a:rPr lang="fi-FI" sz="2800" dirty="0" err="1">
                <a:latin typeface="NimbusSanL-Regu"/>
              </a:rPr>
              <a:t>Weekly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Teams-meeting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with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the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clients</a:t>
            </a:r>
            <a:endParaRPr lang="fi-FI" sz="2800" dirty="0">
              <a:latin typeface="NimbusSanL-Regu"/>
            </a:endParaRPr>
          </a:p>
          <a:p>
            <a:r>
              <a:rPr lang="fi-FI" sz="2800" dirty="0" err="1">
                <a:latin typeface="NimbusSanL-Regu"/>
              </a:rPr>
              <a:t>The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project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will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be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finished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by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the</a:t>
            </a:r>
            <a:r>
              <a:rPr lang="fi-FI" sz="2800" dirty="0">
                <a:latin typeface="NimbusSanL-Regu"/>
              </a:rPr>
              <a:t> </a:t>
            </a:r>
            <a:r>
              <a:rPr lang="fi-FI" sz="2800" dirty="0" err="1">
                <a:latin typeface="NimbusSanL-Regu"/>
              </a:rPr>
              <a:t>end</a:t>
            </a:r>
            <a:r>
              <a:rPr lang="fi-FI" sz="2800" dirty="0">
                <a:latin typeface="NimbusSanL-Regu"/>
              </a:rPr>
              <a:t> of </a:t>
            </a:r>
            <a:r>
              <a:rPr lang="fi-FI" sz="2800" dirty="0" err="1">
                <a:latin typeface="NimbusSanL-Regu"/>
              </a:rPr>
              <a:t>the</a:t>
            </a:r>
            <a:r>
              <a:rPr lang="fi-FI" sz="2800" dirty="0">
                <a:latin typeface="NimbusSanL-Regu"/>
              </a:rPr>
              <a:t> 4th </a:t>
            </a:r>
            <a:r>
              <a:rPr lang="fi-FI" sz="2800" dirty="0" err="1">
                <a:latin typeface="NimbusSanL-Regu"/>
              </a:rPr>
              <a:t>period</a:t>
            </a:r>
            <a:endParaRPr lang="tr-TR" sz="2800" dirty="0">
              <a:latin typeface="NimbusSanL-Regu"/>
            </a:endParaRP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3922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lvl="1"/>
            <a:r>
              <a:rPr lang="tr-TR" dirty="0">
                <a:solidFill>
                  <a:srgbClr val="212529"/>
                </a:solidFill>
                <a:latin typeface="NimbusSanL-Regu"/>
              </a:rPr>
              <a:t>The Project objectives are divided into two categories</a:t>
            </a:r>
            <a:r>
              <a:rPr lang="fi-FI" dirty="0">
                <a:solidFill>
                  <a:srgbClr val="212529"/>
                </a:solidFill>
                <a:latin typeface="NimbusSanL-Regu"/>
              </a:rPr>
              <a:t>:</a:t>
            </a:r>
            <a:endParaRPr lang="tr-TR" dirty="0">
              <a:solidFill>
                <a:srgbClr val="212529"/>
              </a:solidFill>
              <a:latin typeface="NimbusSanL-Regu"/>
            </a:endParaRPr>
          </a:p>
          <a:p>
            <a:pPr lvl="2"/>
            <a:r>
              <a:rPr lang="tr-TR" sz="2800" dirty="0">
                <a:solidFill>
                  <a:srgbClr val="212529"/>
                </a:solidFill>
                <a:latin typeface="NimbusSanL-Regu"/>
              </a:rPr>
              <a:t>Basic </a:t>
            </a:r>
            <a:r>
              <a:rPr lang="tr-TR" sz="2800" dirty="0" err="1">
                <a:solidFill>
                  <a:srgbClr val="212529"/>
                </a:solidFill>
                <a:latin typeface="NimbusSanL-Regu"/>
              </a:rPr>
              <a:t>goals</a:t>
            </a:r>
            <a:r>
              <a:rPr lang="tr-TR" sz="2800" dirty="0">
                <a:solidFill>
                  <a:srgbClr val="212529"/>
                </a:solidFill>
                <a:latin typeface="NimbusSanL-Regu"/>
              </a:rPr>
              <a:t> </a:t>
            </a:r>
          </a:p>
          <a:p>
            <a:pPr lvl="2"/>
            <a:r>
              <a:rPr lang="tr-TR" sz="2800" dirty="0">
                <a:solidFill>
                  <a:srgbClr val="212529"/>
                </a:solidFill>
                <a:latin typeface="NimbusSanL-Regu"/>
              </a:rPr>
              <a:t>Advance</a:t>
            </a:r>
            <a:r>
              <a:rPr lang="fi-FI" sz="2800" dirty="0">
                <a:solidFill>
                  <a:srgbClr val="212529"/>
                </a:solidFill>
                <a:latin typeface="NimbusSanL-Regu"/>
              </a:rPr>
              <a:t>d</a:t>
            </a:r>
            <a:r>
              <a:rPr lang="tr-TR" sz="2800" dirty="0">
                <a:solidFill>
                  <a:srgbClr val="212529"/>
                </a:solidFill>
                <a:latin typeface="NimbusSanL-Regu"/>
              </a:rPr>
              <a:t> Goals</a:t>
            </a:r>
          </a:p>
          <a:p>
            <a:pPr lvl="1"/>
            <a:r>
              <a:rPr lang="en-US" dirty="0">
                <a:solidFill>
                  <a:srgbClr val="212529"/>
                </a:solidFill>
                <a:latin typeface="NimbusSanL-Regu"/>
              </a:rPr>
              <a:t>The separate goals are planned to make sure at least the minimal wanted result for the project is achieved</a:t>
            </a:r>
          </a:p>
          <a:p>
            <a:pPr lvl="2"/>
            <a:r>
              <a:rPr lang="en-US" sz="2800" dirty="0">
                <a:solidFill>
                  <a:srgbClr val="212529"/>
                </a:solidFill>
                <a:latin typeface="NimbusSanL-Regu"/>
              </a:rPr>
              <a:t>If there is time left, the project work can be continued further</a:t>
            </a:r>
          </a:p>
          <a:p>
            <a:pPr lvl="2"/>
            <a:endParaRPr lang="tr-TR" dirty="0">
              <a:solidFill>
                <a:srgbClr val="212529"/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9207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Objectives</a:t>
            </a:r>
            <a:r>
              <a:rPr lang="fi-FI" dirty="0"/>
              <a:t> – Basic </a:t>
            </a:r>
            <a:r>
              <a:rPr lang="fi-FI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lvl="1"/>
            <a:r>
              <a:rPr lang="tr-TR" sz="3200" dirty="0">
                <a:latin typeface="NimbusSanL-Regu"/>
              </a:rPr>
              <a:t>The basic goal is to achieve the minimal wanted results for the Project</a:t>
            </a:r>
          </a:p>
          <a:p>
            <a:pPr lvl="1"/>
            <a:r>
              <a:rPr lang="tr-TR" sz="3200" dirty="0">
                <a:latin typeface="NimbusSanL-Regu"/>
              </a:rPr>
              <a:t>Each Project member </a:t>
            </a:r>
            <a:r>
              <a:rPr lang="fi-FI" sz="3200" dirty="0" err="1">
                <a:latin typeface="NimbusSanL-Regu"/>
              </a:rPr>
              <a:t>gains</a:t>
            </a:r>
            <a:r>
              <a:rPr lang="fi-FI" sz="3200" dirty="0">
                <a:latin typeface="NimbusSanL-Regu"/>
              </a:rPr>
              <a:t> </a:t>
            </a:r>
            <a:r>
              <a:rPr lang="tr-TR" sz="3200" dirty="0">
                <a:latin typeface="NimbusSanL-Regu"/>
              </a:rPr>
              <a:t>5 credits for the project work</a:t>
            </a:r>
          </a:p>
          <a:p>
            <a:pPr lvl="1"/>
            <a:r>
              <a:rPr lang="tr-TR" sz="3200" dirty="0">
                <a:latin typeface="NimbusSanL-Regu"/>
              </a:rPr>
              <a:t>The work spent on the basic goal will be </a:t>
            </a:r>
            <a:r>
              <a:rPr lang="fi-FI" sz="3200" dirty="0" err="1">
                <a:latin typeface="NimbusSanL-Regu"/>
              </a:rPr>
              <a:t>then</a:t>
            </a:r>
            <a:r>
              <a:rPr lang="fi-FI" sz="3200" dirty="0">
                <a:latin typeface="NimbusSanL-Regu"/>
              </a:rPr>
              <a:t> ~</a:t>
            </a:r>
            <a:r>
              <a:rPr lang="tr-TR" sz="3200" dirty="0">
                <a:latin typeface="NimbusSanL-Regu"/>
              </a:rPr>
              <a:t>133.3 hours for each </a:t>
            </a:r>
            <a:r>
              <a:rPr lang="fi-FI" sz="3200" dirty="0">
                <a:latin typeface="NimbusSanL-Regu"/>
              </a:rPr>
              <a:t>p</a:t>
            </a:r>
            <a:r>
              <a:rPr lang="tr-TR" sz="3200" dirty="0">
                <a:latin typeface="NimbusSanL-Regu"/>
              </a:rPr>
              <a:t>roject member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49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Objectives</a:t>
            </a:r>
            <a:r>
              <a:rPr lang="fi-FI" dirty="0"/>
              <a:t> – Basic </a:t>
            </a:r>
            <a:r>
              <a:rPr lang="fi-FI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lvl="1"/>
            <a:r>
              <a:rPr lang="tr-TR" dirty="0">
                <a:latin typeface="NimbusSanL-Regu"/>
              </a:rPr>
              <a:t>The objectives of the basic goal are as follows:</a:t>
            </a:r>
            <a:endParaRPr lang="fi-FI" dirty="0">
              <a:latin typeface="NimbusSanL-Regu"/>
            </a:endParaRPr>
          </a:p>
          <a:p>
            <a:pPr lvl="2"/>
            <a:r>
              <a:rPr lang="en-GB" dirty="0"/>
              <a:t>Project initialization and planning </a:t>
            </a:r>
          </a:p>
          <a:p>
            <a:pPr lvl="2"/>
            <a:r>
              <a:rPr lang="en-GB" dirty="0"/>
              <a:t>Preliminary study of open-source video object detection and object tracking methods that could be applied in the project </a:t>
            </a:r>
          </a:p>
          <a:p>
            <a:pPr lvl="2"/>
            <a:r>
              <a:rPr lang="en-GB" dirty="0"/>
              <a:t>Designing the scenes that are to be recorded using a 360-video camera and the integrated microphone array </a:t>
            </a:r>
          </a:p>
          <a:p>
            <a:pPr lvl="2"/>
            <a:r>
              <a:rPr lang="en-GB" dirty="0"/>
              <a:t>Recording the designed scenes </a:t>
            </a:r>
          </a:p>
          <a:p>
            <a:pPr lvl="2"/>
            <a:r>
              <a:rPr lang="en-GB" dirty="0"/>
              <a:t>Developing a set of Python scripts for handling the video data frames (basic data handling methods for video) </a:t>
            </a:r>
          </a:p>
          <a:p>
            <a:pPr marL="314325" lvl="1" indent="0">
              <a:buNone/>
            </a:pP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1923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Objectives</a:t>
            </a:r>
            <a:r>
              <a:rPr lang="fi-FI" dirty="0"/>
              <a:t> – Basic </a:t>
            </a:r>
            <a:r>
              <a:rPr lang="fi-FI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lvl="1"/>
            <a:r>
              <a:rPr lang="tr-TR" dirty="0">
                <a:latin typeface="NimbusSanL-Regu"/>
              </a:rPr>
              <a:t>The objectives of the basic goal are as follows:</a:t>
            </a:r>
            <a:endParaRPr lang="fi-FI" dirty="0">
              <a:latin typeface="NimbusSanL-Regu"/>
            </a:endParaRPr>
          </a:p>
          <a:p>
            <a:pPr lvl="2"/>
            <a:r>
              <a:rPr lang="en-GB" dirty="0"/>
              <a:t>Developing a set of Python scripts for applying object detection (and possibly object tracking) for the video data </a:t>
            </a:r>
            <a:r>
              <a:rPr lang="en-GB"/>
              <a:t>frames </a:t>
            </a:r>
            <a:endParaRPr lang="en-GB" dirty="0"/>
          </a:p>
          <a:p>
            <a:pPr lvl="2"/>
            <a:r>
              <a:rPr lang="en-GB" dirty="0"/>
              <a:t>Developing a method for outputting the detected visual objects, their locations and the time interval of detection to be used together with spatial audio detection</a:t>
            </a:r>
          </a:p>
          <a:p>
            <a:pPr lvl="2"/>
            <a:r>
              <a:rPr lang="en-GB" dirty="0"/>
              <a:t>Testing the developed video handling scripts with the recorded video data </a:t>
            </a:r>
            <a:endParaRPr lang="tr-TR" dirty="0"/>
          </a:p>
          <a:p>
            <a:pPr marL="314325" lvl="1" indent="0">
              <a:buNone/>
            </a:pP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7394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Objectives</a:t>
            </a:r>
            <a:r>
              <a:rPr lang="fi-FI" dirty="0"/>
              <a:t> – Basic </a:t>
            </a:r>
            <a:r>
              <a:rPr lang="fi-FI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lvl="1"/>
            <a:r>
              <a:rPr lang="tr-TR" dirty="0">
                <a:latin typeface="NimbusSanL-Regu"/>
              </a:rPr>
              <a:t>The objectives of the basic goal are as follows:</a:t>
            </a:r>
            <a:endParaRPr lang="fi-FI" dirty="0">
              <a:latin typeface="NimbusSanL-Regu"/>
            </a:endParaRPr>
          </a:p>
          <a:p>
            <a:pPr lvl="2"/>
            <a:r>
              <a:rPr lang="en-GB" dirty="0"/>
              <a:t>Developing a method for outputting the detected sound events, their locations and the time interval of detection </a:t>
            </a:r>
          </a:p>
          <a:p>
            <a:pPr lvl="2"/>
            <a:r>
              <a:rPr lang="en-GB" dirty="0"/>
              <a:t>Manually mapping visual object labels with the sound event labels to be used for automated annotation </a:t>
            </a:r>
          </a:p>
          <a:p>
            <a:pPr lvl="2"/>
            <a:r>
              <a:rPr lang="en-GB" dirty="0"/>
              <a:t>Documenting </a:t>
            </a:r>
          </a:p>
          <a:p>
            <a:pPr lvl="2"/>
            <a:r>
              <a:rPr lang="en-GB" dirty="0"/>
              <a:t>Testing the method against manual annotation</a:t>
            </a:r>
            <a:endParaRPr lang="tr-TR" dirty="0"/>
          </a:p>
          <a:p>
            <a:pPr marL="314325" lvl="1" indent="0">
              <a:buNone/>
            </a:pP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30577759"/>
      </p:ext>
    </p:extLst>
  </p:cSld>
  <p:clrMapOvr>
    <a:masterClrMapping/>
  </p:clrMapOvr>
</p:sld>
</file>

<file path=ppt/theme/theme1.xml><?xml version="1.0" encoding="utf-8"?>
<a:theme xmlns:a="http://schemas.openxmlformats.org/drawingml/2006/main" name="TUNI Theme">
  <a:themeElements>
    <a:clrScheme name="TUNI-teema-pp">
      <a:dk1>
        <a:srgbClr val="000000"/>
      </a:dk1>
      <a:lt1>
        <a:srgbClr val="FFFFFF"/>
      </a:lt1>
      <a:dk2>
        <a:srgbClr val="4E008E"/>
      </a:dk2>
      <a:lt2>
        <a:srgbClr val="FFFFFF"/>
      </a:lt2>
      <a:accent1>
        <a:srgbClr val="4E008E"/>
      </a:accent1>
      <a:accent2>
        <a:srgbClr val="38B399"/>
      </a:accent2>
      <a:accent3>
        <a:srgbClr val="FFE349"/>
      </a:accent3>
      <a:accent4>
        <a:srgbClr val="CF286F"/>
      </a:accent4>
      <a:accent5>
        <a:srgbClr val="000000"/>
      </a:accent5>
      <a:accent6>
        <a:srgbClr val="79C0EB"/>
      </a:accent6>
      <a:hlink>
        <a:srgbClr val="0041BE"/>
      </a:hlink>
      <a:folHlink>
        <a:srgbClr val="CF28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U template EN.pptx" id="{B1C3DC4B-F950-4622-BA06-D51317C440AB}" vid="{6C22DEC0-38D3-4753-B7A5-3C914CF483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TAU template EN</Template>
  <TotalTime>2124</TotalTime>
  <Words>936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NimbusSanL-Regu</vt:lpstr>
      <vt:lpstr>Wingdings</vt:lpstr>
      <vt:lpstr>TUNI Theme</vt:lpstr>
      <vt:lpstr>Automated spatiotemporal annotation of sound objects in a scene</vt:lpstr>
      <vt:lpstr>Project background and terminology</vt:lpstr>
      <vt:lpstr>Project background and terminology</vt:lpstr>
      <vt:lpstr>Project organization</vt:lpstr>
      <vt:lpstr>Project Objectives</vt:lpstr>
      <vt:lpstr>Project Objectives – Basic Goal</vt:lpstr>
      <vt:lpstr>Project Objectives – Basic Goal</vt:lpstr>
      <vt:lpstr>Project Objectives – Basic Goal</vt:lpstr>
      <vt:lpstr>Project Objectives – Basic Goal</vt:lpstr>
      <vt:lpstr>Project Objectives – Advanced Goal</vt:lpstr>
      <vt:lpstr>Project Objectives – Advanced Goal</vt:lpstr>
      <vt:lpstr>SWOT</vt:lpstr>
      <vt:lpstr>SWOT</vt:lpstr>
      <vt:lpstr>SWOT</vt:lpstr>
      <vt:lpstr>Budget</vt:lpstr>
      <vt:lpstr>Budget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</dc:creator>
  <cp:lastModifiedBy>Kalle Lahtinen</cp:lastModifiedBy>
  <cp:revision>93</cp:revision>
  <dcterms:created xsi:type="dcterms:W3CDTF">2020-12-01T13:47:31Z</dcterms:created>
  <dcterms:modified xsi:type="dcterms:W3CDTF">2021-02-12T10:12:06Z</dcterms:modified>
</cp:coreProperties>
</file>