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64" r:id="rId4"/>
    <p:sldId id="265" r:id="rId5"/>
    <p:sldId id="266" r:id="rId6"/>
    <p:sldId id="267" r:id="rId7"/>
    <p:sldId id="268" r:id="rId8"/>
    <p:sldId id="271" r:id="rId9"/>
    <p:sldId id="269" r:id="rId10"/>
    <p:sldId id="270" r:id="rId11"/>
    <p:sldId id="272" r:id="rId12"/>
    <p:sldId id="279" r:id="rId13"/>
    <p:sldId id="273" r:id="rId14"/>
    <p:sldId id="274" r:id="rId15"/>
    <p:sldId id="275" r:id="rId16"/>
    <p:sldId id="276" r:id="rId17"/>
    <p:sldId id="277" r:id="rId18"/>
    <p:sldId id="278" r:id="rId19"/>
    <p:sldId id="289" r:id="rId20"/>
    <p:sldId id="283" r:id="rId21"/>
    <p:sldId id="288" r:id="rId22"/>
    <p:sldId id="286" r:id="rId23"/>
    <p:sldId id="290" r:id="rId24"/>
    <p:sldId id="291" r:id="rId25"/>
    <p:sldId id="292" r:id="rId26"/>
    <p:sldId id="294" r:id="rId27"/>
    <p:sldId id="295" r:id="rId28"/>
    <p:sldId id="293" r:id="rId29"/>
    <p:sldId id="297" r:id="rId30"/>
    <p:sldId id="281" r:id="rId31"/>
    <p:sldId id="280" r:id="rId32"/>
    <p:sldId id="284" r:id="rId33"/>
  </p:sldIdLst>
  <p:sldSz cx="12192000" cy="6858000"/>
  <p:notesSz cx="6858000" cy="9144000"/>
  <p:embeddedFontLst>
    <p:embeddedFont>
      <p:font typeface="나눔스퀘어" panose="020B0600000101010101" pitchFamily="50" charset="-127"/>
      <p:regular r:id="rId34"/>
    </p:embeddedFont>
    <p:embeddedFont>
      <p:font typeface="나눔스퀘어 Bold" panose="020B0600000101010101" pitchFamily="50" charset="-127"/>
      <p:bold r:id="rId35"/>
    </p:embeddedFont>
    <p:embeddedFont>
      <p:font typeface="맑은 고딕" panose="020B0503020000020004" pitchFamily="50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81B"/>
    <a:srgbClr val="F5A623"/>
    <a:srgbClr val="39EA5C"/>
    <a:srgbClr val="9B9B9B"/>
    <a:srgbClr val="4A90E2"/>
    <a:srgbClr val="4175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8" y="52"/>
      </p:cViewPr>
      <p:guideLst>
        <p:guide orient="horz" pos="206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4797F-68DE-658B-4ADD-F8125E412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766C63-BB95-3FB4-26DF-8BBCC5C94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06A1F5-E787-BD6D-54FC-31D213ACC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50BB-20B7-4854-AA4C-1BD3283BBB49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4295B8-F186-AFEE-97E3-1927E6B6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CD294F-AB2E-7F49-0E54-276435FA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959D-102F-497F-A501-15F3D56B4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15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5D00B-DB74-8643-6583-266E488C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4C3B72-5270-E379-1DDC-D73C9EBBE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CB1D1-6086-E715-FAD0-00CC1017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50BB-20B7-4854-AA4C-1BD3283BBB49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CC686-2BBC-E392-0E02-11AEF5D6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9FAFA-197A-CAF7-2CC3-6FE1BDAA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959D-102F-497F-A501-15F3D56B4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26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F9742D-6DBF-E121-1948-8AF8B67C2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5D595-E70D-0A07-0410-AE026F2C3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1E9A2-0C9F-EB9B-B6B9-12FF4B4D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50BB-20B7-4854-AA4C-1BD3283BBB49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BBE71-C70B-C05A-722A-9117414C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C3369-5244-F9BC-0A06-06428B07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959D-102F-497F-A501-15F3D56B4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9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57D80-5A37-F2D3-C737-89AE3252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FB6E1-4CF8-9FB3-F125-7DAA5EEEF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AD7D60-CC46-FA38-D187-3731AAD4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50BB-20B7-4854-AA4C-1BD3283BBB49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97F1C-931C-1F5C-03ED-41BD99D3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B6798-3193-0420-0162-96008434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959D-102F-497F-A501-15F3D56B4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64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39762-DD99-A0BF-B38C-767C18386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EB0132-E41A-FFEA-52A5-B744C3847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8AD93-9506-D2BB-74A7-17B4DE4E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50BB-20B7-4854-AA4C-1BD3283BBB49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5D382-5C40-0782-FA56-5DA05A1F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88740B-7298-DC8A-3C5D-777EB330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959D-102F-497F-A501-15F3D56B4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03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2F695-5DD0-EE88-50E7-4275C12D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E2C49-F8BB-7DE3-7ECC-96CBEB29F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78CDB4-9FF8-61A2-F9AD-C6CD5E5B1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E3976F-DEF7-9003-F4AF-C4A67C84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50BB-20B7-4854-AA4C-1BD3283BBB49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642A69-BD99-0944-D939-AA8641C5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EDF501-9BF9-EDED-B83F-DDD0992C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959D-102F-497F-A501-15F3D56B4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69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23D58-B92E-025A-FF2A-CAF9D123D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B926A0-FB7E-32F0-6BFD-CE9F2EE68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D4C939-EECC-EBFF-E490-DDAEA60F9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214549-03ED-9C92-9C59-36F5278BB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4A412F-0BFB-EC71-45C5-71E0F3D27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983B45-021A-87D4-1ED4-4F38FEBA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50BB-20B7-4854-AA4C-1BD3283BBB49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6E4FA0-7264-6830-F8A8-9F179144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AF06BC-6FF7-DF9F-D325-E43F846B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959D-102F-497F-A501-15F3D56B4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1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5D77D-6083-7700-7255-F7AD34D4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08FB27-F2BC-BEEF-8F5C-F3912A99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50BB-20B7-4854-AA4C-1BD3283BBB49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D7B5B1-2836-9743-37A4-5AF679E9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C377AC-172E-6B36-3E6F-0A41DDBC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959D-102F-497F-A501-15F3D56B4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82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297883-788F-28D4-B693-233CE2644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50BB-20B7-4854-AA4C-1BD3283BBB49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7744BB-882F-4267-F1A6-BEBD3C3C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4D82AC-8A97-0F46-5D94-E2DFA798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959D-102F-497F-A501-15F3D56B4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12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2A52D-AA6D-5058-79F8-3B8FE2BB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BB76E2-BC51-887B-FCFD-D01D6D157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AFD1E8-FA63-7479-F204-518E92488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B7BEC1-2D25-61B2-575E-ADE84EF77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50BB-20B7-4854-AA4C-1BD3283BBB49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7A727-924F-0142-E471-6437D10F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CB2D2D-AC24-BF5E-0EE7-52C15FD5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959D-102F-497F-A501-15F3D56B4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28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53E84-0451-F457-9A61-E875C5899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0A0AE5-3148-679A-A3FB-7B7546F4A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3863-75F0-9781-2F84-F95950C50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A4BFE5-06C1-206A-FC72-DBB07BCC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50BB-20B7-4854-AA4C-1BD3283BBB49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968A6-ED1C-73FA-5D99-D84C568F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B376EE-3268-DDF7-DEED-1CA11FA6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959D-102F-497F-A501-15F3D56B4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67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B37918-95B4-6016-0C80-EABEF9E57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5B7A0E-110D-63C8-7D63-37E9343CB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7B0814-95F8-A0A4-9CA3-20005F014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350BB-20B7-4854-AA4C-1BD3283BBB49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5EB3C-5CCC-90CE-6D19-E3FA3744E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75F8BA-D8E3-E0A1-5347-D31E4FFC8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2959D-102F-497F-A501-15F3D56B4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1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2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965994-C3F6-7CCC-6DDF-B15071CC64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858E1-C99F-5C0A-672A-9673CCED14A6}"/>
              </a:ext>
            </a:extLst>
          </p:cNvPr>
          <p:cNvSpPr txBox="1"/>
          <p:nvPr/>
        </p:nvSpPr>
        <p:spPr>
          <a:xfrm>
            <a:off x="4892040" y="2764275"/>
            <a:ext cx="2407920" cy="664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Grayscale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A9614-773B-49D0-1138-52397B74634B}"/>
              </a:ext>
            </a:extLst>
          </p:cNvPr>
          <p:cNvSpPr txBox="1"/>
          <p:nvPr/>
        </p:nvSpPr>
        <p:spPr>
          <a:xfrm>
            <a:off x="0" y="34290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Motocycle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Night Ride Semantic Segmentation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1E2CB-B5B9-3762-7DC1-DD2B23F702FE}"/>
              </a:ext>
            </a:extLst>
          </p:cNvPr>
          <p:cNvSpPr txBox="1"/>
          <p:nvPr/>
        </p:nvSpPr>
        <p:spPr>
          <a:xfrm>
            <a:off x="9004300" y="5143500"/>
            <a:ext cx="3187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김민규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김태민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정호재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52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A86149-A7C0-7385-858F-18B936401652}"/>
              </a:ext>
            </a:extLst>
          </p:cNvPr>
          <p:cNvSpPr txBox="1"/>
          <p:nvPr/>
        </p:nvSpPr>
        <p:spPr>
          <a:xfrm>
            <a:off x="1422400" y="307945"/>
            <a:ext cx="3610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사용한 모델들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Unet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1C8462-D713-8BE3-DAE8-3AD9C1D06EF2}"/>
              </a:ext>
            </a:extLst>
          </p:cNvPr>
          <p:cNvSpPr/>
          <p:nvPr/>
        </p:nvSpPr>
        <p:spPr>
          <a:xfrm>
            <a:off x="584200" y="0"/>
            <a:ext cx="838200" cy="10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E387A3-0318-F6E5-09B1-037C8B4CB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753" y="1392787"/>
            <a:ext cx="5726024" cy="4478826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250937-15E4-DEF3-70E6-A2D0933BF743}"/>
              </a:ext>
            </a:extLst>
          </p:cNvPr>
          <p:cNvSpPr txBox="1"/>
          <p:nvPr/>
        </p:nvSpPr>
        <p:spPr>
          <a:xfrm>
            <a:off x="1103223" y="2183101"/>
            <a:ext cx="1676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축소 경로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907D8-6FE6-094A-FBC3-498E50A46664}"/>
              </a:ext>
            </a:extLst>
          </p:cNvPr>
          <p:cNvSpPr txBox="1"/>
          <p:nvPr/>
        </p:nvSpPr>
        <p:spPr>
          <a:xfrm>
            <a:off x="1103223" y="4037129"/>
            <a:ext cx="2895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max pooling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down sampling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진행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9E3E83-7060-9D8A-F076-B1CA45672C55}"/>
              </a:ext>
            </a:extLst>
          </p:cNvPr>
          <p:cNvSpPr txBox="1"/>
          <p:nvPr/>
        </p:nvSpPr>
        <p:spPr>
          <a:xfrm>
            <a:off x="1143000" y="4983783"/>
            <a:ext cx="2895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max pooling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을 적용하지 않은 값을 </a:t>
            </a:r>
            <a:r>
              <a:rPr lang="ko-KR" altLang="en-US" sz="2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전달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B5E20E-890B-1F12-E903-CC6A0D12D483}"/>
              </a:ext>
            </a:extLst>
          </p:cNvPr>
          <p:cNvSpPr txBox="1"/>
          <p:nvPr/>
        </p:nvSpPr>
        <p:spPr>
          <a:xfrm>
            <a:off x="1143000" y="2956227"/>
            <a:ext cx="34163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ConvBlock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max pooling layer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로 구성됨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979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A86149-A7C0-7385-858F-18B936401652}"/>
              </a:ext>
            </a:extLst>
          </p:cNvPr>
          <p:cNvSpPr txBox="1"/>
          <p:nvPr/>
        </p:nvSpPr>
        <p:spPr>
          <a:xfrm>
            <a:off x="1422400" y="307945"/>
            <a:ext cx="3610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사용한 모델들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Unet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1C8462-D713-8BE3-DAE8-3AD9C1D06EF2}"/>
              </a:ext>
            </a:extLst>
          </p:cNvPr>
          <p:cNvSpPr/>
          <p:nvPr/>
        </p:nvSpPr>
        <p:spPr>
          <a:xfrm>
            <a:off x="584200" y="0"/>
            <a:ext cx="838200" cy="10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250937-15E4-DEF3-70E6-A2D0933BF743}"/>
              </a:ext>
            </a:extLst>
          </p:cNvPr>
          <p:cNvSpPr txBox="1"/>
          <p:nvPr/>
        </p:nvSpPr>
        <p:spPr>
          <a:xfrm>
            <a:off x="1103223" y="2183101"/>
            <a:ext cx="1676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확장 경로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907D8-6FE6-094A-FBC3-498E50A46664}"/>
              </a:ext>
            </a:extLst>
          </p:cNvPr>
          <p:cNvSpPr txBox="1"/>
          <p:nvPr/>
        </p:nvSpPr>
        <p:spPr>
          <a:xfrm>
            <a:off x="1003300" y="4615042"/>
            <a:ext cx="41418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Transpose convolution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up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sampling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진행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B5E20E-890B-1F12-E903-CC6A0D12D483}"/>
              </a:ext>
            </a:extLst>
          </p:cNvPr>
          <p:cNvSpPr txBox="1"/>
          <p:nvPr/>
        </p:nvSpPr>
        <p:spPr>
          <a:xfrm>
            <a:off x="1071473" y="3091295"/>
            <a:ext cx="34163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ConvBlock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ConvTranspose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layer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로 구성됨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39AE60-1A10-077D-D8CC-260B8C9A6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626" y="426326"/>
            <a:ext cx="3610151" cy="6005348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34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A86149-A7C0-7385-858F-18B936401652}"/>
              </a:ext>
            </a:extLst>
          </p:cNvPr>
          <p:cNvSpPr txBox="1"/>
          <p:nvPr/>
        </p:nvSpPr>
        <p:spPr>
          <a:xfrm>
            <a:off x="1422400" y="307945"/>
            <a:ext cx="3610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사용한 모델들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Unet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1C8462-D713-8BE3-DAE8-3AD9C1D06EF2}"/>
              </a:ext>
            </a:extLst>
          </p:cNvPr>
          <p:cNvSpPr/>
          <p:nvPr/>
        </p:nvSpPr>
        <p:spPr>
          <a:xfrm>
            <a:off x="584200" y="0"/>
            <a:ext cx="838200" cy="10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7AE56-745A-E8C3-64B5-A887D3053AF6}"/>
              </a:ext>
            </a:extLst>
          </p:cNvPr>
          <p:cNvSpPr txBox="1"/>
          <p:nvPr/>
        </p:nvSpPr>
        <p:spPr>
          <a:xfrm>
            <a:off x="1003299" y="1966975"/>
            <a:ext cx="4013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크게 </a:t>
            </a:r>
            <a:r>
              <a:rPr lang="ko-KR" altLang="en-US" sz="2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축소경로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와 확장경로로 나뉨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765933B-E434-7BA8-0E9D-6F285BA12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324" y="1194184"/>
            <a:ext cx="6017376" cy="4698232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2919A7-766C-18E4-309F-DC6E6198B163}"/>
              </a:ext>
            </a:extLst>
          </p:cNvPr>
          <p:cNvSpPr txBox="1"/>
          <p:nvPr/>
        </p:nvSpPr>
        <p:spPr>
          <a:xfrm>
            <a:off x="1003299" y="2702220"/>
            <a:ext cx="43196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Encoder-Decoder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구조에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skip connection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구조를 추가한 형태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A1B03-3281-FEE4-7EA9-76F2B556AAFC}"/>
              </a:ext>
            </a:extLst>
          </p:cNvPr>
          <p:cNvSpPr txBox="1"/>
          <p:nvPr/>
        </p:nvSpPr>
        <p:spPr>
          <a:xfrm>
            <a:off x="1003298" y="3900932"/>
            <a:ext cx="43196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통해 기울기 소실 문제 예방 가능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00EC2-1288-DE3B-2BE0-C1CBD15281AB}"/>
              </a:ext>
            </a:extLst>
          </p:cNvPr>
          <p:cNvSpPr txBox="1"/>
          <p:nvPr/>
        </p:nvSpPr>
        <p:spPr>
          <a:xfrm>
            <a:off x="1003298" y="4667743"/>
            <a:ext cx="53213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손실된 정보를 추가해줌으로써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성능향상 기대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3519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A86149-A7C0-7385-858F-18B936401652}"/>
              </a:ext>
            </a:extLst>
          </p:cNvPr>
          <p:cNvSpPr txBox="1"/>
          <p:nvPr/>
        </p:nvSpPr>
        <p:spPr>
          <a:xfrm>
            <a:off x="1422400" y="307945"/>
            <a:ext cx="3610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사용한 모델들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(2)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Unet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++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1C8462-D713-8BE3-DAE8-3AD9C1D06EF2}"/>
              </a:ext>
            </a:extLst>
          </p:cNvPr>
          <p:cNvSpPr/>
          <p:nvPr/>
        </p:nvSpPr>
        <p:spPr>
          <a:xfrm>
            <a:off x="584200" y="0"/>
            <a:ext cx="838200" cy="10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250937-15E4-DEF3-70E6-A2D0933BF743}"/>
              </a:ext>
            </a:extLst>
          </p:cNvPr>
          <p:cNvSpPr txBox="1"/>
          <p:nvPr/>
        </p:nvSpPr>
        <p:spPr>
          <a:xfrm>
            <a:off x="1004137" y="1699620"/>
            <a:ext cx="44466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Unet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DenseNet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구조를 차용한 구조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907D8-6FE6-094A-FBC3-498E50A46664}"/>
              </a:ext>
            </a:extLst>
          </p:cNvPr>
          <p:cNvSpPr txBox="1"/>
          <p:nvPr/>
        </p:nvSpPr>
        <p:spPr>
          <a:xfrm>
            <a:off x="941477" y="4727557"/>
            <a:ext cx="41418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Deep Supervision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B5E20E-890B-1F12-E903-CC6A0D12D483}"/>
              </a:ext>
            </a:extLst>
          </p:cNvPr>
          <p:cNvSpPr txBox="1"/>
          <p:nvPr/>
        </p:nvSpPr>
        <p:spPr>
          <a:xfrm>
            <a:off x="1003300" y="2991502"/>
            <a:ext cx="36021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Re-designed skip pathways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650BC30-0B4F-2FD0-0AD3-1F6F79FED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053" y="1535072"/>
            <a:ext cx="6530975" cy="38814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E2E4CEB-93CB-A43E-D88F-D7E3EB7D9DF5}"/>
              </a:ext>
            </a:extLst>
          </p:cNvPr>
          <p:cNvSpPr txBox="1"/>
          <p:nvPr/>
        </p:nvSpPr>
        <p:spPr>
          <a:xfrm>
            <a:off x="941477" y="3466389"/>
            <a:ext cx="52860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Encoder와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Decoder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사이를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DenseNet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구조로 연결해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더 풍부한 표현을 제공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2BFF26-551E-2739-594D-7422FE1B7E93}"/>
              </a:ext>
            </a:extLst>
          </p:cNvPr>
          <p:cNvSpPr txBox="1"/>
          <p:nvPr/>
        </p:nvSpPr>
        <p:spPr>
          <a:xfrm>
            <a:off x="941477" y="51382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브랜치의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출력을 평균해서 최종 결과로 사용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BDAAC9-EA60-3868-77F6-9FB0FAB472AC}"/>
              </a:ext>
            </a:extLst>
          </p:cNvPr>
          <p:cNvSpPr/>
          <p:nvPr/>
        </p:nvSpPr>
        <p:spPr>
          <a:xfrm>
            <a:off x="7253377" y="1699620"/>
            <a:ext cx="3770223" cy="564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657593-D0CF-7DF8-4E98-BA9687F6258C}"/>
              </a:ext>
            </a:extLst>
          </p:cNvPr>
          <p:cNvSpPr txBox="1"/>
          <p:nvPr/>
        </p:nvSpPr>
        <p:spPr>
          <a:xfrm>
            <a:off x="9138488" y="1052688"/>
            <a:ext cx="24748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결과의 평균으로 예측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542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A86149-A7C0-7385-858F-18B936401652}"/>
              </a:ext>
            </a:extLst>
          </p:cNvPr>
          <p:cNvSpPr txBox="1"/>
          <p:nvPr/>
        </p:nvSpPr>
        <p:spPr>
          <a:xfrm>
            <a:off x="1587500" y="307945"/>
            <a:ext cx="3610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사용한 모델들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(3)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DeepLab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v3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1C8462-D713-8BE3-DAE8-3AD9C1D06EF2}"/>
              </a:ext>
            </a:extLst>
          </p:cNvPr>
          <p:cNvSpPr/>
          <p:nvPr/>
        </p:nvSpPr>
        <p:spPr>
          <a:xfrm>
            <a:off x="584200" y="0"/>
            <a:ext cx="838200" cy="10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907D8-6FE6-094A-FBC3-498E50A46664}"/>
              </a:ext>
            </a:extLst>
          </p:cNvPr>
          <p:cNvSpPr txBox="1"/>
          <p:nvPr/>
        </p:nvSpPr>
        <p:spPr>
          <a:xfrm>
            <a:off x="584200" y="4080210"/>
            <a:ext cx="4902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Depthwise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Seperable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Convolution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AD3B7DC-0EC7-B4C4-ECB1-E9B7BACE6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953" y="1748283"/>
            <a:ext cx="6968879" cy="36238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D65941-0CCF-EFD7-166A-C6B9B2EFF469}"/>
              </a:ext>
            </a:extLst>
          </p:cNvPr>
          <p:cNvSpPr txBox="1"/>
          <p:nvPr/>
        </p:nvSpPr>
        <p:spPr>
          <a:xfrm>
            <a:off x="584200" y="2332096"/>
            <a:ext cx="53450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Atrous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Spatial Pyramid Pooling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(ASPP)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1900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A86149-A7C0-7385-858F-18B936401652}"/>
              </a:ext>
            </a:extLst>
          </p:cNvPr>
          <p:cNvSpPr txBox="1"/>
          <p:nvPr/>
        </p:nvSpPr>
        <p:spPr>
          <a:xfrm>
            <a:off x="1587500" y="307945"/>
            <a:ext cx="3610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사용한 모델들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(3)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DeepLab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v3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1C8462-D713-8BE3-DAE8-3AD9C1D06EF2}"/>
              </a:ext>
            </a:extLst>
          </p:cNvPr>
          <p:cNvSpPr/>
          <p:nvPr/>
        </p:nvSpPr>
        <p:spPr>
          <a:xfrm>
            <a:off x="584200" y="0"/>
            <a:ext cx="838200" cy="10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65941-0CCF-EFD7-166A-C6B9B2EFF469}"/>
              </a:ext>
            </a:extLst>
          </p:cNvPr>
          <p:cNvSpPr txBox="1"/>
          <p:nvPr/>
        </p:nvSpPr>
        <p:spPr>
          <a:xfrm>
            <a:off x="584200" y="2332096"/>
            <a:ext cx="53450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Atrous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Spatial Pyramid Pooling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(ASPP)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CB220E85-E13F-788D-FF26-3A514EF95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056" y="1713112"/>
            <a:ext cx="6409744" cy="32155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B877EE-5B7A-1815-5E36-21F7A4226DA4}"/>
              </a:ext>
            </a:extLst>
          </p:cNvPr>
          <p:cNvSpPr txBox="1"/>
          <p:nvPr/>
        </p:nvSpPr>
        <p:spPr>
          <a:xfrm>
            <a:off x="579728" y="3429000"/>
            <a:ext cx="3454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single input – multi use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E47610-8240-AA33-F38D-5121D94F24C6}"/>
              </a:ext>
            </a:extLst>
          </p:cNvPr>
          <p:cNvSpPr txBox="1"/>
          <p:nvPr/>
        </p:nvSpPr>
        <p:spPr>
          <a:xfrm>
            <a:off x="579728" y="4574724"/>
            <a:ext cx="4622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 개의 인풋에서 여러 개의 값을 추출함</a:t>
            </a:r>
            <a:endParaRPr lang="en-US" altLang="ko-KR" sz="20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크기의 값들 추출 가능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6ACC7B-D340-70E3-F008-EE31EFFCD1CB}"/>
              </a:ext>
            </a:extLst>
          </p:cNvPr>
          <p:cNvSpPr txBox="1"/>
          <p:nvPr/>
        </p:nvSpPr>
        <p:spPr>
          <a:xfrm>
            <a:off x="6917028" y="5933725"/>
            <a:ext cx="45891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*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출처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https://wikidocs.net/143446</a:t>
            </a:r>
            <a:endParaRPr lang="en-US" altLang="ko-KR" sz="2000" b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1754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A86149-A7C0-7385-858F-18B936401652}"/>
              </a:ext>
            </a:extLst>
          </p:cNvPr>
          <p:cNvSpPr txBox="1"/>
          <p:nvPr/>
        </p:nvSpPr>
        <p:spPr>
          <a:xfrm>
            <a:off x="1587500" y="307945"/>
            <a:ext cx="3610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사용한 모델들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(3)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DeepLab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v3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1C8462-D713-8BE3-DAE8-3AD9C1D06EF2}"/>
              </a:ext>
            </a:extLst>
          </p:cNvPr>
          <p:cNvSpPr/>
          <p:nvPr/>
        </p:nvSpPr>
        <p:spPr>
          <a:xfrm>
            <a:off x="584200" y="0"/>
            <a:ext cx="838200" cy="10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B877EE-5B7A-1815-5E36-21F7A4226DA4}"/>
              </a:ext>
            </a:extLst>
          </p:cNvPr>
          <p:cNvSpPr txBox="1"/>
          <p:nvPr/>
        </p:nvSpPr>
        <p:spPr>
          <a:xfrm>
            <a:off x="579728" y="3429000"/>
            <a:ext cx="3454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채널별로 독립적으로 연산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E47610-8240-AA33-F38D-5121D94F24C6}"/>
              </a:ext>
            </a:extLst>
          </p:cNvPr>
          <p:cNvSpPr txBox="1"/>
          <p:nvPr/>
        </p:nvSpPr>
        <p:spPr>
          <a:xfrm>
            <a:off x="579728" y="4574724"/>
            <a:ext cx="4622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파라미터 수와 </a:t>
            </a:r>
            <a:r>
              <a:rPr lang="ko-KR" altLang="en-US" sz="20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연산량을</a:t>
            </a:r>
            <a:r>
              <a:rPr lang="ko-KR" altLang="en-US" sz="2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대폭 줄임 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6ACC7B-D340-70E3-F008-EE31EFFCD1CB}"/>
              </a:ext>
            </a:extLst>
          </p:cNvPr>
          <p:cNvSpPr txBox="1"/>
          <p:nvPr/>
        </p:nvSpPr>
        <p:spPr>
          <a:xfrm>
            <a:off x="6917026" y="6033822"/>
            <a:ext cx="45891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*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출처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https://wikidocs.net/143446</a:t>
            </a:r>
            <a:endParaRPr lang="en-US" altLang="ko-KR" b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C65E78B3-65CA-2DFC-82D8-D24E28533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232" y="824178"/>
            <a:ext cx="3186761" cy="45981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F24C25-C3C6-63DD-A0D7-46292F7209F5}"/>
              </a:ext>
            </a:extLst>
          </p:cNvPr>
          <p:cNvSpPr txBox="1"/>
          <p:nvPr/>
        </p:nvSpPr>
        <p:spPr>
          <a:xfrm>
            <a:off x="579728" y="2083221"/>
            <a:ext cx="4902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Depthwise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Seperable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Convolution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701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A86149-A7C0-7385-858F-18B936401652}"/>
              </a:ext>
            </a:extLst>
          </p:cNvPr>
          <p:cNvSpPr txBox="1"/>
          <p:nvPr/>
        </p:nvSpPr>
        <p:spPr>
          <a:xfrm>
            <a:off x="1587500" y="307945"/>
            <a:ext cx="3610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비교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1C8462-D713-8BE3-DAE8-3AD9C1D06EF2}"/>
              </a:ext>
            </a:extLst>
          </p:cNvPr>
          <p:cNvSpPr/>
          <p:nvPr/>
        </p:nvSpPr>
        <p:spPr>
          <a:xfrm>
            <a:off x="584200" y="0"/>
            <a:ext cx="838200" cy="10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20B349-47D0-21C8-D44B-A54991AA122E}"/>
              </a:ext>
            </a:extLst>
          </p:cNvPr>
          <p:cNvSpPr txBox="1"/>
          <p:nvPr/>
        </p:nvSpPr>
        <p:spPr>
          <a:xfrm>
            <a:off x="584200" y="1879420"/>
            <a:ext cx="41700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test set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30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개로 특정 파일로 고정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779CE8-9B04-6045-19A7-EF1234AF1511}"/>
              </a:ext>
            </a:extLst>
          </p:cNvPr>
          <p:cNvSpPr txBox="1"/>
          <p:nvPr/>
        </p:nvSpPr>
        <p:spPr>
          <a:xfrm>
            <a:off x="542571" y="4103611"/>
            <a:ext cx="1295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평가지표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F0BF85-06CD-ECB8-125C-036C1DCF7E16}"/>
              </a:ext>
            </a:extLst>
          </p:cNvPr>
          <p:cNvSpPr txBox="1"/>
          <p:nvPr/>
        </p:nvSpPr>
        <p:spPr>
          <a:xfrm>
            <a:off x="2343506" y="3235116"/>
            <a:ext cx="1435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accuarcy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3D90B4-104A-BF3F-6898-9D599F9F0884}"/>
              </a:ext>
            </a:extLst>
          </p:cNvPr>
          <p:cNvSpPr txBox="1"/>
          <p:nvPr/>
        </p:nvSpPr>
        <p:spPr>
          <a:xfrm>
            <a:off x="2426056" y="3903556"/>
            <a:ext cx="1435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IoU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52D2BC-5F7C-2680-8413-B19BCA598BDE}"/>
              </a:ext>
            </a:extLst>
          </p:cNvPr>
          <p:cNvSpPr txBox="1"/>
          <p:nvPr/>
        </p:nvSpPr>
        <p:spPr>
          <a:xfrm>
            <a:off x="2426056" y="4679892"/>
            <a:ext cx="1930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클래스별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IoU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5CD5FC-0B28-4FDC-8666-0721E7732870}"/>
              </a:ext>
            </a:extLst>
          </p:cNvPr>
          <p:cNvSpPr txBox="1"/>
          <p:nvPr/>
        </p:nvSpPr>
        <p:spPr>
          <a:xfrm>
            <a:off x="2426056" y="5324559"/>
            <a:ext cx="1930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MIoU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89A4F9-450F-D061-8544-45FCA8024A07}"/>
              </a:ext>
            </a:extLst>
          </p:cNvPr>
          <p:cNvSpPr txBox="1"/>
          <p:nvPr/>
        </p:nvSpPr>
        <p:spPr>
          <a:xfrm>
            <a:off x="6708244" y="4348058"/>
            <a:ext cx="3892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영역값으로</a:t>
            </a:r>
            <a:r>
              <a:rPr lang="ko-KR" altLang="en-US" sz="2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가중합한</a:t>
            </a:r>
            <a:r>
              <a:rPr lang="ko-KR" altLang="en-US" sz="2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IoU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WIoU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A45946-774F-5067-8521-556F805DB750}"/>
              </a:ext>
            </a:extLst>
          </p:cNvPr>
          <p:cNvSpPr txBox="1"/>
          <p:nvPr/>
        </p:nvSpPr>
        <p:spPr>
          <a:xfrm>
            <a:off x="5359400" y="6240160"/>
            <a:ext cx="6654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*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참고 블로그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https://biology-statistics-programming.tistory.com/163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0A3F01E9-7211-E7C9-1171-92276C263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996" y="454241"/>
            <a:ext cx="5130800" cy="349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047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A86149-A7C0-7385-858F-18B936401652}"/>
              </a:ext>
            </a:extLst>
          </p:cNvPr>
          <p:cNvSpPr txBox="1"/>
          <p:nvPr/>
        </p:nvSpPr>
        <p:spPr>
          <a:xfrm>
            <a:off x="1587500" y="307945"/>
            <a:ext cx="3610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비교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Unet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1C8462-D713-8BE3-DAE8-3AD9C1D06EF2}"/>
              </a:ext>
            </a:extLst>
          </p:cNvPr>
          <p:cNvSpPr/>
          <p:nvPr/>
        </p:nvSpPr>
        <p:spPr>
          <a:xfrm>
            <a:off x="584200" y="0"/>
            <a:ext cx="838200" cy="10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F0C0318-D618-7EDB-2EE9-7B93F889B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931402"/>
              </p:ext>
            </p:extLst>
          </p:nvPr>
        </p:nvGraphicFramePr>
        <p:xfrm>
          <a:off x="584200" y="3326812"/>
          <a:ext cx="417007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036">
                  <a:extLst>
                    <a:ext uri="{9D8B030D-6E8A-4147-A177-3AD203B41FA5}">
                      <a16:colId xmlns:a16="http://schemas.microsoft.com/office/drawing/2014/main" val="324961201"/>
                    </a:ext>
                  </a:extLst>
                </a:gridCol>
                <a:gridCol w="2085036">
                  <a:extLst>
                    <a:ext uri="{9D8B030D-6E8A-4147-A177-3AD203B41FA5}">
                      <a16:colId xmlns:a16="http://schemas.microsoft.com/office/drawing/2014/main" val="1783607744"/>
                    </a:ext>
                  </a:extLst>
                </a:gridCol>
              </a:tblGrid>
              <a:tr h="349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IoU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289709"/>
                  </a:ext>
                </a:extLst>
              </a:tr>
              <a:tr h="349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잡고 있는 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0.8167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96664"/>
                  </a:ext>
                </a:extLst>
              </a:tr>
              <a:tr h="349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오토바이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0.9028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002972"/>
                  </a:ext>
                </a:extLst>
              </a:tr>
              <a:tr h="349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도로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0.7589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28324"/>
                  </a:ext>
                </a:extLst>
              </a:tr>
              <a:tr h="611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움직이는 것들 </a:t>
                      </a:r>
                      <a:b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</a:b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도로 위에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0.3561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092288"/>
                  </a:ext>
                </a:extLst>
              </a:tr>
              <a:tr h="349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배경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0.8326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18514"/>
                  </a:ext>
                </a:extLst>
              </a:tr>
              <a:tr h="349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도로 위 선들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0.3873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03256"/>
                  </a:ext>
                </a:extLst>
              </a:tr>
            </a:tbl>
          </a:graphicData>
        </a:graphic>
      </p:graphicFrame>
      <p:pic>
        <p:nvPicPr>
          <p:cNvPr id="15366" name="Picture 6">
            <a:extLst>
              <a:ext uri="{FF2B5EF4-FFF2-40B4-BE49-F238E27FC236}">
                <a16:creationId xmlns:a16="http://schemas.microsoft.com/office/drawing/2014/main" id="{7AC6D2EE-3D82-C0EC-0D50-F9623E0D6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995" y="533667"/>
            <a:ext cx="6305752" cy="217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>
            <a:extLst>
              <a:ext uri="{FF2B5EF4-FFF2-40B4-BE49-F238E27FC236}">
                <a16:creationId xmlns:a16="http://schemas.microsoft.com/office/drawing/2014/main" id="{D2D81BFD-9209-0D91-2E61-997DBFCA9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566" y="2836873"/>
            <a:ext cx="6321564" cy="218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39A467-47FB-C01B-C004-103730B06AFC}"/>
              </a:ext>
            </a:extLst>
          </p:cNvPr>
          <p:cNvSpPr txBox="1"/>
          <p:nvPr/>
        </p:nvSpPr>
        <p:spPr>
          <a:xfrm>
            <a:off x="5552566" y="5654216"/>
            <a:ext cx="41700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크기가 작은 물체는 검출하지 못한다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FD882FE-4CD2-0160-4F25-7E54D93EF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422761"/>
              </p:ext>
            </p:extLst>
          </p:nvPr>
        </p:nvGraphicFramePr>
        <p:xfrm>
          <a:off x="584200" y="1517681"/>
          <a:ext cx="4170072" cy="1600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036">
                  <a:extLst>
                    <a:ext uri="{9D8B030D-6E8A-4147-A177-3AD203B41FA5}">
                      <a16:colId xmlns:a16="http://schemas.microsoft.com/office/drawing/2014/main" val="2596538465"/>
                    </a:ext>
                  </a:extLst>
                </a:gridCol>
                <a:gridCol w="2085036">
                  <a:extLst>
                    <a:ext uri="{9D8B030D-6E8A-4147-A177-3AD203B41FA5}">
                      <a16:colId xmlns:a16="http://schemas.microsoft.com/office/drawing/2014/main" val="2125595228"/>
                    </a:ext>
                  </a:extLst>
                </a:gridCol>
              </a:tblGrid>
              <a:tr h="400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평가지표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1474"/>
                  </a:ext>
                </a:extLst>
              </a:tr>
              <a:tr h="40014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0.8783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148376"/>
                  </a:ext>
                </a:extLst>
              </a:tr>
              <a:tr h="40014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MIoU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0.6757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823191"/>
                  </a:ext>
                </a:extLst>
              </a:tr>
              <a:tr h="400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IoU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0.8111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89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012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A86149-A7C0-7385-858F-18B936401652}"/>
              </a:ext>
            </a:extLst>
          </p:cNvPr>
          <p:cNvSpPr txBox="1"/>
          <p:nvPr/>
        </p:nvSpPr>
        <p:spPr>
          <a:xfrm>
            <a:off x="1587500" y="307945"/>
            <a:ext cx="3610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비교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Unet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1C8462-D713-8BE3-DAE8-3AD9C1D06EF2}"/>
              </a:ext>
            </a:extLst>
          </p:cNvPr>
          <p:cNvSpPr/>
          <p:nvPr/>
        </p:nvSpPr>
        <p:spPr>
          <a:xfrm>
            <a:off x="584200" y="0"/>
            <a:ext cx="838200" cy="10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366" name="Picture 6">
            <a:extLst>
              <a:ext uri="{FF2B5EF4-FFF2-40B4-BE49-F238E27FC236}">
                <a16:creationId xmlns:a16="http://schemas.microsoft.com/office/drawing/2014/main" id="{7AC6D2EE-3D82-C0EC-0D50-F9623E0D6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995" y="533667"/>
            <a:ext cx="6305752" cy="217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>
            <a:extLst>
              <a:ext uri="{FF2B5EF4-FFF2-40B4-BE49-F238E27FC236}">
                <a16:creationId xmlns:a16="http://schemas.microsoft.com/office/drawing/2014/main" id="{D2D81BFD-9209-0D91-2E61-997DBFCA9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566" y="2836873"/>
            <a:ext cx="6321564" cy="218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39A467-47FB-C01B-C004-103730B06AFC}"/>
              </a:ext>
            </a:extLst>
          </p:cNvPr>
          <p:cNvSpPr txBox="1"/>
          <p:nvPr/>
        </p:nvSpPr>
        <p:spPr>
          <a:xfrm>
            <a:off x="5552566" y="5654216"/>
            <a:ext cx="41700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크기가 작은 물체는 검출하지 못한다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471C9C-6CFB-8753-62D1-5F16B7BF2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950" y="3977747"/>
            <a:ext cx="2943162" cy="25723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276996-3B8D-15AB-82DB-903CABFE7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402" y="1255133"/>
            <a:ext cx="2822710" cy="257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2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A86149-A7C0-7385-858F-18B936401652}"/>
              </a:ext>
            </a:extLst>
          </p:cNvPr>
          <p:cNvSpPr txBox="1"/>
          <p:nvPr/>
        </p:nvSpPr>
        <p:spPr>
          <a:xfrm>
            <a:off x="1422400" y="307945"/>
            <a:ext cx="467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 설명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Motocycle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Night Ride 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1C8462-D713-8BE3-DAE8-3AD9C1D06EF2}"/>
              </a:ext>
            </a:extLst>
          </p:cNvPr>
          <p:cNvSpPr/>
          <p:nvPr/>
        </p:nvSpPr>
        <p:spPr>
          <a:xfrm>
            <a:off x="584200" y="0"/>
            <a:ext cx="838200" cy="10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27FEFC-E68B-D6B6-1A12-B0B6E52C845A}"/>
              </a:ext>
            </a:extLst>
          </p:cNvPr>
          <p:cNvSpPr txBox="1"/>
          <p:nvPr/>
        </p:nvSpPr>
        <p:spPr>
          <a:xfrm>
            <a:off x="1003300" y="2084671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Kaggle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제공되는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dataset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ADD208-1041-BB42-6093-682C53B37F9B}"/>
              </a:ext>
            </a:extLst>
          </p:cNvPr>
          <p:cNvSpPr txBox="1"/>
          <p:nvPr/>
        </p:nvSpPr>
        <p:spPr>
          <a:xfrm>
            <a:off x="1003300" y="347818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파일이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개씩 존재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FE2D47-7C57-CFFF-9462-6B15F9247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3768729"/>
            <a:ext cx="4343400" cy="244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CBF321D-9641-6682-1342-413B01F57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905943"/>
            <a:ext cx="4343400" cy="244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109EF2-F693-9D17-1270-E7574C7421F3}"/>
              </a:ext>
            </a:extLst>
          </p:cNvPr>
          <p:cNvSpPr txBox="1"/>
          <p:nvPr/>
        </p:nvSpPr>
        <p:spPr>
          <a:xfrm>
            <a:off x="1003300" y="4812166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Segmentation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3284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A86149-A7C0-7385-858F-18B936401652}"/>
              </a:ext>
            </a:extLst>
          </p:cNvPr>
          <p:cNvSpPr txBox="1"/>
          <p:nvPr/>
        </p:nvSpPr>
        <p:spPr>
          <a:xfrm>
            <a:off x="1587500" y="307945"/>
            <a:ext cx="3610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비교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Unet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++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1C8462-D713-8BE3-DAE8-3AD9C1D06EF2}"/>
              </a:ext>
            </a:extLst>
          </p:cNvPr>
          <p:cNvSpPr/>
          <p:nvPr/>
        </p:nvSpPr>
        <p:spPr>
          <a:xfrm>
            <a:off x="584200" y="0"/>
            <a:ext cx="838200" cy="10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F0C0318-D618-7EDB-2EE9-7B93F889B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432823"/>
              </p:ext>
            </p:extLst>
          </p:nvPr>
        </p:nvGraphicFramePr>
        <p:xfrm>
          <a:off x="584200" y="3326812"/>
          <a:ext cx="417007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036">
                  <a:extLst>
                    <a:ext uri="{9D8B030D-6E8A-4147-A177-3AD203B41FA5}">
                      <a16:colId xmlns:a16="http://schemas.microsoft.com/office/drawing/2014/main" val="324961201"/>
                    </a:ext>
                  </a:extLst>
                </a:gridCol>
                <a:gridCol w="2085036">
                  <a:extLst>
                    <a:ext uri="{9D8B030D-6E8A-4147-A177-3AD203B41FA5}">
                      <a16:colId xmlns:a16="http://schemas.microsoft.com/office/drawing/2014/main" val="1783607744"/>
                    </a:ext>
                  </a:extLst>
                </a:gridCol>
              </a:tblGrid>
              <a:tr h="349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IoU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289709"/>
                  </a:ext>
                </a:extLst>
              </a:tr>
              <a:tr h="349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잡고 있는 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0.4070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96664"/>
                  </a:ext>
                </a:extLst>
              </a:tr>
              <a:tr h="349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오토바이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0.5462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002972"/>
                  </a:ext>
                </a:extLst>
              </a:tr>
              <a:tr h="349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도로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0.3694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28324"/>
                  </a:ext>
                </a:extLst>
              </a:tr>
              <a:tr h="611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움직이는 것들 </a:t>
                      </a:r>
                      <a:b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</a:b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도로 위에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0.1218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092288"/>
                  </a:ext>
                </a:extLst>
              </a:tr>
              <a:tr h="349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배경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0.6258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18514"/>
                  </a:ext>
                </a:extLst>
              </a:tr>
              <a:tr h="349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도로 위 선들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0.1310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032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739A467-47FB-C01B-C004-103730B06AFC}"/>
              </a:ext>
            </a:extLst>
          </p:cNvPr>
          <p:cNvSpPr txBox="1"/>
          <p:nvPr/>
        </p:nvSpPr>
        <p:spPr>
          <a:xfrm>
            <a:off x="6096000" y="5349416"/>
            <a:ext cx="5410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잘못된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augmentation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은 학습을 망친다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en-US" altLang="ko-KR" sz="20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RandomCrop</a:t>
            </a:r>
            <a:r>
              <a:rPr lang="en-US" altLang="ko-KR" sz="2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Flip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FD882FE-4CD2-0160-4F25-7E54D93EF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201571"/>
              </p:ext>
            </p:extLst>
          </p:nvPr>
        </p:nvGraphicFramePr>
        <p:xfrm>
          <a:off x="584200" y="1517681"/>
          <a:ext cx="4170072" cy="1600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036">
                  <a:extLst>
                    <a:ext uri="{9D8B030D-6E8A-4147-A177-3AD203B41FA5}">
                      <a16:colId xmlns:a16="http://schemas.microsoft.com/office/drawing/2014/main" val="2596538465"/>
                    </a:ext>
                  </a:extLst>
                </a:gridCol>
                <a:gridCol w="2085036">
                  <a:extLst>
                    <a:ext uri="{9D8B030D-6E8A-4147-A177-3AD203B41FA5}">
                      <a16:colId xmlns:a16="http://schemas.microsoft.com/office/drawing/2014/main" val="2125595228"/>
                    </a:ext>
                  </a:extLst>
                </a:gridCol>
              </a:tblGrid>
              <a:tr h="400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평가지표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1474"/>
                  </a:ext>
                </a:extLst>
              </a:tr>
              <a:tr h="40014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0.6654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148376"/>
                  </a:ext>
                </a:extLst>
              </a:tr>
              <a:tr h="40014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MIoU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0.3669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823191"/>
                  </a:ext>
                </a:extLst>
              </a:tr>
              <a:tr h="400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IoU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0.5540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89530"/>
                  </a:ext>
                </a:extLst>
              </a:tr>
            </a:tbl>
          </a:graphicData>
        </a:graphic>
      </p:graphicFrame>
      <p:pic>
        <p:nvPicPr>
          <p:cNvPr id="21506" name="Picture 2">
            <a:extLst>
              <a:ext uri="{FF2B5EF4-FFF2-40B4-BE49-F238E27FC236}">
                <a16:creationId xmlns:a16="http://schemas.microsoft.com/office/drawing/2014/main" id="{C1B67723-30C2-39CC-ED83-E376028EE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056" y="863392"/>
            <a:ext cx="5802828" cy="201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2575440B-B9C5-5AA7-3304-D200F47E3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55" y="3031232"/>
            <a:ext cx="5832029" cy="201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040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A86149-A7C0-7385-858F-18B936401652}"/>
              </a:ext>
            </a:extLst>
          </p:cNvPr>
          <p:cNvSpPr txBox="1"/>
          <p:nvPr/>
        </p:nvSpPr>
        <p:spPr>
          <a:xfrm>
            <a:off x="1587500" y="307945"/>
            <a:ext cx="3610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비교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Unet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++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1C8462-D713-8BE3-DAE8-3AD9C1D06EF2}"/>
              </a:ext>
            </a:extLst>
          </p:cNvPr>
          <p:cNvSpPr/>
          <p:nvPr/>
        </p:nvSpPr>
        <p:spPr>
          <a:xfrm>
            <a:off x="584200" y="0"/>
            <a:ext cx="838200" cy="10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9A467-47FB-C01B-C004-103730B06AFC}"/>
              </a:ext>
            </a:extLst>
          </p:cNvPr>
          <p:cNvSpPr txBox="1"/>
          <p:nvPr/>
        </p:nvSpPr>
        <p:spPr>
          <a:xfrm>
            <a:off x="5932371" y="5199072"/>
            <a:ext cx="5410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잘못된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augmentation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은 학습을 </a:t>
            </a:r>
            <a:r>
              <a:rPr lang="ko-KR" altLang="en-US" sz="2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방해할 수 있음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RandomCrop</a:t>
            </a:r>
            <a:r>
              <a:rPr lang="en-US" altLang="ko-KR" sz="2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Flip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수렴 속도가 더 느려짐</a:t>
            </a:r>
            <a:r>
              <a:rPr lang="en-US" altLang="ko-KR" sz="2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C1B67723-30C2-39CC-ED83-E376028EE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056" y="863392"/>
            <a:ext cx="5802828" cy="201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2575440B-B9C5-5AA7-3304-D200F47E3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55" y="3031232"/>
            <a:ext cx="5832029" cy="201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2912FCC-3B9E-7012-8152-2C08DAA2F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590" y="1266874"/>
            <a:ext cx="3644646" cy="517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861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A86149-A7C0-7385-858F-18B936401652}"/>
              </a:ext>
            </a:extLst>
          </p:cNvPr>
          <p:cNvSpPr txBox="1"/>
          <p:nvPr/>
        </p:nvSpPr>
        <p:spPr>
          <a:xfrm>
            <a:off x="1587500" y="307945"/>
            <a:ext cx="3610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비교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DeepLab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1C8462-D713-8BE3-DAE8-3AD9C1D06EF2}"/>
              </a:ext>
            </a:extLst>
          </p:cNvPr>
          <p:cNvSpPr/>
          <p:nvPr/>
        </p:nvSpPr>
        <p:spPr>
          <a:xfrm>
            <a:off x="584200" y="0"/>
            <a:ext cx="838200" cy="10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F0C0318-D618-7EDB-2EE9-7B93F889BC70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3326812"/>
          <a:ext cx="417007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036">
                  <a:extLst>
                    <a:ext uri="{9D8B030D-6E8A-4147-A177-3AD203B41FA5}">
                      <a16:colId xmlns:a16="http://schemas.microsoft.com/office/drawing/2014/main" val="324961201"/>
                    </a:ext>
                  </a:extLst>
                </a:gridCol>
                <a:gridCol w="2085036">
                  <a:extLst>
                    <a:ext uri="{9D8B030D-6E8A-4147-A177-3AD203B41FA5}">
                      <a16:colId xmlns:a16="http://schemas.microsoft.com/office/drawing/2014/main" val="1783607744"/>
                    </a:ext>
                  </a:extLst>
                </a:gridCol>
              </a:tblGrid>
              <a:tr h="349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IoU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289709"/>
                  </a:ext>
                </a:extLst>
              </a:tr>
              <a:tr h="349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잡고 있는 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0.6815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96664"/>
                  </a:ext>
                </a:extLst>
              </a:tr>
              <a:tr h="349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오토바이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0.6736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002972"/>
                  </a:ext>
                </a:extLst>
              </a:tr>
              <a:tr h="349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도로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0.5734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28324"/>
                  </a:ext>
                </a:extLst>
              </a:tr>
              <a:tr h="611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움직이는 것들 </a:t>
                      </a:r>
                      <a:b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</a:b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도로 위에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0.2292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092288"/>
                  </a:ext>
                </a:extLst>
              </a:tr>
              <a:tr h="349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배경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0.7818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18514"/>
                  </a:ext>
                </a:extLst>
              </a:tr>
              <a:tr h="349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도로 위 선들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0.0123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032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739A467-47FB-C01B-C004-103730B06AFC}"/>
              </a:ext>
            </a:extLst>
          </p:cNvPr>
          <p:cNvSpPr txBox="1"/>
          <p:nvPr/>
        </p:nvSpPr>
        <p:spPr>
          <a:xfrm>
            <a:off x="6096000" y="5349416"/>
            <a:ext cx="5410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잘못된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augmentation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은 학습을 망친다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en-US" altLang="ko-KR" sz="20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RandomCrop</a:t>
            </a:r>
            <a:r>
              <a:rPr lang="en-US" altLang="ko-KR" sz="2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Flip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FD882FE-4CD2-0160-4F25-7E54D93EF4A8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1517681"/>
          <a:ext cx="4170072" cy="1600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036">
                  <a:extLst>
                    <a:ext uri="{9D8B030D-6E8A-4147-A177-3AD203B41FA5}">
                      <a16:colId xmlns:a16="http://schemas.microsoft.com/office/drawing/2014/main" val="2596538465"/>
                    </a:ext>
                  </a:extLst>
                </a:gridCol>
                <a:gridCol w="2085036">
                  <a:extLst>
                    <a:ext uri="{9D8B030D-6E8A-4147-A177-3AD203B41FA5}">
                      <a16:colId xmlns:a16="http://schemas.microsoft.com/office/drawing/2014/main" val="2125595228"/>
                    </a:ext>
                  </a:extLst>
                </a:gridCol>
              </a:tblGrid>
              <a:tr h="400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평가지표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1474"/>
                  </a:ext>
                </a:extLst>
              </a:tr>
              <a:tr h="40014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0.7416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148376"/>
                  </a:ext>
                </a:extLst>
              </a:tr>
              <a:tr h="40014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MIoU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0.4920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823191"/>
                  </a:ext>
                </a:extLst>
              </a:tr>
              <a:tr h="400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IoU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0.7019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89530"/>
                  </a:ext>
                </a:extLst>
              </a:tr>
            </a:tbl>
          </a:graphicData>
        </a:graphic>
      </p:graphicFrame>
      <p:pic>
        <p:nvPicPr>
          <p:cNvPr id="21506" name="Picture 2">
            <a:extLst>
              <a:ext uri="{FF2B5EF4-FFF2-40B4-BE49-F238E27FC236}">
                <a16:creationId xmlns:a16="http://schemas.microsoft.com/office/drawing/2014/main" id="{C1B67723-30C2-39CC-ED83-E376028EE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056" y="863392"/>
            <a:ext cx="5802828" cy="201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2575440B-B9C5-5AA7-3304-D200F47E3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55" y="3031232"/>
            <a:ext cx="5832029" cy="201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371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A86149-A7C0-7385-858F-18B936401652}"/>
              </a:ext>
            </a:extLst>
          </p:cNvPr>
          <p:cNvSpPr txBox="1"/>
          <p:nvPr/>
        </p:nvSpPr>
        <p:spPr>
          <a:xfrm>
            <a:off x="1587500" y="307945"/>
            <a:ext cx="3610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비교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DeepLab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1C8462-D713-8BE3-DAE8-3AD9C1D06EF2}"/>
              </a:ext>
            </a:extLst>
          </p:cNvPr>
          <p:cNvSpPr/>
          <p:nvPr/>
        </p:nvSpPr>
        <p:spPr>
          <a:xfrm>
            <a:off x="584200" y="0"/>
            <a:ext cx="838200" cy="10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9A467-47FB-C01B-C004-103730B06AFC}"/>
              </a:ext>
            </a:extLst>
          </p:cNvPr>
          <p:cNvSpPr txBox="1"/>
          <p:nvPr/>
        </p:nvSpPr>
        <p:spPr>
          <a:xfrm>
            <a:off x="6096000" y="5349416"/>
            <a:ext cx="5410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잘못된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augmentation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은 학습을 망친다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en-US" altLang="ko-KR" sz="20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RandomCrop</a:t>
            </a:r>
            <a:r>
              <a:rPr lang="en-US" altLang="ko-KR" sz="2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Flip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F9006D7-6220-CA82-1C42-4906EBA33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1278422"/>
            <a:ext cx="3496203" cy="496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42A2148-EC55-0B9E-93C0-56F925807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315" y="442582"/>
            <a:ext cx="6065485" cy="209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C6E0A4C-055A-720C-C2C0-8002C1AAF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088" y="2734602"/>
            <a:ext cx="5960712" cy="201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384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A86149-A7C0-7385-858F-18B936401652}"/>
              </a:ext>
            </a:extLst>
          </p:cNvPr>
          <p:cNvSpPr txBox="1"/>
          <p:nvPr/>
        </p:nvSpPr>
        <p:spPr>
          <a:xfrm>
            <a:off x="1587500" y="307945"/>
            <a:ext cx="3610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비교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DeepLab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1C8462-D713-8BE3-DAE8-3AD9C1D06EF2}"/>
              </a:ext>
            </a:extLst>
          </p:cNvPr>
          <p:cNvSpPr/>
          <p:nvPr/>
        </p:nvSpPr>
        <p:spPr>
          <a:xfrm>
            <a:off x="584200" y="0"/>
            <a:ext cx="838200" cy="10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F9006D7-6220-CA82-1C42-4906EBA33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329" y="2037844"/>
            <a:ext cx="3135603" cy="445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9822A28-4C78-8FB6-E17B-8FE4F33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888" y="2053167"/>
            <a:ext cx="3135603" cy="445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8732EA-0ABE-FE3F-2205-FFD19EEEF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56" y="4433060"/>
            <a:ext cx="2535816" cy="22162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F7587A-6796-EBBC-7E81-2AC00FC22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856" y="1902349"/>
            <a:ext cx="2607093" cy="23758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C87446-D2BD-2DFD-8A79-14619E037155}"/>
              </a:ext>
            </a:extLst>
          </p:cNvPr>
          <p:cNvSpPr txBox="1"/>
          <p:nvPr/>
        </p:nvSpPr>
        <p:spPr>
          <a:xfrm>
            <a:off x="786068" y="1146718"/>
            <a:ext cx="3610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U-net </a:t>
            </a:r>
          </a:p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aug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x)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1427F-AB97-390A-7254-EF751A8F9CA1}"/>
              </a:ext>
            </a:extLst>
          </p:cNvPr>
          <p:cNvSpPr txBox="1"/>
          <p:nvPr/>
        </p:nvSpPr>
        <p:spPr>
          <a:xfrm>
            <a:off x="4633840" y="1194463"/>
            <a:ext cx="2893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U-net++ </a:t>
            </a:r>
          </a:p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(Random crop, Flip)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B2B78-DAB4-840A-9594-B6DE1C89DF1E}"/>
              </a:ext>
            </a:extLst>
          </p:cNvPr>
          <p:cNvSpPr txBox="1"/>
          <p:nvPr/>
        </p:nvSpPr>
        <p:spPr>
          <a:xfrm>
            <a:off x="8501429" y="1146718"/>
            <a:ext cx="2893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DeepLab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(Random crop, Flip)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7879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A86149-A7C0-7385-858F-18B936401652}"/>
              </a:ext>
            </a:extLst>
          </p:cNvPr>
          <p:cNvSpPr txBox="1"/>
          <p:nvPr/>
        </p:nvSpPr>
        <p:spPr>
          <a:xfrm>
            <a:off x="1587500" y="307945"/>
            <a:ext cx="3610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비교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1C8462-D713-8BE3-DAE8-3AD9C1D06EF2}"/>
              </a:ext>
            </a:extLst>
          </p:cNvPr>
          <p:cNvSpPr/>
          <p:nvPr/>
        </p:nvSpPr>
        <p:spPr>
          <a:xfrm>
            <a:off x="584200" y="0"/>
            <a:ext cx="838200" cy="10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87446-D2BD-2DFD-8A79-14619E037155}"/>
              </a:ext>
            </a:extLst>
          </p:cNvPr>
          <p:cNvSpPr txBox="1"/>
          <p:nvPr/>
        </p:nvSpPr>
        <p:spPr>
          <a:xfrm>
            <a:off x="786068" y="1146718"/>
            <a:ext cx="3610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U-net </a:t>
            </a:r>
          </a:p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aug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x)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1427F-AB97-390A-7254-EF751A8F9CA1}"/>
              </a:ext>
            </a:extLst>
          </p:cNvPr>
          <p:cNvSpPr txBox="1"/>
          <p:nvPr/>
        </p:nvSpPr>
        <p:spPr>
          <a:xfrm>
            <a:off x="4633840" y="1194463"/>
            <a:ext cx="2893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U-net++ </a:t>
            </a:r>
          </a:p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(Random crop, Flip)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B2B78-DAB4-840A-9594-B6DE1C89DF1E}"/>
              </a:ext>
            </a:extLst>
          </p:cNvPr>
          <p:cNvSpPr txBox="1"/>
          <p:nvPr/>
        </p:nvSpPr>
        <p:spPr>
          <a:xfrm>
            <a:off x="8501429" y="1146718"/>
            <a:ext cx="2893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DeepLab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(Random crop, Flip)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E822E16-4464-6960-232F-187FEAE74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382018"/>
              </p:ext>
            </p:extLst>
          </p:nvPr>
        </p:nvGraphicFramePr>
        <p:xfrm>
          <a:off x="463768" y="3794453"/>
          <a:ext cx="3694346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173">
                  <a:extLst>
                    <a:ext uri="{9D8B030D-6E8A-4147-A177-3AD203B41FA5}">
                      <a16:colId xmlns:a16="http://schemas.microsoft.com/office/drawing/2014/main" val="324961201"/>
                    </a:ext>
                  </a:extLst>
                </a:gridCol>
                <a:gridCol w="1847173">
                  <a:extLst>
                    <a:ext uri="{9D8B030D-6E8A-4147-A177-3AD203B41FA5}">
                      <a16:colId xmlns:a16="http://schemas.microsoft.com/office/drawing/2014/main" val="1783607744"/>
                    </a:ext>
                  </a:extLst>
                </a:gridCol>
              </a:tblGrid>
              <a:tr h="3077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IoU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289709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잡고 있는 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0.8167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96664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오토바이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0.9028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002972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도로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0.7589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28324"/>
                  </a:ext>
                </a:extLst>
              </a:tr>
              <a:tr h="538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움직이는 것들 </a:t>
                      </a:r>
                      <a:b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</a:b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도로 위에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0.3561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092288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배경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0.8326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18514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도로 위 선들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0.3873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0325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21D9B9B-BBF3-CC1E-D2E7-5D3CDB883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50044"/>
              </p:ext>
            </p:extLst>
          </p:nvPr>
        </p:nvGraphicFramePr>
        <p:xfrm>
          <a:off x="463768" y="1985322"/>
          <a:ext cx="369434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173">
                  <a:extLst>
                    <a:ext uri="{9D8B030D-6E8A-4147-A177-3AD203B41FA5}">
                      <a16:colId xmlns:a16="http://schemas.microsoft.com/office/drawing/2014/main" val="2596538465"/>
                    </a:ext>
                  </a:extLst>
                </a:gridCol>
                <a:gridCol w="1847173">
                  <a:extLst>
                    <a:ext uri="{9D8B030D-6E8A-4147-A177-3AD203B41FA5}">
                      <a16:colId xmlns:a16="http://schemas.microsoft.com/office/drawing/2014/main" val="2125595228"/>
                    </a:ext>
                  </a:extLst>
                </a:gridCol>
              </a:tblGrid>
              <a:tr h="3366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평가지표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1474"/>
                  </a:ext>
                </a:extLst>
              </a:tr>
              <a:tr h="33666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0.8783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148376"/>
                  </a:ext>
                </a:extLst>
              </a:tr>
              <a:tr h="33666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MIoU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0.6757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823191"/>
                  </a:ext>
                </a:extLst>
              </a:tr>
              <a:tr h="336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IoU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0.8111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8953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B03EDA2-E2EE-58C7-31F9-13B103154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750063"/>
              </p:ext>
            </p:extLst>
          </p:nvPr>
        </p:nvGraphicFramePr>
        <p:xfrm>
          <a:off x="4396221" y="3794453"/>
          <a:ext cx="3624496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248">
                  <a:extLst>
                    <a:ext uri="{9D8B030D-6E8A-4147-A177-3AD203B41FA5}">
                      <a16:colId xmlns:a16="http://schemas.microsoft.com/office/drawing/2014/main" val="324961201"/>
                    </a:ext>
                  </a:extLst>
                </a:gridCol>
                <a:gridCol w="1812248">
                  <a:extLst>
                    <a:ext uri="{9D8B030D-6E8A-4147-A177-3AD203B41FA5}">
                      <a16:colId xmlns:a16="http://schemas.microsoft.com/office/drawing/2014/main" val="1783607744"/>
                    </a:ext>
                  </a:extLst>
                </a:gridCol>
              </a:tblGrid>
              <a:tr h="297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IoU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289709"/>
                  </a:ext>
                </a:extLst>
              </a:tr>
              <a:tr h="297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잡고 있는 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0.4070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96664"/>
                  </a:ext>
                </a:extLst>
              </a:tr>
              <a:tr h="297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오토바이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0.5462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002972"/>
                  </a:ext>
                </a:extLst>
              </a:tr>
              <a:tr h="297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도로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0.3694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28324"/>
                  </a:ext>
                </a:extLst>
              </a:tr>
              <a:tr h="521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움직이는 것들 </a:t>
                      </a:r>
                      <a:b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</a:b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도로 위에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0.1218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092288"/>
                  </a:ext>
                </a:extLst>
              </a:tr>
              <a:tr h="297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배경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0.6258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18514"/>
                  </a:ext>
                </a:extLst>
              </a:tr>
              <a:tr h="297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도로 위 선들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0.1310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03256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398AA2C-367D-1D5F-8B0A-5E99BEECC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023242"/>
              </p:ext>
            </p:extLst>
          </p:nvPr>
        </p:nvGraphicFramePr>
        <p:xfrm>
          <a:off x="4396221" y="1985322"/>
          <a:ext cx="362449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248">
                  <a:extLst>
                    <a:ext uri="{9D8B030D-6E8A-4147-A177-3AD203B41FA5}">
                      <a16:colId xmlns:a16="http://schemas.microsoft.com/office/drawing/2014/main" val="2596538465"/>
                    </a:ext>
                  </a:extLst>
                </a:gridCol>
                <a:gridCol w="1812248">
                  <a:extLst>
                    <a:ext uri="{9D8B030D-6E8A-4147-A177-3AD203B41FA5}">
                      <a16:colId xmlns:a16="http://schemas.microsoft.com/office/drawing/2014/main" val="2125595228"/>
                    </a:ext>
                  </a:extLst>
                </a:gridCol>
              </a:tblGrid>
              <a:tr h="325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평가지표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1474"/>
                  </a:ext>
                </a:extLst>
              </a:tr>
              <a:tr h="32579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0.6654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148376"/>
                  </a:ext>
                </a:extLst>
              </a:tr>
              <a:tr h="32579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MIoU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0.3669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823191"/>
                  </a:ext>
                </a:extLst>
              </a:tr>
              <a:tr h="325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IoU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0.5540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8953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C4170F1-0BF8-0E27-7642-B753971E8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74154"/>
              </p:ext>
            </p:extLst>
          </p:nvPr>
        </p:nvGraphicFramePr>
        <p:xfrm>
          <a:off x="8258824" y="3794453"/>
          <a:ext cx="3694346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173">
                  <a:extLst>
                    <a:ext uri="{9D8B030D-6E8A-4147-A177-3AD203B41FA5}">
                      <a16:colId xmlns:a16="http://schemas.microsoft.com/office/drawing/2014/main" val="324961201"/>
                    </a:ext>
                  </a:extLst>
                </a:gridCol>
                <a:gridCol w="1847173">
                  <a:extLst>
                    <a:ext uri="{9D8B030D-6E8A-4147-A177-3AD203B41FA5}">
                      <a16:colId xmlns:a16="http://schemas.microsoft.com/office/drawing/2014/main" val="1783607744"/>
                    </a:ext>
                  </a:extLst>
                </a:gridCol>
              </a:tblGrid>
              <a:tr h="294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IoU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289709"/>
                  </a:ext>
                </a:extLst>
              </a:tr>
              <a:tr h="294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잡고 있는 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0.6815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96664"/>
                  </a:ext>
                </a:extLst>
              </a:tr>
              <a:tr h="294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오토바이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0.6736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002972"/>
                  </a:ext>
                </a:extLst>
              </a:tr>
              <a:tr h="294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도로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0.5734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28324"/>
                  </a:ext>
                </a:extLst>
              </a:tr>
              <a:tr h="515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움직이는 것들 </a:t>
                      </a:r>
                      <a:b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</a:b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도로 위에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0.2292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092288"/>
                  </a:ext>
                </a:extLst>
              </a:tr>
              <a:tr h="294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배경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0.7818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18514"/>
                  </a:ext>
                </a:extLst>
              </a:tr>
              <a:tr h="294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도로 위 선들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0.0123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03256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EA39498-5CDB-33E5-1190-B684E0C08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670654"/>
              </p:ext>
            </p:extLst>
          </p:nvPr>
        </p:nvGraphicFramePr>
        <p:xfrm>
          <a:off x="8258824" y="1985322"/>
          <a:ext cx="369434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173">
                  <a:extLst>
                    <a:ext uri="{9D8B030D-6E8A-4147-A177-3AD203B41FA5}">
                      <a16:colId xmlns:a16="http://schemas.microsoft.com/office/drawing/2014/main" val="2596538465"/>
                    </a:ext>
                  </a:extLst>
                </a:gridCol>
                <a:gridCol w="1847173">
                  <a:extLst>
                    <a:ext uri="{9D8B030D-6E8A-4147-A177-3AD203B41FA5}">
                      <a16:colId xmlns:a16="http://schemas.microsoft.com/office/drawing/2014/main" val="2125595228"/>
                    </a:ext>
                  </a:extLst>
                </a:gridCol>
              </a:tblGrid>
              <a:tr h="322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평가지표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1474"/>
                  </a:ext>
                </a:extLst>
              </a:tr>
              <a:tr h="32251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0.7416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148376"/>
                  </a:ext>
                </a:extLst>
              </a:tr>
              <a:tr h="32251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MIoU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0.4920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823191"/>
                  </a:ext>
                </a:extLst>
              </a:tr>
              <a:tr h="322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IoU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0.7019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89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260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A86149-A7C0-7385-858F-18B936401652}"/>
              </a:ext>
            </a:extLst>
          </p:cNvPr>
          <p:cNvSpPr txBox="1"/>
          <p:nvPr/>
        </p:nvSpPr>
        <p:spPr>
          <a:xfrm>
            <a:off x="1587500" y="307945"/>
            <a:ext cx="4640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시각화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(GCAM)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Unet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++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1C8462-D713-8BE3-DAE8-3AD9C1D06EF2}"/>
              </a:ext>
            </a:extLst>
          </p:cNvPr>
          <p:cNvSpPr/>
          <p:nvPr/>
        </p:nvSpPr>
        <p:spPr>
          <a:xfrm>
            <a:off x="584200" y="0"/>
            <a:ext cx="838200" cy="10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F2F471E-7A65-C77A-A155-663BACB58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112" y="1272133"/>
            <a:ext cx="6374865" cy="215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C573C34-0DB9-D146-B29D-B2F770AA0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54" y="3605123"/>
            <a:ext cx="2251649" cy="22037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AB177A-FE41-83F9-AD9B-021D468B9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505" y="3781951"/>
            <a:ext cx="1919224" cy="19831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4F761D-B413-2692-339E-1DEC4A0F5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2479" y="3605123"/>
            <a:ext cx="2143929" cy="21114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760D788-F276-4B6D-CAAD-C27A1761D2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1831" y="3695742"/>
            <a:ext cx="2193247" cy="217711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C9CEE1-8DF0-9C86-E9F1-E55BE1D936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9568" y="3651270"/>
            <a:ext cx="2363560" cy="21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4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A86149-A7C0-7385-858F-18B936401652}"/>
              </a:ext>
            </a:extLst>
          </p:cNvPr>
          <p:cNvSpPr txBox="1"/>
          <p:nvPr/>
        </p:nvSpPr>
        <p:spPr>
          <a:xfrm>
            <a:off x="1587500" y="307945"/>
            <a:ext cx="4640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시각화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(GCAM)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Unet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++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1C8462-D713-8BE3-DAE8-3AD9C1D06EF2}"/>
              </a:ext>
            </a:extLst>
          </p:cNvPr>
          <p:cNvSpPr/>
          <p:nvPr/>
        </p:nvSpPr>
        <p:spPr>
          <a:xfrm>
            <a:off x="584200" y="0"/>
            <a:ext cx="838200" cy="10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4C11EB-F62B-A3FD-06F8-F18F8A8A4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18" y="3458335"/>
            <a:ext cx="1995100" cy="222218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B595958-3989-3608-991F-7C66C52F7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577" y="3594072"/>
            <a:ext cx="2153256" cy="2136166"/>
          </a:xfrm>
          <a:prstGeom prst="rect">
            <a:avLst/>
          </a:prstGeom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02D3CC2F-1B88-1BC3-1023-776B6CDB7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290" y="850998"/>
            <a:ext cx="7375006" cy="254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5BE54A7-8249-BAC8-2327-CAF9C1FEF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1833" y="3594072"/>
            <a:ext cx="1944169" cy="222190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D871896-10B5-E7C8-0E25-F0F935D328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5883" y="3477549"/>
            <a:ext cx="2153256" cy="227193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807F536-A153-2C0E-F5C2-B60AE93CC4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3145" y="3477549"/>
            <a:ext cx="1828800" cy="222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02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A86149-A7C0-7385-858F-18B936401652}"/>
              </a:ext>
            </a:extLst>
          </p:cNvPr>
          <p:cNvSpPr txBox="1"/>
          <p:nvPr/>
        </p:nvSpPr>
        <p:spPr>
          <a:xfrm>
            <a:off x="1587500" y="307945"/>
            <a:ext cx="4508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시각화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(GCAM)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DeepLab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1C8462-D713-8BE3-DAE8-3AD9C1D06EF2}"/>
              </a:ext>
            </a:extLst>
          </p:cNvPr>
          <p:cNvSpPr/>
          <p:nvPr/>
        </p:nvSpPr>
        <p:spPr>
          <a:xfrm>
            <a:off x="584200" y="0"/>
            <a:ext cx="838200" cy="10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035F341B-7F27-8FBD-D93C-53589C964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595" y="912696"/>
            <a:ext cx="831532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17FBE7-CE3A-72A9-CB41-FC89CAC2A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59" y="3948470"/>
            <a:ext cx="1990726" cy="197505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5AA7A87-382D-AFEB-F9AF-AA4569EFC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907" y="4013900"/>
            <a:ext cx="1614526" cy="191235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A0DAAB6-DCDB-D52C-3926-7146EA65C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2343" y="3963540"/>
            <a:ext cx="1630200" cy="19123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A7E1249-02C9-9479-71D8-38FC66EA04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9804" y="4001603"/>
            <a:ext cx="1614526" cy="194370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7FE61C5-659E-B5BB-A339-FB2E6716E1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2783" y="4048628"/>
            <a:ext cx="1661551" cy="189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A86149-A7C0-7385-858F-18B936401652}"/>
              </a:ext>
            </a:extLst>
          </p:cNvPr>
          <p:cNvSpPr txBox="1"/>
          <p:nvPr/>
        </p:nvSpPr>
        <p:spPr>
          <a:xfrm>
            <a:off x="1587500" y="307945"/>
            <a:ext cx="4508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시각화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(GCAM)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DeepLab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1C8462-D713-8BE3-DAE8-3AD9C1D06EF2}"/>
              </a:ext>
            </a:extLst>
          </p:cNvPr>
          <p:cNvSpPr/>
          <p:nvPr/>
        </p:nvSpPr>
        <p:spPr>
          <a:xfrm>
            <a:off x="584200" y="0"/>
            <a:ext cx="838200" cy="10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8ECB33-B9AA-4C19-A250-44FCA504B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37" y="3911930"/>
            <a:ext cx="1898676" cy="20252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D676D1-29F4-FC86-1543-75969DD76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805" y="3972377"/>
            <a:ext cx="1661342" cy="19303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073772-7A22-0813-22B5-2CCAB2B2B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914" y="3961791"/>
            <a:ext cx="1613874" cy="18195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9AC5036-3089-A15E-5866-745A8DD46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8178" y="3899434"/>
            <a:ext cx="1629697" cy="19461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8F7BA30-B782-6612-428E-5C94CC37F5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9001" y="3981040"/>
            <a:ext cx="1677164" cy="1803743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95D18F6F-8058-409A-721B-D1A994FED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094" y="996226"/>
            <a:ext cx="81915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08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A86149-A7C0-7385-858F-18B936401652}"/>
              </a:ext>
            </a:extLst>
          </p:cNvPr>
          <p:cNvSpPr txBox="1"/>
          <p:nvPr/>
        </p:nvSpPr>
        <p:spPr>
          <a:xfrm>
            <a:off x="1422400" y="307945"/>
            <a:ext cx="3924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Segmentation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이란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1C8462-D713-8BE3-DAE8-3AD9C1D06EF2}"/>
              </a:ext>
            </a:extLst>
          </p:cNvPr>
          <p:cNvSpPr/>
          <p:nvPr/>
        </p:nvSpPr>
        <p:spPr>
          <a:xfrm>
            <a:off x="584200" y="0"/>
            <a:ext cx="838200" cy="10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27FEFC-E68B-D6B6-1A12-B0B6E52C845A}"/>
              </a:ext>
            </a:extLst>
          </p:cNvPr>
          <p:cNvSpPr txBox="1"/>
          <p:nvPr/>
        </p:nvSpPr>
        <p:spPr>
          <a:xfrm>
            <a:off x="1003300" y="2119099"/>
            <a:ext cx="5092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픽셀별을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분류하는 문제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FE2D47-7C57-CFFF-9462-6B15F9247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695" y="908524"/>
            <a:ext cx="4343400" cy="244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109EF2-F693-9D17-1270-E7574C7421F3}"/>
              </a:ext>
            </a:extLst>
          </p:cNvPr>
          <p:cNvSpPr txBox="1"/>
          <p:nvPr/>
        </p:nvSpPr>
        <p:spPr>
          <a:xfrm>
            <a:off x="1003300" y="3535616"/>
            <a:ext cx="49593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예측값의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높이와 너비가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이미지의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높이와 너비와 같아야 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E2C714-1DAB-707D-12BB-A3A140DBCF0F}"/>
              </a:ext>
            </a:extLst>
          </p:cNvPr>
          <p:cNvSpPr txBox="1"/>
          <p:nvPr/>
        </p:nvSpPr>
        <p:spPr>
          <a:xfrm>
            <a:off x="1103730" y="4265056"/>
            <a:ext cx="398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shape of input : (448, 448, 3)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shape of pred : (448, 448, # of class)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AC90441-21B3-DF9D-9CA4-E2CCBBBA4D7C}"/>
              </a:ext>
            </a:extLst>
          </p:cNvPr>
          <p:cNvGrpSpPr/>
          <p:nvPr/>
        </p:nvGrpSpPr>
        <p:grpSpPr>
          <a:xfrm>
            <a:off x="7122695" y="3870420"/>
            <a:ext cx="4343400" cy="2079056"/>
            <a:chOff x="7315200" y="3670859"/>
            <a:chExt cx="4343400" cy="207905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55E5CB6-0F3F-446C-4A96-A4B7EC145832}"/>
                </a:ext>
              </a:extLst>
            </p:cNvPr>
            <p:cNvSpPr/>
            <p:nvPr/>
          </p:nvSpPr>
          <p:spPr>
            <a:xfrm>
              <a:off x="7315200" y="3670859"/>
              <a:ext cx="4343400" cy="207905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A2731B8-CD6F-B098-DAD7-D4BA48889BF7}"/>
                </a:ext>
              </a:extLst>
            </p:cNvPr>
            <p:cNvSpPr/>
            <p:nvPr/>
          </p:nvSpPr>
          <p:spPr>
            <a:xfrm>
              <a:off x="10810875" y="3879934"/>
              <a:ext cx="469900" cy="215900"/>
            </a:xfrm>
            <a:prstGeom prst="rect">
              <a:avLst/>
            </a:prstGeom>
            <a:solidFill>
              <a:srgbClr val="41750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B79A805-A9B9-9CDD-AA93-DDE6A861FC29}"/>
                </a:ext>
              </a:extLst>
            </p:cNvPr>
            <p:cNvSpPr/>
            <p:nvPr/>
          </p:nvSpPr>
          <p:spPr>
            <a:xfrm>
              <a:off x="10810875" y="4192798"/>
              <a:ext cx="469900" cy="215900"/>
            </a:xfrm>
            <a:prstGeom prst="rect">
              <a:avLst/>
            </a:prstGeom>
            <a:solidFill>
              <a:srgbClr val="4A90E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FA917CD-9FDB-1745-E351-1B473FA8BB79}"/>
                </a:ext>
              </a:extLst>
            </p:cNvPr>
            <p:cNvSpPr/>
            <p:nvPr/>
          </p:nvSpPr>
          <p:spPr>
            <a:xfrm>
              <a:off x="10817225" y="4494487"/>
              <a:ext cx="469900" cy="215900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23DE3B2-E12F-5845-D319-5B961F65E560}"/>
                </a:ext>
              </a:extLst>
            </p:cNvPr>
            <p:cNvSpPr/>
            <p:nvPr/>
          </p:nvSpPr>
          <p:spPr>
            <a:xfrm>
              <a:off x="10817225" y="4836746"/>
              <a:ext cx="469900" cy="215900"/>
            </a:xfrm>
            <a:prstGeom prst="rect">
              <a:avLst/>
            </a:prstGeom>
            <a:solidFill>
              <a:srgbClr val="39EA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3649968-E8BD-CF16-D0FF-5824E580D8E2}"/>
                </a:ext>
              </a:extLst>
            </p:cNvPr>
            <p:cNvSpPr/>
            <p:nvPr/>
          </p:nvSpPr>
          <p:spPr>
            <a:xfrm>
              <a:off x="10817225" y="5157603"/>
              <a:ext cx="469900" cy="215900"/>
            </a:xfrm>
            <a:prstGeom prst="rect">
              <a:avLst/>
            </a:prstGeom>
            <a:solidFill>
              <a:srgbClr val="F5A62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4B3F117-7BB9-4E17-C8E5-B3DB63805EFD}"/>
                </a:ext>
              </a:extLst>
            </p:cNvPr>
            <p:cNvSpPr/>
            <p:nvPr/>
          </p:nvSpPr>
          <p:spPr>
            <a:xfrm>
              <a:off x="10817225" y="5455047"/>
              <a:ext cx="469900" cy="215900"/>
            </a:xfrm>
            <a:prstGeom prst="rect">
              <a:avLst/>
            </a:prstGeom>
            <a:solidFill>
              <a:srgbClr val="F9E81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3296A7-48C1-736B-7342-D396AB0134DB}"/>
                </a:ext>
              </a:extLst>
            </p:cNvPr>
            <p:cNvSpPr txBox="1"/>
            <p:nvPr/>
          </p:nvSpPr>
          <p:spPr>
            <a:xfrm>
              <a:off x="7563051" y="3845499"/>
              <a:ext cx="2966987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1800" b="0" i="0" dirty="0">
                  <a:solidFill>
                    <a:srgbClr val="000000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 : </a:t>
              </a:r>
              <a:r>
                <a:rPr lang="ko-KR" altLang="en-US" sz="1800" b="0" i="0" dirty="0">
                  <a:solidFill>
                    <a:srgbClr val="000000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잡고 있는 손</a:t>
              </a:r>
            </a:p>
            <a:p>
              <a:pPr algn="l"/>
              <a:r>
                <a:rPr lang="en-US" altLang="ko-KR" sz="1800" b="0" i="0" dirty="0">
                  <a:solidFill>
                    <a:srgbClr val="000000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 : </a:t>
              </a:r>
              <a:r>
                <a:rPr lang="ko-KR" altLang="en-US" sz="1800" b="0" i="0" dirty="0">
                  <a:solidFill>
                    <a:srgbClr val="000000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타고 있는 오토바이</a:t>
              </a:r>
            </a:p>
            <a:p>
              <a:pPr algn="l"/>
              <a:r>
                <a:rPr lang="en-US" altLang="ko-KR" sz="1800" b="0" i="0" dirty="0">
                  <a:solidFill>
                    <a:srgbClr val="000000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 : </a:t>
              </a:r>
              <a:r>
                <a:rPr lang="ko-KR" altLang="en-US" sz="1800" b="0" i="0" dirty="0">
                  <a:solidFill>
                    <a:srgbClr val="000000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도로</a:t>
              </a:r>
            </a:p>
            <a:p>
              <a:pPr algn="l"/>
              <a:r>
                <a:rPr lang="en-US" altLang="ko-KR" sz="1800" b="0" i="0" dirty="0">
                  <a:solidFill>
                    <a:srgbClr val="000000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 : </a:t>
              </a:r>
              <a:r>
                <a:rPr lang="ko-KR" altLang="en-US" sz="1800" b="0" i="0" dirty="0">
                  <a:solidFill>
                    <a:srgbClr val="000000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움직이는 것들 </a:t>
              </a:r>
              <a:r>
                <a:rPr lang="en-US" altLang="ko-KR" sz="1800" b="0" i="0" dirty="0">
                  <a:solidFill>
                    <a:srgbClr val="000000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800" b="0" i="0" dirty="0">
                  <a:solidFill>
                    <a:srgbClr val="000000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도로 위에</a:t>
              </a:r>
              <a:r>
                <a:rPr lang="en-US" altLang="ko-KR" sz="1800" b="0" i="0" dirty="0">
                  <a:solidFill>
                    <a:srgbClr val="000000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  <a:p>
              <a:pPr algn="l"/>
              <a:r>
                <a:rPr lang="en-US" altLang="ko-KR" sz="1800" b="0" i="0" dirty="0">
                  <a:solidFill>
                    <a:srgbClr val="000000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 : </a:t>
              </a:r>
              <a:r>
                <a:rPr lang="ko-KR" altLang="en-US" sz="1800" b="0" i="0" dirty="0">
                  <a:solidFill>
                    <a:srgbClr val="000000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배경</a:t>
              </a:r>
            </a:p>
            <a:p>
              <a:pPr algn="l"/>
              <a:r>
                <a:rPr lang="en-US" altLang="ko-KR" sz="1800" b="0" i="0" dirty="0">
                  <a:solidFill>
                    <a:srgbClr val="000000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5 : </a:t>
              </a:r>
              <a:r>
                <a:rPr lang="ko-KR" altLang="en-US" sz="1800" b="0" i="0" dirty="0">
                  <a:solidFill>
                    <a:srgbClr val="000000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도로 위 선들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5876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A86149-A7C0-7385-858F-18B936401652}"/>
              </a:ext>
            </a:extLst>
          </p:cNvPr>
          <p:cNvSpPr txBox="1"/>
          <p:nvPr/>
        </p:nvSpPr>
        <p:spPr>
          <a:xfrm>
            <a:off x="1587500" y="307945"/>
            <a:ext cx="3610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1C8462-D713-8BE3-DAE8-3AD9C1D06EF2}"/>
              </a:ext>
            </a:extLst>
          </p:cNvPr>
          <p:cNvSpPr/>
          <p:nvPr/>
        </p:nvSpPr>
        <p:spPr>
          <a:xfrm>
            <a:off x="584200" y="0"/>
            <a:ext cx="838200" cy="10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9A467-47FB-C01B-C004-103730B06AFC}"/>
              </a:ext>
            </a:extLst>
          </p:cNvPr>
          <p:cNvSpPr txBox="1"/>
          <p:nvPr/>
        </p:nvSpPr>
        <p:spPr>
          <a:xfrm>
            <a:off x="626404" y="2056402"/>
            <a:ext cx="2641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시간 배분의 중요성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225E0A3-B62E-6645-0CB5-304A7D66D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407" y="1277825"/>
            <a:ext cx="7586393" cy="43023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7C5E9B2-E0E3-C5B8-4141-F32F9CA78FF5}"/>
              </a:ext>
            </a:extLst>
          </p:cNvPr>
          <p:cNvSpPr txBox="1"/>
          <p:nvPr/>
        </p:nvSpPr>
        <p:spPr>
          <a:xfrm>
            <a:off x="626404" y="3159470"/>
            <a:ext cx="2641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뭐하나 그냥 </a:t>
            </a:r>
            <a:r>
              <a:rPr kumimoji="0" lang="ko-KR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돌아가는게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없다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 .</a:t>
            </a:r>
            <a:r>
              <a:rPr lang="ko-KR" altLang="en-US" sz="2000" dirty="0"/>
              <a:t> 😱😱😱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68BF85-FD21-7D62-30BB-C26777C59655}"/>
              </a:ext>
            </a:extLst>
          </p:cNvPr>
          <p:cNvSpPr txBox="1"/>
          <p:nvPr/>
        </p:nvSpPr>
        <p:spPr>
          <a:xfrm>
            <a:off x="584200" y="4723366"/>
            <a:ext cx="2641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나의 구원자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chatGPT</a:t>
            </a:r>
            <a:endParaRPr lang="ko-KR" alt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F34A84-48D7-72F7-82F8-030F4689F9B5}"/>
              </a:ext>
            </a:extLst>
          </p:cNvPr>
          <p:cNvSpPr txBox="1"/>
          <p:nvPr/>
        </p:nvSpPr>
        <p:spPr>
          <a:xfrm>
            <a:off x="584200" y="5671710"/>
            <a:ext cx="2641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실험조건 통제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B9CF2-3CA8-43C2-8067-EAAA3FAD8B8D}"/>
              </a:ext>
            </a:extLst>
          </p:cNvPr>
          <p:cNvSpPr txBox="1"/>
          <p:nvPr/>
        </p:nvSpPr>
        <p:spPr>
          <a:xfrm>
            <a:off x="4755950" y="875339"/>
            <a:ext cx="3695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Label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처리하는라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시간 날림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4125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A86149-A7C0-7385-858F-18B936401652}"/>
              </a:ext>
            </a:extLst>
          </p:cNvPr>
          <p:cNvSpPr txBox="1"/>
          <p:nvPr/>
        </p:nvSpPr>
        <p:spPr>
          <a:xfrm>
            <a:off x="1587500" y="307945"/>
            <a:ext cx="3610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시도 해보고 싶은 것들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1C8462-D713-8BE3-DAE8-3AD9C1D06EF2}"/>
              </a:ext>
            </a:extLst>
          </p:cNvPr>
          <p:cNvSpPr/>
          <p:nvPr/>
        </p:nvSpPr>
        <p:spPr>
          <a:xfrm>
            <a:off x="584200" y="0"/>
            <a:ext cx="838200" cy="10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366" name="Picture 6">
            <a:extLst>
              <a:ext uri="{FF2B5EF4-FFF2-40B4-BE49-F238E27FC236}">
                <a16:creationId xmlns:a16="http://schemas.microsoft.com/office/drawing/2014/main" id="{7AC6D2EE-3D82-C0EC-0D50-F9623E0D6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595" y="1175160"/>
            <a:ext cx="6305752" cy="217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>
            <a:extLst>
              <a:ext uri="{FF2B5EF4-FFF2-40B4-BE49-F238E27FC236}">
                <a16:creationId xmlns:a16="http://schemas.microsoft.com/office/drawing/2014/main" id="{D2D81BFD-9209-0D91-2E61-997DBFCA9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595" y="3293402"/>
            <a:ext cx="6321564" cy="218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39A467-47FB-C01B-C004-103730B06AFC}"/>
              </a:ext>
            </a:extLst>
          </p:cNvPr>
          <p:cNvSpPr txBox="1"/>
          <p:nvPr/>
        </p:nvSpPr>
        <p:spPr>
          <a:xfrm>
            <a:off x="584200" y="2985037"/>
            <a:ext cx="4559300" cy="733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밝기 조절에 대한 </a:t>
            </a:r>
            <a:r>
              <a:rPr lang="en-US" altLang="ko-KR" sz="2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augmentation </a:t>
            </a:r>
            <a:r>
              <a:rPr lang="ko-KR" altLang="en-US" sz="2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기법을 </a:t>
            </a:r>
            <a:endParaRPr lang="en-US" altLang="ko-KR" sz="20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적용해보면 좋았겠다</a:t>
            </a:r>
            <a:r>
              <a:rPr lang="en-US" altLang="ko-KR" sz="2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2942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965994-C3F6-7CCC-6DDF-B15071CC64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858E1-C99F-5C0A-672A-9673CCED14A6}"/>
              </a:ext>
            </a:extLst>
          </p:cNvPr>
          <p:cNvSpPr txBox="1"/>
          <p:nvPr/>
        </p:nvSpPr>
        <p:spPr>
          <a:xfrm>
            <a:off x="4892040" y="2764275"/>
            <a:ext cx="2407920" cy="664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QnA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A9614-773B-49D0-1138-52397B74634B}"/>
              </a:ext>
            </a:extLst>
          </p:cNvPr>
          <p:cNvSpPr txBox="1"/>
          <p:nvPr/>
        </p:nvSpPr>
        <p:spPr>
          <a:xfrm>
            <a:off x="0" y="34290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Gray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Scale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868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A86149-A7C0-7385-858F-18B936401652}"/>
              </a:ext>
            </a:extLst>
          </p:cNvPr>
          <p:cNvSpPr txBox="1"/>
          <p:nvPr/>
        </p:nvSpPr>
        <p:spPr>
          <a:xfrm>
            <a:off x="1422400" y="307944"/>
            <a:ext cx="3505200" cy="40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레이블 처리 방식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1C8462-D713-8BE3-DAE8-3AD9C1D06EF2}"/>
              </a:ext>
            </a:extLst>
          </p:cNvPr>
          <p:cNvSpPr/>
          <p:nvPr/>
        </p:nvSpPr>
        <p:spPr>
          <a:xfrm>
            <a:off x="584200" y="0"/>
            <a:ext cx="838200" cy="10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E2C714-1DAB-707D-12BB-A3A140DBCF0F}"/>
              </a:ext>
            </a:extLst>
          </p:cNvPr>
          <p:cNvSpPr txBox="1"/>
          <p:nvPr/>
        </p:nvSpPr>
        <p:spPr>
          <a:xfrm>
            <a:off x="584200" y="4978603"/>
            <a:ext cx="48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shape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of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label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(448, 448, 3)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- 6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채널로 나타내고 있음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 다른 분포를 가짐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45D8A1-F473-A4A8-3F08-E9826A7CF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787480"/>
            <a:ext cx="3059206" cy="29941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28AFE3-A346-A706-6AFB-492D0E8EA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196" y="307945"/>
            <a:ext cx="2019300" cy="203184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1533A4E-F78C-A02E-4242-B6EE02FDF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75643"/>
            <a:ext cx="2019300" cy="20193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1FEC456-AC9D-86BD-43EA-43518A419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196" y="4518214"/>
            <a:ext cx="2089911" cy="208991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3537BD8-0074-756E-108F-86CA28BE9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6870" y="637515"/>
            <a:ext cx="3829584" cy="140037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7CC26B3-B45C-72C9-7AAA-E2D690DAD3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8765" y="2632868"/>
            <a:ext cx="3820058" cy="127652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E4DBCA6-67DB-CCF1-5265-DF91E3BF6D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3884" y="4905852"/>
            <a:ext cx="3781953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3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A86149-A7C0-7385-858F-18B936401652}"/>
              </a:ext>
            </a:extLst>
          </p:cNvPr>
          <p:cNvSpPr txBox="1"/>
          <p:nvPr/>
        </p:nvSpPr>
        <p:spPr>
          <a:xfrm>
            <a:off x="1422400" y="307945"/>
            <a:ext cx="3610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레이블 처리 방식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1C8462-D713-8BE3-DAE8-3AD9C1D06EF2}"/>
              </a:ext>
            </a:extLst>
          </p:cNvPr>
          <p:cNvSpPr/>
          <p:nvPr/>
        </p:nvSpPr>
        <p:spPr>
          <a:xfrm>
            <a:off x="584200" y="0"/>
            <a:ext cx="838200" cy="10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E2C714-1DAB-707D-12BB-A3A140DBCF0F}"/>
              </a:ext>
            </a:extLst>
          </p:cNvPr>
          <p:cNvSpPr txBox="1"/>
          <p:nvPr/>
        </p:nvSpPr>
        <p:spPr>
          <a:xfrm>
            <a:off x="818445" y="4280103"/>
            <a:ext cx="48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shape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of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label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(448, 448, 3)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- 6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채널로 나타내고 있음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 다른 분포를 가짐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5D86061-885E-7632-F1C5-CACD004A0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45" y="1987407"/>
            <a:ext cx="3613856" cy="203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BFECEB3-56F5-E4DD-ED64-150452195B98}"/>
              </a:ext>
            </a:extLst>
          </p:cNvPr>
          <p:cNvSpPr/>
          <p:nvPr/>
        </p:nvSpPr>
        <p:spPr>
          <a:xfrm>
            <a:off x="5543550" y="2936845"/>
            <a:ext cx="1104900" cy="40011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98C0493-4066-7F78-A123-6AF434294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645" y="1987407"/>
            <a:ext cx="3613856" cy="203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B5C548-8401-378E-D97F-7EEF78EAEEF5}"/>
              </a:ext>
            </a:extLst>
          </p:cNvPr>
          <p:cNvSpPr txBox="1"/>
          <p:nvPr/>
        </p:nvSpPr>
        <p:spPr>
          <a:xfrm>
            <a:off x="818445" y="6180723"/>
            <a:ext cx="212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케창딥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p333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참고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0C1C1-F138-65D2-27FF-625F271EAF6E}"/>
              </a:ext>
            </a:extLst>
          </p:cNvPr>
          <p:cNvSpPr txBox="1"/>
          <p:nvPr/>
        </p:nvSpPr>
        <p:spPr>
          <a:xfrm>
            <a:off x="5032553" y="2350261"/>
            <a:ext cx="224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grayscale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변환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FE1264-26D9-56AC-FA57-5D2353005D55}"/>
              </a:ext>
            </a:extLst>
          </p:cNvPr>
          <p:cNvSpPr txBox="1"/>
          <p:nvPr/>
        </p:nvSpPr>
        <p:spPr>
          <a:xfrm>
            <a:off x="7391400" y="4208646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shape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of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label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(448, 448, 1)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- 6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개별적인 값을 가짐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[ 89, 132, 155, 165, 175, 213]</a:t>
            </a:r>
          </a:p>
        </p:txBody>
      </p:sp>
    </p:spTree>
    <p:extLst>
      <p:ext uri="{BB962C8B-B14F-4D97-AF65-F5344CB8AC3E}">
        <p14:creationId xmlns:p14="http://schemas.microsoft.com/office/powerpoint/2010/main" val="428488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A86149-A7C0-7385-858F-18B936401652}"/>
              </a:ext>
            </a:extLst>
          </p:cNvPr>
          <p:cNvSpPr txBox="1"/>
          <p:nvPr/>
        </p:nvSpPr>
        <p:spPr>
          <a:xfrm>
            <a:off x="1422400" y="307945"/>
            <a:ext cx="3610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레이블 처리 방식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1C8462-D713-8BE3-DAE8-3AD9C1D06EF2}"/>
              </a:ext>
            </a:extLst>
          </p:cNvPr>
          <p:cNvSpPr/>
          <p:nvPr/>
        </p:nvSpPr>
        <p:spPr>
          <a:xfrm>
            <a:off x="584200" y="0"/>
            <a:ext cx="838200" cy="10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98C0493-4066-7F78-A123-6AF434294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45" y="2038207"/>
            <a:ext cx="3613856" cy="203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E1264-26D9-56AC-FA57-5D2353005D55}"/>
              </a:ext>
            </a:extLst>
          </p:cNvPr>
          <p:cNvSpPr txBox="1"/>
          <p:nvPr/>
        </p:nvSpPr>
        <p:spPr>
          <a:xfrm>
            <a:off x="1072445" y="4367060"/>
            <a:ext cx="3759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shape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of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label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(448, 448, 1)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- 6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개별적인 값을 가짐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[ 89, 132, 155, 165, 175, 213]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B947B-8EBA-AEEA-806A-23F3F53A1CA6}"/>
              </a:ext>
            </a:extLst>
          </p:cNvPr>
          <p:cNvSpPr txBox="1"/>
          <p:nvPr/>
        </p:nvSpPr>
        <p:spPr>
          <a:xfrm>
            <a:off x="6807200" y="1546221"/>
            <a:ext cx="4883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sparse categorical entropy loss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 위해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0~5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사이의 값으로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mapping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65FE6-D556-528A-1F5A-E023DD28AAF6}"/>
              </a:ext>
            </a:extLst>
          </p:cNvPr>
          <p:cNvSpPr txBox="1"/>
          <p:nvPr/>
        </p:nvSpPr>
        <p:spPr>
          <a:xfrm>
            <a:off x="6807200" y="3089787"/>
            <a:ext cx="3733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- 6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</a:t>
            </a: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0 :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잡고 있는 손</a:t>
            </a:r>
          </a:p>
          <a:p>
            <a:pPr algn="l"/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1 :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타고 있는 오토바이</a:t>
            </a:r>
          </a:p>
          <a:p>
            <a:pPr algn="l"/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 :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도로</a:t>
            </a:r>
          </a:p>
          <a:p>
            <a:pPr algn="l"/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3 :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움직이는 것들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도로 위에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algn="l"/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4 :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배경</a:t>
            </a:r>
          </a:p>
          <a:p>
            <a:pPr algn="l"/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5 :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도로 위 선들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9E437C-832B-DF73-A3C6-D7643094A10E}"/>
              </a:ext>
            </a:extLst>
          </p:cNvPr>
          <p:cNvSpPr txBox="1"/>
          <p:nvPr/>
        </p:nvSpPr>
        <p:spPr>
          <a:xfrm>
            <a:off x="800100" y="5768336"/>
            <a:ext cx="485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{89: 0, 132: 1, 155: 2, 165: 3, 175: 4, 213: 5}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119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A86149-A7C0-7385-858F-18B936401652}"/>
              </a:ext>
            </a:extLst>
          </p:cNvPr>
          <p:cNvSpPr txBox="1"/>
          <p:nvPr/>
        </p:nvSpPr>
        <p:spPr>
          <a:xfrm>
            <a:off x="1422400" y="307945"/>
            <a:ext cx="3610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파이프라인 구성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1C8462-D713-8BE3-DAE8-3AD9C1D06EF2}"/>
              </a:ext>
            </a:extLst>
          </p:cNvPr>
          <p:cNvSpPr/>
          <p:nvPr/>
        </p:nvSpPr>
        <p:spPr>
          <a:xfrm>
            <a:off x="584200" y="0"/>
            <a:ext cx="838200" cy="10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D4064-2B7D-32BD-6AE4-13E24817D803}"/>
              </a:ext>
            </a:extLst>
          </p:cNvPr>
          <p:cNvSpPr txBox="1"/>
          <p:nvPr/>
        </p:nvSpPr>
        <p:spPr>
          <a:xfrm>
            <a:off x="801776" y="5920736"/>
            <a:ext cx="485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*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GoingDeeper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Segmentation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노드 참고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B23E0-1454-F286-576E-CF6D9B63D4E4}"/>
              </a:ext>
            </a:extLst>
          </p:cNvPr>
          <p:cNvSpPr txBox="1"/>
          <p:nvPr/>
        </p:nvSpPr>
        <p:spPr>
          <a:xfrm>
            <a:off x="801776" y="1515448"/>
            <a:ext cx="43196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tf.keras.utils.Sequence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를 상속받아 </a:t>
            </a:r>
            <a:endParaRPr lang="en-US" altLang="ko-KR" sz="20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generator class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2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정의해 사용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F33E992-9D60-C8D2-7893-DD9F0C904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2422837"/>
            <a:ext cx="9043988" cy="329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40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A86149-A7C0-7385-858F-18B936401652}"/>
              </a:ext>
            </a:extLst>
          </p:cNvPr>
          <p:cNvSpPr txBox="1"/>
          <p:nvPr/>
        </p:nvSpPr>
        <p:spPr>
          <a:xfrm>
            <a:off x="1422400" y="307945"/>
            <a:ext cx="3610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사용한 모델들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Unet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1C8462-D713-8BE3-DAE8-3AD9C1D06EF2}"/>
              </a:ext>
            </a:extLst>
          </p:cNvPr>
          <p:cNvSpPr/>
          <p:nvPr/>
        </p:nvSpPr>
        <p:spPr>
          <a:xfrm>
            <a:off x="584200" y="0"/>
            <a:ext cx="838200" cy="10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74668D-0884-C03E-54C2-68E9A8B380FE}"/>
              </a:ext>
            </a:extLst>
          </p:cNvPr>
          <p:cNvSpPr txBox="1"/>
          <p:nvPr/>
        </p:nvSpPr>
        <p:spPr>
          <a:xfrm>
            <a:off x="1003300" y="2231890"/>
            <a:ext cx="43196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Encoder-Decoder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구조에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skip connection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구조를 추가한 형태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8262835-503F-49DE-851B-7A8612B24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431" y="1016000"/>
            <a:ext cx="4034046" cy="5072583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A23738-9336-7737-3D3E-B8989187C726}"/>
              </a:ext>
            </a:extLst>
          </p:cNvPr>
          <p:cNvSpPr txBox="1"/>
          <p:nvPr/>
        </p:nvSpPr>
        <p:spPr>
          <a:xfrm>
            <a:off x="1003300" y="3718170"/>
            <a:ext cx="43196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통해 기울기 소실 문제 예방 가능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248786-4A82-F181-13F5-B45B2FD66B46}"/>
              </a:ext>
            </a:extLst>
          </p:cNvPr>
          <p:cNvSpPr txBox="1"/>
          <p:nvPr/>
        </p:nvSpPr>
        <p:spPr>
          <a:xfrm>
            <a:off x="1003300" y="4696619"/>
            <a:ext cx="53213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손실된 정보를 추가해줌으로써 성능향상 기대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700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A86149-A7C0-7385-858F-18B936401652}"/>
              </a:ext>
            </a:extLst>
          </p:cNvPr>
          <p:cNvSpPr txBox="1"/>
          <p:nvPr/>
        </p:nvSpPr>
        <p:spPr>
          <a:xfrm>
            <a:off x="1422400" y="307945"/>
            <a:ext cx="3610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사용한 모델들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Unet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1C8462-D713-8BE3-DAE8-3AD9C1D06EF2}"/>
              </a:ext>
            </a:extLst>
          </p:cNvPr>
          <p:cNvSpPr/>
          <p:nvPr/>
        </p:nvSpPr>
        <p:spPr>
          <a:xfrm>
            <a:off x="584200" y="0"/>
            <a:ext cx="838200" cy="10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7AE56-745A-E8C3-64B5-A887D3053AF6}"/>
              </a:ext>
            </a:extLst>
          </p:cNvPr>
          <p:cNvSpPr txBox="1"/>
          <p:nvPr/>
        </p:nvSpPr>
        <p:spPr>
          <a:xfrm>
            <a:off x="622300" y="3228945"/>
            <a:ext cx="4013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크게 </a:t>
            </a:r>
            <a:r>
              <a:rPr lang="ko-KR" altLang="en-US" sz="2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축소경로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와 확장경로로 나뉨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765933B-E434-7BA8-0E9D-6F285BA12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324" y="1194184"/>
            <a:ext cx="6017376" cy="4698232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842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1031</Words>
  <Application>Microsoft Office PowerPoint</Application>
  <PresentationFormat>와이드스크린</PresentationFormat>
  <Paragraphs>297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Arial</vt:lpstr>
      <vt:lpstr>맑은 고딕</vt:lpstr>
      <vt:lpstr>나눔스퀘어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김민규</dc:creator>
  <cp:lastModifiedBy>김민규</cp:lastModifiedBy>
  <cp:revision>287</cp:revision>
  <dcterms:created xsi:type="dcterms:W3CDTF">2023-11-21T12:34:21Z</dcterms:created>
  <dcterms:modified xsi:type="dcterms:W3CDTF">2023-11-22T00:56:34Z</dcterms:modified>
</cp:coreProperties>
</file>