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1FF"/>
    <a:srgbClr val="FF0900"/>
    <a:srgbClr val="F2F2F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02FB5-1208-C94F-B091-6134B46BEC84}" v="18" dt="2024-10-10T21:56:04.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8"/>
    <p:restoredTop sz="93415"/>
  </p:normalViewPr>
  <p:slideViewPr>
    <p:cSldViewPr snapToGrid="0">
      <p:cViewPr>
        <p:scale>
          <a:sx n="120" d="100"/>
          <a:sy n="120" d="100"/>
        </p:scale>
        <p:origin x="-12944" y="-18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uley, Kathryn (NIH/NIAID) [C]" userId="8123e298-eaa7-4067-960e-8e9acda1581f" providerId="ADAL" clId="{0C402FB5-1208-C94F-B091-6134B46BEC84}"/>
    <pc:docChg chg="undo custSel modSld">
      <pc:chgData name="McCauley, Kathryn (NIH/NIAID) [C]" userId="8123e298-eaa7-4067-960e-8e9acda1581f" providerId="ADAL" clId="{0C402FB5-1208-C94F-B091-6134B46BEC84}" dt="2024-10-10T21:59:03.342" v="1174" actId="20577"/>
      <pc:docMkLst>
        <pc:docMk/>
      </pc:docMkLst>
      <pc:sldChg chg="addSp modSp mod">
        <pc:chgData name="McCauley, Kathryn (NIH/NIAID) [C]" userId="8123e298-eaa7-4067-960e-8e9acda1581f" providerId="ADAL" clId="{0C402FB5-1208-C94F-B091-6134B46BEC84}" dt="2024-10-10T21:59:03.342" v="1174" actId="20577"/>
        <pc:sldMkLst>
          <pc:docMk/>
          <pc:sldMk cId="1538252808" sldId="257"/>
        </pc:sldMkLst>
        <pc:spChg chg="add mod">
          <ac:chgData name="McCauley, Kathryn (NIH/NIAID) [C]" userId="8123e298-eaa7-4067-960e-8e9acda1581f" providerId="ADAL" clId="{0C402FB5-1208-C94F-B091-6134B46BEC84}" dt="2024-10-10T21:43:21.070" v="526" actId="20577"/>
          <ac:spMkLst>
            <pc:docMk/>
            <pc:sldMk cId="1538252808" sldId="257"/>
            <ac:spMk id="3" creationId="{2F1BB749-BE6B-7121-DDEC-86CBB96B86A4}"/>
          </ac:spMkLst>
        </pc:spChg>
        <pc:spChg chg="mod">
          <ac:chgData name="McCauley, Kathryn (NIH/NIAID) [C]" userId="8123e298-eaa7-4067-960e-8e9acda1581f" providerId="ADAL" clId="{0C402FB5-1208-C94F-B091-6134B46BEC84}" dt="2024-10-10T21:08:09.377" v="13" actId="20577"/>
          <ac:spMkLst>
            <pc:docMk/>
            <pc:sldMk cId="1538252808" sldId="257"/>
            <ac:spMk id="5" creationId="{F05E9AA4-4C73-6C18-EA6F-DED383352859}"/>
          </ac:spMkLst>
        </pc:spChg>
        <pc:spChg chg="add mod">
          <ac:chgData name="McCauley, Kathryn (NIH/NIAID) [C]" userId="8123e298-eaa7-4067-960e-8e9acda1581f" providerId="ADAL" clId="{0C402FB5-1208-C94F-B091-6134B46BEC84}" dt="2024-10-10T21:45:58.435" v="763" actId="1038"/>
          <ac:spMkLst>
            <pc:docMk/>
            <pc:sldMk cId="1538252808" sldId="257"/>
            <ac:spMk id="10" creationId="{3FF8500E-F020-B67B-B2EC-6E060C812A30}"/>
          </ac:spMkLst>
        </pc:spChg>
        <pc:spChg chg="mod">
          <ac:chgData name="McCauley, Kathryn (NIH/NIAID) [C]" userId="8123e298-eaa7-4067-960e-8e9acda1581f" providerId="ADAL" clId="{0C402FB5-1208-C94F-B091-6134B46BEC84}" dt="2024-10-10T21:59:03.342" v="1174" actId="20577"/>
          <ac:spMkLst>
            <pc:docMk/>
            <pc:sldMk cId="1538252808" sldId="257"/>
            <ac:spMk id="13" creationId="{12DE2103-9056-398D-06A1-53754FA9056A}"/>
          </ac:spMkLst>
        </pc:spChg>
        <pc:spChg chg="mod">
          <ac:chgData name="McCauley, Kathryn (NIH/NIAID) [C]" userId="8123e298-eaa7-4067-960e-8e9acda1581f" providerId="ADAL" clId="{0C402FB5-1208-C94F-B091-6134B46BEC84}" dt="2024-10-10T21:44:20.067" v="727" actId="20577"/>
          <ac:spMkLst>
            <pc:docMk/>
            <pc:sldMk cId="1538252808" sldId="257"/>
            <ac:spMk id="22" creationId="{E78A71C4-F697-E1B8-179F-12202F810773}"/>
          </ac:spMkLst>
        </pc:spChg>
        <pc:spChg chg="add mod">
          <ac:chgData name="McCauley, Kathryn (NIH/NIAID) [C]" userId="8123e298-eaa7-4067-960e-8e9acda1581f" providerId="ADAL" clId="{0C402FB5-1208-C94F-B091-6134B46BEC84}" dt="2024-10-10T21:46:05.301" v="764" actId="14100"/>
          <ac:spMkLst>
            <pc:docMk/>
            <pc:sldMk cId="1538252808" sldId="257"/>
            <ac:spMk id="33" creationId="{C7A041FC-2FE3-CE2D-62AA-8623BDF14518}"/>
          </ac:spMkLst>
        </pc:spChg>
        <pc:spChg chg="add mod">
          <ac:chgData name="McCauley, Kathryn (NIH/NIAID) [C]" userId="8123e298-eaa7-4067-960e-8e9acda1581f" providerId="ADAL" clId="{0C402FB5-1208-C94F-B091-6134B46BEC84}" dt="2024-10-10T21:46:19.843" v="772" actId="1035"/>
          <ac:spMkLst>
            <pc:docMk/>
            <pc:sldMk cId="1538252808" sldId="257"/>
            <ac:spMk id="34" creationId="{6323F439-FCC2-49B2-CFD7-A85F32D5A215}"/>
          </ac:spMkLst>
        </pc:spChg>
        <pc:spChg chg="mod">
          <ac:chgData name="McCauley, Kathryn (NIH/NIAID) [C]" userId="8123e298-eaa7-4067-960e-8e9acda1581f" providerId="ADAL" clId="{0C402FB5-1208-C94F-B091-6134B46BEC84}" dt="2024-10-10T21:18:59.036" v="48" actId="1035"/>
          <ac:spMkLst>
            <pc:docMk/>
            <pc:sldMk cId="1538252808" sldId="257"/>
            <ac:spMk id="36" creationId="{76E20482-2063-F529-A2BF-8427E2412B0A}"/>
          </ac:spMkLst>
        </pc:spChg>
        <pc:spChg chg="add mod">
          <ac:chgData name="McCauley, Kathryn (NIH/NIAID) [C]" userId="8123e298-eaa7-4067-960e-8e9acda1581f" providerId="ADAL" clId="{0C402FB5-1208-C94F-B091-6134B46BEC84}" dt="2024-10-10T21:46:30.307" v="774" actId="1076"/>
          <ac:spMkLst>
            <pc:docMk/>
            <pc:sldMk cId="1538252808" sldId="257"/>
            <ac:spMk id="38" creationId="{77A4B0E6-B56D-0044-B34A-AC97ED2A9663}"/>
          </ac:spMkLst>
        </pc:spChg>
        <pc:spChg chg="add mod">
          <ac:chgData name="McCauley, Kathryn (NIH/NIAID) [C]" userId="8123e298-eaa7-4067-960e-8e9acda1581f" providerId="ADAL" clId="{0C402FB5-1208-C94F-B091-6134B46BEC84}" dt="2024-10-10T21:46:40.577" v="776" actId="1076"/>
          <ac:spMkLst>
            <pc:docMk/>
            <pc:sldMk cId="1538252808" sldId="257"/>
            <ac:spMk id="39" creationId="{C0C8D7DD-FCDF-51E8-1DC6-86BAB9D025FA}"/>
          </ac:spMkLst>
        </pc:spChg>
        <pc:spChg chg="mod">
          <ac:chgData name="McCauley, Kathryn (NIH/NIAID) [C]" userId="8123e298-eaa7-4067-960e-8e9acda1581f" providerId="ADAL" clId="{0C402FB5-1208-C94F-B091-6134B46BEC84}" dt="2024-10-10T21:44:26.241" v="742" actId="1035"/>
          <ac:spMkLst>
            <pc:docMk/>
            <pc:sldMk cId="1538252808" sldId="257"/>
            <ac:spMk id="46" creationId="{1F5AA803-EB7B-4D90-1F1E-4CE8BA1AA2ED}"/>
          </ac:spMkLst>
        </pc:spChg>
        <pc:spChg chg="add mod">
          <ac:chgData name="McCauley, Kathryn (NIH/NIAID) [C]" userId="8123e298-eaa7-4067-960e-8e9acda1581f" providerId="ADAL" clId="{0C402FB5-1208-C94F-B091-6134B46BEC84}" dt="2024-10-10T21:46:47.761" v="783" actId="1038"/>
          <ac:spMkLst>
            <pc:docMk/>
            <pc:sldMk cId="1538252808" sldId="257"/>
            <ac:spMk id="1027" creationId="{6D84AA70-7A19-5F38-4C65-59C97ECD91C2}"/>
          </ac:spMkLst>
        </pc:spChg>
        <pc:spChg chg="mod">
          <ac:chgData name="McCauley, Kathryn (NIH/NIAID) [C]" userId="8123e298-eaa7-4067-960e-8e9acda1581f" providerId="ADAL" clId="{0C402FB5-1208-C94F-B091-6134B46BEC84}" dt="2024-10-10T21:24:23.539" v="62" actId="1037"/>
          <ac:spMkLst>
            <pc:docMk/>
            <pc:sldMk cId="1538252808" sldId="257"/>
            <ac:spMk id="1030" creationId="{04C874F6-88B8-AEC9-0831-AE90BD572DB4}"/>
          </ac:spMkLst>
        </pc:spChg>
        <pc:spChg chg="add mod">
          <ac:chgData name="McCauley, Kathryn (NIH/NIAID) [C]" userId="8123e298-eaa7-4067-960e-8e9acda1581f" providerId="ADAL" clId="{0C402FB5-1208-C94F-B091-6134B46BEC84}" dt="2024-10-10T21:47:08.680" v="804" actId="1038"/>
          <ac:spMkLst>
            <pc:docMk/>
            <pc:sldMk cId="1538252808" sldId="257"/>
            <ac:spMk id="1048" creationId="{3EB4E4F8-EFCF-08A2-E73C-39653C392458}"/>
          </ac:spMkLst>
        </pc:spChg>
        <pc:spChg chg="add mod">
          <ac:chgData name="McCauley, Kathryn (NIH/NIAID) [C]" userId="8123e298-eaa7-4067-960e-8e9acda1581f" providerId="ADAL" clId="{0C402FB5-1208-C94F-B091-6134B46BEC84}" dt="2024-10-10T21:47:22.929" v="812" actId="1035"/>
          <ac:spMkLst>
            <pc:docMk/>
            <pc:sldMk cId="1538252808" sldId="257"/>
            <ac:spMk id="1050" creationId="{D9B59387-48BA-F9E3-44E2-7AE6D32AF625}"/>
          </ac:spMkLst>
        </pc:spChg>
        <pc:spChg chg="add mod">
          <ac:chgData name="McCauley, Kathryn (NIH/NIAID) [C]" userId="8123e298-eaa7-4067-960e-8e9acda1581f" providerId="ADAL" clId="{0C402FB5-1208-C94F-B091-6134B46BEC84}" dt="2024-10-10T21:47:55.823" v="819" actId="1037"/>
          <ac:spMkLst>
            <pc:docMk/>
            <pc:sldMk cId="1538252808" sldId="257"/>
            <ac:spMk id="1051" creationId="{97A51752-AD5A-0665-C487-A1800E9AC317}"/>
          </ac:spMkLst>
        </pc:spChg>
        <pc:spChg chg="add mod">
          <ac:chgData name="McCauley, Kathryn (NIH/NIAID) [C]" userId="8123e298-eaa7-4067-960e-8e9acda1581f" providerId="ADAL" clId="{0C402FB5-1208-C94F-B091-6134B46BEC84}" dt="2024-10-10T21:48:08.155" v="827" actId="1038"/>
          <ac:spMkLst>
            <pc:docMk/>
            <pc:sldMk cId="1538252808" sldId="257"/>
            <ac:spMk id="1052" creationId="{94033C18-6A72-AC41-3368-2E4B5A8C1E96}"/>
          </ac:spMkLst>
        </pc:spChg>
        <pc:spChg chg="add mod">
          <ac:chgData name="McCauley, Kathryn (NIH/NIAID) [C]" userId="8123e298-eaa7-4067-960e-8e9acda1581f" providerId="ADAL" clId="{0C402FB5-1208-C94F-B091-6134B46BEC84}" dt="2024-10-10T21:49:14.823" v="836" actId="1038"/>
          <ac:spMkLst>
            <pc:docMk/>
            <pc:sldMk cId="1538252808" sldId="257"/>
            <ac:spMk id="1054" creationId="{29F0411E-5C50-7F39-8AFA-B8673F40CCDF}"/>
          </ac:spMkLst>
        </pc:spChg>
        <pc:spChg chg="mod">
          <ac:chgData name="McCauley, Kathryn (NIH/NIAID) [C]" userId="8123e298-eaa7-4067-960e-8e9acda1581f" providerId="ADAL" clId="{0C402FB5-1208-C94F-B091-6134B46BEC84}" dt="2024-10-10T21:58:13.878" v="1148" actId="1076"/>
          <ac:spMkLst>
            <pc:docMk/>
            <pc:sldMk cId="1538252808" sldId="257"/>
            <ac:spMk id="1057" creationId="{31CE9A01-ECF3-3B21-723C-0AA742AAE434}"/>
          </ac:spMkLst>
        </pc:spChg>
        <pc:spChg chg="mod">
          <ac:chgData name="McCauley, Kathryn (NIH/NIAID) [C]" userId="8123e298-eaa7-4067-960e-8e9acda1581f" providerId="ADAL" clId="{0C402FB5-1208-C94F-B091-6134B46BEC84}" dt="2024-10-10T21:58:29.545" v="1154" actId="20577"/>
          <ac:spMkLst>
            <pc:docMk/>
            <pc:sldMk cId="1538252808" sldId="257"/>
            <ac:spMk id="1058" creationId="{FB0E8DB1-25FA-A254-68F2-936406C7F8E4}"/>
          </ac:spMkLst>
        </pc:spChg>
        <pc:spChg chg="add mod">
          <ac:chgData name="McCauley, Kathryn (NIH/NIAID) [C]" userId="8123e298-eaa7-4067-960e-8e9acda1581f" providerId="ADAL" clId="{0C402FB5-1208-C94F-B091-6134B46BEC84}" dt="2024-10-10T21:49:26.955" v="845" actId="1038"/>
          <ac:spMkLst>
            <pc:docMk/>
            <pc:sldMk cId="1538252808" sldId="257"/>
            <ac:spMk id="1059" creationId="{77F9B1C3-8A8B-4BC4-EC93-3D7D5A9949EF}"/>
          </ac:spMkLst>
        </pc:spChg>
        <pc:spChg chg="add mod">
          <ac:chgData name="McCauley, Kathryn (NIH/NIAID) [C]" userId="8123e298-eaa7-4067-960e-8e9acda1581f" providerId="ADAL" clId="{0C402FB5-1208-C94F-B091-6134B46BEC84}" dt="2024-10-10T21:49:38.185" v="852" actId="1038"/>
          <ac:spMkLst>
            <pc:docMk/>
            <pc:sldMk cId="1538252808" sldId="257"/>
            <ac:spMk id="1061" creationId="{B6C230F7-31C0-A912-5387-98999C145C6C}"/>
          </ac:spMkLst>
        </pc:spChg>
        <pc:spChg chg="add mod">
          <ac:chgData name="McCauley, Kathryn (NIH/NIAID) [C]" userId="8123e298-eaa7-4067-960e-8e9acda1581f" providerId="ADAL" clId="{0C402FB5-1208-C94F-B091-6134B46BEC84}" dt="2024-10-10T21:51:58.537" v="854" actId="1076"/>
          <ac:spMkLst>
            <pc:docMk/>
            <pc:sldMk cId="1538252808" sldId="257"/>
            <ac:spMk id="1067" creationId="{96B8CFF2-9618-F326-E641-2F61D79439BC}"/>
          </ac:spMkLst>
        </pc:spChg>
        <pc:spChg chg="add mod">
          <ac:chgData name="McCauley, Kathryn (NIH/NIAID) [C]" userId="8123e298-eaa7-4067-960e-8e9acda1581f" providerId="ADAL" clId="{0C402FB5-1208-C94F-B091-6134B46BEC84}" dt="2024-10-10T21:52:09.687" v="856" actId="1076"/>
          <ac:spMkLst>
            <pc:docMk/>
            <pc:sldMk cId="1538252808" sldId="257"/>
            <ac:spMk id="1068" creationId="{EDD1FC50-927F-44B5-D94F-9AF7F86095F1}"/>
          </ac:spMkLst>
        </pc:spChg>
        <pc:spChg chg="add mod">
          <ac:chgData name="McCauley, Kathryn (NIH/NIAID) [C]" userId="8123e298-eaa7-4067-960e-8e9acda1581f" providerId="ADAL" clId="{0C402FB5-1208-C94F-B091-6134B46BEC84}" dt="2024-10-10T21:52:15.692" v="858" actId="1076"/>
          <ac:spMkLst>
            <pc:docMk/>
            <pc:sldMk cId="1538252808" sldId="257"/>
            <ac:spMk id="1069" creationId="{BA02B8B7-CC93-63DF-FC38-5FCF926AA8E8}"/>
          </ac:spMkLst>
        </pc:spChg>
        <pc:spChg chg="add mod">
          <ac:chgData name="McCauley, Kathryn (NIH/NIAID) [C]" userId="8123e298-eaa7-4067-960e-8e9acda1581f" providerId="ADAL" clId="{0C402FB5-1208-C94F-B091-6134B46BEC84}" dt="2024-10-10T21:56:00.979" v="1116"/>
          <ac:spMkLst>
            <pc:docMk/>
            <pc:sldMk cId="1538252808" sldId="257"/>
            <ac:spMk id="1074" creationId="{7AF65165-85C2-304E-C251-ABC28DA4724D}"/>
          </ac:spMkLst>
        </pc:spChg>
        <pc:spChg chg="mod">
          <ac:chgData name="McCauley, Kathryn (NIH/NIAID) [C]" userId="8123e298-eaa7-4067-960e-8e9acda1581f" providerId="ADAL" clId="{0C402FB5-1208-C94F-B091-6134B46BEC84}" dt="2024-10-10T21:57:28.954" v="1142" actId="113"/>
          <ac:spMkLst>
            <pc:docMk/>
            <pc:sldMk cId="1538252808" sldId="257"/>
            <ac:spMk id="1083" creationId="{322CBFEC-637B-8C92-6695-8EB8C74A9977}"/>
          </ac:spMkLst>
        </pc:spChg>
        <pc:spChg chg="mod">
          <ac:chgData name="McCauley, Kathryn (NIH/NIAID) [C]" userId="8123e298-eaa7-4067-960e-8e9acda1581f" providerId="ADAL" clId="{0C402FB5-1208-C94F-B091-6134B46BEC84}" dt="2024-10-10T21:58:42.342" v="1160" actId="1037"/>
          <ac:spMkLst>
            <pc:docMk/>
            <pc:sldMk cId="1538252808" sldId="257"/>
            <ac:spMk id="1084" creationId="{8F2D0482-62F7-5F76-3845-419B31A811D6}"/>
          </ac:spMkLst>
        </pc:spChg>
        <pc:picChg chg="mod">
          <ac:chgData name="McCauley, Kathryn (NIH/NIAID) [C]" userId="8123e298-eaa7-4067-960e-8e9acda1581f" providerId="ADAL" clId="{0C402FB5-1208-C94F-B091-6134B46BEC84}" dt="2024-10-10T21:18:59.036" v="48" actId="1035"/>
          <ac:picMkLst>
            <pc:docMk/>
            <pc:sldMk cId="1538252808" sldId="257"/>
            <ac:picMk id="35" creationId="{A1FF18F0-2D41-99CC-797A-96EC43C2F04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10/10/24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svg"/><Relationship Id="rId4" Type="http://schemas.openxmlformats.org/officeDocument/2006/relationships/image" Target="../media/image3.emf"/><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9819307" y="31309846"/>
            <a:ext cx="30303739" cy="6800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76" r="47454" b="14451"/>
          <a:stretch/>
        </p:blipFill>
        <p:spPr bwMode="auto">
          <a:xfrm>
            <a:off x="6199458" y="12818993"/>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599168"/>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2732211"/>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61317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2991526" y="26862716"/>
            <a:ext cx="3225156" cy="353943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Roboto" panose="02000000000000000000" pitchFamily="2" charset="0"/>
              </a:rPr>
              <a:t>Get a copy of the </a:t>
            </a:r>
            <a:r>
              <a:rPr lang="en-US" sz="3200" b="1" dirty="0">
                <a:latin typeface="Roboto" panose="02000000000000000000" pitchFamily="2" charset="0"/>
                <a:ea typeface="Roboto" panose="02000000000000000000" pitchFamily="2" charset="0"/>
                <a:cs typeface="Roboto" panose="02000000000000000000" pitchFamily="2" charset="0"/>
              </a:rPr>
              <a:t>poster</a:t>
            </a:r>
            <a:r>
              <a:rPr lang="en-US" sz="3200" dirty="0">
                <a:latin typeface="Roboto" panose="02000000000000000000" pitchFamily="2" charset="0"/>
                <a:ea typeface="Roboto" panose="02000000000000000000" pitchFamily="2" charset="0"/>
                <a:cs typeface="Roboto" panose="02000000000000000000" pitchFamily="2" charset="0"/>
              </a:rPr>
              <a:t>, see our </a:t>
            </a:r>
            <a:r>
              <a:rPr lang="en-US" sz="3200" b="1" dirty="0">
                <a:latin typeface="Roboto" panose="02000000000000000000" pitchFamily="2" charset="0"/>
                <a:ea typeface="Roboto" panose="02000000000000000000" pitchFamily="2" charset="0"/>
                <a:cs typeface="Roboto" panose="02000000000000000000" pitchFamily="2" charset="0"/>
              </a:rPr>
              <a:t>citations</a:t>
            </a:r>
            <a:r>
              <a:rPr lang="en-US" sz="3200" dirty="0">
                <a:latin typeface="Roboto" panose="02000000000000000000" pitchFamily="2" charset="0"/>
                <a:ea typeface="Roboto" panose="02000000000000000000" pitchFamily="2" charset="0"/>
                <a:cs typeface="Roboto" panose="02000000000000000000" pitchFamily="2" charset="0"/>
              </a:rPr>
              <a:t>, and explore </a:t>
            </a:r>
            <a:r>
              <a:rPr lang="en-US" sz="3200" b="1" dirty="0">
                <a:latin typeface="Roboto" panose="02000000000000000000" pitchFamily="2" charset="0"/>
                <a:ea typeface="Roboto" panose="02000000000000000000" pitchFamily="2" charset="0"/>
                <a:cs typeface="Roboto" panose="02000000000000000000" pitchFamily="2" charset="0"/>
              </a:rPr>
              <a:t>mechanistic</a:t>
            </a:r>
          </a:p>
          <a:p>
            <a:r>
              <a:rPr lang="en-US" sz="3200" dirty="0">
                <a:latin typeface="Roboto" panose="02000000000000000000" pitchFamily="2" charset="0"/>
                <a:ea typeface="Roboto" panose="02000000000000000000" pitchFamily="2" charset="0"/>
                <a:cs typeface="Roboto" panose="02000000000000000000" pitchFamily="2" charset="0"/>
              </a:rPr>
              <a:t>PI-ME/CFS research at NIH!</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751543" y="2678507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59684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9929861" y="31364976"/>
            <a:ext cx="30303739"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We wish to acknowledge Martin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Stengelin</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Mingyue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Wang, Anu Mathew, and George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Sigal</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MesoScale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for cytokine analysis.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316986"/>
            <a:ext cx="4795740" cy="8094524"/>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r>
              <a:rPr lang="en-US" sz="2000" baseline="30000" dirty="0">
                <a:latin typeface="Roboto" panose="02000000000000000000" pitchFamily="2" charset="0"/>
                <a:ea typeface="Roboto" panose="02000000000000000000" pitchFamily="2" charset="0"/>
                <a:cs typeface="Roboto" panose="02000000000000000000" pitchFamily="2" charset="0"/>
              </a:rPr>
              <a:t>1</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a:t>
            </a:r>
            <a:r>
              <a:rPr lang="en-US" sz="2000" baseline="30000" dirty="0">
                <a:latin typeface="Roboto" panose="02000000000000000000" pitchFamily="2" charset="0"/>
                <a:ea typeface="Roboto" panose="02000000000000000000" pitchFamily="2" charset="0"/>
                <a:cs typeface="Roboto" panose="02000000000000000000" pitchFamily="2" charset="0"/>
              </a:rPr>
              <a:t>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baseline="30000" dirty="0">
                <a:latin typeface="Roboto" panose="02000000000000000000" pitchFamily="2" charset="0"/>
                <a:ea typeface="Roboto" panose="02000000000000000000" pitchFamily="2" charset="0"/>
                <a:cs typeface="Roboto" panose="02000000000000000000" pitchFamily="2" charset="0"/>
              </a:rPr>
              <a:t>3,4</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Have Reduced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4"/>
          <a:stretch>
            <a:fillRect/>
          </a:stretch>
        </p:blipFill>
        <p:spPr>
          <a:xfrm>
            <a:off x="10638732" y="95080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702" y="13361934"/>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189" y="15093707"/>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70036" y="21626758"/>
            <a:ext cx="3130441"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1. </a:t>
            </a:r>
            <a:r>
              <a:rPr lang="en-US" sz="1200" dirty="0">
                <a:solidFill>
                  <a:srgbClr val="212121"/>
                </a:solidFill>
                <a:latin typeface="Roboto" panose="02000000000000000000" pitchFamily="2" charset="0"/>
              </a:rPr>
              <a:t>IgG-seq protocol, from Citation 2.</a:t>
            </a:r>
            <a:endParaRPr lang="en-US" sz="1200" b="0" i="0" dirty="0">
              <a:solidFill>
                <a:srgbClr val="212121"/>
              </a:solidFill>
              <a:effectLst/>
              <a:latin typeface="Roboto" panose="02000000000000000000" pitchFamily="2" charset="0"/>
            </a:endParaRP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383" y="16669982"/>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2505" y="17282632"/>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1121" y="20435923"/>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219796" y="78984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a:t>
            </a:r>
            <a:r>
              <a:rPr lang="en-US" sz="4400" b="1" dirty="0">
                <a:latin typeface="Roboto" panose="02000000000000000000" pitchFamily="2" charset="0"/>
                <a:ea typeface="Roboto" panose="02000000000000000000" pitchFamily="2" charset="0"/>
                <a:cs typeface="Roboto" panose="02000000000000000000" pitchFamily="2" charset="0"/>
              </a:rPr>
              <a:t>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 r="46252" b="70355"/>
          <a:stretch/>
        </p:blipFill>
        <p:spPr bwMode="auto">
          <a:xfrm>
            <a:off x="345764" y="21671354"/>
            <a:ext cx="3029203" cy="1374857"/>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80269" y="23076466"/>
            <a:ext cx="607018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2. Theory of Growth Rate estimation from metagenomic data, from Citation 3. </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26223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49373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a:t>
              </a:r>
              <a:r>
                <a:rPr lang="en-US" sz="4800" b="1" dirty="0">
                  <a:latin typeface="Roboto" panose="02000000000000000000" pitchFamily="2" charset="0"/>
                  <a:ea typeface="Roboto" panose="02000000000000000000" pitchFamily="2" charset="0"/>
                  <a:cs typeface="Roboto" panose="02000000000000000000" pitchFamily="2" charset="0"/>
                </a:rPr>
                <a:t>IgG Binding </a:t>
              </a:r>
              <a:r>
                <a:rPr lang="en-US" sz="4800" dirty="0">
                  <a:latin typeface="Roboto" panose="02000000000000000000" pitchFamily="2" charset="0"/>
                  <a:ea typeface="Roboto" panose="02000000000000000000" pitchFamily="2" charset="0"/>
                  <a:cs typeface="Roboto" panose="02000000000000000000" pitchFamily="2" charset="0"/>
                </a:rPr>
                <a:t>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341189"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a:t>
            </a:r>
            <a:r>
              <a:rPr lang="en-US" sz="4000" dirty="0">
                <a:latin typeface="Roboto" panose="02000000000000000000" pitchFamily="2" charset="0"/>
                <a:ea typeface="Roboto" panose="02000000000000000000" pitchFamily="2" charset="0"/>
                <a:cs typeface="Roboto" panose="02000000000000000000" pitchFamily="2" charset="0"/>
              </a:rPr>
              <a:t> 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0"/>
          <a:stretch>
            <a:fillRect/>
          </a:stretch>
        </p:blipFill>
        <p:spPr>
          <a:xfrm>
            <a:off x="35502606" y="26594810"/>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57915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5" y="7700011"/>
            <a:ext cx="6808608"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severe fatigue, cognitive impairments, and gastrointestinal distress, typically as a result of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798067"/>
            <a:ext cx="886007" cy="777647"/>
            <a:chOff x="7606415" y="9115083"/>
            <a:chExt cx="886007" cy="777647"/>
          </a:xfrm>
          <a:solidFill>
            <a:srgbClr val="F2F2F2"/>
          </a:solidFill>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29691"/>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440700"/>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PI-ME/CFS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633574" y="10247836"/>
            <a:ext cx="2800771"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PI-ME/CFS gut microbiota exhibits </a:t>
            </a:r>
            <a:r>
              <a:rPr lang="en-US" sz="1600" b="1" dirty="0">
                <a:latin typeface="Roboto" panose="02000000000000000000" pitchFamily="2" charset="0"/>
                <a:ea typeface="Roboto" panose="02000000000000000000" pitchFamily="2" charset="0"/>
                <a:cs typeface="Roboto" panose="02000000000000000000" pitchFamily="2" charset="0"/>
              </a:rPr>
              <a:t>reduced richness </a:t>
            </a:r>
            <a:r>
              <a:rPr lang="en-US" sz="1600" dirty="0">
                <a:latin typeface="Roboto" panose="02000000000000000000" pitchFamily="2" charset="0"/>
                <a:ea typeface="Roboto" panose="02000000000000000000" pitchFamily="2" charset="0"/>
                <a:cs typeface="Roboto" panose="02000000000000000000" pitchFamily="2" charset="0"/>
              </a:rPr>
              <a:t>but not diversity. (B) The IgG-negative fraction has reduced richness and diversity compared to the Pre-sort and IgG-Positive fractions (c) This difference occurs in a condition specific manner across all three fractions. (d) Microbiota composition between PI-ME/CFS and HV is distinct. (e) Canberra composition of all three fractions, linking within-subject samples. (f) IgG Negative fractions are compositionally-distinct from Pre-sort and IgG-Positive fractions, with no difference between PI-ME/CFS and HV.</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678425"/>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092729"/>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a:t>
            </a:r>
            <a:r>
              <a:rPr lang="en-US" sz="1600" b="1" dirty="0">
                <a:latin typeface="Roboto" panose="02000000000000000000" pitchFamily="2" charset="0"/>
                <a:ea typeface="Roboto" panose="02000000000000000000" pitchFamily="2" charset="0"/>
                <a:cs typeface="Roboto" panose="02000000000000000000" pitchFamily="2" charset="0"/>
              </a:rPr>
              <a:t>cytokines</a:t>
            </a:r>
            <a:r>
              <a:rPr lang="en-US" sz="1600" dirty="0">
                <a:latin typeface="Roboto" panose="02000000000000000000" pitchFamily="2" charset="0"/>
                <a:ea typeface="Roboto" panose="02000000000000000000" pitchFamily="2" charset="0"/>
                <a:cs typeface="Roboto" panose="02000000000000000000" pitchFamily="2" charset="0"/>
              </a:rPr>
              <a:t> with IgG scores in (A) </a:t>
            </a:r>
            <a:r>
              <a:rPr lang="en-US" sz="1600" b="1" dirty="0">
                <a:latin typeface="Roboto" panose="02000000000000000000" pitchFamily="2" charset="0"/>
                <a:ea typeface="Roboto" panose="02000000000000000000" pitchFamily="2" charset="0"/>
                <a:cs typeface="Roboto" panose="02000000000000000000" pitchFamily="2" charset="0"/>
              </a:rPr>
              <a:t>plasma</a:t>
            </a:r>
            <a:r>
              <a:rPr lang="en-US" sz="1600" dirty="0">
                <a:latin typeface="Roboto" panose="02000000000000000000" pitchFamily="2" charset="0"/>
                <a:ea typeface="Roboto" panose="02000000000000000000" pitchFamily="2" charset="0"/>
                <a:cs typeface="Roboto" panose="02000000000000000000" pitchFamily="2" charset="0"/>
              </a:rPr>
              <a:t> and (B) </a:t>
            </a:r>
            <a:r>
              <a:rPr lang="en-US" sz="1600" b="1" dirty="0">
                <a:latin typeface="Roboto" panose="02000000000000000000" pitchFamily="2" charset="0"/>
                <a:ea typeface="Roboto" panose="02000000000000000000" pitchFamily="2" charset="0"/>
                <a:cs typeface="Roboto" panose="02000000000000000000" pitchFamily="2" charset="0"/>
              </a:rPr>
              <a:t>cerebrospinal fluid</a:t>
            </a:r>
            <a:r>
              <a:rPr lang="en-US" sz="1600" dirty="0">
                <a:latin typeface="Roboto" panose="02000000000000000000" pitchFamily="2" charset="0"/>
                <a:ea typeface="Roboto" panose="02000000000000000000" pitchFamily="2" charset="0"/>
                <a:cs typeface="Roboto" panose="02000000000000000000" pitchFamily="2" charset="0"/>
              </a:rPr>
              <a:t>. Correlations were performed within PI-ME/CFS and HV separately using a </a:t>
            </a:r>
            <a:r>
              <a:rPr lang="en-US" sz="1600" b="1" dirty="0">
                <a:latin typeface="Roboto" panose="02000000000000000000" pitchFamily="2" charset="0"/>
                <a:ea typeface="Roboto" panose="02000000000000000000" pitchFamily="2" charset="0"/>
                <a:cs typeface="Roboto" panose="02000000000000000000" pitchFamily="2" charset="0"/>
              </a:rPr>
              <a:t>non-parametric </a:t>
            </a:r>
            <a:r>
              <a:rPr lang="en-US" sz="1600" b="1" dirty="0" err="1">
                <a:latin typeface="Roboto" panose="02000000000000000000" pitchFamily="2" charset="0"/>
                <a:ea typeface="Roboto" panose="02000000000000000000" pitchFamily="2" charset="0"/>
                <a:cs typeface="Roboto" panose="02000000000000000000" pitchFamily="2" charset="0"/>
              </a:rPr>
              <a:t>boostrap</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test. Interactions were identified when there was less than 5% overlap between confidence intervals. Significant taxa-cytokine interactions are </a:t>
            </a:r>
            <a:r>
              <a:rPr lang="en-US" sz="1600" b="1" dirty="0">
                <a:latin typeface="Roboto" panose="02000000000000000000" pitchFamily="2" charset="0"/>
                <a:ea typeface="Roboto" panose="02000000000000000000" pitchFamily="2" charset="0"/>
                <a:cs typeface="Roboto" panose="02000000000000000000" pitchFamily="2" charset="0"/>
              </a:rPr>
              <a:t>grouped by ASV and sorted by significance </a:t>
            </a:r>
            <a:r>
              <a:rPr lang="en-US" sz="1600" dirty="0">
                <a:latin typeface="Roboto" panose="02000000000000000000" pitchFamily="2" charset="0"/>
                <a:ea typeface="Roboto" panose="02000000000000000000" pitchFamily="2" charset="0"/>
                <a:cs typeface="Roboto" panose="02000000000000000000" pitchFamily="2" charset="0"/>
              </a:rPr>
              <a:t>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558786" y="19791735"/>
            <a:ext cx="3079928"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are higher in Healthy Volunteers than PI-ME/CFS. Points indicate the </a:t>
            </a:r>
            <a:r>
              <a:rPr lang="en-US" sz="1600" b="1" dirty="0">
                <a:latin typeface="Roboto" panose="02000000000000000000" pitchFamily="2" charset="0"/>
                <a:ea typeface="Roboto" panose="02000000000000000000" pitchFamily="2" charset="0"/>
                <a:cs typeface="Roboto" panose="02000000000000000000" pitchFamily="2" charset="0"/>
              </a:rPr>
              <a:t>Mean Difference in PTR</a:t>
            </a:r>
            <a:r>
              <a:rPr lang="en-US" sz="1600" dirty="0">
                <a:latin typeface="Roboto" panose="02000000000000000000" pitchFamily="2" charset="0"/>
                <a:ea typeface="Roboto" panose="02000000000000000000" pitchFamily="2" charset="0"/>
                <a:cs typeface="Roboto" panose="02000000000000000000" pitchFamily="2" charset="0"/>
              </a:rPr>
              <a:t>, with the IgG effect size (see Figure 2) represented by the size of the circle. A red </a:t>
            </a:r>
            <a:r>
              <a:rPr lang="en-US" sz="1600" b="1" dirty="0">
                <a:latin typeface="Roboto" panose="02000000000000000000" pitchFamily="2" charset="0"/>
                <a:ea typeface="Roboto" panose="02000000000000000000" pitchFamily="2" charset="0"/>
                <a:cs typeface="Roboto" panose="02000000000000000000" pitchFamily="2" charset="0"/>
              </a:rPr>
              <a:t>outline</a:t>
            </a:r>
            <a:r>
              <a:rPr lang="en-US" sz="1600" dirty="0">
                <a:latin typeface="Roboto" panose="02000000000000000000" pitchFamily="2" charset="0"/>
                <a:ea typeface="Roboto" panose="02000000000000000000" pitchFamily="2" charset="0"/>
                <a:cs typeface="Roboto" panose="02000000000000000000" pitchFamily="2" charset="0"/>
              </a:rPr>
              <a:t>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a:t>
            </a:r>
            <a:r>
              <a:rPr lang="en-US" sz="1600" b="1" dirty="0">
                <a:latin typeface="Roboto" panose="02000000000000000000" pitchFamily="2" charset="0"/>
                <a:ea typeface="Roboto" panose="02000000000000000000" pitchFamily="2" charset="0"/>
                <a:cs typeface="Roboto" panose="02000000000000000000" pitchFamily="2" charset="0"/>
              </a:rPr>
              <a:t>paired metagenomic samples </a:t>
            </a:r>
            <a:r>
              <a:rPr lang="en-US" sz="1600" dirty="0">
                <a:latin typeface="Roboto" panose="02000000000000000000" pitchFamily="2" charset="0"/>
                <a:ea typeface="Roboto" panose="02000000000000000000" pitchFamily="2" charset="0"/>
                <a:cs typeface="Roboto" panose="02000000000000000000" pitchFamily="2" charset="0"/>
              </a:rPr>
              <a:t>applied to a curated database of stool genomes. Representative sequences from IgG-seq analysis were mapped to reference genomes to link IgG scores to PTR values. </a:t>
            </a:r>
            <a:r>
              <a:rPr lang="en-US" sz="1600" b="1" dirty="0">
                <a:latin typeface="Roboto" panose="02000000000000000000" pitchFamily="2" charset="0"/>
                <a:ea typeface="Roboto" panose="02000000000000000000" pitchFamily="2" charset="0"/>
                <a:cs typeface="Roboto" panose="02000000000000000000" pitchFamily="2" charset="0"/>
              </a:rPr>
              <a:t>Circles</a:t>
            </a:r>
            <a:r>
              <a:rPr lang="en-US" sz="1600" dirty="0">
                <a:latin typeface="Roboto" panose="02000000000000000000" pitchFamily="2" charset="0"/>
                <a:ea typeface="Roboto" panose="02000000000000000000" pitchFamily="2" charset="0"/>
                <a:cs typeface="Roboto" panose="02000000000000000000" pitchFamily="2" charset="0"/>
              </a:rPr>
              <a:t> to the left of y-axis labels indicate the directionality of IgG-score differences from Figure 2.</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95815" y="8767626"/>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845146"/>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933670"/>
            <a:ext cx="12361146"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in which the stool sample and serum sample are derived from the same subject, no bacterial counts in both pools results in a missing value for IgG-seq scores for that taxon and limited techniques are available to recover meaningful values for those taxa.</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89909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29"/>
          <a:stretch>
            <a:fillRect/>
          </a:stretch>
        </p:blipFill>
        <p:spPr>
          <a:xfrm>
            <a:off x="33860226" y="1467547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3860226" y="1409458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3507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603" y="30117659"/>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58523">
            <a:off x="36905850" y="4673837"/>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801135" y="25354470"/>
            <a:ext cx="1255408" cy="369332"/>
          </a:xfrm>
          <a:prstGeom prst="rect">
            <a:avLst/>
          </a:prstGeom>
          <a:noFill/>
        </p:spPr>
        <p:txBody>
          <a:bodyPr wrap="none" rtlCol="0">
            <a:spAutoFit/>
          </a:bodyPr>
          <a:lstStyle/>
          <a:p>
            <a:r>
              <a:rPr lang="en-US" dirty="0"/>
              <a:t>PI-ME/CFS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382748" y="23471577"/>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63488" y="24094101"/>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63488" y="2500751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2876143"/>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42436" y="26237922"/>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PI-ME/CFS participants</a:t>
            </a: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609685"/>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22557" y="10641109"/>
            <a:ext cx="12700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4CC11C-0002-7DC7-75C5-EF7392433A44}"/>
              </a:ext>
            </a:extLst>
          </p:cNvPr>
          <p:cNvPicPr>
            <a:picLocks noChangeAspect="1"/>
          </p:cNvPicPr>
          <p:nvPr/>
        </p:nvPicPr>
        <p:blipFill>
          <a:blip r:embed="rId33"/>
          <a:stretch>
            <a:fillRect/>
          </a:stretch>
        </p:blipFill>
        <p:spPr>
          <a:xfrm>
            <a:off x="27105991" y="26564366"/>
            <a:ext cx="4114800" cy="4114800"/>
          </a:xfrm>
          <a:prstGeom prst="rect">
            <a:avLst/>
          </a:prstGeom>
        </p:spPr>
      </p:pic>
      <p:sp>
        <p:nvSpPr>
          <p:cNvPr id="27" name="TextBox 26">
            <a:extLst>
              <a:ext uri="{FF2B5EF4-FFF2-40B4-BE49-F238E27FC236}">
                <a16:creationId xmlns:a16="http://schemas.microsoft.com/office/drawing/2014/main" id="{AF6D06C7-C979-7653-9B0E-EA0068009844}"/>
              </a:ext>
            </a:extLst>
          </p:cNvPr>
          <p:cNvSpPr txBox="1"/>
          <p:nvPr/>
        </p:nvSpPr>
        <p:spPr>
          <a:xfrm>
            <a:off x="26549805" y="30449555"/>
            <a:ext cx="5227172" cy="369332"/>
          </a:xfrm>
          <a:prstGeom prst="rect">
            <a:avLst/>
          </a:prstGeom>
          <a:noFill/>
        </p:spPr>
        <p:txBody>
          <a:bodyPr wrap="square">
            <a:spAutoFit/>
          </a:bodyPr>
          <a:lstStyle/>
          <a:p>
            <a:pPr algn="ctr"/>
            <a:r>
              <a:rPr lang="en-US" dirty="0" err="1"/>
              <a:t>ktmbiome-niaid.github.io</a:t>
            </a:r>
            <a:r>
              <a:rPr lang="en-US" dirty="0"/>
              <a:t>/</a:t>
            </a:r>
            <a:r>
              <a:rPr lang="en-US" dirty="0" err="1"/>
              <a:t>IgGSeq</a:t>
            </a:r>
            <a:r>
              <a:rPr lang="en-US" dirty="0"/>
              <a:t>-in-PI-MECFS</a:t>
            </a:r>
          </a:p>
        </p:txBody>
      </p:sp>
      <p:sp>
        <p:nvSpPr>
          <p:cNvPr id="31" name="TextBox 30">
            <a:extLst>
              <a:ext uri="{FF2B5EF4-FFF2-40B4-BE49-F238E27FC236}">
                <a16:creationId xmlns:a16="http://schemas.microsoft.com/office/drawing/2014/main" id="{02E31B3B-576D-3926-91AC-F7E28B4EAAF2}"/>
              </a:ext>
            </a:extLst>
          </p:cNvPr>
          <p:cNvSpPr txBox="1"/>
          <p:nvPr/>
        </p:nvSpPr>
        <p:spPr>
          <a:xfrm>
            <a:off x="11304779" y="12674395"/>
            <a:ext cx="1257075" cy="253916"/>
          </a:xfrm>
          <a:prstGeom prst="rect">
            <a:avLst/>
          </a:prstGeom>
          <a:solidFill>
            <a:schemeClr val="bg1"/>
          </a:solidFill>
        </p:spPr>
        <p:txBody>
          <a:bodyPr wrap="none" rtlCol="0">
            <a:spAutoFit/>
          </a:bodyPr>
          <a:lstStyle/>
          <a:p>
            <a:r>
              <a:rPr lang="en-US" sz="1050" dirty="0"/>
              <a:t>HV          PI-ME/CFS</a:t>
            </a:r>
          </a:p>
        </p:txBody>
      </p:sp>
      <p:sp>
        <p:nvSpPr>
          <p:cNvPr id="44" name="TextBox 43">
            <a:extLst>
              <a:ext uri="{FF2B5EF4-FFF2-40B4-BE49-F238E27FC236}">
                <a16:creationId xmlns:a16="http://schemas.microsoft.com/office/drawing/2014/main" id="{4555B48F-E707-2CC5-4371-A410C0219888}"/>
              </a:ext>
            </a:extLst>
          </p:cNvPr>
          <p:cNvSpPr txBox="1"/>
          <p:nvPr/>
        </p:nvSpPr>
        <p:spPr>
          <a:xfrm>
            <a:off x="12957954" y="12714527"/>
            <a:ext cx="1257075" cy="253916"/>
          </a:xfrm>
          <a:prstGeom prst="rect">
            <a:avLst/>
          </a:prstGeom>
          <a:solidFill>
            <a:schemeClr val="bg1"/>
          </a:solidFill>
        </p:spPr>
        <p:txBody>
          <a:bodyPr wrap="none" rtlCol="0">
            <a:spAutoFit/>
          </a:bodyPr>
          <a:lstStyle/>
          <a:p>
            <a:r>
              <a:rPr lang="en-US" sz="1050" dirty="0"/>
              <a:t>HV          PI-ME/CFS</a:t>
            </a:r>
          </a:p>
        </p:txBody>
      </p:sp>
      <p:sp>
        <p:nvSpPr>
          <p:cNvPr id="1035" name="TextBox 1034">
            <a:extLst>
              <a:ext uri="{FF2B5EF4-FFF2-40B4-BE49-F238E27FC236}">
                <a16:creationId xmlns:a16="http://schemas.microsoft.com/office/drawing/2014/main" id="{5D827B31-5A00-EAC3-DCDC-550751E940A0}"/>
              </a:ext>
            </a:extLst>
          </p:cNvPr>
          <p:cNvSpPr txBox="1"/>
          <p:nvPr/>
        </p:nvSpPr>
        <p:spPr>
          <a:xfrm>
            <a:off x="34055659" y="12588416"/>
            <a:ext cx="1016881" cy="707630"/>
          </a:xfrm>
          <a:prstGeom prst="rect">
            <a:avLst/>
          </a:prstGeom>
          <a:solidFill>
            <a:schemeClr val="bg1"/>
          </a:solidFill>
        </p:spPr>
        <p:txBody>
          <a:bodyPr wrap="none" rtlCol="0">
            <a:spAutoFit/>
          </a:bodyPr>
          <a:lstStyle/>
          <a:p>
            <a:pPr>
              <a:lnSpc>
                <a:spcPct val="150000"/>
              </a:lnSpc>
            </a:pPr>
            <a:r>
              <a:rPr lang="en-US" sz="1400" dirty="0"/>
              <a:t>HV</a:t>
            </a:r>
          </a:p>
          <a:p>
            <a:pPr>
              <a:lnSpc>
                <a:spcPct val="150000"/>
              </a:lnSpc>
            </a:pPr>
            <a:r>
              <a:rPr lang="en-US" sz="1400" dirty="0"/>
              <a:t>PI-ME/CFS</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5074346" y="9766035"/>
            <a:ext cx="2616486" cy="4278094"/>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PI-ME/CFS for 20 bacterial taxa. Taxa are sorted by the magnitude of difference between PI-ME/CFS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pic>
        <p:nvPicPr>
          <p:cNvPr id="1037" name="Picture 2">
            <a:extLst>
              <a:ext uri="{FF2B5EF4-FFF2-40B4-BE49-F238E27FC236}">
                <a16:creationId xmlns:a16="http://schemas.microsoft.com/office/drawing/2014/main" id="{32594F86-70B8-8039-3C3E-0D83EEFC604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8529" r="46252" b="39873"/>
          <a:stretch/>
        </p:blipFill>
        <p:spPr bwMode="auto">
          <a:xfrm>
            <a:off x="3351684" y="21671354"/>
            <a:ext cx="2841865" cy="1374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1BB749-BE6B-7121-DDEC-86CBB96B86A4}"/>
              </a:ext>
            </a:extLst>
          </p:cNvPr>
          <p:cNvSpPr txBox="1"/>
          <p:nvPr/>
        </p:nvSpPr>
        <p:spPr>
          <a:xfrm>
            <a:off x="10077603" y="28067742"/>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Amplicon sequencing has limited ability to provide information about bacterial functions, especially among bacteria with the potential to translocate</a:t>
            </a:r>
          </a:p>
        </p:txBody>
      </p:sp>
      <p:sp>
        <p:nvSpPr>
          <p:cNvPr id="10" name="Oval 9">
            <a:extLst>
              <a:ext uri="{FF2B5EF4-FFF2-40B4-BE49-F238E27FC236}">
                <a16:creationId xmlns:a16="http://schemas.microsoft.com/office/drawing/2014/main" id="{3FF8500E-F020-B67B-B2EC-6E060C812A30}"/>
              </a:ext>
            </a:extLst>
          </p:cNvPr>
          <p:cNvSpPr>
            <a:spLocks noChangeAspect="1"/>
          </p:cNvSpPr>
          <p:nvPr/>
        </p:nvSpPr>
        <p:spPr>
          <a:xfrm>
            <a:off x="25779353" y="1951375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7A041FC-2FE3-CE2D-62AA-8623BDF14518}"/>
              </a:ext>
            </a:extLst>
          </p:cNvPr>
          <p:cNvSpPr>
            <a:spLocks noChangeAspect="1"/>
          </p:cNvSpPr>
          <p:nvPr/>
        </p:nvSpPr>
        <p:spPr>
          <a:xfrm>
            <a:off x="26087292" y="1986813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23F439-FCC2-49B2-CFD7-A85F32D5A215}"/>
              </a:ext>
            </a:extLst>
          </p:cNvPr>
          <p:cNvSpPr>
            <a:spLocks noChangeAspect="1"/>
          </p:cNvSpPr>
          <p:nvPr/>
        </p:nvSpPr>
        <p:spPr>
          <a:xfrm>
            <a:off x="25930771" y="201940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7A4B0E6-B56D-0044-B34A-AC97ED2A9663}"/>
              </a:ext>
            </a:extLst>
          </p:cNvPr>
          <p:cNvSpPr>
            <a:spLocks noChangeAspect="1"/>
          </p:cNvSpPr>
          <p:nvPr/>
        </p:nvSpPr>
        <p:spPr>
          <a:xfrm>
            <a:off x="25980418" y="2051989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0C8D7DD-FCDF-51E8-1DC6-86BAB9D025FA}"/>
              </a:ext>
            </a:extLst>
          </p:cNvPr>
          <p:cNvSpPr>
            <a:spLocks noChangeAspect="1"/>
          </p:cNvSpPr>
          <p:nvPr/>
        </p:nvSpPr>
        <p:spPr>
          <a:xfrm>
            <a:off x="26123505" y="2084577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6D84AA70-7A19-5F38-4C65-59C97ECD91C2}"/>
              </a:ext>
            </a:extLst>
          </p:cNvPr>
          <p:cNvSpPr>
            <a:spLocks noChangeAspect="1"/>
          </p:cNvSpPr>
          <p:nvPr/>
        </p:nvSpPr>
        <p:spPr>
          <a:xfrm>
            <a:off x="25999924" y="2117003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3EB4E4F8-EFCF-08A2-E73C-39653C392458}"/>
              </a:ext>
            </a:extLst>
          </p:cNvPr>
          <p:cNvSpPr>
            <a:spLocks noChangeAspect="1"/>
          </p:cNvSpPr>
          <p:nvPr/>
        </p:nvSpPr>
        <p:spPr>
          <a:xfrm>
            <a:off x="26131058" y="2149256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D9B59387-48BA-F9E3-44E2-7AE6D32AF625}"/>
              </a:ext>
            </a:extLst>
          </p:cNvPr>
          <p:cNvSpPr>
            <a:spLocks noChangeAspect="1"/>
          </p:cNvSpPr>
          <p:nvPr/>
        </p:nvSpPr>
        <p:spPr>
          <a:xfrm>
            <a:off x="24765644" y="2183720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97A51752-AD5A-0665-C487-A1800E9AC317}"/>
              </a:ext>
            </a:extLst>
          </p:cNvPr>
          <p:cNvSpPr>
            <a:spLocks noChangeAspect="1"/>
          </p:cNvSpPr>
          <p:nvPr/>
        </p:nvSpPr>
        <p:spPr>
          <a:xfrm>
            <a:off x="25402858" y="22146032"/>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94033C18-6A72-AC41-3368-2E4B5A8C1E96}"/>
              </a:ext>
            </a:extLst>
          </p:cNvPr>
          <p:cNvSpPr>
            <a:spLocks noChangeAspect="1"/>
          </p:cNvSpPr>
          <p:nvPr/>
        </p:nvSpPr>
        <p:spPr>
          <a:xfrm>
            <a:off x="26100747" y="2247453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29F0411E-5C50-7F39-8AFA-B8673F40CCDF}"/>
              </a:ext>
            </a:extLst>
          </p:cNvPr>
          <p:cNvSpPr>
            <a:spLocks noChangeAspect="1"/>
          </p:cNvSpPr>
          <p:nvPr/>
        </p:nvSpPr>
        <p:spPr>
          <a:xfrm>
            <a:off x="25898017" y="228190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77F9B1C3-8A8B-4BC4-EC93-3D7D5A9949EF}"/>
              </a:ext>
            </a:extLst>
          </p:cNvPr>
          <p:cNvSpPr>
            <a:spLocks noChangeAspect="1"/>
          </p:cNvSpPr>
          <p:nvPr/>
        </p:nvSpPr>
        <p:spPr>
          <a:xfrm>
            <a:off x="26826125" y="23150672"/>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B6C230F7-31C0-A912-5387-98999C145C6C}"/>
              </a:ext>
            </a:extLst>
          </p:cNvPr>
          <p:cNvSpPr>
            <a:spLocks noChangeAspect="1"/>
          </p:cNvSpPr>
          <p:nvPr/>
        </p:nvSpPr>
        <p:spPr>
          <a:xfrm>
            <a:off x="26080570" y="234521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96B8CFF2-9618-F326-E641-2F61D79439BC}"/>
              </a:ext>
            </a:extLst>
          </p:cNvPr>
          <p:cNvSpPr>
            <a:spLocks noChangeAspect="1"/>
          </p:cNvSpPr>
          <p:nvPr/>
        </p:nvSpPr>
        <p:spPr>
          <a:xfrm>
            <a:off x="25885624" y="23779029"/>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EDD1FC50-927F-44B5-D94F-9AF7F86095F1}"/>
              </a:ext>
            </a:extLst>
          </p:cNvPr>
          <p:cNvSpPr>
            <a:spLocks noChangeAspect="1"/>
          </p:cNvSpPr>
          <p:nvPr/>
        </p:nvSpPr>
        <p:spPr>
          <a:xfrm>
            <a:off x="26554954" y="241218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BA02B8B7-CC93-63DF-FC38-5FCF926AA8E8}"/>
              </a:ext>
            </a:extLst>
          </p:cNvPr>
          <p:cNvSpPr>
            <a:spLocks noChangeAspect="1"/>
          </p:cNvSpPr>
          <p:nvPr/>
        </p:nvSpPr>
        <p:spPr>
          <a:xfrm>
            <a:off x="25820071" y="2444828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967</TotalTime>
  <Words>1181</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3</cp:revision>
  <cp:lastPrinted>2024-10-09T18:42:15Z</cp:lastPrinted>
  <dcterms:created xsi:type="dcterms:W3CDTF">2024-09-26T18:18:24Z</dcterms:created>
  <dcterms:modified xsi:type="dcterms:W3CDTF">2024-10-10T21:59:06Z</dcterms:modified>
</cp:coreProperties>
</file>