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40233600" cy="3200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1FF"/>
    <a:srgbClr val="FF0900"/>
    <a:srgbClr val="F2F2F2"/>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02FB5-1208-C94F-B091-6134B46BEC84}" v="91" dt="2024-10-23T13:39:02.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6277"/>
  </p:normalViewPr>
  <p:slideViewPr>
    <p:cSldViewPr snapToGrid="0">
      <p:cViewPr>
        <p:scale>
          <a:sx n="51" d="100"/>
          <a:sy n="51" d="100"/>
        </p:scale>
        <p:origin x="144" y="-4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uley, Kathryn (NIH/NIAID) [C]" userId="8123e298-eaa7-4067-960e-8e9acda1581f" providerId="ADAL" clId="{0C402FB5-1208-C94F-B091-6134B46BEC84}"/>
    <pc:docChg chg="undo custSel modSld">
      <pc:chgData name="McCauley, Kathryn (NIH/NIAID) [C]" userId="8123e298-eaa7-4067-960e-8e9acda1581f" providerId="ADAL" clId="{0C402FB5-1208-C94F-B091-6134B46BEC84}" dt="2024-10-23T13:39:32.280" v="2428" actId="20577"/>
      <pc:docMkLst>
        <pc:docMk/>
      </pc:docMkLst>
      <pc:sldChg chg="addSp modSp mod">
        <pc:chgData name="McCauley, Kathryn (NIH/NIAID) [C]" userId="8123e298-eaa7-4067-960e-8e9acda1581f" providerId="ADAL" clId="{0C402FB5-1208-C94F-B091-6134B46BEC84}" dt="2024-10-23T13:39:32.280" v="2428" actId="20577"/>
        <pc:sldMkLst>
          <pc:docMk/>
          <pc:sldMk cId="1538252808" sldId="257"/>
        </pc:sldMkLst>
        <pc:spChg chg="add mod">
          <ac:chgData name="McCauley, Kathryn (NIH/NIAID) [C]" userId="8123e298-eaa7-4067-960e-8e9acda1581f" providerId="ADAL" clId="{0C402FB5-1208-C94F-B091-6134B46BEC84}" dt="2024-10-11T12:39:45.355" v="1545" actId="20577"/>
          <ac:spMkLst>
            <pc:docMk/>
            <pc:sldMk cId="1538252808" sldId="257"/>
            <ac:spMk id="3" creationId="{2F1BB749-BE6B-7121-DDEC-86CBB96B86A4}"/>
          </ac:spMkLst>
        </pc:spChg>
        <pc:spChg chg="mod">
          <ac:chgData name="McCauley, Kathryn (NIH/NIAID) [C]" userId="8123e298-eaa7-4067-960e-8e9acda1581f" providerId="ADAL" clId="{0C402FB5-1208-C94F-B091-6134B46BEC84}" dt="2024-10-22T18:57:11.778" v="1755" actId="20577"/>
          <ac:spMkLst>
            <pc:docMk/>
            <pc:sldMk cId="1538252808" sldId="257"/>
            <ac:spMk id="5" creationId="{F05E9AA4-4C73-6C18-EA6F-DED383352859}"/>
          </ac:spMkLst>
        </pc:spChg>
        <pc:spChg chg="mod">
          <ac:chgData name="McCauley, Kathryn (NIH/NIAID) [C]" userId="8123e298-eaa7-4067-960e-8e9acda1581f" providerId="ADAL" clId="{0C402FB5-1208-C94F-B091-6134B46BEC84}" dt="2024-10-11T12:37:38.189" v="1232" actId="1036"/>
          <ac:spMkLst>
            <pc:docMk/>
            <pc:sldMk cId="1538252808" sldId="257"/>
            <ac:spMk id="9" creationId="{0A79A25F-13DE-FD06-BD59-E694648ED921}"/>
          </ac:spMkLst>
        </pc:spChg>
        <pc:spChg chg="add mod">
          <ac:chgData name="McCauley, Kathryn (NIH/NIAID) [C]" userId="8123e298-eaa7-4067-960e-8e9acda1581f" providerId="ADAL" clId="{0C402FB5-1208-C94F-B091-6134B46BEC84}" dt="2024-10-10T21:45:58.435" v="763" actId="1038"/>
          <ac:spMkLst>
            <pc:docMk/>
            <pc:sldMk cId="1538252808" sldId="257"/>
            <ac:spMk id="10" creationId="{3FF8500E-F020-B67B-B2EC-6E060C812A30}"/>
          </ac:spMkLst>
        </pc:spChg>
        <pc:spChg chg="mod">
          <ac:chgData name="McCauley, Kathryn (NIH/NIAID) [C]" userId="8123e298-eaa7-4067-960e-8e9acda1581f" providerId="ADAL" clId="{0C402FB5-1208-C94F-B091-6134B46BEC84}" dt="2024-10-10T21:59:03.342" v="1174" actId="20577"/>
          <ac:spMkLst>
            <pc:docMk/>
            <pc:sldMk cId="1538252808" sldId="257"/>
            <ac:spMk id="13" creationId="{12DE2103-9056-398D-06A1-53754FA9056A}"/>
          </ac:spMkLst>
        </pc:spChg>
        <pc:spChg chg="mod">
          <ac:chgData name="McCauley, Kathryn (NIH/NIAID) [C]" userId="8123e298-eaa7-4067-960e-8e9acda1581f" providerId="ADAL" clId="{0C402FB5-1208-C94F-B091-6134B46BEC84}" dt="2024-10-23T13:38:27.321" v="2409" actId="1036"/>
          <ac:spMkLst>
            <pc:docMk/>
            <pc:sldMk cId="1538252808" sldId="257"/>
            <ac:spMk id="19" creationId="{FEEF5A29-4482-94B4-F92E-5B93C6159EDF}"/>
          </ac:spMkLst>
        </pc:spChg>
        <pc:spChg chg="mod">
          <ac:chgData name="McCauley, Kathryn (NIH/NIAID) [C]" userId="8123e298-eaa7-4067-960e-8e9acda1581f" providerId="ADAL" clId="{0C402FB5-1208-C94F-B091-6134B46BEC84}" dt="2024-10-11T13:30:12.472" v="1689" actId="20577"/>
          <ac:spMkLst>
            <pc:docMk/>
            <pc:sldMk cId="1538252808" sldId="257"/>
            <ac:spMk id="21" creationId="{1C4D0C0F-5686-3D1F-E9DF-693862ECD8EB}"/>
          </ac:spMkLst>
        </pc:spChg>
        <pc:spChg chg="mod">
          <ac:chgData name="McCauley, Kathryn (NIH/NIAID) [C]" userId="8123e298-eaa7-4067-960e-8e9acda1581f" providerId="ADAL" clId="{0C402FB5-1208-C94F-B091-6134B46BEC84}" dt="2024-10-11T12:39:54.780" v="1560" actId="20577"/>
          <ac:spMkLst>
            <pc:docMk/>
            <pc:sldMk cId="1538252808" sldId="257"/>
            <ac:spMk id="22" creationId="{E78A71C4-F697-E1B8-179F-12202F810773}"/>
          </ac:spMkLst>
        </pc:spChg>
        <pc:spChg chg="mod">
          <ac:chgData name="McCauley, Kathryn (NIH/NIAID) [C]" userId="8123e298-eaa7-4067-960e-8e9acda1581f" providerId="ADAL" clId="{0C402FB5-1208-C94F-B091-6134B46BEC84}" dt="2024-10-23T13:38:32.247" v="2412" actId="1036"/>
          <ac:spMkLst>
            <pc:docMk/>
            <pc:sldMk cId="1538252808" sldId="257"/>
            <ac:spMk id="23" creationId="{8781B7B8-646E-9818-0982-F969F2790B87}"/>
          </ac:spMkLst>
        </pc:spChg>
        <pc:spChg chg="mod">
          <ac:chgData name="McCauley, Kathryn (NIH/NIAID) [C]" userId="8123e298-eaa7-4067-960e-8e9acda1581f" providerId="ADAL" clId="{0C402FB5-1208-C94F-B091-6134B46BEC84}" dt="2024-10-23T13:38:32.247" v="2412" actId="1036"/>
          <ac:spMkLst>
            <pc:docMk/>
            <pc:sldMk cId="1538252808" sldId="257"/>
            <ac:spMk id="28" creationId="{A4FDDD30-2F46-30D5-FF7C-2FF7B4DA413C}"/>
          </ac:spMkLst>
        </pc:spChg>
        <pc:spChg chg="mod">
          <ac:chgData name="McCauley, Kathryn (NIH/NIAID) [C]" userId="8123e298-eaa7-4067-960e-8e9acda1581f" providerId="ADAL" clId="{0C402FB5-1208-C94F-B091-6134B46BEC84}" dt="2024-10-23T13:37:43.912" v="2395" actId="1038"/>
          <ac:spMkLst>
            <pc:docMk/>
            <pc:sldMk cId="1538252808" sldId="257"/>
            <ac:spMk id="31" creationId="{02E31B3B-576D-3926-91AC-F7E28B4EAAF2}"/>
          </ac:spMkLst>
        </pc:spChg>
        <pc:spChg chg="add mod">
          <ac:chgData name="McCauley, Kathryn (NIH/NIAID) [C]" userId="8123e298-eaa7-4067-960e-8e9acda1581f" providerId="ADAL" clId="{0C402FB5-1208-C94F-B091-6134B46BEC84}" dt="2024-10-10T21:46:05.301" v="764" actId="14100"/>
          <ac:spMkLst>
            <pc:docMk/>
            <pc:sldMk cId="1538252808" sldId="257"/>
            <ac:spMk id="33" creationId="{C7A041FC-2FE3-CE2D-62AA-8623BDF14518}"/>
          </ac:spMkLst>
        </pc:spChg>
        <pc:spChg chg="add mod">
          <ac:chgData name="McCauley, Kathryn (NIH/NIAID) [C]" userId="8123e298-eaa7-4067-960e-8e9acda1581f" providerId="ADAL" clId="{0C402FB5-1208-C94F-B091-6134B46BEC84}" dt="2024-10-10T21:46:19.843" v="772" actId="1035"/>
          <ac:spMkLst>
            <pc:docMk/>
            <pc:sldMk cId="1538252808" sldId="257"/>
            <ac:spMk id="34" creationId="{6323F439-FCC2-49B2-CFD7-A85F32D5A215}"/>
          </ac:spMkLst>
        </pc:spChg>
        <pc:spChg chg="mod">
          <ac:chgData name="McCauley, Kathryn (NIH/NIAID) [C]" userId="8123e298-eaa7-4067-960e-8e9acda1581f" providerId="ADAL" clId="{0C402FB5-1208-C94F-B091-6134B46BEC84}" dt="2024-10-23T13:37:28.768" v="2386" actId="1037"/>
          <ac:spMkLst>
            <pc:docMk/>
            <pc:sldMk cId="1538252808" sldId="257"/>
            <ac:spMk id="36" creationId="{76E20482-2063-F529-A2BF-8427E2412B0A}"/>
          </ac:spMkLst>
        </pc:spChg>
        <pc:spChg chg="add mod">
          <ac:chgData name="McCauley, Kathryn (NIH/NIAID) [C]" userId="8123e298-eaa7-4067-960e-8e9acda1581f" providerId="ADAL" clId="{0C402FB5-1208-C94F-B091-6134B46BEC84}" dt="2024-10-10T21:46:30.307" v="774" actId="1076"/>
          <ac:spMkLst>
            <pc:docMk/>
            <pc:sldMk cId="1538252808" sldId="257"/>
            <ac:spMk id="38" creationId="{77A4B0E6-B56D-0044-B34A-AC97ED2A9663}"/>
          </ac:spMkLst>
        </pc:spChg>
        <pc:spChg chg="add mod">
          <ac:chgData name="McCauley, Kathryn (NIH/NIAID) [C]" userId="8123e298-eaa7-4067-960e-8e9acda1581f" providerId="ADAL" clId="{0C402FB5-1208-C94F-B091-6134B46BEC84}" dt="2024-10-10T21:46:40.577" v="776" actId="1076"/>
          <ac:spMkLst>
            <pc:docMk/>
            <pc:sldMk cId="1538252808" sldId="257"/>
            <ac:spMk id="39" creationId="{C0C8D7DD-FCDF-51E8-1DC6-86BAB9D025FA}"/>
          </ac:spMkLst>
        </pc:spChg>
        <pc:spChg chg="mod">
          <ac:chgData name="McCauley, Kathryn (NIH/NIAID) [C]" userId="8123e298-eaa7-4067-960e-8e9acda1581f" providerId="ADAL" clId="{0C402FB5-1208-C94F-B091-6134B46BEC84}" dt="2024-10-11T12:37:38.189" v="1232" actId="1036"/>
          <ac:spMkLst>
            <pc:docMk/>
            <pc:sldMk cId="1538252808" sldId="257"/>
            <ac:spMk id="41" creationId="{4BBB8E3F-4A02-A356-F3C5-CABCB9EA6EDB}"/>
          </ac:spMkLst>
        </pc:spChg>
        <pc:spChg chg="mod">
          <ac:chgData name="McCauley, Kathryn (NIH/NIAID) [C]" userId="8123e298-eaa7-4067-960e-8e9acda1581f" providerId="ADAL" clId="{0C402FB5-1208-C94F-B091-6134B46BEC84}" dt="2024-10-11T12:37:45.027" v="1234" actId="1035"/>
          <ac:spMkLst>
            <pc:docMk/>
            <pc:sldMk cId="1538252808" sldId="257"/>
            <ac:spMk id="42" creationId="{BCAA0DB4-FC20-3C3C-C6F6-FA116F205340}"/>
          </ac:spMkLst>
        </pc:spChg>
        <pc:spChg chg="mod">
          <ac:chgData name="McCauley, Kathryn (NIH/NIAID) [C]" userId="8123e298-eaa7-4067-960e-8e9acda1581f" providerId="ADAL" clId="{0C402FB5-1208-C94F-B091-6134B46BEC84}" dt="2024-10-23T13:37:43.912" v="2395" actId="1038"/>
          <ac:spMkLst>
            <pc:docMk/>
            <pc:sldMk cId="1538252808" sldId="257"/>
            <ac:spMk id="44" creationId="{4555B48F-E707-2CC5-4371-A410C0219888}"/>
          </ac:spMkLst>
        </pc:spChg>
        <pc:spChg chg="mod">
          <ac:chgData name="McCauley, Kathryn (NIH/NIAID) [C]" userId="8123e298-eaa7-4067-960e-8e9acda1581f" providerId="ADAL" clId="{0C402FB5-1208-C94F-B091-6134B46BEC84}" dt="2024-10-10T21:44:26.241" v="742" actId="1035"/>
          <ac:spMkLst>
            <pc:docMk/>
            <pc:sldMk cId="1538252808" sldId="257"/>
            <ac:spMk id="46" creationId="{1F5AA803-EB7B-4D90-1F1E-4CE8BA1AA2ED}"/>
          </ac:spMkLst>
        </pc:spChg>
        <pc:spChg chg="mod">
          <ac:chgData name="McCauley, Kathryn (NIH/NIAID) [C]" userId="8123e298-eaa7-4067-960e-8e9acda1581f" providerId="ADAL" clId="{0C402FB5-1208-C94F-B091-6134B46BEC84}" dt="2024-10-23T13:37:34.848" v="2388" actId="1076"/>
          <ac:spMkLst>
            <pc:docMk/>
            <pc:sldMk cId="1538252808" sldId="257"/>
            <ac:spMk id="48" creationId="{95FDF5CF-7BAE-801F-EC42-63FC353CDB2E}"/>
          </ac:spMkLst>
        </pc:spChg>
        <pc:spChg chg="mod">
          <ac:chgData name="McCauley, Kathryn (NIH/NIAID) [C]" userId="8123e298-eaa7-4067-960e-8e9acda1581f" providerId="ADAL" clId="{0C402FB5-1208-C94F-B091-6134B46BEC84}" dt="2024-10-23T13:37:43.912" v="2395" actId="1038"/>
          <ac:spMkLst>
            <pc:docMk/>
            <pc:sldMk cId="1538252808" sldId="257"/>
            <ac:spMk id="49" creationId="{3D46B2F8-A0E3-F28C-D9A1-7CC6D3A5354B}"/>
          </ac:spMkLst>
        </pc:spChg>
        <pc:spChg chg="mod">
          <ac:chgData name="McCauley, Kathryn (NIH/NIAID) [C]" userId="8123e298-eaa7-4067-960e-8e9acda1581f" providerId="ADAL" clId="{0C402FB5-1208-C94F-B091-6134B46BEC84}" dt="2024-10-23T13:37:28.768" v="2386" actId="1037"/>
          <ac:spMkLst>
            <pc:docMk/>
            <pc:sldMk cId="1538252808" sldId="257"/>
            <ac:spMk id="50" creationId="{6EE87C16-53E2-2584-DE87-D931ED486B03}"/>
          </ac:spMkLst>
        </pc:spChg>
        <pc:spChg chg="mod">
          <ac:chgData name="McCauley, Kathryn (NIH/NIAID) [C]" userId="8123e298-eaa7-4067-960e-8e9acda1581f" providerId="ADAL" clId="{0C402FB5-1208-C94F-B091-6134B46BEC84}" dt="2024-10-23T13:37:28.768" v="2386" actId="1037"/>
          <ac:spMkLst>
            <pc:docMk/>
            <pc:sldMk cId="1538252808" sldId="257"/>
            <ac:spMk id="51" creationId="{9D08971E-D850-A8B5-A66E-FD1536DF674A}"/>
          </ac:spMkLst>
        </pc:spChg>
        <pc:spChg chg="mod">
          <ac:chgData name="McCauley, Kathryn (NIH/NIAID) [C]" userId="8123e298-eaa7-4067-960e-8e9acda1581f" providerId="ADAL" clId="{0C402FB5-1208-C94F-B091-6134B46BEC84}" dt="2024-10-23T13:37:28.768" v="2386" actId="1037"/>
          <ac:spMkLst>
            <pc:docMk/>
            <pc:sldMk cId="1538252808" sldId="257"/>
            <ac:spMk id="52" creationId="{069C7E63-F924-5E7D-7AD3-626040A3C2B3}"/>
          </ac:spMkLst>
        </pc:spChg>
        <pc:spChg chg="mod">
          <ac:chgData name="McCauley, Kathryn (NIH/NIAID) [C]" userId="8123e298-eaa7-4067-960e-8e9acda1581f" providerId="ADAL" clId="{0C402FB5-1208-C94F-B091-6134B46BEC84}" dt="2024-10-23T13:37:28.768" v="2386" actId="1037"/>
          <ac:spMkLst>
            <pc:docMk/>
            <pc:sldMk cId="1538252808" sldId="257"/>
            <ac:spMk id="53" creationId="{63255C69-88EB-23D3-91EE-C4E825BDE12D}"/>
          </ac:spMkLst>
        </pc:spChg>
        <pc:spChg chg="mod">
          <ac:chgData name="McCauley, Kathryn (NIH/NIAID) [C]" userId="8123e298-eaa7-4067-960e-8e9acda1581f" providerId="ADAL" clId="{0C402FB5-1208-C94F-B091-6134B46BEC84}" dt="2024-10-23T13:37:28.768" v="2386" actId="1037"/>
          <ac:spMkLst>
            <pc:docMk/>
            <pc:sldMk cId="1538252808" sldId="257"/>
            <ac:spMk id="54" creationId="{C3E3074A-D0AA-72A7-1E72-DC3C7F0C80B1}"/>
          </ac:spMkLst>
        </pc:spChg>
        <pc:spChg chg="mod">
          <ac:chgData name="McCauley, Kathryn (NIH/NIAID) [C]" userId="8123e298-eaa7-4067-960e-8e9acda1581f" providerId="ADAL" clId="{0C402FB5-1208-C94F-B091-6134B46BEC84}" dt="2024-10-23T13:37:28.768" v="2386" actId="1037"/>
          <ac:spMkLst>
            <pc:docMk/>
            <pc:sldMk cId="1538252808" sldId="257"/>
            <ac:spMk id="55" creationId="{07802011-D821-7848-43E9-2330BA50D123}"/>
          </ac:spMkLst>
        </pc:spChg>
        <pc:spChg chg="mod">
          <ac:chgData name="McCauley, Kathryn (NIH/NIAID) [C]" userId="8123e298-eaa7-4067-960e-8e9acda1581f" providerId="ADAL" clId="{0C402FB5-1208-C94F-B091-6134B46BEC84}" dt="2024-10-23T13:37:28.768" v="2386" actId="1037"/>
          <ac:spMkLst>
            <pc:docMk/>
            <pc:sldMk cId="1538252808" sldId="257"/>
            <ac:spMk id="56" creationId="{F20F99F2-DB8A-F246-EC24-93467DE96EE3}"/>
          </ac:spMkLst>
        </pc:spChg>
        <pc:spChg chg="mod">
          <ac:chgData name="McCauley, Kathryn (NIH/NIAID) [C]" userId="8123e298-eaa7-4067-960e-8e9acda1581f" providerId="ADAL" clId="{0C402FB5-1208-C94F-B091-6134B46BEC84}" dt="2024-10-23T13:37:28.768" v="2386" actId="1037"/>
          <ac:spMkLst>
            <pc:docMk/>
            <pc:sldMk cId="1538252808" sldId="257"/>
            <ac:spMk id="57" creationId="{8C2745FB-F3FD-6823-722E-0A3D44939DA9}"/>
          </ac:spMkLst>
        </pc:spChg>
        <pc:spChg chg="mod">
          <ac:chgData name="McCauley, Kathryn (NIH/NIAID) [C]" userId="8123e298-eaa7-4067-960e-8e9acda1581f" providerId="ADAL" clId="{0C402FB5-1208-C94F-B091-6134B46BEC84}" dt="2024-10-23T13:37:28.768" v="2386" actId="1037"/>
          <ac:spMkLst>
            <pc:docMk/>
            <pc:sldMk cId="1538252808" sldId="257"/>
            <ac:spMk id="58" creationId="{6644EF7D-A272-84B3-A857-F490EA5EE5F7}"/>
          </ac:spMkLst>
        </pc:spChg>
        <pc:spChg chg="mod">
          <ac:chgData name="McCauley, Kathryn (NIH/NIAID) [C]" userId="8123e298-eaa7-4067-960e-8e9acda1581f" providerId="ADAL" clId="{0C402FB5-1208-C94F-B091-6134B46BEC84}" dt="2024-10-23T13:37:28.768" v="2386" actId="1037"/>
          <ac:spMkLst>
            <pc:docMk/>
            <pc:sldMk cId="1538252808" sldId="257"/>
            <ac:spMk id="59" creationId="{2A76AAEA-E5EC-20A0-1EA1-0881EA7BA0ED}"/>
          </ac:spMkLst>
        </pc:spChg>
        <pc:spChg chg="mod">
          <ac:chgData name="McCauley, Kathryn (NIH/NIAID) [C]" userId="8123e298-eaa7-4067-960e-8e9acda1581f" providerId="ADAL" clId="{0C402FB5-1208-C94F-B091-6134B46BEC84}" dt="2024-10-23T13:37:28.768" v="2386" actId="1037"/>
          <ac:spMkLst>
            <pc:docMk/>
            <pc:sldMk cId="1538252808" sldId="257"/>
            <ac:spMk id="60" creationId="{05F77DA5-EED0-DC44-E9DA-BB9C8116B053}"/>
          </ac:spMkLst>
        </pc:spChg>
        <pc:spChg chg="mod">
          <ac:chgData name="McCauley, Kathryn (NIH/NIAID) [C]" userId="8123e298-eaa7-4067-960e-8e9acda1581f" providerId="ADAL" clId="{0C402FB5-1208-C94F-B091-6134B46BEC84}" dt="2024-10-23T13:37:28.768" v="2386" actId="1037"/>
          <ac:spMkLst>
            <pc:docMk/>
            <pc:sldMk cId="1538252808" sldId="257"/>
            <ac:spMk id="61" creationId="{A00A6B99-BC3E-3D2E-F74C-6B920ABF1112}"/>
          </ac:spMkLst>
        </pc:spChg>
        <pc:spChg chg="mod">
          <ac:chgData name="McCauley, Kathryn (NIH/NIAID) [C]" userId="8123e298-eaa7-4067-960e-8e9acda1581f" providerId="ADAL" clId="{0C402FB5-1208-C94F-B091-6134B46BEC84}" dt="2024-10-23T13:37:28.768" v="2386" actId="1037"/>
          <ac:spMkLst>
            <pc:docMk/>
            <pc:sldMk cId="1538252808" sldId="257"/>
            <ac:spMk id="62" creationId="{AC89040D-D21B-4504-C134-D80E6D2B1BFF}"/>
          </ac:spMkLst>
        </pc:spChg>
        <pc:spChg chg="mod">
          <ac:chgData name="McCauley, Kathryn (NIH/NIAID) [C]" userId="8123e298-eaa7-4067-960e-8e9acda1581f" providerId="ADAL" clId="{0C402FB5-1208-C94F-B091-6134B46BEC84}" dt="2024-10-23T13:37:28.768" v="2386" actId="1037"/>
          <ac:spMkLst>
            <pc:docMk/>
            <pc:sldMk cId="1538252808" sldId="257"/>
            <ac:spMk id="63" creationId="{85C5BD45-3C65-003D-A069-27B0A97BFE27}"/>
          </ac:spMkLst>
        </pc:spChg>
        <pc:spChg chg="mod">
          <ac:chgData name="McCauley, Kathryn (NIH/NIAID) [C]" userId="8123e298-eaa7-4067-960e-8e9acda1581f" providerId="ADAL" clId="{0C402FB5-1208-C94F-B091-6134B46BEC84}" dt="2024-10-11T13:30:19.924" v="1694" actId="1036"/>
          <ac:spMkLst>
            <pc:docMk/>
            <pc:sldMk cId="1538252808" sldId="257"/>
            <ac:spMk id="1026" creationId="{CBB40510-E8B7-5137-BAB9-53AE83D04521}"/>
          </ac:spMkLst>
        </pc:spChg>
        <pc:spChg chg="add mod">
          <ac:chgData name="McCauley, Kathryn (NIH/NIAID) [C]" userId="8123e298-eaa7-4067-960e-8e9acda1581f" providerId="ADAL" clId="{0C402FB5-1208-C94F-B091-6134B46BEC84}" dt="2024-10-10T21:46:47.761" v="783" actId="1038"/>
          <ac:spMkLst>
            <pc:docMk/>
            <pc:sldMk cId="1538252808" sldId="257"/>
            <ac:spMk id="1027" creationId="{6D84AA70-7A19-5F38-4C65-59C97ECD91C2}"/>
          </ac:spMkLst>
        </pc:spChg>
        <pc:spChg chg="mod">
          <ac:chgData name="McCauley, Kathryn (NIH/NIAID) [C]" userId="8123e298-eaa7-4067-960e-8e9acda1581f" providerId="ADAL" clId="{0C402FB5-1208-C94F-B091-6134B46BEC84}" dt="2024-10-10T21:24:23.539" v="62" actId="1037"/>
          <ac:spMkLst>
            <pc:docMk/>
            <pc:sldMk cId="1538252808" sldId="257"/>
            <ac:spMk id="1030" creationId="{04C874F6-88B8-AEC9-0831-AE90BD572DB4}"/>
          </ac:spMkLst>
        </pc:spChg>
        <pc:spChg chg="mod">
          <ac:chgData name="McCauley, Kathryn (NIH/NIAID) [C]" userId="8123e298-eaa7-4067-960e-8e9acda1581f" providerId="ADAL" clId="{0C402FB5-1208-C94F-B091-6134B46BEC84}" dt="2024-10-23T13:37:28.768" v="2386" actId="1037"/>
          <ac:spMkLst>
            <pc:docMk/>
            <pc:sldMk cId="1538252808" sldId="257"/>
            <ac:spMk id="1031" creationId="{74FEE779-26BA-5315-9185-5804B005A03F}"/>
          </ac:spMkLst>
        </pc:spChg>
        <pc:spChg chg="mod">
          <ac:chgData name="McCauley, Kathryn (NIH/NIAID) [C]" userId="8123e298-eaa7-4067-960e-8e9acda1581f" providerId="ADAL" clId="{0C402FB5-1208-C94F-B091-6134B46BEC84}" dt="2024-10-11T13:32:20.313" v="1703" actId="20577"/>
          <ac:spMkLst>
            <pc:docMk/>
            <pc:sldMk cId="1538252808" sldId="257"/>
            <ac:spMk id="1033" creationId="{E4445685-F59B-C83F-5687-D4DA7C4BEF5F}"/>
          </ac:spMkLst>
        </pc:spChg>
        <pc:spChg chg="mod">
          <ac:chgData name="McCauley, Kathryn (NIH/NIAID) [C]" userId="8123e298-eaa7-4067-960e-8e9acda1581f" providerId="ADAL" clId="{0C402FB5-1208-C94F-B091-6134B46BEC84}" dt="2024-10-23T13:37:28.768" v="2386" actId="1037"/>
          <ac:spMkLst>
            <pc:docMk/>
            <pc:sldMk cId="1538252808" sldId="257"/>
            <ac:spMk id="1035" creationId="{5D827B31-5A00-EAC3-DCDC-550751E940A0}"/>
          </ac:spMkLst>
        </pc:spChg>
        <pc:spChg chg="mod">
          <ac:chgData name="McCauley, Kathryn (NIH/NIAID) [C]" userId="8123e298-eaa7-4067-960e-8e9acda1581f" providerId="ADAL" clId="{0C402FB5-1208-C94F-B091-6134B46BEC84}" dt="2024-10-23T13:39:32.280" v="2428" actId="20577"/>
          <ac:spMkLst>
            <pc:docMk/>
            <pc:sldMk cId="1538252808" sldId="257"/>
            <ac:spMk id="1041" creationId="{2BBFEE76-7B0D-C73E-0997-19BEB01699AD}"/>
          </ac:spMkLst>
        </pc:spChg>
        <pc:spChg chg="mod">
          <ac:chgData name="McCauley, Kathryn (NIH/NIAID) [C]" userId="8123e298-eaa7-4067-960e-8e9acda1581f" providerId="ADAL" clId="{0C402FB5-1208-C94F-B091-6134B46BEC84}" dt="2024-10-11T12:38:04.740" v="1245" actId="1036"/>
          <ac:spMkLst>
            <pc:docMk/>
            <pc:sldMk cId="1538252808" sldId="257"/>
            <ac:spMk id="1042" creationId="{A8BA2A78-B362-A075-4EDE-B3898128443F}"/>
          </ac:spMkLst>
        </pc:spChg>
        <pc:spChg chg="mod">
          <ac:chgData name="McCauley, Kathryn (NIH/NIAID) [C]" userId="8123e298-eaa7-4067-960e-8e9acda1581f" providerId="ADAL" clId="{0C402FB5-1208-C94F-B091-6134B46BEC84}" dt="2024-10-11T12:38:04.740" v="1245" actId="1036"/>
          <ac:spMkLst>
            <pc:docMk/>
            <pc:sldMk cId="1538252808" sldId="257"/>
            <ac:spMk id="1043" creationId="{504A633B-5EAE-BE71-18B7-57FAEDE0B009}"/>
          </ac:spMkLst>
        </pc:spChg>
        <pc:spChg chg="mod">
          <ac:chgData name="McCauley, Kathryn (NIH/NIAID) [C]" userId="8123e298-eaa7-4067-960e-8e9acda1581f" providerId="ADAL" clId="{0C402FB5-1208-C94F-B091-6134B46BEC84}" dt="2024-10-11T12:42:54.517" v="1635" actId="1035"/>
          <ac:spMkLst>
            <pc:docMk/>
            <pc:sldMk cId="1538252808" sldId="257"/>
            <ac:spMk id="1045" creationId="{F49BE465-CE6B-6EDC-A685-7E87EB75E856}"/>
          </ac:spMkLst>
        </pc:spChg>
        <pc:spChg chg="add mod">
          <ac:chgData name="McCauley, Kathryn (NIH/NIAID) [C]" userId="8123e298-eaa7-4067-960e-8e9acda1581f" providerId="ADAL" clId="{0C402FB5-1208-C94F-B091-6134B46BEC84}" dt="2024-10-10T21:47:08.680" v="804" actId="1038"/>
          <ac:spMkLst>
            <pc:docMk/>
            <pc:sldMk cId="1538252808" sldId="257"/>
            <ac:spMk id="1048" creationId="{3EB4E4F8-EFCF-08A2-E73C-39653C392458}"/>
          </ac:spMkLst>
        </pc:spChg>
        <pc:spChg chg="mod">
          <ac:chgData name="McCauley, Kathryn (NIH/NIAID) [C]" userId="8123e298-eaa7-4067-960e-8e9acda1581f" providerId="ADAL" clId="{0C402FB5-1208-C94F-B091-6134B46BEC84}" dt="2024-10-11T12:38:04.740" v="1245" actId="1036"/>
          <ac:spMkLst>
            <pc:docMk/>
            <pc:sldMk cId="1538252808" sldId="257"/>
            <ac:spMk id="1049" creationId="{F5CEAACC-EC81-B1F4-D272-FAD40BB8C1B5}"/>
          </ac:spMkLst>
        </pc:spChg>
        <pc:spChg chg="add mod">
          <ac:chgData name="McCauley, Kathryn (NIH/NIAID) [C]" userId="8123e298-eaa7-4067-960e-8e9acda1581f" providerId="ADAL" clId="{0C402FB5-1208-C94F-B091-6134B46BEC84}" dt="2024-10-10T21:47:22.929" v="812" actId="1035"/>
          <ac:spMkLst>
            <pc:docMk/>
            <pc:sldMk cId="1538252808" sldId="257"/>
            <ac:spMk id="1050" creationId="{D9B59387-48BA-F9E3-44E2-7AE6D32AF625}"/>
          </ac:spMkLst>
        </pc:spChg>
        <pc:spChg chg="add mod">
          <ac:chgData name="McCauley, Kathryn (NIH/NIAID) [C]" userId="8123e298-eaa7-4067-960e-8e9acda1581f" providerId="ADAL" clId="{0C402FB5-1208-C94F-B091-6134B46BEC84}" dt="2024-10-10T21:47:55.823" v="819" actId="1037"/>
          <ac:spMkLst>
            <pc:docMk/>
            <pc:sldMk cId="1538252808" sldId="257"/>
            <ac:spMk id="1051" creationId="{97A51752-AD5A-0665-C487-A1800E9AC317}"/>
          </ac:spMkLst>
        </pc:spChg>
        <pc:spChg chg="add mod">
          <ac:chgData name="McCauley, Kathryn (NIH/NIAID) [C]" userId="8123e298-eaa7-4067-960e-8e9acda1581f" providerId="ADAL" clId="{0C402FB5-1208-C94F-B091-6134B46BEC84}" dt="2024-10-10T21:48:08.155" v="827" actId="1038"/>
          <ac:spMkLst>
            <pc:docMk/>
            <pc:sldMk cId="1538252808" sldId="257"/>
            <ac:spMk id="1052" creationId="{94033C18-6A72-AC41-3368-2E4B5A8C1E96}"/>
          </ac:spMkLst>
        </pc:spChg>
        <pc:spChg chg="add mod">
          <ac:chgData name="McCauley, Kathryn (NIH/NIAID) [C]" userId="8123e298-eaa7-4067-960e-8e9acda1581f" providerId="ADAL" clId="{0C402FB5-1208-C94F-B091-6134B46BEC84}" dt="2024-10-10T21:49:14.823" v="836" actId="1038"/>
          <ac:spMkLst>
            <pc:docMk/>
            <pc:sldMk cId="1538252808" sldId="257"/>
            <ac:spMk id="1054" creationId="{29F0411E-5C50-7F39-8AFA-B8673F40CCDF}"/>
          </ac:spMkLst>
        </pc:spChg>
        <pc:spChg chg="mod">
          <ac:chgData name="McCauley, Kathryn (NIH/NIAID) [C]" userId="8123e298-eaa7-4067-960e-8e9acda1581f" providerId="ADAL" clId="{0C402FB5-1208-C94F-B091-6134B46BEC84}" dt="2024-10-23T13:37:43.912" v="2395" actId="1038"/>
          <ac:spMkLst>
            <pc:docMk/>
            <pc:sldMk cId="1538252808" sldId="257"/>
            <ac:spMk id="1057" creationId="{31CE9A01-ECF3-3B21-723C-0AA742AAE434}"/>
          </ac:spMkLst>
        </pc:spChg>
        <pc:spChg chg="mod">
          <ac:chgData name="McCauley, Kathryn (NIH/NIAID) [C]" userId="8123e298-eaa7-4067-960e-8e9acda1581f" providerId="ADAL" clId="{0C402FB5-1208-C94F-B091-6134B46BEC84}" dt="2024-10-23T13:37:28.768" v="2386" actId="1037"/>
          <ac:spMkLst>
            <pc:docMk/>
            <pc:sldMk cId="1538252808" sldId="257"/>
            <ac:spMk id="1058" creationId="{FB0E8DB1-25FA-A254-68F2-936406C7F8E4}"/>
          </ac:spMkLst>
        </pc:spChg>
        <pc:spChg chg="add mod">
          <ac:chgData name="McCauley, Kathryn (NIH/NIAID) [C]" userId="8123e298-eaa7-4067-960e-8e9acda1581f" providerId="ADAL" clId="{0C402FB5-1208-C94F-B091-6134B46BEC84}" dt="2024-10-10T21:49:26.955" v="845" actId="1038"/>
          <ac:spMkLst>
            <pc:docMk/>
            <pc:sldMk cId="1538252808" sldId="257"/>
            <ac:spMk id="1059" creationId="{77F9B1C3-8A8B-4BC4-EC93-3D7D5A9949EF}"/>
          </ac:spMkLst>
        </pc:spChg>
        <pc:spChg chg="add mod">
          <ac:chgData name="McCauley, Kathryn (NIH/NIAID) [C]" userId="8123e298-eaa7-4067-960e-8e9acda1581f" providerId="ADAL" clId="{0C402FB5-1208-C94F-B091-6134B46BEC84}" dt="2024-10-10T21:49:38.185" v="852" actId="1038"/>
          <ac:spMkLst>
            <pc:docMk/>
            <pc:sldMk cId="1538252808" sldId="257"/>
            <ac:spMk id="1061" creationId="{B6C230F7-31C0-A912-5387-98999C145C6C}"/>
          </ac:spMkLst>
        </pc:spChg>
        <pc:spChg chg="mod">
          <ac:chgData name="McCauley, Kathryn (NIH/NIAID) [C]" userId="8123e298-eaa7-4067-960e-8e9acda1581f" providerId="ADAL" clId="{0C402FB5-1208-C94F-B091-6134B46BEC84}" dt="2024-10-11T12:37:38.189" v="1232" actId="1036"/>
          <ac:spMkLst>
            <pc:docMk/>
            <pc:sldMk cId="1538252808" sldId="257"/>
            <ac:spMk id="1063" creationId="{0471134E-2AA1-4AE9-572B-BEF2AE9104DA}"/>
          </ac:spMkLst>
        </pc:spChg>
        <pc:spChg chg="mod">
          <ac:chgData name="McCauley, Kathryn (NIH/NIAID) [C]" userId="8123e298-eaa7-4067-960e-8e9acda1581f" providerId="ADAL" clId="{0C402FB5-1208-C94F-B091-6134B46BEC84}" dt="2024-10-11T12:37:38.189" v="1232" actId="1036"/>
          <ac:spMkLst>
            <pc:docMk/>
            <pc:sldMk cId="1538252808" sldId="257"/>
            <ac:spMk id="1064" creationId="{233E3213-2669-2D0E-D9BE-F8235EB9D87A}"/>
          </ac:spMkLst>
        </pc:spChg>
        <pc:spChg chg="mod">
          <ac:chgData name="McCauley, Kathryn (NIH/NIAID) [C]" userId="8123e298-eaa7-4067-960e-8e9acda1581f" providerId="ADAL" clId="{0C402FB5-1208-C94F-B091-6134B46BEC84}" dt="2024-10-23T13:38:32.247" v="2412" actId="1036"/>
          <ac:spMkLst>
            <pc:docMk/>
            <pc:sldMk cId="1538252808" sldId="257"/>
            <ac:spMk id="1065" creationId="{DA6F340A-EDF3-636C-B0C9-DFDD5BBED8F6}"/>
          </ac:spMkLst>
        </pc:spChg>
        <pc:spChg chg="mod">
          <ac:chgData name="McCauley, Kathryn (NIH/NIAID) [C]" userId="8123e298-eaa7-4067-960e-8e9acda1581f" providerId="ADAL" clId="{0C402FB5-1208-C94F-B091-6134B46BEC84}" dt="2024-10-11T12:37:38.189" v="1232" actId="1036"/>
          <ac:spMkLst>
            <pc:docMk/>
            <pc:sldMk cId="1538252808" sldId="257"/>
            <ac:spMk id="1066" creationId="{D8876C19-71F6-4969-2449-71E9F586FCCF}"/>
          </ac:spMkLst>
        </pc:spChg>
        <pc:spChg chg="add mod">
          <ac:chgData name="McCauley, Kathryn (NIH/NIAID) [C]" userId="8123e298-eaa7-4067-960e-8e9acda1581f" providerId="ADAL" clId="{0C402FB5-1208-C94F-B091-6134B46BEC84}" dt="2024-10-10T21:51:58.537" v="854" actId="1076"/>
          <ac:spMkLst>
            <pc:docMk/>
            <pc:sldMk cId="1538252808" sldId="257"/>
            <ac:spMk id="1067" creationId="{96B8CFF2-9618-F326-E641-2F61D79439BC}"/>
          </ac:spMkLst>
        </pc:spChg>
        <pc:spChg chg="add mod">
          <ac:chgData name="McCauley, Kathryn (NIH/NIAID) [C]" userId="8123e298-eaa7-4067-960e-8e9acda1581f" providerId="ADAL" clId="{0C402FB5-1208-C94F-B091-6134B46BEC84}" dt="2024-10-10T21:52:09.687" v="856" actId="1076"/>
          <ac:spMkLst>
            <pc:docMk/>
            <pc:sldMk cId="1538252808" sldId="257"/>
            <ac:spMk id="1068" creationId="{EDD1FC50-927F-44B5-D94F-9AF7F86095F1}"/>
          </ac:spMkLst>
        </pc:spChg>
        <pc:spChg chg="add mod">
          <ac:chgData name="McCauley, Kathryn (NIH/NIAID) [C]" userId="8123e298-eaa7-4067-960e-8e9acda1581f" providerId="ADAL" clId="{0C402FB5-1208-C94F-B091-6134B46BEC84}" dt="2024-10-10T21:52:15.692" v="858" actId="1076"/>
          <ac:spMkLst>
            <pc:docMk/>
            <pc:sldMk cId="1538252808" sldId="257"/>
            <ac:spMk id="1069" creationId="{BA02B8B7-CC93-63DF-FC38-5FCF926AA8E8}"/>
          </ac:spMkLst>
        </pc:spChg>
        <pc:spChg chg="mod">
          <ac:chgData name="McCauley, Kathryn (NIH/NIAID) [C]" userId="8123e298-eaa7-4067-960e-8e9acda1581f" providerId="ADAL" clId="{0C402FB5-1208-C94F-B091-6134B46BEC84}" dt="2024-10-11T12:37:38.189" v="1232" actId="1036"/>
          <ac:spMkLst>
            <pc:docMk/>
            <pc:sldMk cId="1538252808" sldId="257"/>
            <ac:spMk id="1070" creationId="{B369F00A-CB72-5F12-4650-5981E2DDCCF4}"/>
          </ac:spMkLst>
        </pc:spChg>
        <pc:spChg chg="mod">
          <ac:chgData name="McCauley, Kathryn (NIH/NIAID) [C]" userId="8123e298-eaa7-4067-960e-8e9acda1581f" providerId="ADAL" clId="{0C402FB5-1208-C94F-B091-6134B46BEC84}" dt="2024-10-11T12:37:38.189" v="1232" actId="1036"/>
          <ac:spMkLst>
            <pc:docMk/>
            <pc:sldMk cId="1538252808" sldId="257"/>
            <ac:spMk id="1071" creationId="{61189F15-AB4C-2D69-04EF-BD015E2A0B70}"/>
          </ac:spMkLst>
        </pc:spChg>
        <pc:spChg chg="mod">
          <ac:chgData name="McCauley, Kathryn (NIH/NIAID) [C]" userId="8123e298-eaa7-4067-960e-8e9acda1581f" providerId="ADAL" clId="{0C402FB5-1208-C94F-B091-6134B46BEC84}" dt="2024-10-11T12:38:04.740" v="1245" actId="1036"/>
          <ac:spMkLst>
            <pc:docMk/>
            <pc:sldMk cId="1538252808" sldId="257"/>
            <ac:spMk id="1072" creationId="{0031D751-1E21-B9E1-9143-F351BDDE04D2}"/>
          </ac:spMkLst>
        </pc:spChg>
        <pc:spChg chg="add mod">
          <ac:chgData name="McCauley, Kathryn (NIH/NIAID) [C]" userId="8123e298-eaa7-4067-960e-8e9acda1581f" providerId="ADAL" clId="{0C402FB5-1208-C94F-B091-6134B46BEC84}" dt="2024-10-10T21:56:00.979" v="1116"/>
          <ac:spMkLst>
            <pc:docMk/>
            <pc:sldMk cId="1538252808" sldId="257"/>
            <ac:spMk id="1074" creationId="{7AF65165-85C2-304E-C251-ABC28DA4724D}"/>
          </ac:spMkLst>
        </pc:spChg>
        <pc:spChg chg="add mod">
          <ac:chgData name="McCauley, Kathryn (NIH/NIAID) [C]" userId="8123e298-eaa7-4067-960e-8e9acda1581f" providerId="ADAL" clId="{0C402FB5-1208-C94F-B091-6134B46BEC84}" dt="2024-10-23T13:37:43.912" v="2395" actId="1038"/>
          <ac:spMkLst>
            <pc:docMk/>
            <pc:sldMk cId="1538252808" sldId="257"/>
            <ac:spMk id="1074" creationId="{DCAA0B3D-BD00-5C90-B934-120CF95AA1B5}"/>
          </ac:spMkLst>
        </pc:spChg>
        <pc:spChg chg="add mod">
          <ac:chgData name="McCauley, Kathryn (NIH/NIAID) [C]" userId="8123e298-eaa7-4067-960e-8e9acda1581f" providerId="ADAL" clId="{0C402FB5-1208-C94F-B091-6134B46BEC84}" dt="2024-10-23T13:37:43.912" v="2395" actId="1038"/>
          <ac:spMkLst>
            <pc:docMk/>
            <pc:sldMk cId="1538252808" sldId="257"/>
            <ac:spMk id="1076" creationId="{E6F9A8AF-DE2A-DEEA-3D9C-35A9A6F1FB14}"/>
          </ac:spMkLst>
        </pc:spChg>
        <pc:spChg chg="add mod">
          <ac:chgData name="McCauley, Kathryn (NIH/NIAID) [C]" userId="8123e298-eaa7-4067-960e-8e9acda1581f" providerId="ADAL" clId="{0C402FB5-1208-C94F-B091-6134B46BEC84}" dt="2024-10-23T13:37:43.912" v="2395" actId="1038"/>
          <ac:spMkLst>
            <pc:docMk/>
            <pc:sldMk cId="1538252808" sldId="257"/>
            <ac:spMk id="1077" creationId="{03A9E4F0-A224-BDC0-D572-B8002FB5566D}"/>
          </ac:spMkLst>
        </pc:spChg>
        <pc:spChg chg="add mod">
          <ac:chgData name="McCauley, Kathryn (NIH/NIAID) [C]" userId="8123e298-eaa7-4067-960e-8e9acda1581f" providerId="ADAL" clId="{0C402FB5-1208-C94F-B091-6134B46BEC84}" dt="2024-10-23T13:37:43.912" v="2395" actId="1038"/>
          <ac:spMkLst>
            <pc:docMk/>
            <pc:sldMk cId="1538252808" sldId="257"/>
            <ac:spMk id="1078" creationId="{04D26E5B-0BD2-752A-CD78-D7628F2B6EB4}"/>
          </ac:spMkLst>
        </pc:spChg>
        <pc:spChg chg="add mod">
          <ac:chgData name="McCauley, Kathryn (NIH/NIAID) [C]" userId="8123e298-eaa7-4067-960e-8e9acda1581f" providerId="ADAL" clId="{0C402FB5-1208-C94F-B091-6134B46BEC84}" dt="2024-10-23T13:37:43.912" v="2395" actId="1038"/>
          <ac:spMkLst>
            <pc:docMk/>
            <pc:sldMk cId="1538252808" sldId="257"/>
            <ac:spMk id="1079" creationId="{F96B7CDD-343C-726A-F0FB-F07CF2C04847}"/>
          </ac:spMkLst>
        </pc:spChg>
        <pc:spChg chg="add mod">
          <ac:chgData name="McCauley, Kathryn (NIH/NIAID) [C]" userId="8123e298-eaa7-4067-960e-8e9acda1581f" providerId="ADAL" clId="{0C402FB5-1208-C94F-B091-6134B46BEC84}" dt="2024-10-23T13:37:43.912" v="2395" actId="1038"/>
          <ac:spMkLst>
            <pc:docMk/>
            <pc:sldMk cId="1538252808" sldId="257"/>
            <ac:spMk id="1080" creationId="{6722321F-FFF4-5B5E-03DD-BCC5DACF7B63}"/>
          </ac:spMkLst>
        </pc:spChg>
        <pc:spChg chg="mod">
          <ac:chgData name="McCauley, Kathryn (NIH/NIAID) [C]" userId="8123e298-eaa7-4067-960e-8e9acda1581f" providerId="ADAL" clId="{0C402FB5-1208-C94F-B091-6134B46BEC84}" dt="2024-10-11T13:03:12.412" v="1638" actId="20577"/>
          <ac:spMkLst>
            <pc:docMk/>
            <pc:sldMk cId="1538252808" sldId="257"/>
            <ac:spMk id="1083" creationId="{322CBFEC-637B-8C92-6695-8EB8C74A9977}"/>
          </ac:spMkLst>
        </pc:spChg>
        <pc:spChg chg="mod">
          <ac:chgData name="McCauley, Kathryn (NIH/NIAID) [C]" userId="8123e298-eaa7-4067-960e-8e9acda1581f" providerId="ADAL" clId="{0C402FB5-1208-C94F-B091-6134B46BEC84}" dt="2024-10-10T21:58:42.342" v="1160" actId="1037"/>
          <ac:spMkLst>
            <pc:docMk/>
            <pc:sldMk cId="1538252808" sldId="257"/>
            <ac:spMk id="1084" creationId="{8F2D0482-62F7-5F76-3845-419B31A811D6}"/>
          </ac:spMkLst>
        </pc:spChg>
        <pc:spChg chg="mod">
          <ac:chgData name="McCauley, Kathryn (NIH/NIAID) [C]" userId="8123e298-eaa7-4067-960e-8e9acda1581f" providerId="ADAL" clId="{0C402FB5-1208-C94F-B091-6134B46BEC84}" dt="2024-10-11T12:38:04.740" v="1245" actId="1036"/>
          <ac:spMkLst>
            <pc:docMk/>
            <pc:sldMk cId="1538252808" sldId="257"/>
            <ac:spMk id="3091" creationId="{DF12105D-6BBB-0090-4C93-3C8E18646240}"/>
          </ac:spMkLst>
        </pc:spChg>
        <pc:grpChg chg="mod">
          <ac:chgData name="McCauley, Kathryn (NIH/NIAID) [C]" userId="8123e298-eaa7-4067-960e-8e9acda1581f" providerId="ADAL" clId="{0C402FB5-1208-C94F-B091-6134B46BEC84}" dt="2024-10-23T13:37:28.768" v="2386" actId="1037"/>
          <ac:grpSpMkLst>
            <pc:docMk/>
            <pc:sldMk cId="1538252808" sldId="257"/>
            <ac:grpSpMk id="1032" creationId="{D8BC9967-A490-F258-90A5-C3C5E02BC6AD}"/>
          </ac:grpSpMkLst>
        </pc:grpChg>
        <pc:grpChg chg="mod">
          <ac:chgData name="McCauley, Kathryn (NIH/NIAID) [C]" userId="8123e298-eaa7-4067-960e-8e9acda1581f" providerId="ADAL" clId="{0C402FB5-1208-C94F-B091-6134B46BEC84}" dt="2024-10-11T12:42:54.517" v="1635" actId="1035"/>
          <ac:grpSpMkLst>
            <pc:docMk/>
            <pc:sldMk cId="1538252808" sldId="257"/>
            <ac:grpSpMk id="1044" creationId="{8A150E4E-5ED8-A5ED-BF2B-D8219901B0A1}"/>
          </ac:grpSpMkLst>
        </pc:grpChg>
        <pc:grpChg chg="mod">
          <ac:chgData name="McCauley, Kathryn (NIH/NIAID) [C]" userId="8123e298-eaa7-4067-960e-8e9acda1581f" providerId="ADAL" clId="{0C402FB5-1208-C94F-B091-6134B46BEC84}" dt="2024-10-11T12:41:02.044" v="1631" actId="1036"/>
          <ac:grpSpMkLst>
            <pc:docMk/>
            <pc:sldMk cId="1538252808" sldId="257"/>
            <ac:grpSpMk id="1082" creationId="{366B9172-8B9D-BBBF-3AC0-900733DC09C4}"/>
          </ac:grpSpMkLst>
        </pc:grpChg>
        <pc:grpChg chg="mod">
          <ac:chgData name="McCauley, Kathryn (NIH/NIAID) [C]" userId="8123e298-eaa7-4067-960e-8e9acda1581f" providerId="ADAL" clId="{0C402FB5-1208-C94F-B091-6134B46BEC84}" dt="2024-10-11T12:38:04.740" v="1245" actId="1036"/>
          <ac:grpSpMkLst>
            <pc:docMk/>
            <pc:sldMk cId="1538252808" sldId="257"/>
            <ac:grpSpMk id="3092" creationId="{0D8C77FA-7602-A00A-9C53-CA41345B1E73}"/>
          </ac:grpSpMkLst>
        </pc:grpChg>
        <pc:picChg chg="mod">
          <ac:chgData name="McCauley, Kathryn (NIH/NIAID) [C]" userId="8123e298-eaa7-4067-960e-8e9acda1581f" providerId="ADAL" clId="{0C402FB5-1208-C94F-B091-6134B46BEC84}" dt="2024-10-23T13:37:28.768" v="2386" actId="1037"/>
          <ac:picMkLst>
            <pc:docMk/>
            <pc:sldMk cId="1538252808" sldId="257"/>
            <ac:picMk id="2" creationId="{D26B6D56-40DC-D6E1-11BA-2CFE7AB52A2E}"/>
          </ac:picMkLst>
        </pc:picChg>
        <pc:picChg chg="mod">
          <ac:chgData name="McCauley, Kathryn (NIH/NIAID) [C]" userId="8123e298-eaa7-4067-960e-8e9acda1581f" providerId="ADAL" clId="{0C402FB5-1208-C94F-B091-6134B46BEC84}" dt="2024-10-23T13:37:43.912" v="2395" actId="1038"/>
          <ac:picMkLst>
            <pc:docMk/>
            <pc:sldMk cId="1538252808" sldId="257"/>
            <ac:picMk id="16" creationId="{F8E5BFA3-4F9D-9E8D-FABC-90B9E6E47435}"/>
          </ac:picMkLst>
        </pc:picChg>
        <pc:picChg chg="mod">
          <ac:chgData name="McCauley, Kathryn (NIH/NIAID) [C]" userId="8123e298-eaa7-4067-960e-8e9acda1581f" providerId="ADAL" clId="{0C402FB5-1208-C94F-B091-6134B46BEC84}" dt="2024-10-11T12:37:38.189" v="1232" actId="1036"/>
          <ac:picMkLst>
            <pc:docMk/>
            <pc:sldMk cId="1538252808" sldId="257"/>
            <ac:picMk id="30" creationId="{D217530F-500D-E97C-6A97-0D0E4780B700}"/>
          </ac:picMkLst>
        </pc:picChg>
        <pc:picChg chg="mod">
          <ac:chgData name="McCauley, Kathryn (NIH/NIAID) [C]" userId="8123e298-eaa7-4067-960e-8e9acda1581f" providerId="ADAL" clId="{0C402FB5-1208-C94F-B091-6134B46BEC84}" dt="2024-10-11T12:37:38.189" v="1232" actId="1036"/>
          <ac:picMkLst>
            <pc:docMk/>
            <pc:sldMk cId="1538252808" sldId="257"/>
            <ac:picMk id="32" creationId="{6F4B57AC-C74D-A64B-96D8-EE4E8B9008DB}"/>
          </ac:picMkLst>
        </pc:picChg>
        <pc:picChg chg="mod">
          <ac:chgData name="McCauley, Kathryn (NIH/NIAID) [C]" userId="8123e298-eaa7-4067-960e-8e9acda1581f" providerId="ADAL" clId="{0C402FB5-1208-C94F-B091-6134B46BEC84}" dt="2024-10-23T13:37:28.768" v="2386" actId="1037"/>
          <ac:picMkLst>
            <pc:docMk/>
            <pc:sldMk cId="1538252808" sldId="257"/>
            <ac:picMk id="35" creationId="{A1FF18F0-2D41-99CC-797A-96EC43C2F043}"/>
          </ac:picMkLst>
        </pc:picChg>
        <pc:picChg chg="mod">
          <ac:chgData name="McCauley, Kathryn (NIH/NIAID) [C]" userId="8123e298-eaa7-4067-960e-8e9acda1581f" providerId="ADAL" clId="{0C402FB5-1208-C94F-B091-6134B46BEC84}" dt="2024-10-11T12:41:02.044" v="1631" actId="1036"/>
          <ac:picMkLst>
            <pc:docMk/>
            <pc:sldMk cId="1538252808" sldId="257"/>
            <ac:picMk id="43" creationId="{57C5C114-0E29-A7F0-0C8D-8EB5097B9683}"/>
          </ac:picMkLst>
        </pc:picChg>
        <pc:picChg chg="mod">
          <ac:chgData name="McCauley, Kathryn (NIH/NIAID) [C]" userId="8123e298-eaa7-4067-960e-8e9acda1581f" providerId="ADAL" clId="{0C402FB5-1208-C94F-B091-6134B46BEC84}" dt="2024-10-11T12:41:02.044" v="1631" actId="1036"/>
          <ac:picMkLst>
            <pc:docMk/>
            <pc:sldMk cId="1538252808" sldId="257"/>
            <ac:picMk id="45" creationId="{4381684F-58E8-B5CA-1D28-260F5DFC1280}"/>
          </ac:picMkLst>
        </pc:picChg>
        <pc:picChg chg="mod">
          <ac:chgData name="McCauley, Kathryn (NIH/NIAID) [C]" userId="8123e298-eaa7-4067-960e-8e9acda1581f" providerId="ADAL" clId="{0C402FB5-1208-C94F-B091-6134B46BEC84}" dt="2024-10-11T12:41:02.044" v="1631" actId="1036"/>
          <ac:picMkLst>
            <pc:docMk/>
            <pc:sldMk cId="1538252808" sldId="257"/>
            <ac:picMk id="47" creationId="{7491A645-23E6-7E4C-93B6-F7CCF4D2FF6A}"/>
          </ac:picMkLst>
        </pc:picChg>
        <pc:picChg chg="mod">
          <ac:chgData name="McCauley, Kathryn (NIH/NIAID) [C]" userId="8123e298-eaa7-4067-960e-8e9acda1581f" providerId="ADAL" clId="{0C402FB5-1208-C94F-B091-6134B46BEC84}" dt="2024-10-11T13:30:19.924" v="1694" actId="1036"/>
          <ac:picMkLst>
            <pc:docMk/>
            <pc:sldMk cId="1538252808" sldId="257"/>
            <ac:picMk id="1024" creationId="{79802014-D1AC-7256-DFE2-DCBC10F1521D}"/>
          </ac:picMkLst>
        </pc:picChg>
        <pc:picChg chg="mod">
          <ac:chgData name="McCauley, Kathryn (NIH/NIAID) [C]" userId="8123e298-eaa7-4067-960e-8e9acda1581f" providerId="ADAL" clId="{0C402FB5-1208-C94F-B091-6134B46BEC84}" dt="2024-10-11T13:30:19.924" v="1694" actId="1036"/>
          <ac:picMkLst>
            <pc:docMk/>
            <pc:sldMk cId="1538252808" sldId="257"/>
            <ac:picMk id="1037" creationId="{32594F86-70B8-8039-3C3E-0D83EEFC604E}"/>
          </ac:picMkLst>
        </pc:picChg>
        <pc:picChg chg="mod">
          <ac:chgData name="McCauley, Kathryn (NIH/NIAID) [C]" userId="8123e298-eaa7-4067-960e-8e9acda1581f" providerId="ADAL" clId="{0C402FB5-1208-C94F-B091-6134B46BEC84}" dt="2024-10-22T18:56:51.493" v="1749" actId="1076"/>
          <ac:picMkLst>
            <pc:docMk/>
            <pc:sldMk cId="1538252808" sldId="257"/>
            <ac:picMk id="1046" creationId="{0272D15B-908E-274A-DC36-3779A74968A6}"/>
          </ac:picMkLst>
        </pc:picChg>
        <pc:picChg chg="mod">
          <ac:chgData name="McCauley, Kathryn (NIH/NIAID) [C]" userId="8123e298-eaa7-4067-960e-8e9acda1581f" providerId="ADAL" clId="{0C402FB5-1208-C94F-B091-6134B46BEC84}" dt="2024-10-11T12:38:04.740" v="1245" actId="1036"/>
          <ac:picMkLst>
            <pc:docMk/>
            <pc:sldMk cId="1538252808" sldId="257"/>
            <ac:picMk id="1056" creationId="{4637BDDA-D580-7582-8CA2-B6109DD0A581}"/>
          </ac:picMkLst>
        </pc:picChg>
        <pc:picChg chg="mod">
          <ac:chgData name="McCauley, Kathryn (NIH/NIAID) [C]" userId="8123e298-eaa7-4067-960e-8e9acda1581f" providerId="ADAL" clId="{0C402FB5-1208-C94F-B091-6134B46BEC84}" dt="2024-10-11T12:38:04.740" v="1245" actId="1036"/>
          <ac:picMkLst>
            <pc:docMk/>
            <pc:sldMk cId="1538252808" sldId="257"/>
            <ac:picMk id="1060" creationId="{72B9B3BB-2B0A-95B1-1703-42A0E9B779BD}"/>
          </ac:picMkLst>
        </pc:picChg>
        <pc:picChg chg="mod">
          <ac:chgData name="McCauley, Kathryn (NIH/NIAID) [C]" userId="8123e298-eaa7-4067-960e-8e9acda1581f" providerId="ADAL" clId="{0C402FB5-1208-C94F-B091-6134B46BEC84}" dt="2024-10-11T12:38:04.740" v="1245" actId="1036"/>
          <ac:picMkLst>
            <pc:docMk/>
            <pc:sldMk cId="1538252808" sldId="257"/>
            <ac:picMk id="1062" creationId="{F2C9C3A9-2798-F737-2FA0-00BDC99DB057}"/>
          </ac:picMkLst>
        </pc:picChg>
        <pc:picChg chg="mod">
          <ac:chgData name="McCauley, Kathryn (NIH/NIAID) [C]" userId="8123e298-eaa7-4067-960e-8e9acda1581f" providerId="ADAL" clId="{0C402FB5-1208-C94F-B091-6134B46BEC84}" dt="2024-10-23T13:39:02.503" v="2421" actId="1038"/>
          <ac:picMkLst>
            <pc:docMk/>
            <pc:sldMk cId="1538252808" sldId="257"/>
            <ac:picMk id="1075" creationId="{E66BC3D4-093B-BC01-DF5A-89C00F0770EB}"/>
          </ac:picMkLst>
        </pc:picChg>
        <pc:picChg chg="mod">
          <ac:chgData name="McCauley, Kathryn (NIH/NIAID) [C]" userId="8123e298-eaa7-4067-960e-8e9acda1581f" providerId="ADAL" clId="{0C402FB5-1208-C94F-B091-6134B46BEC84}" dt="2024-10-11T12:37:38.189" v="1232" actId="1036"/>
          <ac:picMkLst>
            <pc:docMk/>
            <pc:sldMk cId="1538252808" sldId="257"/>
            <ac:picMk id="3078" creationId="{E30F5DAB-C139-E5A0-8D02-C0B111865725}"/>
          </ac:picMkLst>
        </pc:picChg>
        <pc:picChg chg="mod">
          <ac:chgData name="McCauley, Kathryn (NIH/NIAID) [C]" userId="8123e298-eaa7-4067-960e-8e9acda1581f" providerId="ADAL" clId="{0C402FB5-1208-C94F-B091-6134B46BEC84}" dt="2024-10-11T12:38:04.740" v="1245" actId="1036"/>
          <ac:picMkLst>
            <pc:docMk/>
            <pc:sldMk cId="1538252808" sldId="257"/>
            <ac:picMk id="3089" creationId="{B1369CF9-5607-80A7-379B-825C1E0F4097}"/>
          </ac:picMkLst>
        </pc:picChg>
        <pc:cxnChg chg="mod">
          <ac:chgData name="McCauley, Kathryn (NIH/NIAID) [C]" userId="8123e298-eaa7-4067-960e-8e9acda1581f" providerId="ADAL" clId="{0C402FB5-1208-C94F-B091-6134B46BEC84}" dt="2024-10-23T13:37:28.768" v="2386" actId="1037"/>
          <ac:cxnSpMkLst>
            <pc:docMk/>
            <pc:sldMk cId="1538252808" sldId="257"/>
            <ac:cxnSpMk id="25" creationId="{964BE564-8358-0D2C-A709-5C1DD2B57F30}"/>
          </ac:cxnSpMkLst>
        </pc:cxnChg>
        <pc:cxnChg chg="mod">
          <ac:chgData name="McCauley, Kathryn (NIH/NIAID) [C]" userId="8123e298-eaa7-4067-960e-8e9acda1581f" providerId="ADAL" clId="{0C402FB5-1208-C94F-B091-6134B46BEC84}" dt="2024-10-23T13:37:28.768" v="2386" actId="1037"/>
          <ac:cxnSpMkLst>
            <pc:docMk/>
            <pc:sldMk cId="1538252808" sldId="257"/>
            <ac:cxnSpMk id="40" creationId="{8CFADA7D-FB7E-C6BE-098C-2F0A71966FBE}"/>
          </ac:cxnSpMkLst>
        </pc:cxnChg>
        <pc:cxnChg chg="mod">
          <ac:chgData name="McCauley, Kathryn (NIH/NIAID) [C]" userId="8123e298-eaa7-4067-960e-8e9acda1581f" providerId="ADAL" clId="{0C402FB5-1208-C94F-B091-6134B46BEC84}" dt="2024-10-11T12:37:38.189" v="1232" actId="1036"/>
          <ac:cxnSpMkLst>
            <pc:docMk/>
            <pc:sldMk cId="1538252808" sldId="257"/>
            <ac:cxnSpMk id="1073" creationId="{2513C9E0-88AB-D00D-B9DB-243DB4EF63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B4B41-4CCE-9541-B1BD-AD7E0745DD20}" type="datetimeFigureOut">
              <a:rPr lang="en-US" smtClean="0"/>
              <a:t>10/23/24</a:t>
            </a:fld>
            <a:endParaRPr lang="en-US"/>
          </a:p>
        </p:txBody>
      </p:sp>
      <p:sp>
        <p:nvSpPr>
          <p:cNvPr id="4" name="Slide Image Placeholder 3"/>
          <p:cNvSpPr>
            <a:spLocks noGrp="1" noRot="1" noChangeAspect="1"/>
          </p:cNvSpPr>
          <p:nvPr>
            <p:ph type="sldImg" idx="2"/>
          </p:nvPr>
        </p:nvSpPr>
        <p:spPr>
          <a:xfrm>
            <a:off x="1489075" y="1143000"/>
            <a:ext cx="38798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9D4D6F-70BF-224F-98FD-C7A424EB8F2D}" type="slidenum">
              <a:rPr lang="en-US" smtClean="0"/>
              <a:t>‹#›</a:t>
            </a:fld>
            <a:endParaRPr lang="en-US"/>
          </a:p>
        </p:txBody>
      </p:sp>
    </p:spTree>
    <p:extLst>
      <p:ext uri="{BB962C8B-B14F-4D97-AF65-F5344CB8AC3E}">
        <p14:creationId xmlns:p14="http://schemas.microsoft.com/office/powerpoint/2010/main" val="3559177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9D4D6F-70BF-224F-98FD-C7A424EB8F2D}" type="slidenum">
              <a:rPr lang="en-US" smtClean="0"/>
              <a:t>1</a:t>
            </a:fld>
            <a:endParaRPr lang="en-US"/>
          </a:p>
        </p:txBody>
      </p:sp>
    </p:spTree>
    <p:extLst>
      <p:ext uri="{BB962C8B-B14F-4D97-AF65-F5344CB8AC3E}">
        <p14:creationId xmlns:p14="http://schemas.microsoft.com/office/powerpoint/2010/main" val="248297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237694"/>
            <a:ext cx="34198560" cy="11142133"/>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809511"/>
            <a:ext cx="30175200" cy="7726889"/>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98946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7051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703916"/>
            <a:ext cx="8675370" cy="271219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703916"/>
            <a:ext cx="25523190" cy="271219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40172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DFDCF-5B5E-9D4E-AA60-E7B60AA046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222592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978784"/>
            <a:ext cx="34701480" cy="1331277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1417501"/>
            <a:ext cx="34701480" cy="7000873"/>
          </a:xfrm>
        </p:spPr>
        <p:txBody>
          <a:bodyPr/>
          <a:lstStyle>
            <a:lvl1pPr marL="0" indent="0">
              <a:buNone/>
              <a:defRPr sz="10560">
                <a:solidFill>
                  <a:schemeClr val="tx1">
                    <a:tint val="82000"/>
                  </a:schemeClr>
                </a:solidFill>
              </a:defRPr>
            </a:lvl1pPr>
            <a:lvl2pPr marL="2011680" indent="0">
              <a:buNone/>
              <a:defRPr sz="8800">
                <a:solidFill>
                  <a:schemeClr val="tx1">
                    <a:tint val="82000"/>
                  </a:schemeClr>
                </a:solidFill>
              </a:defRPr>
            </a:lvl2pPr>
            <a:lvl3pPr marL="4023360" indent="0">
              <a:buNone/>
              <a:defRPr sz="7920">
                <a:solidFill>
                  <a:schemeClr val="tx1">
                    <a:tint val="82000"/>
                  </a:schemeClr>
                </a:solidFill>
              </a:defRPr>
            </a:lvl3pPr>
            <a:lvl4pPr marL="6035040" indent="0">
              <a:buNone/>
              <a:defRPr sz="7040">
                <a:solidFill>
                  <a:schemeClr val="tx1">
                    <a:tint val="82000"/>
                  </a:schemeClr>
                </a:solidFill>
              </a:defRPr>
            </a:lvl4pPr>
            <a:lvl5pPr marL="8046720" indent="0">
              <a:buNone/>
              <a:defRPr sz="7040">
                <a:solidFill>
                  <a:schemeClr val="tx1">
                    <a:tint val="82000"/>
                  </a:schemeClr>
                </a:solidFill>
              </a:defRPr>
            </a:lvl5pPr>
            <a:lvl6pPr marL="10058400" indent="0">
              <a:buNone/>
              <a:defRPr sz="7040">
                <a:solidFill>
                  <a:schemeClr val="tx1">
                    <a:tint val="82000"/>
                  </a:schemeClr>
                </a:solidFill>
              </a:defRPr>
            </a:lvl6pPr>
            <a:lvl7pPr marL="12070080" indent="0">
              <a:buNone/>
              <a:defRPr sz="7040">
                <a:solidFill>
                  <a:schemeClr val="tx1">
                    <a:tint val="82000"/>
                  </a:schemeClr>
                </a:solidFill>
              </a:defRPr>
            </a:lvl7pPr>
            <a:lvl8pPr marL="14081760" indent="0">
              <a:buNone/>
              <a:defRPr sz="7040">
                <a:solidFill>
                  <a:schemeClr val="tx1">
                    <a:tint val="82000"/>
                  </a:schemeClr>
                </a:solidFill>
              </a:defRPr>
            </a:lvl8pPr>
            <a:lvl9pPr marL="16093440" indent="0">
              <a:buNone/>
              <a:defRPr sz="7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DFDCF-5B5E-9D4E-AA60-E7B60AA046F2}" type="datetimeFigureOut">
              <a:rPr lang="en-US" smtClean="0"/>
              <a:t>10/23/24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0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519583"/>
            <a:ext cx="17099280" cy="20306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DFDCF-5B5E-9D4E-AA60-E7B60AA046F2}" type="datetimeFigureOut">
              <a:rPr lang="en-US" smtClean="0"/>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694201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03923"/>
            <a:ext cx="34701480" cy="6185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845427"/>
            <a:ext cx="17020696"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771305" y="11690350"/>
            <a:ext cx="17020696"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845427"/>
            <a:ext cx="17104520" cy="384492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0368262" y="11690350"/>
            <a:ext cx="17104520" cy="17194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DFDCF-5B5E-9D4E-AA60-E7B60AA046F2}" type="datetimeFigureOut">
              <a:rPr lang="en-US" smtClean="0"/>
              <a:t>10/23/24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389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DFDCF-5B5E-9D4E-AA60-E7B60AA046F2}" type="datetimeFigureOut">
              <a:rPr lang="en-US" smtClean="0"/>
              <a:t>10/23/24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09306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DFDCF-5B5E-9D4E-AA60-E7B60AA046F2}" type="datetimeFigureOut">
              <a:rPr lang="en-US" smtClean="0"/>
              <a:t>10/23/24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53388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607991"/>
            <a:ext cx="20368260" cy="22743583"/>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387488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133600"/>
            <a:ext cx="12976383" cy="746760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607991"/>
            <a:ext cx="20368260" cy="22743583"/>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601200"/>
            <a:ext cx="12976383" cy="17787411"/>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DCDFDCF-5B5E-9D4E-AA60-E7B60AA046F2}" type="datetimeFigureOut">
              <a:rPr lang="en-US" smtClean="0"/>
              <a:t>10/23/24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A5A8B-A65D-9B4B-85B6-31A18D14ABC8}" type="slidenum">
              <a:rPr lang="en-US" smtClean="0"/>
              <a:t>‹#›</a:t>
            </a:fld>
            <a:endParaRPr lang="en-US"/>
          </a:p>
        </p:txBody>
      </p:sp>
    </p:spTree>
    <p:extLst>
      <p:ext uri="{BB962C8B-B14F-4D97-AF65-F5344CB8AC3E}">
        <p14:creationId xmlns:p14="http://schemas.microsoft.com/office/powerpoint/2010/main" val="1341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03923"/>
            <a:ext cx="34701480" cy="61859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519583"/>
            <a:ext cx="34701480" cy="203062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9662974"/>
            <a:ext cx="9052560" cy="1703917"/>
          </a:xfrm>
          <a:prstGeom prst="rect">
            <a:avLst/>
          </a:prstGeom>
        </p:spPr>
        <p:txBody>
          <a:bodyPr vert="horz" lIns="91440" tIns="45720" rIns="91440" bIns="45720" rtlCol="0" anchor="ctr"/>
          <a:lstStyle>
            <a:lvl1pPr algn="l">
              <a:defRPr sz="5280">
                <a:solidFill>
                  <a:schemeClr val="tx1">
                    <a:tint val="82000"/>
                  </a:schemeClr>
                </a:solidFill>
              </a:defRPr>
            </a:lvl1pPr>
          </a:lstStyle>
          <a:p>
            <a:fld id="{DDCDFDCF-5B5E-9D4E-AA60-E7B60AA046F2}" type="datetimeFigureOut">
              <a:rPr lang="en-US" smtClean="0"/>
              <a:t>10/23/24</a:t>
            </a:fld>
            <a:endParaRPr lang="en-US"/>
          </a:p>
        </p:txBody>
      </p:sp>
      <p:sp>
        <p:nvSpPr>
          <p:cNvPr id="5" name="Footer Placeholder 4"/>
          <p:cNvSpPr>
            <a:spLocks noGrp="1"/>
          </p:cNvSpPr>
          <p:nvPr>
            <p:ph type="ftr" sz="quarter" idx="3"/>
          </p:nvPr>
        </p:nvSpPr>
        <p:spPr>
          <a:xfrm>
            <a:off x="13327380" y="29662974"/>
            <a:ext cx="13578840" cy="1703917"/>
          </a:xfrm>
          <a:prstGeom prst="rect">
            <a:avLst/>
          </a:prstGeom>
        </p:spPr>
        <p:txBody>
          <a:bodyPr vert="horz" lIns="91440" tIns="45720" rIns="91440" bIns="45720" rtlCol="0" anchor="ctr"/>
          <a:lstStyle>
            <a:lvl1pPr algn="ctr">
              <a:defRPr sz="52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8414980" y="29662974"/>
            <a:ext cx="9052560" cy="1703917"/>
          </a:xfrm>
          <a:prstGeom prst="rect">
            <a:avLst/>
          </a:prstGeom>
        </p:spPr>
        <p:txBody>
          <a:bodyPr vert="horz" lIns="91440" tIns="45720" rIns="91440" bIns="45720" rtlCol="0" anchor="ctr"/>
          <a:lstStyle>
            <a:lvl1pPr algn="r">
              <a:defRPr sz="5280">
                <a:solidFill>
                  <a:schemeClr val="tx1">
                    <a:tint val="82000"/>
                  </a:schemeClr>
                </a:solidFill>
              </a:defRPr>
            </a:lvl1pPr>
          </a:lstStyle>
          <a:p>
            <a:fld id="{621A5A8B-A65D-9B4B-85B6-31A18D14ABC8}" type="slidenum">
              <a:rPr lang="en-US" smtClean="0"/>
              <a:t>‹#›</a:t>
            </a:fld>
            <a:endParaRPr lang="en-US"/>
          </a:p>
        </p:txBody>
      </p:sp>
    </p:spTree>
    <p:extLst>
      <p:ext uri="{BB962C8B-B14F-4D97-AF65-F5344CB8AC3E}">
        <p14:creationId xmlns:p14="http://schemas.microsoft.com/office/powerpoint/2010/main" val="3189402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jpeg"/><Relationship Id="rId25" Type="http://schemas.openxmlformats.org/officeDocument/2006/relationships/image" Target="../media/image23.sv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29" Type="http://schemas.openxmlformats.org/officeDocument/2006/relationships/image" Target="../media/image27.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svg"/><Relationship Id="rId5" Type="http://schemas.openxmlformats.org/officeDocument/2006/relationships/image" Target="../media/image3.emf"/><Relationship Id="rId15" Type="http://schemas.openxmlformats.org/officeDocument/2006/relationships/image" Target="../media/image13.png"/><Relationship Id="rId23" Type="http://schemas.openxmlformats.org/officeDocument/2006/relationships/image" Target="../media/image21.svg"/><Relationship Id="rId28" Type="http://schemas.openxmlformats.org/officeDocument/2006/relationships/image" Target="../media/image26.pn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 Id="rId30" Type="http://schemas.openxmlformats.org/officeDocument/2006/relationships/image" Target="../media/image28.png"/><Relationship Id="rId8"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A5A4-1354-10C6-17EC-0BFA7F30EB87}"/>
            </a:ext>
          </a:extLst>
        </p:cNvPr>
        <p:cNvGrpSpPr/>
        <p:nvPr/>
      </p:nvGrpSpPr>
      <p:grpSpPr>
        <a:xfrm>
          <a:off x="0" y="0"/>
          <a:ext cx="0" cy="0"/>
          <a:chOff x="0" y="0"/>
          <a:chExt cx="0" cy="0"/>
        </a:xfrm>
      </p:grpSpPr>
      <p:pic>
        <p:nvPicPr>
          <p:cNvPr id="1055" name="Picture 4">
            <a:extLst>
              <a:ext uri="{FF2B5EF4-FFF2-40B4-BE49-F238E27FC236}">
                <a16:creationId xmlns:a16="http://schemas.microsoft.com/office/drawing/2014/main" id="{92ECD718-AF3F-B917-E629-DE1B59E5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644" y="19387135"/>
            <a:ext cx="10637410" cy="5909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715A4D98-06EF-78A3-8E16-B37BE73A89F9}"/>
              </a:ext>
            </a:extLst>
          </p:cNvPr>
          <p:cNvSpPr/>
          <p:nvPr/>
        </p:nvSpPr>
        <p:spPr>
          <a:xfrm>
            <a:off x="9819307" y="31309846"/>
            <a:ext cx="30303739" cy="68001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5" name="Rectangle 1024">
            <a:extLst>
              <a:ext uri="{FF2B5EF4-FFF2-40B4-BE49-F238E27FC236}">
                <a16:creationId xmlns:a16="http://schemas.microsoft.com/office/drawing/2014/main" id="{C7AEAC2E-5EF1-3268-7D13-A6CF0FC7F1FA}"/>
              </a:ext>
            </a:extLst>
          </p:cNvPr>
          <p:cNvSpPr/>
          <p:nvPr/>
        </p:nvSpPr>
        <p:spPr>
          <a:xfrm>
            <a:off x="9824255" y="456052"/>
            <a:ext cx="29887980" cy="7002942"/>
          </a:xfrm>
          <a:prstGeom prst="rect">
            <a:avLst/>
          </a:prstGeom>
          <a:solidFill>
            <a:srgbClr val="800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5FDF5CF-7BAE-801F-EC42-63FC353CDB2E}"/>
              </a:ext>
            </a:extLst>
          </p:cNvPr>
          <p:cNvSpPr/>
          <p:nvPr/>
        </p:nvSpPr>
        <p:spPr>
          <a:xfrm>
            <a:off x="-1" y="0"/>
            <a:ext cx="9441709" cy="32004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8" name="Picture 6">
            <a:extLst>
              <a:ext uri="{FF2B5EF4-FFF2-40B4-BE49-F238E27FC236}">
                <a16:creationId xmlns:a16="http://schemas.microsoft.com/office/drawing/2014/main" id="{E30F5DAB-C139-E5A0-8D02-C0B11186572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776" r="47454" b="14451"/>
          <a:stretch/>
        </p:blipFill>
        <p:spPr bwMode="auto">
          <a:xfrm>
            <a:off x="6199458" y="13227218"/>
            <a:ext cx="2922508" cy="8731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0762BE-523B-C9D6-4B9E-13EBECE2D50D}"/>
              </a:ext>
            </a:extLst>
          </p:cNvPr>
          <p:cNvSpPr txBox="1"/>
          <p:nvPr/>
        </p:nvSpPr>
        <p:spPr>
          <a:xfrm>
            <a:off x="521366" y="456052"/>
            <a:ext cx="8184527" cy="3451201"/>
          </a:xfrm>
          <a:prstGeom prst="rect">
            <a:avLst/>
          </a:prstGeom>
          <a:noFill/>
        </p:spPr>
        <p:txBody>
          <a:bodyPr wrap="square" rtlCol="0">
            <a:spAutoFit/>
          </a:bodyPr>
          <a:lstStyle/>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IgG Sequencing Identifies Translocating Gut Microbes that Correlate with Differential Cytokine Response and Reduced Bacterial Growth Rates in</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Post-Infectious Myalgic Encephalomyelitis/ </a:t>
            </a:r>
          </a:p>
          <a:p>
            <a:pPr marL="0" marR="0">
              <a:lnSpc>
                <a:spcPct val="115000"/>
              </a:lnSpc>
              <a:spcBef>
                <a:spcPts val="0"/>
              </a:spcBef>
            </a:pPr>
            <a:r>
              <a:rPr lang="en-US" sz="3200" b="1" kern="100" dirty="0">
                <a:effectLst/>
                <a:latin typeface="Roboto" panose="02000000000000000000" pitchFamily="2" charset="0"/>
                <a:ea typeface="Roboto" panose="02000000000000000000" pitchFamily="2" charset="0"/>
                <a:cs typeface="Roboto" panose="02000000000000000000" pitchFamily="2" charset="0"/>
              </a:rPr>
              <a:t>Chronic Fatigue Syndrome (PI-ME/CFS)</a:t>
            </a:r>
          </a:p>
        </p:txBody>
      </p:sp>
      <p:sp>
        <p:nvSpPr>
          <p:cNvPr id="7" name="TextBox 6">
            <a:extLst>
              <a:ext uri="{FF2B5EF4-FFF2-40B4-BE49-F238E27FC236}">
                <a16:creationId xmlns:a16="http://schemas.microsoft.com/office/drawing/2014/main" id="{C1D23198-C2EF-F36B-5A13-DCB703607DB3}"/>
              </a:ext>
            </a:extLst>
          </p:cNvPr>
          <p:cNvSpPr txBox="1"/>
          <p:nvPr/>
        </p:nvSpPr>
        <p:spPr>
          <a:xfrm>
            <a:off x="401137" y="7098049"/>
            <a:ext cx="240642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Background</a:t>
            </a:r>
          </a:p>
        </p:txBody>
      </p:sp>
      <p:sp>
        <p:nvSpPr>
          <p:cNvPr id="8" name="TextBox 7">
            <a:extLst>
              <a:ext uri="{FF2B5EF4-FFF2-40B4-BE49-F238E27FC236}">
                <a16:creationId xmlns:a16="http://schemas.microsoft.com/office/drawing/2014/main" id="{A42E6847-576C-A097-CCD7-C89F13DDB2CC}"/>
              </a:ext>
            </a:extLst>
          </p:cNvPr>
          <p:cNvSpPr txBox="1"/>
          <p:nvPr/>
        </p:nvSpPr>
        <p:spPr>
          <a:xfrm>
            <a:off x="9819307" y="27599168"/>
            <a:ext cx="2263761"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Limitations</a:t>
            </a:r>
          </a:p>
        </p:txBody>
      </p:sp>
      <p:sp>
        <p:nvSpPr>
          <p:cNvPr id="9" name="TextBox 8">
            <a:extLst>
              <a:ext uri="{FF2B5EF4-FFF2-40B4-BE49-F238E27FC236}">
                <a16:creationId xmlns:a16="http://schemas.microsoft.com/office/drawing/2014/main" id="{0A79A25F-13DE-FD06-BD59-E694648ED921}"/>
              </a:ext>
            </a:extLst>
          </p:cNvPr>
          <p:cNvSpPr txBox="1"/>
          <p:nvPr/>
        </p:nvSpPr>
        <p:spPr>
          <a:xfrm>
            <a:off x="345764" y="13140436"/>
            <a:ext cx="1808508"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Methods</a:t>
            </a:r>
          </a:p>
        </p:txBody>
      </p:sp>
      <p:cxnSp>
        <p:nvCxnSpPr>
          <p:cNvPr id="12" name="Straight Arrow Connector 11">
            <a:extLst>
              <a:ext uri="{FF2B5EF4-FFF2-40B4-BE49-F238E27FC236}">
                <a16:creationId xmlns:a16="http://schemas.microsoft.com/office/drawing/2014/main" id="{321A45FA-4B8E-8776-A3D7-3C7964632CF7}"/>
              </a:ext>
            </a:extLst>
          </p:cNvPr>
          <p:cNvCxnSpPr>
            <a:cxnSpLocks/>
          </p:cNvCxnSpPr>
          <p:nvPr/>
        </p:nvCxnSpPr>
        <p:spPr>
          <a:xfrm flipH="1">
            <a:off x="26216682" y="28613171"/>
            <a:ext cx="88930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2DE2103-9056-398D-06A1-53754FA9056A}"/>
              </a:ext>
            </a:extLst>
          </p:cNvPr>
          <p:cNvSpPr txBox="1"/>
          <p:nvPr/>
        </p:nvSpPr>
        <p:spPr>
          <a:xfrm>
            <a:off x="22991526" y="26862716"/>
            <a:ext cx="3225156" cy="3539430"/>
          </a:xfrm>
          <a:prstGeom prst="rect">
            <a:avLst/>
          </a:prstGeom>
          <a:noFill/>
        </p:spPr>
        <p:txBody>
          <a:bodyPr wrap="square" rtlCol="0">
            <a:spAutoFit/>
          </a:bodyPr>
          <a:lstStyle/>
          <a:p>
            <a:r>
              <a:rPr lang="en-US" sz="3200" dirty="0">
                <a:latin typeface="Roboto" panose="02000000000000000000" pitchFamily="2" charset="0"/>
                <a:ea typeface="Roboto" panose="02000000000000000000" pitchFamily="2" charset="0"/>
                <a:cs typeface="Roboto" panose="02000000000000000000" pitchFamily="2" charset="0"/>
              </a:rPr>
              <a:t>Get a copy of the </a:t>
            </a:r>
            <a:r>
              <a:rPr lang="en-US" sz="3200" b="1" dirty="0">
                <a:latin typeface="Roboto" panose="02000000000000000000" pitchFamily="2" charset="0"/>
                <a:ea typeface="Roboto" panose="02000000000000000000" pitchFamily="2" charset="0"/>
                <a:cs typeface="Roboto" panose="02000000000000000000" pitchFamily="2" charset="0"/>
              </a:rPr>
              <a:t>poster</a:t>
            </a:r>
            <a:r>
              <a:rPr lang="en-US" sz="3200" dirty="0">
                <a:latin typeface="Roboto" panose="02000000000000000000" pitchFamily="2" charset="0"/>
                <a:ea typeface="Roboto" panose="02000000000000000000" pitchFamily="2" charset="0"/>
                <a:cs typeface="Roboto" panose="02000000000000000000" pitchFamily="2" charset="0"/>
              </a:rPr>
              <a:t>, see our </a:t>
            </a:r>
            <a:r>
              <a:rPr lang="en-US" sz="3200" b="1" dirty="0">
                <a:latin typeface="Roboto" panose="02000000000000000000" pitchFamily="2" charset="0"/>
                <a:ea typeface="Roboto" panose="02000000000000000000" pitchFamily="2" charset="0"/>
                <a:cs typeface="Roboto" panose="02000000000000000000" pitchFamily="2" charset="0"/>
              </a:rPr>
              <a:t>citations</a:t>
            </a:r>
            <a:r>
              <a:rPr lang="en-US" sz="3200" dirty="0">
                <a:latin typeface="Roboto" panose="02000000000000000000" pitchFamily="2" charset="0"/>
                <a:ea typeface="Roboto" panose="02000000000000000000" pitchFamily="2" charset="0"/>
                <a:cs typeface="Roboto" panose="02000000000000000000" pitchFamily="2" charset="0"/>
              </a:rPr>
              <a:t>, and explore </a:t>
            </a:r>
            <a:r>
              <a:rPr lang="en-US" sz="3200" b="1" dirty="0">
                <a:latin typeface="Roboto" panose="02000000000000000000" pitchFamily="2" charset="0"/>
                <a:ea typeface="Roboto" panose="02000000000000000000" pitchFamily="2" charset="0"/>
                <a:cs typeface="Roboto" panose="02000000000000000000" pitchFamily="2" charset="0"/>
              </a:rPr>
              <a:t>mechanistic</a:t>
            </a:r>
          </a:p>
          <a:p>
            <a:r>
              <a:rPr lang="en-US" sz="3200" dirty="0">
                <a:latin typeface="Roboto" panose="02000000000000000000" pitchFamily="2" charset="0"/>
                <a:ea typeface="Roboto" panose="02000000000000000000" pitchFamily="2" charset="0"/>
                <a:cs typeface="Roboto" panose="02000000000000000000" pitchFamily="2" charset="0"/>
              </a:rPr>
              <a:t>PI-ME/CFS research at NIH!</a:t>
            </a:r>
          </a:p>
        </p:txBody>
      </p:sp>
      <p:sp>
        <p:nvSpPr>
          <p:cNvPr id="17" name="TextBox 16">
            <a:extLst>
              <a:ext uri="{FF2B5EF4-FFF2-40B4-BE49-F238E27FC236}">
                <a16:creationId xmlns:a16="http://schemas.microsoft.com/office/drawing/2014/main" id="{F0AFA188-8184-D96B-8D90-BBEA543E77CC}"/>
              </a:ext>
            </a:extLst>
          </p:cNvPr>
          <p:cNvSpPr txBox="1"/>
          <p:nvPr/>
        </p:nvSpPr>
        <p:spPr>
          <a:xfrm>
            <a:off x="31751543" y="26785076"/>
            <a:ext cx="3050773" cy="3785652"/>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cs typeface="Roboto" panose="02000000000000000000" pitchFamily="2" charset="0"/>
              </a:rPr>
              <a:t>Learn about </a:t>
            </a:r>
            <a:r>
              <a:rPr lang="en-US" sz="4000" b="1" dirty="0">
                <a:latin typeface="Roboto" panose="02000000000000000000" pitchFamily="2" charset="0"/>
                <a:ea typeface="Roboto" panose="02000000000000000000" pitchFamily="2" charset="0"/>
                <a:cs typeface="Roboto" panose="02000000000000000000" pitchFamily="2" charset="0"/>
              </a:rPr>
              <a:t>Nephele</a:t>
            </a:r>
            <a:r>
              <a:rPr lang="en-US" sz="4000" dirty="0">
                <a:latin typeface="Roboto" panose="02000000000000000000" pitchFamily="2" charset="0"/>
                <a:ea typeface="Roboto" panose="02000000000000000000" pitchFamily="2" charset="0"/>
                <a:cs typeface="Roboto" panose="02000000000000000000" pitchFamily="2" charset="0"/>
              </a:rPr>
              <a:t>, a free cloud microbiome analysis platform!</a:t>
            </a:r>
          </a:p>
        </p:txBody>
      </p:sp>
      <p:cxnSp>
        <p:nvCxnSpPr>
          <p:cNvPr id="18" name="Straight Arrow Connector 17">
            <a:extLst>
              <a:ext uri="{FF2B5EF4-FFF2-40B4-BE49-F238E27FC236}">
                <a16:creationId xmlns:a16="http://schemas.microsoft.com/office/drawing/2014/main" id="{393372E4-5F20-13A1-F526-21CB67EE5E2F}"/>
              </a:ext>
            </a:extLst>
          </p:cNvPr>
          <p:cNvCxnSpPr>
            <a:cxnSpLocks/>
          </p:cNvCxnSpPr>
          <p:nvPr/>
        </p:nvCxnSpPr>
        <p:spPr>
          <a:xfrm flipH="1" flipV="1">
            <a:off x="34616572" y="28596846"/>
            <a:ext cx="886369" cy="0"/>
          </a:xfrm>
          <a:prstGeom prst="straightConnector1">
            <a:avLst/>
          </a:prstGeom>
          <a:ln w="98425">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67C3064-F341-4016-E50C-6FA672C0AA47}"/>
              </a:ext>
            </a:extLst>
          </p:cNvPr>
          <p:cNvSpPr txBox="1"/>
          <p:nvPr/>
        </p:nvSpPr>
        <p:spPr>
          <a:xfrm>
            <a:off x="9929861" y="31364976"/>
            <a:ext cx="30303739" cy="646331"/>
          </a:xfrm>
          <a:prstGeom prst="rect">
            <a:avLst/>
          </a:prstGeom>
          <a:noFill/>
        </p:spPr>
        <p:txBody>
          <a:bodyPr wrap="square" rtlCol="0">
            <a:spAutoFit/>
          </a:bodyPr>
          <a:lstStyle/>
          <a:p>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Funding to conduct study protocols was obtained from the NIH Common Fund. We wish to acknowledge Martin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Stengelin</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Mingyue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Wang, Anu Mathew, and George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Sigal</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from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MesoScale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for cytokine analysis. This project has been funded in part with Federal funds from the National Institute of Allergy and Infectious Diseases (NIAID), National Institutes of Health, Department of Health and Human Services under BCBB Support Services Contract HHSN316201300006W/75N93022F00001 to </a:t>
            </a:r>
            <a:r>
              <a:rPr lang="en-US" b="0" i="0" dirty="0" err="1">
                <a:solidFill>
                  <a:srgbClr val="333333"/>
                </a:solidFill>
                <a:effectLst/>
                <a:latin typeface="Roboto" panose="02000000000000000000" pitchFamily="2" charset="0"/>
                <a:ea typeface="Roboto" panose="02000000000000000000" pitchFamily="2" charset="0"/>
                <a:cs typeface="Roboto" panose="02000000000000000000" pitchFamily="2" charset="0"/>
              </a:rPr>
              <a:t>Guidehouse</a:t>
            </a:r>
            <a:r>
              <a:rPr lang="en-US" b="0" i="0" dirty="0">
                <a:solidFill>
                  <a:srgbClr val="333333"/>
                </a:solidFill>
                <a:effectLst/>
                <a:latin typeface="Roboto" panose="02000000000000000000" pitchFamily="2" charset="0"/>
                <a:ea typeface="Roboto" panose="02000000000000000000" pitchFamily="2" charset="0"/>
                <a:cs typeface="Roboto" panose="02000000000000000000" pitchFamily="2" charset="0"/>
              </a:rPr>
              <a:t> Digital. </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1C4D0C0F-5686-3D1F-E9DF-693862ECD8EB}"/>
              </a:ext>
            </a:extLst>
          </p:cNvPr>
          <p:cNvSpPr txBox="1"/>
          <p:nvPr/>
        </p:nvSpPr>
        <p:spPr>
          <a:xfrm>
            <a:off x="1336366" y="13725211"/>
            <a:ext cx="4795740" cy="8710077"/>
          </a:xfrm>
          <a:prstGeom prst="rect">
            <a:avLst/>
          </a:prstGeom>
          <a:noFill/>
        </p:spPr>
        <p:txBody>
          <a:bodyPr wrap="square" rtlCol="0">
            <a:spAutoFit/>
          </a:bodyPr>
          <a:lstStyle/>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Participants were identified through the </a:t>
            </a:r>
            <a:r>
              <a:rPr lang="en-US" sz="2000" b="1" dirty="0">
                <a:latin typeface="Roboto" panose="02000000000000000000" pitchFamily="2" charset="0"/>
                <a:ea typeface="Roboto" panose="02000000000000000000" pitchFamily="2" charset="0"/>
                <a:cs typeface="Roboto" panose="02000000000000000000" pitchFamily="2" charset="0"/>
              </a:rPr>
              <a:t>NIH Intramural ME/CFS Study</a:t>
            </a:r>
            <a:r>
              <a:rPr lang="en-US" sz="2000" dirty="0">
                <a:latin typeface="Roboto" panose="02000000000000000000" pitchFamily="2" charset="0"/>
                <a:ea typeface="Roboto" panose="02000000000000000000" pitchFamily="2" charset="0"/>
                <a:cs typeface="Roboto" panose="02000000000000000000" pitchFamily="2" charset="0"/>
              </a:rPr>
              <a:t>, enrolled between 2016 and 2019 [NCT 02669212]</a:t>
            </a:r>
            <a:r>
              <a:rPr lang="en-US" sz="2000" baseline="30000" dirty="0">
                <a:latin typeface="Roboto" panose="02000000000000000000" pitchFamily="2" charset="0"/>
                <a:ea typeface="Roboto" panose="02000000000000000000" pitchFamily="2" charset="0"/>
                <a:cs typeface="Roboto" panose="02000000000000000000" pitchFamily="2" charset="0"/>
              </a:rPr>
              <a:t>1</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Paired stool, serum, and cerebrospinal fluid samples were collected from N=16 </a:t>
            </a:r>
            <a:r>
              <a:rPr lang="en-US" sz="2000" b="1" dirty="0">
                <a:latin typeface="Roboto" panose="02000000000000000000" pitchFamily="2" charset="0"/>
                <a:ea typeface="Roboto" panose="02000000000000000000" pitchFamily="2" charset="0"/>
                <a:cs typeface="Roboto" panose="02000000000000000000" pitchFamily="2" charset="0"/>
              </a:rPr>
              <a:t>PI-ME/CFS </a:t>
            </a:r>
            <a:r>
              <a:rPr lang="en-US" sz="2000" dirty="0">
                <a:latin typeface="Roboto" panose="02000000000000000000" pitchFamily="2" charset="0"/>
                <a:ea typeface="Roboto" panose="02000000000000000000" pitchFamily="2" charset="0"/>
                <a:cs typeface="Roboto" panose="02000000000000000000" pitchFamily="2" charset="0"/>
              </a:rPr>
              <a:t>participants and N=19 </a:t>
            </a:r>
            <a:r>
              <a:rPr lang="en-US" sz="2000" b="1" dirty="0">
                <a:latin typeface="Roboto" panose="02000000000000000000" pitchFamily="2" charset="0"/>
                <a:ea typeface="Roboto" panose="02000000000000000000" pitchFamily="2" charset="0"/>
                <a:cs typeface="Roboto" panose="02000000000000000000" pitchFamily="2" charset="0"/>
              </a:rPr>
              <a:t>Healthy Volunteers </a:t>
            </a:r>
            <a:r>
              <a:rPr lang="en-US" sz="2000" dirty="0">
                <a:latin typeface="Roboto" panose="02000000000000000000" pitchFamily="2" charset="0"/>
                <a:ea typeface="Roboto" panose="02000000000000000000" pitchFamily="2" charset="0"/>
                <a:cs typeface="Roboto" panose="02000000000000000000" pitchFamily="2" charset="0"/>
              </a:rPr>
              <a:t>(HVs)</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Magnetic beads </a:t>
            </a:r>
            <a:r>
              <a:rPr lang="en-US" sz="2000" dirty="0">
                <a:latin typeface="Roboto" panose="02000000000000000000" pitchFamily="2" charset="0"/>
                <a:ea typeface="Roboto" panose="02000000000000000000" pitchFamily="2" charset="0"/>
                <a:cs typeface="Roboto" panose="02000000000000000000" pitchFamily="2" charset="0"/>
              </a:rPr>
              <a:t>separated bacteria into pools of </a:t>
            </a:r>
            <a:r>
              <a:rPr lang="en-US" sz="2000" b="1" dirty="0">
                <a:latin typeface="Roboto" panose="02000000000000000000" pitchFamily="2" charset="0"/>
                <a:ea typeface="Roboto" panose="02000000000000000000" pitchFamily="2" charset="0"/>
                <a:cs typeface="Roboto" panose="02000000000000000000" pitchFamily="2" charset="0"/>
              </a:rPr>
              <a:t>IgG-bound </a:t>
            </a:r>
            <a:r>
              <a:rPr lang="en-US" sz="2000" dirty="0">
                <a:latin typeface="Roboto" panose="02000000000000000000" pitchFamily="2" charset="0"/>
                <a:ea typeface="Roboto" panose="02000000000000000000" pitchFamily="2" charset="0"/>
                <a:cs typeface="Roboto" panose="02000000000000000000" pitchFamily="2" charset="0"/>
              </a:rPr>
              <a:t>and IgG-unbound bacteria from paired stool and serum for “Autologous” IgG-seq</a:t>
            </a:r>
            <a:r>
              <a:rPr lang="en-US" sz="2000" baseline="30000" dirty="0">
                <a:latin typeface="Roboto" panose="02000000000000000000" pitchFamily="2" charset="0"/>
                <a:ea typeface="Roboto" panose="02000000000000000000" pitchFamily="2" charset="0"/>
                <a:cs typeface="Roboto" panose="02000000000000000000" pitchFamily="2" charset="0"/>
              </a:rPr>
              <a:t>2</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Pools underwent </a:t>
            </a:r>
            <a:r>
              <a:rPr lang="en-US" sz="2000" b="1" dirty="0">
                <a:latin typeface="Roboto" panose="02000000000000000000" pitchFamily="2" charset="0"/>
                <a:ea typeface="Roboto" panose="02000000000000000000" pitchFamily="2" charset="0"/>
                <a:cs typeface="Roboto" panose="02000000000000000000" pitchFamily="2" charset="0"/>
              </a:rPr>
              <a:t>16S rRNA gene </a:t>
            </a:r>
            <a:r>
              <a:rPr lang="en-US" sz="2000" dirty="0">
                <a:latin typeface="Roboto" panose="02000000000000000000" pitchFamily="2" charset="0"/>
                <a:ea typeface="Roboto" panose="02000000000000000000" pitchFamily="2" charset="0"/>
                <a:cs typeface="Roboto" panose="02000000000000000000" pitchFamily="2" charset="0"/>
              </a:rPr>
              <a:t>sequencing of the V4 region (IgG-seq)</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Reads were processed with </a:t>
            </a:r>
            <a:r>
              <a:rPr lang="en-US" sz="2000" b="1" dirty="0">
                <a:latin typeface="Roboto" panose="02000000000000000000" pitchFamily="2" charset="0"/>
                <a:ea typeface="Roboto" panose="02000000000000000000" pitchFamily="2" charset="0"/>
                <a:cs typeface="Roboto" panose="02000000000000000000" pitchFamily="2" charset="0"/>
              </a:rPr>
              <a:t>Nephele</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dirty="0" err="1">
                <a:latin typeface="Roboto" panose="02000000000000000000" pitchFamily="2" charset="0"/>
                <a:ea typeface="Roboto" panose="02000000000000000000" pitchFamily="2" charset="0"/>
                <a:cs typeface="Roboto" panose="02000000000000000000" pitchFamily="2" charset="0"/>
              </a:rPr>
              <a:t>nephele.niaid.nih.gov</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b="1" dirty="0">
                <a:latin typeface="Roboto" panose="02000000000000000000" pitchFamily="2" charset="0"/>
                <a:ea typeface="Roboto" panose="02000000000000000000" pitchFamily="2" charset="0"/>
                <a:cs typeface="Roboto" panose="02000000000000000000" pitchFamily="2" charset="0"/>
              </a:rPr>
              <a:t>Cytokines</a:t>
            </a:r>
            <a:r>
              <a:rPr lang="en-US" sz="2000" dirty="0">
                <a:latin typeface="Roboto" panose="02000000000000000000" pitchFamily="2" charset="0"/>
                <a:ea typeface="Roboto" panose="02000000000000000000" pitchFamily="2" charset="0"/>
                <a:cs typeface="Roboto" panose="02000000000000000000" pitchFamily="2" charset="0"/>
              </a:rPr>
              <a:t> from </a:t>
            </a:r>
            <a:r>
              <a:rPr lang="en-US" sz="2000" b="1" dirty="0">
                <a:latin typeface="Roboto" panose="02000000000000000000" pitchFamily="2" charset="0"/>
                <a:ea typeface="Roboto" panose="02000000000000000000" pitchFamily="2" charset="0"/>
                <a:cs typeface="Roboto" panose="02000000000000000000" pitchFamily="2" charset="0"/>
              </a:rPr>
              <a:t>plasma </a:t>
            </a:r>
            <a:r>
              <a:rPr lang="en-US" sz="2000" dirty="0">
                <a:latin typeface="Roboto" panose="02000000000000000000" pitchFamily="2" charset="0"/>
                <a:ea typeface="Roboto" panose="02000000000000000000" pitchFamily="2" charset="0"/>
                <a:cs typeface="Roboto" panose="02000000000000000000" pitchFamily="2" charset="0"/>
              </a:rPr>
              <a:t>and </a:t>
            </a:r>
            <a:r>
              <a:rPr lang="en-US" sz="2000" b="1" dirty="0">
                <a:latin typeface="Roboto" panose="02000000000000000000" pitchFamily="2" charset="0"/>
                <a:ea typeface="Roboto" panose="02000000000000000000" pitchFamily="2" charset="0"/>
                <a:cs typeface="Roboto" panose="02000000000000000000" pitchFamily="2" charset="0"/>
              </a:rPr>
              <a:t>cerebrospinal fluid </a:t>
            </a:r>
            <a:r>
              <a:rPr lang="en-US" sz="2000" dirty="0">
                <a:latin typeface="Roboto" panose="02000000000000000000" pitchFamily="2" charset="0"/>
                <a:ea typeface="Roboto" panose="02000000000000000000" pitchFamily="2" charset="0"/>
                <a:cs typeface="Roboto" panose="02000000000000000000" pitchFamily="2" charset="0"/>
              </a:rPr>
              <a:t>were obtained from the V-PLEX cytokine panel 1 (human) kit (</a:t>
            </a:r>
            <a:r>
              <a:rPr lang="en-US" sz="2000" dirty="0" err="1">
                <a:latin typeface="Roboto" panose="02000000000000000000" pitchFamily="2" charset="0"/>
                <a:ea typeface="Roboto" panose="02000000000000000000" pitchFamily="2" charset="0"/>
                <a:cs typeface="Roboto" panose="02000000000000000000" pitchFamily="2" charset="0"/>
              </a:rPr>
              <a:t>MesoScale.com</a:t>
            </a:r>
            <a:r>
              <a:rPr lang="en-US" sz="2000" dirty="0">
                <a:latin typeface="Roboto" panose="02000000000000000000" pitchFamily="2" charset="0"/>
                <a:ea typeface="Roboto" panose="02000000000000000000" pitchFamily="2" charset="0"/>
                <a:cs typeface="Roboto" panose="02000000000000000000" pitchFamily="2" charset="0"/>
              </a:rPr>
              <a:t>)</a:t>
            </a:r>
          </a:p>
          <a:p>
            <a:pPr marL="285750" indent="-285750">
              <a:spcAft>
                <a:spcPts val="1200"/>
              </a:spcAft>
              <a:buFontTx/>
              <a:buChar char="-"/>
            </a:pPr>
            <a:r>
              <a:rPr lang="en-US" sz="2000" dirty="0">
                <a:latin typeface="Roboto" panose="02000000000000000000" pitchFamily="2" charset="0"/>
                <a:ea typeface="Roboto" panose="02000000000000000000" pitchFamily="2" charset="0"/>
                <a:cs typeface="Roboto" panose="02000000000000000000" pitchFamily="2" charset="0"/>
              </a:rPr>
              <a:t>Bacterial Growth Rates were estimated from paired metagenomic reads using </a:t>
            </a:r>
            <a:r>
              <a:rPr lang="en-US" sz="2000" b="1" dirty="0">
                <a:latin typeface="Roboto" panose="02000000000000000000" pitchFamily="2" charset="0"/>
                <a:ea typeface="Roboto" panose="02000000000000000000" pitchFamily="2" charset="0"/>
                <a:cs typeface="Roboto" panose="02000000000000000000" pitchFamily="2" charset="0"/>
              </a:rPr>
              <a:t>Growth Rate </a:t>
            </a:r>
            <a:r>
              <a:rPr lang="en-US" sz="2000" b="1" dirty="0" err="1">
                <a:latin typeface="Roboto" panose="02000000000000000000" pitchFamily="2" charset="0"/>
                <a:ea typeface="Roboto" panose="02000000000000000000" pitchFamily="2" charset="0"/>
                <a:cs typeface="Roboto" panose="02000000000000000000" pitchFamily="2" charset="0"/>
              </a:rPr>
              <a:t>InDex</a:t>
            </a:r>
            <a:r>
              <a:rPr lang="en-US" sz="2000" b="1" dirty="0">
                <a:latin typeface="Roboto" panose="02000000000000000000" pitchFamily="2" charset="0"/>
                <a:ea typeface="Roboto" panose="02000000000000000000" pitchFamily="2" charset="0"/>
                <a:cs typeface="Roboto" panose="02000000000000000000" pitchFamily="2" charset="0"/>
              </a:rPr>
              <a:t> tool </a:t>
            </a:r>
            <a:r>
              <a:rPr lang="en-US" sz="2000" dirty="0">
                <a:latin typeface="Roboto" panose="02000000000000000000" pitchFamily="2" charset="0"/>
                <a:ea typeface="Roboto" panose="02000000000000000000" pitchFamily="2" charset="0"/>
                <a:cs typeface="Roboto" panose="02000000000000000000" pitchFamily="2" charset="0"/>
              </a:rPr>
              <a:t>(</a:t>
            </a:r>
            <a:r>
              <a:rPr lang="en-US" sz="2000" dirty="0" err="1">
                <a:latin typeface="Roboto" panose="02000000000000000000" pitchFamily="2" charset="0"/>
                <a:ea typeface="Roboto" panose="02000000000000000000" pitchFamily="2" charset="0"/>
                <a:cs typeface="Roboto" panose="02000000000000000000" pitchFamily="2" charset="0"/>
              </a:rPr>
              <a:t>GRiD</a:t>
            </a:r>
            <a:r>
              <a:rPr lang="en-US" sz="2000" dirty="0">
                <a:latin typeface="Roboto" panose="02000000000000000000" pitchFamily="2" charset="0"/>
                <a:ea typeface="Roboto" panose="02000000000000000000" pitchFamily="2" charset="0"/>
                <a:cs typeface="Roboto" panose="02000000000000000000" pitchFamily="2" charset="0"/>
              </a:rPr>
              <a:t>) to obtain a Peak-to-Trough Ratio</a:t>
            </a:r>
            <a:r>
              <a:rPr lang="en-US" sz="2000" baseline="30000" dirty="0">
                <a:latin typeface="Roboto" panose="02000000000000000000" pitchFamily="2" charset="0"/>
                <a:ea typeface="Roboto" panose="02000000000000000000" pitchFamily="2" charset="0"/>
                <a:cs typeface="Roboto" panose="02000000000000000000" pitchFamily="2" charset="0"/>
              </a:rPr>
              <a:t>3,4</a:t>
            </a:r>
          </a:p>
        </p:txBody>
      </p:sp>
      <p:sp>
        <p:nvSpPr>
          <p:cNvPr id="37" name="Freeform 36">
            <a:extLst>
              <a:ext uri="{FF2B5EF4-FFF2-40B4-BE49-F238E27FC236}">
                <a16:creationId xmlns:a16="http://schemas.microsoft.com/office/drawing/2014/main" id="{C5CD667F-9A7E-0565-D9C7-49428BB150B7}"/>
              </a:ext>
            </a:extLst>
          </p:cNvPr>
          <p:cNvSpPr>
            <a:spLocks noChangeAspect="1"/>
          </p:cNvSpPr>
          <p:nvPr/>
        </p:nvSpPr>
        <p:spPr>
          <a:xfrm rot="17517598">
            <a:off x="37568912" y="1385150"/>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F05E9AA4-4C73-6C18-EA6F-DED383352859}"/>
              </a:ext>
            </a:extLst>
          </p:cNvPr>
          <p:cNvSpPr txBox="1"/>
          <p:nvPr/>
        </p:nvSpPr>
        <p:spPr>
          <a:xfrm>
            <a:off x="10103655" y="-141149"/>
            <a:ext cx="29288697" cy="7761035"/>
          </a:xfrm>
          <a:prstGeom prst="rect">
            <a:avLst/>
          </a:prstGeom>
          <a:noFill/>
        </p:spPr>
        <p:txBody>
          <a:bodyPr wrap="square" rtlCol="0">
            <a:spAutoFit/>
          </a:bodyPr>
          <a:lstStyle/>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Bacteria Escaping the Gut Barrier</a:t>
            </a:r>
          </a:p>
          <a:p>
            <a:pPr algn="ctr">
              <a:lnSpc>
                <a:spcPct val="150000"/>
              </a:lnSpc>
            </a:pPr>
            <a:r>
              <a:rPr lang="en-US" sz="11500">
                <a:solidFill>
                  <a:schemeClr val="bg1"/>
                </a:solidFill>
                <a:latin typeface="Roboto" panose="02000000000000000000" pitchFamily="2" charset="0"/>
                <a:ea typeface="Roboto" panose="02000000000000000000" pitchFamily="2" charset="0"/>
                <a:cs typeface="Roboto" panose="02000000000000000000" pitchFamily="2" charset="0"/>
              </a:rPr>
              <a:t>Reduce Local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Immune Response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and</a:t>
            </a:r>
          </a:p>
          <a:p>
            <a:pPr algn="ctr">
              <a:lnSpc>
                <a:spcPct val="150000"/>
              </a:lnSpc>
            </a:pP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Have Lower </a:t>
            </a:r>
            <a:r>
              <a:rPr lang="en-US" sz="11500" b="1" dirty="0">
                <a:solidFill>
                  <a:schemeClr val="bg1"/>
                </a:solidFill>
                <a:latin typeface="Roboto" panose="02000000000000000000" pitchFamily="2" charset="0"/>
                <a:ea typeface="Roboto" panose="02000000000000000000" pitchFamily="2" charset="0"/>
                <a:cs typeface="Roboto" panose="02000000000000000000" pitchFamily="2" charset="0"/>
              </a:rPr>
              <a:t>Growth Rates </a:t>
            </a:r>
            <a:r>
              <a:rPr lang="en-US" sz="11500" dirty="0">
                <a:solidFill>
                  <a:schemeClr val="bg1"/>
                </a:solidFill>
                <a:latin typeface="Roboto" panose="02000000000000000000" pitchFamily="2" charset="0"/>
                <a:ea typeface="Roboto" panose="02000000000000000000" pitchFamily="2" charset="0"/>
                <a:cs typeface="Roboto" panose="02000000000000000000" pitchFamily="2" charset="0"/>
              </a:rPr>
              <a:t>in PI-ME/CFS</a:t>
            </a:r>
          </a:p>
        </p:txBody>
      </p:sp>
      <p:pic>
        <p:nvPicPr>
          <p:cNvPr id="16" name="Picture 15">
            <a:extLst>
              <a:ext uri="{FF2B5EF4-FFF2-40B4-BE49-F238E27FC236}">
                <a16:creationId xmlns:a16="http://schemas.microsoft.com/office/drawing/2014/main" id="{F8E5BFA3-4F9D-9E8D-FABC-90B9E6E47435}"/>
              </a:ext>
            </a:extLst>
          </p:cNvPr>
          <p:cNvPicPr>
            <a:picLocks noChangeAspect="1"/>
          </p:cNvPicPr>
          <p:nvPr/>
        </p:nvPicPr>
        <p:blipFill>
          <a:blip r:embed="rId5"/>
          <a:stretch>
            <a:fillRect/>
          </a:stretch>
        </p:blipFill>
        <p:spPr>
          <a:xfrm>
            <a:off x="10816532" y="9660439"/>
            <a:ext cx="10888459" cy="7258973"/>
          </a:xfrm>
          <a:prstGeom prst="rect">
            <a:avLst/>
          </a:prstGeom>
        </p:spPr>
      </p:pic>
      <p:pic>
        <p:nvPicPr>
          <p:cNvPr id="3074" name="Picture 2">
            <a:extLst>
              <a:ext uri="{FF2B5EF4-FFF2-40B4-BE49-F238E27FC236}">
                <a16:creationId xmlns:a16="http://schemas.microsoft.com/office/drawing/2014/main" id="{FCCF66B2-BFD3-9FB8-5BC5-4462CAC5A8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951" y="29022912"/>
            <a:ext cx="2647945" cy="2647945"/>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descr="Children outline">
            <a:extLst>
              <a:ext uri="{FF2B5EF4-FFF2-40B4-BE49-F238E27FC236}">
                <a16:creationId xmlns:a16="http://schemas.microsoft.com/office/drawing/2014/main" id="{D217530F-500D-E97C-6A97-0D0E4780B7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702" y="13770159"/>
            <a:ext cx="914400" cy="914400"/>
          </a:xfrm>
          <a:prstGeom prst="rect">
            <a:avLst/>
          </a:prstGeom>
        </p:spPr>
      </p:pic>
      <p:pic>
        <p:nvPicPr>
          <p:cNvPr id="32" name="Graphic 31" descr="Test tubes outline">
            <a:extLst>
              <a:ext uri="{FF2B5EF4-FFF2-40B4-BE49-F238E27FC236}">
                <a16:creationId xmlns:a16="http://schemas.microsoft.com/office/drawing/2014/main" id="{6F4B57AC-C74D-A64B-96D8-EE4E8B9008D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07189" y="15501932"/>
            <a:ext cx="914400" cy="914400"/>
          </a:xfrm>
          <a:prstGeom prst="rect">
            <a:avLst/>
          </a:prstGeom>
        </p:spPr>
      </p:pic>
      <p:sp>
        <p:nvSpPr>
          <p:cNvPr id="41" name="TextBox 40">
            <a:extLst>
              <a:ext uri="{FF2B5EF4-FFF2-40B4-BE49-F238E27FC236}">
                <a16:creationId xmlns:a16="http://schemas.microsoft.com/office/drawing/2014/main" id="{4BBB8E3F-4A02-A356-F3C5-CABCB9EA6EDB}"/>
              </a:ext>
            </a:extLst>
          </p:cNvPr>
          <p:cNvSpPr txBox="1"/>
          <p:nvPr/>
        </p:nvSpPr>
        <p:spPr>
          <a:xfrm>
            <a:off x="6170036" y="22034983"/>
            <a:ext cx="3130441"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1. </a:t>
            </a:r>
            <a:r>
              <a:rPr lang="en-US" sz="1200" dirty="0">
                <a:solidFill>
                  <a:srgbClr val="212121"/>
                </a:solidFill>
                <a:latin typeface="Roboto" panose="02000000000000000000" pitchFamily="2" charset="0"/>
              </a:rPr>
              <a:t>IgG-seq protocol, from Citation 2.</a:t>
            </a:r>
            <a:endParaRPr lang="en-US" sz="1200" b="0" i="0" dirty="0">
              <a:solidFill>
                <a:srgbClr val="212121"/>
              </a:solidFill>
              <a:effectLst/>
              <a:latin typeface="Roboto" panose="02000000000000000000" pitchFamily="2" charset="0"/>
            </a:endParaRPr>
          </a:p>
        </p:txBody>
      </p:sp>
      <p:pic>
        <p:nvPicPr>
          <p:cNvPr id="43" name="Graphic 42" descr="Flask outline">
            <a:extLst>
              <a:ext uri="{FF2B5EF4-FFF2-40B4-BE49-F238E27FC236}">
                <a16:creationId xmlns:a16="http://schemas.microsoft.com/office/drawing/2014/main" id="{57C5C114-0E29-A7F0-0C8D-8EB5097B96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1383" y="17176181"/>
            <a:ext cx="914400" cy="914400"/>
          </a:xfrm>
          <a:prstGeom prst="rect">
            <a:avLst/>
          </a:prstGeom>
        </p:spPr>
      </p:pic>
      <p:pic>
        <p:nvPicPr>
          <p:cNvPr id="45" name="Graphic 44" descr="DNA outline">
            <a:extLst>
              <a:ext uri="{FF2B5EF4-FFF2-40B4-BE49-F238E27FC236}">
                <a16:creationId xmlns:a16="http://schemas.microsoft.com/office/drawing/2014/main" id="{4381684F-58E8-B5CA-1D28-260F5DFC128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2505" y="17788831"/>
            <a:ext cx="914400" cy="914400"/>
          </a:xfrm>
          <a:prstGeom prst="rect">
            <a:avLst/>
          </a:prstGeom>
        </p:spPr>
      </p:pic>
      <p:pic>
        <p:nvPicPr>
          <p:cNvPr id="47" name="Graphic 46" descr="Normal Distribution outline">
            <a:extLst>
              <a:ext uri="{FF2B5EF4-FFF2-40B4-BE49-F238E27FC236}">
                <a16:creationId xmlns:a16="http://schemas.microsoft.com/office/drawing/2014/main" id="{7491A645-23E6-7E4C-93B6-F7CCF4D2FF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1121" y="20942122"/>
            <a:ext cx="914400" cy="914400"/>
          </a:xfrm>
          <a:prstGeom prst="rect">
            <a:avLst/>
          </a:prstGeom>
        </p:spPr>
      </p:pic>
      <p:sp>
        <p:nvSpPr>
          <p:cNvPr id="49" name="TextBox 48">
            <a:extLst>
              <a:ext uri="{FF2B5EF4-FFF2-40B4-BE49-F238E27FC236}">
                <a16:creationId xmlns:a16="http://schemas.microsoft.com/office/drawing/2014/main" id="{3D46B2F8-A0E3-F28C-D9A1-7CC6D3A5354B}"/>
              </a:ext>
            </a:extLst>
          </p:cNvPr>
          <p:cNvSpPr txBox="1"/>
          <p:nvPr/>
        </p:nvSpPr>
        <p:spPr>
          <a:xfrm>
            <a:off x="10397596" y="7796817"/>
            <a:ext cx="12033035"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Gut Microbiota of PI-ME/CFS and Paired IgG-Negative Pools Exhibit </a:t>
            </a:r>
            <a:r>
              <a:rPr lang="en-US" sz="4400" b="1" dirty="0">
                <a:latin typeface="Roboto" panose="02000000000000000000" pitchFamily="2" charset="0"/>
                <a:ea typeface="Roboto" panose="02000000000000000000" pitchFamily="2" charset="0"/>
                <a:cs typeface="Roboto" panose="02000000000000000000" pitchFamily="2" charset="0"/>
              </a:rPr>
              <a:t>Reduced Diversity</a:t>
            </a:r>
          </a:p>
        </p:txBody>
      </p:sp>
      <p:pic>
        <p:nvPicPr>
          <p:cNvPr id="1024" name="Picture 2">
            <a:extLst>
              <a:ext uri="{FF2B5EF4-FFF2-40B4-BE49-F238E27FC236}">
                <a16:creationId xmlns:a16="http://schemas.microsoft.com/office/drawing/2014/main" id="{79802014-D1AC-7256-DFE2-DCBC10F1521D}"/>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1" r="46252" b="70355"/>
          <a:stretch/>
        </p:blipFill>
        <p:spPr bwMode="auto">
          <a:xfrm>
            <a:off x="345764" y="22373498"/>
            <a:ext cx="3029203" cy="1374857"/>
          </a:xfrm>
          <a:prstGeom prst="rect">
            <a:avLst/>
          </a:prstGeom>
          <a:noFill/>
          <a:extLst>
            <a:ext uri="{909E8E84-426E-40DD-AFC4-6F175D3DCCD1}">
              <a14:hiddenFill xmlns:a14="http://schemas.microsoft.com/office/drawing/2010/main">
                <a:solidFill>
                  <a:srgbClr val="FFFFFF"/>
                </a:solidFill>
              </a14:hiddenFill>
            </a:ext>
          </a:extLst>
        </p:spPr>
      </p:pic>
      <p:sp>
        <p:nvSpPr>
          <p:cNvPr id="1026" name="TextBox 1025">
            <a:extLst>
              <a:ext uri="{FF2B5EF4-FFF2-40B4-BE49-F238E27FC236}">
                <a16:creationId xmlns:a16="http://schemas.microsoft.com/office/drawing/2014/main" id="{CBB40510-E8B7-5137-BAB9-53AE83D04521}"/>
              </a:ext>
            </a:extLst>
          </p:cNvPr>
          <p:cNvSpPr txBox="1"/>
          <p:nvPr/>
        </p:nvSpPr>
        <p:spPr>
          <a:xfrm>
            <a:off x="380269" y="23778610"/>
            <a:ext cx="6070187" cy="276999"/>
          </a:xfrm>
          <a:prstGeom prst="rect">
            <a:avLst/>
          </a:prstGeom>
          <a:noFill/>
        </p:spPr>
        <p:txBody>
          <a:bodyPr wrap="square">
            <a:spAutoFit/>
          </a:bodyPr>
          <a:lstStyle/>
          <a:p>
            <a:pPr algn="l"/>
            <a:r>
              <a:rPr lang="en-US" sz="1200" b="0" i="0" dirty="0">
                <a:solidFill>
                  <a:srgbClr val="212121"/>
                </a:solidFill>
                <a:effectLst/>
                <a:latin typeface="Roboto" panose="02000000000000000000" pitchFamily="2" charset="0"/>
              </a:rPr>
              <a:t>Figure 2. Theory of Growth Rate estimation from metagenomic data, from Citation 3. </a:t>
            </a:r>
          </a:p>
        </p:txBody>
      </p:sp>
      <p:grpSp>
        <p:nvGrpSpPr>
          <p:cNvPr id="1040" name="Group 1039">
            <a:extLst>
              <a:ext uri="{FF2B5EF4-FFF2-40B4-BE49-F238E27FC236}">
                <a16:creationId xmlns:a16="http://schemas.microsoft.com/office/drawing/2014/main" id="{F7B0205E-B9E1-FDE0-C3A9-B2C5E6A849E7}"/>
              </a:ext>
            </a:extLst>
          </p:cNvPr>
          <p:cNvGrpSpPr/>
          <p:nvPr/>
        </p:nvGrpSpPr>
        <p:grpSpPr>
          <a:xfrm>
            <a:off x="11150909" y="18802977"/>
            <a:ext cx="8914283" cy="7791833"/>
            <a:chOff x="13059923" y="18802977"/>
            <a:chExt cx="8914283" cy="7791833"/>
          </a:xfrm>
        </p:grpSpPr>
        <p:pic>
          <p:nvPicPr>
            <p:cNvPr id="1028" name="Picture 4">
              <a:extLst>
                <a:ext uri="{FF2B5EF4-FFF2-40B4-BE49-F238E27FC236}">
                  <a16:creationId xmlns:a16="http://schemas.microsoft.com/office/drawing/2014/main" id="{EA7176C3-8285-691E-5658-24102EF1288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59923" y="19166239"/>
              <a:ext cx="8914283" cy="7428571"/>
            </a:xfrm>
            <a:prstGeom prst="rect">
              <a:avLst/>
            </a:prstGeom>
            <a:noFill/>
            <a:extLst>
              <a:ext uri="{909E8E84-426E-40DD-AFC4-6F175D3DCCD1}">
                <a14:hiddenFill xmlns:a14="http://schemas.microsoft.com/office/drawing/2010/main">
                  <a:solidFill>
                    <a:srgbClr val="FFFFFF"/>
                  </a:solidFill>
                </a14:hiddenFill>
              </a:ext>
            </a:extLst>
          </p:spPr>
        </p:pic>
        <p:sp>
          <p:nvSpPr>
            <p:cNvPr id="1029" name="TextBox 1028">
              <a:extLst>
                <a:ext uri="{FF2B5EF4-FFF2-40B4-BE49-F238E27FC236}">
                  <a16:creationId xmlns:a16="http://schemas.microsoft.com/office/drawing/2014/main" id="{3A428411-1FC1-777B-9EFF-B74F0F1A9A63}"/>
                </a:ext>
              </a:extLst>
            </p:cNvPr>
            <p:cNvSpPr txBox="1"/>
            <p:nvPr/>
          </p:nvSpPr>
          <p:spPr>
            <a:xfrm>
              <a:off x="14352814" y="18857540"/>
              <a:ext cx="933269" cy="369332"/>
            </a:xfrm>
            <a:prstGeom prst="rect">
              <a:avLst/>
            </a:prstGeom>
            <a:noFill/>
          </p:spPr>
          <p:txBody>
            <a:bodyPr wrap="none" rtlCol="0">
              <a:spAutoFit/>
            </a:bodyPr>
            <a:lstStyle/>
            <a:p>
              <a:r>
                <a:rPr lang="en-US" dirty="0"/>
                <a:t>Plasma</a:t>
              </a:r>
            </a:p>
          </p:txBody>
        </p:sp>
        <p:sp>
          <p:nvSpPr>
            <p:cNvPr id="1030" name="TextBox 1029">
              <a:extLst>
                <a:ext uri="{FF2B5EF4-FFF2-40B4-BE49-F238E27FC236}">
                  <a16:creationId xmlns:a16="http://schemas.microsoft.com/office/drawing/2014/main" id="{04C874F6-88B8-AEC9-0831-AE90BD572DB4}"/>
                </a:ext>
              </a:extLst>
            </p:cNvPr>
            <p:cNvSpPr txBox="1"/>
            <p:nvPr/>
          </p:nvSpPr>
          <p:spPr>
            <a:xfrm>
              <a:off x="18262232" y="18802977"/>
              <a:ext cx="2731966" cy="369332"/>
            </a:xfrm>
            <a:prstGeom prst="rect">
              <a:avLst/>
            </a:prstGeom>
            <a:noFill/>
          </p:spPr>
          <p:txBody>
            <a:bodyPr wrap="none" rtlCol="0">
              <a:spAutoFit/>
            </a:bodyPr>
            <a:lstStyle/>
            <a:p>
              <a:r>
                <a:rPr lang="en-US" dirty="0"/>
                <a:t>Cerebrospinal Fluid (CSF)</a:t>
              </a:r>
            </a:p>
          </p:txBody>
        </p:sp>
      </p:grpSp>
      <p:grpSp>
        <p:nvGrpSpPr>
          <p:cNvPr id="1032" name="Group 1031">
            <a:extLst>
              <a:ext uri="{FF2B5EF4-FFF2-40B4-BE49-F238E27FC236}">
                <a16:creationId xmlns:a16="http://schemas.microsoft.com/office/drawing/2014/main" id="{D8BC9967-A490-F258-90A5-C3C5E02BC6AD}"/>
              </a:ext>
            </a:extLst>
          </p:cNvPr>
          <p:cNvGrpSpPr/>
          <p:nvPr/>
        </p:nvGrpSpPr>
        <p:grpSpPr>
          <a:xfrm>
            <a:off x="25089762" y="7822232"/>
            <a:ext cx="12743536" cy="9145843"/>
            <a:chOff x="24937362" y="7822232"/>
            <a:chExt cx="12743536" cy="9145843"/>
          </a:xfrm>
        </p:grpSpPr>
        <p:pic>
          <p:nvPicPr>
            <p:cNvPr id="2" name="Picture 2">
              <a:extLst>
                <a:ext uri="{FF2B5EF4-FFF2-40B4-BE49-F238E27FC236}">
                  <a16:creationId xmlns:a16="http://schemas.microsoft.com/office/drawing/2014/main" id="{D26B6D56-40DC-D6E1-11BA-2CFE7AB52A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37362" y="9477082"/>
              <a:ext cx="10109591" cy="722113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EE87C16-53E2-2584-DE87-D931ED486B03}"/>
                </a:ext>
              </a:extLst>
            </p:cNvPr>
            <p:cNvSpPr txBox="1"/>
            <p:nvPr/>
          </p:nvSpPr>
          <p:spPr>
            <a:xfrm>
              <a:off x="25082925" y="7822232"/>
              <a:ext cx="12597973" cy="1569660"/>
            </a:xfrm>
            <a:prstGeom prst="rect">
              <a:avLst/>
            </a:prstGeom>
            <a:noFill/>
          </p:spPr>
          <p:txBody>
            <a:bodyPr wrap="square" rtlCol="0">
              <a:spAutoFit/>
            </a:bodyPr>
            <a:lstStyle/>
            <a:p>
              <a:pPr algn="ctr"/>
              <a:r>
                <a:rPr lang="en-US" sz="4800" dirty="0">
                  <a:latin typeface="Roboto" panose="02000000000000000000" pitchFamily="2" charset="0"/>
                  <a:ea typeface="Roboto" panose="02000000000000000000" pitchFamily="2" charset="0"/>
                  <a:cs typeface="Roboto" panose="02000000000000000000" pitchFamily="2" charset="0"/>
                </a:rPr>
                <a:t>Several Microbiota Members Have Differential </a:t>
              </a:r>
              <a:r>
                <a:rPr lang="en-US" sz="4800" b="1" dirty="0">
                  <a:latin typeface="Roboto" panose="02000000000000000000" pitchFamily="2" charset="0"/>
                  <a:ea typeface="Roboto" panose="02000000000000000000" pitchFamily="2" charset="0"/>
                  <a:cs typeface="Roboto" panose="02000000000000000000" pitchFamily="2" charset="0"/>
                </a:rPr>
                <a:t>IgG Binding </a:t>
              </a:r>
              <a:r>
                <a:rPr lang="en-US" sz="4800" dirty="0">
                  <a:latin typeface="Roboto" panose="02000000000000000000" pitchFamily="2" charset="0"/>
                  <a:ea typeface="Roboto" panose="02000000000000000000" pitchFamily="2" charset="0"/>
                  <a:cs typeface="Roboto" panose="02000000000000000000" pitchFamily="2" charset="0"/>
                </a:rPr>
                <a:t>and Produce SCFAs</a:t>
              </a:r>
            </a:p>
          </p:txBody>
        </p:sp>
        <p:sp>
          <p:nvSpPr>
            <p:cNvPr id="51" name="TextBox 50">
              <a:extLst>
                <a:ext uri="{FF2B5EF4-FFF2-40B4-BE49-F238E27FC236}">
                  <a16:creationId xmlns:a16="http://schemas.microsoft.com/office/drawing/2014/main" id="{9D08971E-D850-A8B5-A66E-FD1536DF674A}"/>
                </a:ext>
              </a:extLst>
            </p:cNvPr>
            <p:cNvSpPr txBox="1"/>
            <p:nvPr/>
          </p:nvSpPr>
          <p:spPr>
            <a:xfrm>
              <a:off x="26206873" y="9604636"/>
              <a:ext cx="290464" cy="369332"/>
            </a:xfrm>
            <a:prstGeom prst="rect">
              <a:avLst/>
            </a:prstGeom>
            <a:noFill/>
          </p:spPr>
          <p:txBody>
            <a:bodyPr wrap="none" rtlCol="0">
              <a:spAutoFit/>
            </a:bodyPr>
            <a:lstStyle/>
            <a:p>
              <a:r>
                <a:rPr lang="en-US" dirty="0"/>
                <a:t>*</a:t>
              </a:r>
            </a:p>
          </p:txBody>
        </p:sp>
        <p:sp>
          <p:nvSpPr>
            <p:cNvPr id="52" name="TextBox 51">
              <a:extLst>
                <a:ext uri="{FF2B5EF4-FFF2-40B4-BE49-F238E27FC236}">
                  <a16:creationId xmlns:a16="http://schemas.microsoft.com/office/drawing/2014/main" id="{069C7E63-F924-5E7D-7AD3-626040A3C2B3}"/>
                </a:ext>
              </a:extLst>
            </p:cNvPr>
            <p:cNvSpPr txBox="1"/>
            <p:nvPr/>
          </p:nvSpPr>
          <p:spPr>
            <a:xfrm>
              <a:off x="25371926" y="9932080"/>
              <a:ext cx="290464" cy="369332"/>
            </a:xfrm>
            <a:prstGeom prst="rect">
              <a:avLst/>
            </a:prstGeom>
            <a:noFill/>
          </p:spPr>
          <p:txBody>
            <a:bodyPr wrap="none" rtlCol="0">
              <a:spAutoFit/>
            </a:bodyPr>
            <a:lstStyle/>
            <a:p>
              <a:r>
                <a:rPr lang="en-US" dirty="0"/>
                <a:t>*</a:t>
              </a:r>
            </a:p>
          </p:txBody>
        </p:sp>
        <p:sp>
          <p:nvSpPr>
            <p:cNvPr id="53" name="TextBox 52">
              <a:extLst>
                <a:ext uri="{FF2B5EF4-FFF2-40B4-BE49-F238E27FC236}">
                  <a16:creationId xmlns:a16="http://schemas.microsoft.com/office/drawing/2014/main" id="{63255C69-88EB-23D3-91EE-C4E825BDE12D}"/>
                </a:ext>
              </a:extLst>
            </p:cNvPr>
            <p:cNvSpPr txBox="1"/>
            <p:nvPr/>
          </p:nvSpPr>
          <p:spPr>
            <a:xfrm>
              <a:off x="26437896" y="10252425"/>
              <a:ext cx="290464"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C3E3074A-D0AA-72A7-1E72-DC3C7F0C80B1}"/>
                </a:ext>
              </a:extLst>
            </p:cNvPr>
            <p:cNvSpPr txBox="1"/>
            <p:nvPr/>
          </p:nvSpPr>
          <p:spPr>
            <a:xfrm>
              <a:off x="26608088" y="10545263"/>
              <a:ext cx="290464"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07802011-D821-7848-43E9-2330BA50D123}"/>
                </a:ext>
              </a:extLst>
            </p:cNvPr>
            <p:cNvSpPr txBox="1"/>
            <p:nvPr/>
          </p:nvSpPr>
          <p:spPr>
            <a:xfrm>
              <a:off x="26951675" y="11520099"/>
              <a:ext cx="290464"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20F99F2-DB8A-F246-EC24-93467DE96EE3}"/>
                </a:ext>
              </a:extLst>
            </p:cNvPr>
            <p:cNvSpPr txBox="1"/>
            <p:nvPr/>
          </p:nvSpPr>
          <p:spPr>
            <a:xfrm>
              <a:off x="27031591" y="12153558"/>
              <a:ext cx="290464"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8C2745FB-F3FD-6823-722E-0A3D44939DA9}"/>
                </a:ext>
              </a:extLst>
            </p:cNvPr>
            <p:cNvSpPr txBox="1"/>
            <p:nvPr/>
          </p:nvSpPr>
          <p:spPr>
            <a:xfrm>
              <a:off x="26691432" y="12472153"/>
              <a:ext cx="290464" cy="369332"/>
            </a:xfrm>
            <a:prstGeom prst="rect">
              <a:avLst/>
            </a:prstGeom>
            <a:noFill/>
          </p:spPr>
          <p:txBody>
            <a:bodyPr wrap="none" rtlCol="0">
              <a:spAutoFit/>
            </a:bodyPr>
            <a:lstStyle/>
            <a:p>
              <a:r>
                <a:rPr lang="en-US" dirty="0"/>
                <a:t>*</a:t>
              </a:r>
            </a:p>
          </p:txBody>
        </p:sp>
        <p:sp>
          <p:nvSpPr>
            <p:cNvPr id="58" name="TextBox 57">
              <a:extLst>
                <a:ext uri="{FF2B5EF4-FFF2-40B4-BE49-F238E27FC236}">
                  <a16:creationId xmlns:a16="http://schemas.microsoft.com/office/drawing/2014/main" id="{6644EF7D-A272-84B3-A857-F490EA5EE5F7}"/>
                </a:ext>
              </a:extLst>
            </p:cNvPr>
            <p:cNvSpPr txBox="1"/>
            <p:nvPr/>
          </p:nvSpPr>
          <p:spPr>
            <a:xfrm>
              <a:off x="26812523" y="13448737"/>
              <a:ext cx="290464" cy="369332"/>
            </a:xfrm>
            <a:prstGeom prst="rect">
              <a:avLst/>
            </a:prstGeom>
            <a:noFill/>
          </p:spPr>
          <p:txBody>
            <a:bodyPr wrap="none" rtlCol="0">
              <a:spAutoFit/>
            </a:bodyPr>
            <a:lstStyle/>
            <a:p>
              <a:r>
                <a:rPr lang="en-US" dirty="0"/>
                <a:t>*</a:t>
              </a:r>
            </a:p>
          </p:txBody>
        </p:sp>
        <p:sp>
          <p:nvSpPr>
            <p:cNvPr id="59" name="TextBox 58">
              <a:extLst>
                <a:ext uri="{FF2B5EF4-FFF2-40B4-BE49-F238E27FC236}">
                  <a16:creationId xmlns:a16="http://schemas.microsoft.com/office/drawing/2014/main" id="{2A76AAEA-E5EC-20A0-1EA1-0881EA7BA0ED}"/>
                </a:ext>
              </a:extLst>
            </p:cNvPr>
            <p:cNvSpPr txBox="1"/>
            <p:nvPr/>
          </p:nvSpPr>
          <p:spPr>
            <a:xfrm>
              <a:off x="25079238" y="11167096"/>
              <a:ext cx="290464"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05F77DA5-EED0-DC44-E9DA-BB9C8116B053}"/>
                </a:ext>
              </a:extLst>
            </p:cNvPr>
            <p:cNvSpPr txBox="1"/>
            <p:nvPr/>
          </p:nvSpPr>
          <p:spPr>
            <a:xfrm>
              <a:off x="26537060" y="15008043"/>
              <a:ext cx="290464" cy="369332"/>
            </a:xfrm>
            <a:prstGeom prst="rect">
              <a:avLst/>
            </a:prstGeom>
            <a:noFill/>
          </p:spPr>
          <p:txBody>
            <a:bodyPr wrap="none" rtlCol="0">
              <a:spAutoFit/>
            </a:bodyPr>
            <a:lstStyle/>
            <a:p>
              <a:r>
                <a:rPr lang="en-US" dirty="0"/>
                <a:t>*</a:t>
              </a:r>
            </a:p>
          </p:txBody>
        </p:sp>
        <p:sp>
          <p:nvSpPr>
            <p:cNvPr id="61" name="TextBox 60">
              <a:extLst>
                <a:ext uri="{FF2B5EF4-FFF2-40B4-BE49-F238E27FC236}">
                  <a16:creationId xmlns:a16="http://schemas.microsoft.com/office/drawing/2014/main" id="{A00A6B99-BC3E-3D2E-F74C-6B920ABF1112}"/>
                </a:ext>
              </a:extLst>
            </p:cNvPr>
            <p:cNvSpPr txBox="1"/>
            <p:nvPr/>
          </p:nvSpPr>
          <p:spPr>
            <a:xfrm>
              <a:off x="27539384" y="15354606"/>
              <a:ext cx="290464" cy="369332"/>
            </a:xfrm>
            <a:prstGeom prst="rect">
              <a:avLst/>
            </a:prstGeom>
            <a:noFill/>
          </p:spPr>
          <p:txBody>
            <a:bodyPr wrap="none" rtlCol="0">
              <a:spAutoFit/>
            </a:bodyPr>
            <a:lstStyle/>
            <a:p>
              <a:r>
                <a:rPr lang="en-US" dirty="0"/>
                <a:t>*</a:t>
              </a:r>
            </a:p>
          </p:txBody>
        </p:sp>
        <p:sp>
          <p:nvSpPr>
            <p:cNvPr id="62" name="TextBox 61">
              <a:extLst>
                <a:ext uri="{FF2B5EF4-FFF2-40B4-BE49-F238E27FC236}">
                  <a16:creationId xmlns:a16="http://schemas.microsoft.com/office/drawing/2014/main" id="{AC89040D-D21B-4504-C134-D80E6D2B1BFF}"/>
                </a:ext>
              </a:extLst>
            </p:cNvPr>
            <p:cNvSpPr txBox="1"/>
            <p:nvPr/>
          </p:nvSpPr>
          <p:spPr>
            <a:xfrm>
              <a:off x="26647075" y="15686097"/>
              <a:ext cx="290464" cy="369332"/>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5C5BD45-3C65-003D-A069-27B0A97BFE27}"/>
                </a:ext>
              </a:extLst>
            </p:cNvPr>
            <p:cNvSpPr txBox="1"/>
            <p:nvPr/>
          </p:nvSpPr>
          <p:spPr>
            <a:xfrm>
              <a:off x="27038759" y="11819460"/>
              <a:ext cx="290464" cy="369332"/>
            </a:xfrm>
            <a:prstGeom prst="rect">
              <a:avLst/>
            </a:prstGeom>
            <a:noFill/>
          </p:spPr>
          <p:txBody>
            <a:bodyPr wrap="none" rtlCol="0">
              <a:spAutoFit/>
            </a:bodyPr>
            <a:lstStyle/>
            <a:p>
              <a:r>
                <a:rPr lang="en-US" dirty="0"/>
                <a:t>*</a:t>
              </a:r>
            </a:p>
          </p:txBody>
        </p:sp>
        <p:sp>
          <p:nvSpPr>
            <p:cNvPr id="1031" name="TextBox 1030">
              <a:extLst>
                <a:ext uri="{FF2B5EF4-FFF2-40B4-BE49-F238E27FC236}">
                  <a16:creationId xmlns:a16="http://schemas.microsoft.com/office/drawing/2014/main" id="{74FEE779-26BA-5315-9185-5804B005A03F}"/>
                </a:ext>
              </a:extLst>
            </p:cNvPr>
            <p:cNvSpPr txBox="1"/>
            <p:nvPr/>
          </p:nvSpPr>
          <p:spPr>
            <a:xfrm>
              <a:off x="28725383" y="16598743"/>
              <a:ext cx="4558171" cy="369332"/>
            </a:xfrm>
            <a:prstGeom prst="rect">
              <a:avLst/>
            </a:prstGeom>
            <a:noFill/>
          </p:spPr>
          <p:txBody>
            <a:bodyPr wrap="none" rtlCol="0">
              <a:spAutoFit/>
            </a:bodyPr>
            <a:lstStyle/>
            <a:p>
              <a:r>
                <a:rPr lang="en-US" dirty="0"/>
                <a:t>*Indicates Short-Chain Fatty Acid Producers</a:t>
              </a:r>
            </a:p>
          </p:txBody>
        </p:sp>
      </p:grpSp>
      <p:sp>
        <p:nvSpPr>
          <p:cNvPr id="1033" name="TextBox 1032">
            <a:extLst>
              <a:ext uri="{FF2B5EF4-FFF2-40B4-BE49-F238E27FC236}">
                <a16:creationId xmlns:a16="http://schemas.microsoft.com/office/drawing/2014/main" id="{E4445685-F59B-C83F-5687-D4DA7C4BEF5F}"/>
              </a:ext>
            </a:extLst>
          </p:cNvPr>
          <p:cNvSpPr txBox="1"/>
          <p:nvPr/>
        </p:nvSpPr>
        <p:spPr>
          <a:xfrm>
            <a:off x="10638732" y="17500612"/>
            <a:ext cx="12848252" cy="1323439"/>
          </a:xfrm>
          <a:prstGeom prst="rect">
            <a:avLst/>
          </a:prstGeom>
          <a:noFill/>
        </p:spPr>
        <p:txBody>
          <a:bodyPr wrap="square" rtlCol="0">
            <a:spAutoFit/>
          </a:bodyPr>
          <a:lstStyle/>
          <a:p>
            <a:pPr algn="ctr"/>
            <a:r>
              <a:rPr lang="en-US" sz="4000" i="1" dirty="0">
                <a:latin typeface="Roboto" panose="02000000000000000000" pitchFamily="2" charset="0"/>
                <a:ea typeface="Roboto" panose="02000000000000000000" pitchFamily="2" charset="0"/>
                <a:cs typeface="Roboto" panose="02000000000000000000" pitchFamily="2" charset="0"/>
              </a:rPr>
              <a:t>Butyricicoccus spp. </a:t>
            </a:r>
            <a:r>
              <a:rPr lang="en-US" sz="4000" dirty="0">
                <a:latin typeface="Roboto" panose="02000000000000000000" pitchFamily="2" charset="0"/>
                <a:ea typeface="Roboto" panose="02000000000000000000" pitchFamily="2" charset="0"/>
                <a:cs typeface="Roboto" panose="02000000000000000000" pitchFamily="2" charset="0"/>
              </a:rPr>
              <a:t>Translocation in PI-ME/CFS Negatively Correlates with </a:t>
            </a:r>
            <a:r>
              <a:rPr lang="en-US" sz="4000" b="1" dirty="0">
                <a:latin typeface="Roboto" panose="02000000000000000000" pitchFamily="2" charset="0"/>
                <a:ea typeface="Roboto" panose="02000000000000000000" pitchFamily="2" charset="0"/>
                <a:cs typeface="Roboto" panose="02000000000000000000" pitchFamily="2" charset="0"/>
              </a:rPr>
              <a:t>Cytokines </a:t>
            </a:r>
            <a:r>
              <a:rPr lang="en-US" sz="4000" dirty="0">
                <a:latin typeface="Roboto" panose="02000000000000000000" pitchFamily="2" charset="0"/>
                <a:ea typeface="Roboto" panose="02000000000000000000" pitchFamily="2" charset="0"/>
                <a:cs typeface="Roboto" panose="02000000000000000000" pitchFamily="2" charset="0"/>
              </a:rPr>
              <a:t>in Plasma and CSF</a:t>
            </a:r>
            <a:endParaRPr lang="en-US" sz="4000" i="1" dirty="0">
              <a:latin typeface="Roboto" panose="02000000000000000000" pitchFamily="2" charset="0"/>
              <a:ea typeface="Roboto" panose="02000000000000000000" pitchFamily="2" charset="0"/>
              <a:cs typeface="Roboto" panose="02000000000000000000" pitchFamily="2" charset="0"/>
            </a:endParaRPr>
          </a:p>
        </p:txBody>
      </p:sp>
      <p:sp>
        <p:nvSpPr>
          <p:cNvPr id="1034" name="TextBox 1033">
            <a:extLst>
              <a:ext uri="{FF2B5EF4-FFF2-40B4-BE49-F238E27FC236}">
                <a16:creationId xmlns:a16="http://schemas.microsoft.com/office/drawing/2014/main" id="{EAEE6457-6B12-F117-48AB-67C3D44F5EEE}"/>
              </a:ext>
            </a:extLst>
          </p:cNvPr>
          <p:cNvSpPr txBox="1"/>
          <p:nvPr/>
        </p:nvSpPr>
        <p:spPr>
          <a:xfrm>
            <a:off x="24048053" y="17522521"/>
            <a:ext cx="14335592" cy="1446550"/>
          </a:xfrm>
          <a:prstGeom prst="rect">
            <a:avLst/>
          </a:prstGeom>
          <a:noFill/>
        </p:spPr>
        <p:txBody>
          <a:bodyPr wrap="square" rtlCol="0">
            <a:spAutoFit/>
          </a:bodyPr>
          <a:lstStyle/>
          <a:p>
            <a:pPr algn="ctr"/>
            <a:r>
              <a:rPr lang="en-US" sz="4400" dirty="0">
                <a:latin typeface="Roboto" panose="02000000000000000000" pitchFamily="2" charset="0"/>
                <a:ea typeface="Roboto" panose="02000000000000000000" pitchFamily="2" charset="0"/>
                <a:cs typeface="Roboto" panose="02000000000000000000" pitchFamily="2" charset="0"/>
              </a:rPr>
              <a:t>Bacteria With Differential Translocation Have Nominally Higher </a:t>
            </a:r>
            <a:r>
              <a:rPr lang="en-US" sz="4400" b="1" dirty="0">
                <a:latin typeface="Roboto" panose="02000000000000000000" pitchFamily="2" charset="0"/>
                <a:ea typeface="Roboto" panose="02000000000000000000" pitchFamily="2" charset="0"/>
                <a:cs typeface="Roboto" panose="02000000000000000000" pitchFamily="2" charset="0"/>
              </a:rPr>
              <a:t>Metabolic Activity </a:t>
            </a:r>
            <a:r>
              <a:rPr lang="en-US" sz="4400" dirty="0">
                <a:latin typeface="Roboto" panose="02000000000000000000" pitchFamily="2" charset="0"/>
                <a:ea typeface="Roboto" panose="02000000000000000000" pitchFamily="2" charset="0"/>
                <a:cs typeface="Roboto" panose="02000000000000000000" pitchFamily="2" charset="0"/>
              </a:rPr>
              <a:t>in Healthy Volunteers</a:t>
            </a:r>
          </a:p>
        </p:txBody>
      </p:sp>
      <p:pic>
        <p:nvPicPr>
          <p:cNvPr id="3080" name="Picture 8" descr="National Institutes of Health (NIH) - Turning Discovery into Health">
            <a:extLst>
              <a:ext uri="{FF2B5EF4-FFF2-40B4-BE49-F238E27FC236}">
                <a16:creationId xmlns:a16="http://schemas.microsoft.com/office/drawing/2014/main" id="{91E7B609-D1B7-51A8-03FA-3A5FE7966BF1}"/>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r="74763"/>
          <a:stretch/>
        </p:blipFill>
        <p:spPr bwMode="auto">
          <a:xfrm>
            <a:off x="4492661" y="29234046"/>
            <a:ext cx="3773890" cy="23005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035">
            <a:extLst>
              <a:ext uri="{FF2B5EF4-FFF2-40B4-BE49-F238E27FC236}">
                <a16:creationId xmlns:a16="http://schemas.microsoft.com/office/drawing/2014/main" id="{712ECF84-C491-F649-6C6B-ADCB9AA57F59}"/>
              </a:ext>
            </a:extLst>
          </p:cNvPr>
          <p:cNvPicPr>
            <a:picLocks noChangeAspect="1"/>
          </p:cNvPicPr>
          <p:nvPr/>
        </p:nvPicPr>
        <p:blipFill>
          <a:blip r:embed="rId21"/>
          <a:stretch>
            <a:fillRect/>
          </a:stretch>
        </p:blipFill>
        <p:spPr>
          <a:xfrm>
            <a:off x="35502606" y="26594810"/>
            <a:ext cx="4114800" cy="4114800"/>
          </a:xfrm>
          <a:prstGeom prst="rect">
            <a:avLst/>
          </a:prstGeom>
        </p:spPr>
      </p:pic>
      <p:sp>
        <p:nvSpPr>
          <p:cNvPr id="1038" name="TextBox 1037">
            <a:extLst>
              <a:ext uri="{FF2B5EF4-FFF2-40B4-BE49-F238E27FC236}">
                <a16:creationId xmlns:a16="http://schemas.microsoft.com/office/drawing/2014/main" id="{FDFE1342-A66D-039B-B5AA-CE54206239DC}"/>
              </a:ext>
            </a:extLst>
          </p:cNvPr>
          <p:cNvSpPr txBox="1"/>
          <p:nvPr/>
        </p:nvSpPr>
        <p:spPr>
          <a:xfrm>
            <a:off x="36466526" y="30579150"/>
            <a:ext cx="2318583" cy="369332"/>
          </a:xfrm>
          <a:prstGeom prst="rect">
            <a:avLst/>
          </a:prstGeom>
          <a:noFill/>
        </p:spPr>
        <p:txBody>
          <a:bodyPr wrap="none" rtlCol="0">
            <a:spAutoFit/>
          </a:bodyPr>
          <a:lstStyle/>
          <a:p>
            <a:r>
              <a:rPr lang="en-US" dirty="0" err="1"/>
              <a:t>nephele.niaid.nih.gov</a:t>
            </a:r>
            <a:endParaRPr lang="en-US" dirty="0"/>
          </a:p>
        </p:txBody>
      </p:sp>
      <p:sp>
        <p:nvSpPr>
          <p:cNvPr id="1041" name="TextBox 1040">
            <a:extLst>
              <a:ext uri="{FF2B5EF4-FFF2-40B4-BE49-F238E27FC236}">
                <a16:creationId xmlns:a16="http://schemas.microsoft.com/office/drawing/2014/main" id="{2BBFEE76-7B0D-C73E-0997-19BEB01699AD}"/>
              </a:ext>
            </a:extLst>
          </p:cNvPr>
          <p:cNvSpPr txBox="1"/>
          <p:nvPr/>
        </p:nvSpPr>
        <p:spPr>
          <a:xfrm>
            <a:off x="1746194" y="7814314"/>
            <a:ext cx="7131105"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a debilitating condition with post-exertional malaise, cognitive impairments, and gastrointestinal distress, typically due to previous bacterial or viral infection</a:t>
            </a:r>
          </a:p>
        </p:txBody>
      </p:sp>
      <p:grpSp>
        <p:nvGrpSpPr>
          <p:cNvPr id="1044" name="Group 1043">
            <a:extLst>
              <a:ext uri="{FF2B5EF4-FFF2-40B4-BE49-F238E27FC236}">
                <a16:creationId xmlns:a16="http://schemas.microsoft.com/office/drawing/2014/main" id="{8A150E4E-5ED8-A5ED-BF2B-D8219901B0A1}"/>
              </a:ext>
            </a:extLst>
          </p:cNvPr>
          <p:cNvGrpSpPr/>
          <p:nvPr/>
        </p:nvGrpSpPr>
        <p:grpSpPr>
          <a:xfrm>
            <a:off x="821319" y="9847054"/>
            <a:ext cx="886007" cy="777647"/>
            <a:chOff x="7606415" y="9115083"/>
            <a:chExt cx="886007" cy="777647"/>
          </a:xfrm>
          <a:solidFill>
            <a:srgbClr val="F2F2F2"/>
          </a:solidFill>
        </p:grpSpPr>
        <p:sp>
          <p:nvSpPr>
            <p:cNvPr id="1042" name="Freeform 1041">
              <a:extLst>
                <a:ext uri="{FF2B5EF4-FFF2-40B4-BE49-F238E27FC236}">
                  <a16:creationId xmlns:a16="http://schemas.microsoft.com/office/drawing/2014/main" id="{A8BA2A78-B362-A075-4EDE-B3898128443F}"/>
                </a:ext>
              </a:extLst>
            </p:cNvPr>
            <p:cNvSpPr/>
            <p:nvPr/>
          </p:nvSpPr>
          <p:spPr>
            <a:xfrm rot="16200000">
              <a:off x="7670496" y="9068696"/>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3" name="Freeform 1042">
              <a:extLst>
                <a:ext uri="{FF2B5EF4-FFF2-40B4-BE49-F238E27FC236}">
                  <a16:creationId xmlns:a16="http://schemas.microsoft.com/office/drawing/2014/main" id="{504A633B-5EAE-BE71-18B7-57FAEDE0B009}"/>
                </a:ext>
              </a:extLst>
            </p:cNvPr>
            <p:cNvSpPr/>
            <p:nvPr/>
          </p:nvSpPr>
          <p:spPr>
            <a:xfrm>
              <a:off x="7842936" y="9115083"/>
              <a:ext cx="649486" cy="777647"/>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45" name="TextBox 1044">
            <a:extLst>
              <a:ext uri="{FF2B5EF4-FFF2-40B4-BE49-F238E27FC236}">
                <a16:creationId xmlns:a16="http://schemas.microsoft.com/office/drawing/2014/main" id="{F49BE465-CE6B-6EDC-A685-7E87EB75E856}"/>
              </a:ext>
            </a:extLst>
          </p:cNvPr>
          <p:cNvSpPr txBox="1"/>
          <p:nvPr/>
        </p:nvSpPr>
        <p:spPr>
          <a:xfrm>
            <a:off x="1722092" y="9878678"/>
            <a:ext cx="657398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Immunoglobulin-G (IgG) is a systemic antibody absent in the gut, but binds to microbes upon their departure</a:t>
            </a:r>
          </a:p>
        </p:txBody>
      </p:sp>
      <p:sp>
        <p:nvSpPr>
          <p:cNvPr id="1049" name="TextBox 1048">
            <a:extLst>
              <a:ext uri="{FF2B5EF4-FFF2-40B4-BE49-F238E27FC236}">
                <a16:creationId xmlns:a16="http://schemas.microsoft.com/office/drawing/2014/main" id="{F5CEAACC-EC81-B1F4-D272-FAD40BB8C1B5}"/>
              </a:ext>
            </a:extLst>
          </p:cNvPr>
          <p:cNvSpPr txBox="1"/>
          <p:nvPr/>
        </p:nvSpPr>
        <p:spPr>
          <a:xfrm>
            <a:off x="680051" y="11620319"/>
            <a:ext cx="8372470" cy="1200329"/>
          </a:xfrm>
          <a:prstGeom prst="rect">
            <a:avLst/>
          </a:prstGeom>
          <a:noFill/>
        </p:spPr>
        <p:txBody>
          <a:bodyPr wrap="square" rtlCol="0">
            <a:spAutoFit/>
          </a:bodyPr>
          <a:lstStyle/>
          <a:p>
            <a:r>
              <a:rPr lang="en-US" sz="2400" b="1" dirty="0">
                <a:latin typeface="Roboto" panose="02000000000000000000" pitchFamily="2" charset="0"/>
                <a:ea typeface="Roboto" panose="02000000000000000000" pitchFamily="2" charset="0"/>
                <a:cs typeface="Roboto" panose="02000000000000000000" pitchFamily="2" charset="0"/>
              </a:rPr>
              <a:t>Hypothesis:</a:t>
            </a:r>
            <a:r>
              <a:rPr lang="en-US" sz="2400" dirty="0">
                <a:latin typeface="Roboto" panose="02000000000000000000" pitchFamily="2" charset="0"/>
                <a:ea typeface="Roboto" panose="02000000000000000000" pitchFamily="2" charset="0"/>
                <a:cs typeface="Roboto" panose="02000000000000000000" pitchFamily="2" charset="0"/>
              </a:rPr>
              <a:t> Interrogating microbes that cross the intestinal barrier and carry markers of IgG may reveal potential mechanisms of PI-ME/CFS</a:t>
            </a:r>
          </a:p>
        </p:txBody>
      </p:sp>
      <p:sp>
        <p:nvSpPr>
          <p:cNvPr id="1057" name="TextBox 1056">
            <a:extLst>
              <a:ext uri="{FF2B5EF4-FFF2-40B4-BE49-F238E27FC236}">
                <a16:creationId xmlns:a16="http://schemas.microsoft.com/office/drawing/2014/main" id="{31CE9A01-ECF3-3B21-723C-0AA742AAE434}"/>
              </a:ext>
            </a:extLst>
          </p:cNvPr>
          <p:cNvSpPr txBox="1"/>
          <p:nvPr/>
        </p:nvSpPr>
        <p:spPr>
          <a:xfrm>
            <a:off x="21811374" y="10400236"/>
            <a:ext cx="2800771"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1. </a:t>
            </a:r>
            <a:r>
              <a:rPr lang="en-US" sz="1600" dirty="0">
                <a:latin typeface="Roboto" panose="02000000000000000000" pitchFamily="2" charset="0"/>
                <a:ea typeface="Roboto" panose="02000000000000000000" pitchFamily="2" charset="0"/>
                <a:cs typeface="Roboto" panose="02000000000000000000" pitchFamily="2" charset="0"/>
              </a:rPr>
              <a:t>(A) PI-ME/CFS gut microbiota exhibits reduced richness but not diversity. (B) The IgG-negative fraction has reduced richness and diversity compared to the Pre-sort and IgG-Positive fractions (c) This difference occurs in a condition specific manner across all three fractions. (d) Microbiota composition between PI-ME/CFS and HV is distinct. (e) Canberra composition of all three fractions, linking within-subject samples. (f) IgG Negative fractions are compositionally-distinct from Pre-sort and IgG-Positive fractions, with no difference between PI-ME/CFS and HV.</a:t>
            </a:r>
          </a:p>
        </p:txBody>
      </p:sp>
      <p:grpSp>
        <p:nvGrpSpPr>
          <p:cNvPr id="3092" name="Group 3091">
            <a:extLst>
              <a:ext uri="{FF2B5EF4-FFF2-40B4-BE49-F238E27FC236}">
                <a16:creationId xmlns:a16="http://schemas.microsoft.com/office/drawing/2014/main" id="{0D8C77FA-7602-A00A-9C53-CA41345B1E73}"/>
              </a:ext>
            </a:extLst>
          </p:cNvPr>
          <p:cNvGrpSpPr/>
          <p:nvPr/>
        </p:nvGrpSpPr>
        <p:grpSpPr>
          <a:xfrm>
            <a:off x="757750" y="7792728"/>
            <a:ext cx="1045466" cy="963101"/>
            <a:chOff x="757750" y="8087496"/>
            <a:chExt cx="1045466" cy="963101"/>
          </a:xfrm>
        </p:grpSpPr>
        <p:pic>
          <p:nvPicPr>
            <p:cNvPr id="1056" name="Graphic 1055" descr="Confused person outline">
              <a:extLst>
                <a:ext uri="{FF2B5EF4-FFF2-40B4-BE49-F238E27FC236}">
                  <a16:creationId xmlns:a16="http://schemas.microsoft.com/office/drawing/2014/main" id="{4637BDDA-D580-7582-8CA2-B6109DD0A5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31794" y="8136197"/>
              <a:ext cx="914400" cy="914400"/>
            </a:xfrm>
            <a:prstGeom prst="rect">
              <a:avLst/>
            </a:prstGeom>
          </p:spPr>
        </p:pic>
        <p:pic>
          <p:nvPicPr>
            <p:cNvPr id="1060" name="Graphic 1059" descr="Germ outline">
              <a:extLst>
                <a:ext uri="{FF2B5EF4-FFF2-40B4-BE49-F238E27FC236}">
                  <a16:creationId xmlns:a16="http://schemas.microsoft.com/office/drawing/2014/main" id="{72B9B3BB-2B0A-95B1-1703-42A0E9B779B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10153" y="8087496"/>
              <a:ext cx="393063" cy="393063"/>
            </a:xfrm>
            <a:prstGeom prst="rect">
              <a:avLst/>
            </a:prstGeom>
          </p:spPr>
        </p:pic>
        <p:pic>
          <p:nvPicPr>
            <p:cNvPr id="1062" name="Graphic 1061" descr="Germ outline">
              <a:extLst>
                <a:ext uri="{FF2B5EF4-FFF2-40B4-BE49-F238E27FC236}">
                  <a16:creationId xmlns:a16="http://schemas.microsoft.com/office/drawing/2014/main" id="{F2C9C3A9-2798-F737-2FA0-00BDC99DB057}"/>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57750" y="8124436"/>
              <a:ext cx="367528" cy="367528"/>
            </a:xfrm>
            <a:prstGeom prst="rect">
              <a:avLst/>
            </a:prstGeom>
          </p:spPr>
        </p:pic>
      </p:grpSp>
      <p:grpSp>
        <p:nvGrpSpPr>
          <p:cNvPr id="1082" name="Group 1081">
            <a:extLst>
              <a:ext uri="{FF2B5EF4-FFF2-40B4-BE49-F238E27FC236}">
                <a16:creationId xmlns:a16="http://schemas.microsoft.com/office/drawing/2014/main" id="{366B9172-8B9D-BBBF-3AC0-900733DC09C4}"/>
              </a:ext>
            </a:extLst>
          </p:cNvPr>
          <p:cNvGrpSpPr/>
          <p:nvPr/>
        </p:nvGrpSpPr>
        <p:grpSpPr>
          <a:xfrm>
            <a:off x="470955" y="19598928"/>
            <a:ext cx="703309" cy="914400"/>
            <a:chOff x="185358" y="17014521"/>
            <a:chExt cx="800991" cy="1145096"/>
          </a:xfrm>
          <a:noFill/>
        </p:grpSpPr>
        <p:sp>
          <p:nvSpPr>
            <p:cNvPr id="1063" name="Oval 1062">
              <a:extLst>
                <a:ext uri="{FF2B5EF4-FFF2-40B4-BE49-F238E27FC236}">
                  <a16:creationId xmlns:a16="http://schemas.microsoft.com/office/drawing/2014/main" id="{0471134E-2AA1-4AE9-572B-BEF2AE9104DA}"/>
                </a:ext>
              </a:extLst>
            </p:cNvPr>
            <p:cNvSpPr>
              <a:spLocks noChangeAspect="1"/>
            </p:cNvSpPr>
            <p:nvPr/>
          </p:nvSpPr>
          <p:spPr>
            <a:xfrm>
              <a:off x="351545" y="1707420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33E3213-2669-2D0E-D9BE-F8235EB9D87A}"/>
                </a:ext>
              </a:extLst>
            </p:cNvPr>
            <p:cNvSpPr>
              <a:spLocks noChangeAspect="1"/>
            </p:cNvSpPr>
            <p:nvPr/>
          </p:nvSpPr>
          <p:spPr>
            <a:xfrm>
              <a:off x="621165" y="17014521"/>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D8876C19-71F6-4969-2449-71E9F586FCCF}"/>
                </a:ext>
              </a:extLst>
            </p:cNvPr>
            <p:cNvSpPr>
              <a:spLocks noChangeAspect="1"/>
            </p:cNvSpPr>
            <p:nvPr/>
          </p:nvSpPr>
          <p:spPr>
            <a:xfrm>
              <a:off x="489521" y="17257087"/>
              <a:ext cx="182880" cy="18288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B369F00A-CB72-5F12-4650-5981E2DDCCF4}"/>
                </a:ext>
              </a:extLst>
            </p:cNvPr>
            <p:cNvSpPr/>
            <p:nvPr/>
          </p:nvSpPr>
          <p:spPr>
            <a:xfrm>
              <a:off x="185358" y="17541766"/>
              <a:ext cx="800991" cy="61785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61189F15-AB4C-2D69-04EF-BD015E2A0B70}"/>
                </a:ext>
              </a:extLst>
            </p:cNvPr>
            <p:cNvSpPr/>
            <p:nvPr/>
          </p:nvSpPr>
          <p:spPr>
            <a:xfrm rot="20142835">
              <a:off x="513974" y="17869676"/>
              <a:ext cx="314524" cy="216661"/>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3" name="Curved Connector 1072">
              <a:extLst>
                <a:ext uri="{FF2B5EF4-FFF2-40B4-BE49-F238E27FC236}">
                  <a16:creationId xmlns:a16="http://schemas.microsoft.com/office/drawing/2014/main" id="{2513C9E0-88AB-D00D-B9DB-243DB4EF638A}"/>
                </a:ext>
              </a:extLst>
            </p:cNvPr>
            <p:cNvCxnSpPr>
              <a:cxnSpLocks/>
              <a:stCxn id="1070" idx="1"/>
              <a:endCxn id="1066" idx="2"/>
            </p:cNvCxnSpPr>
            <p:nvPr/>
          </p:nvCxnSpPr>
          <p:spPr>
            <a:xfrm rot="5400000" flipH="1" flipV="1">
              <a:off x="254230" y="17396958"/>
              <a:ext cx="283721" cy="186861"/>
            </a:xfrm>
            <a:prstGeom prst="curvedConnector2">
              <a:avLst/>
            </a:prstGeom>
            <a:grpFill/>
            <a:ln>
              <a:tailEnd type="triangle"/>
            </a:ln>
          </p:spPr>
          <p:style>
            <a:lnRef idx="2">
              <a:schemeClr val="dk1"/>
            </a:lnRef>
            <a:fillRef idx="0">
              <a:schemeClr val="dk1"/>
            </a:fillRef>
            <a:effectRef idx="1">
              <a:schemeClr val="dk1"/>
            </a:effectRef>
            <a:fontRef idx="minor">
              <a:schemeClr val="tx1"/>
            </a:fontRef>
          </p:style>
        </p:cxnSp>
      </p:grpSp>
      <p:sp>
        <p:nvSpPr>
          <p:cNvPr id="1083" name="TextBox 1082">
            <a:extLst>
              <a:ext uri="{FF2B5EF4-FFF2-40B4-BE49-F238E27FC236}">
                <a16:creationId xmlns:a16="http://schemas.microsoft.com/office/drawing/2014/main" id="{322CBFEC-637B-8C92-6695-8EB8C74A9977}"/>
              </a:ext>
            </a:extLst>
          </p:cNvPr>
          <p:cNvSpPr txBox="1"/>
          <p:nvPr/>
        </p:nvSpPr>
        <p:spPr>
          <a:xfrm>
            <a:off x="20546420" y="20243925"/>
            <a:ext cx="2610899" cy="4770537"/>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3. </a:t>
            </a:r>
            <a:r>
              <a:rPr lang="en-US" sz="1600" dirty="0">
                <a:latin typeface="Roboto" panose="02000000000000000000" pitchFamily="2" charset="0"/>
                <a:ea typeface="Roboto" panose="02000000000000000000" pitchFamily="2" charset="0"/>
                <a:cs typeface="Roboto" panose="02000000000000000000" pitchFamily="2" charset="0"/>
              </a:rPr>
              <a:t>Interaction correlations of </a:t>
            </a:r>
            <a:r>
              <a:rPr lang="en-US" sz="1600" b="1" dirty="0">
                <a:latin typeface="Roboto" panose="02000000000000000000" pitchFamily="2" charset="0"/>
                <a:ea typeface="Roboto" panose="02000000000000000000" pitchFamily="2" charset="0"/>
                <a:cs typeface="Roboto" panose="02000000000000000000" pitchFamily="2" charset="0"/>
              </a:rPr>
              <a:t>cytokines</a:t>
            </a:r>
            <a:r>
              <a:rPr lang="en-US" sz="1600" dirty="0">
                <a:latin typeface="Roboto" panose="02000000000000000000" pitchFamily="2" charset="0"/>
                <a:ea typeface="Roboto" panose="02000000000000000000" pitchFamily="2" charset="0"/>
                <a:cs typeface="Roboto" panose="02000000000000000000" pitchFamily="2" charset="0"/>
              </a:rPr>
              <a:t> with IgG scores in (A) </a:t>
            </a:r>
            <a:r>
              <a:rPr lang="en-US" sz="1600" b="1" dirty="0">
                <a:latin typeface="Roboto" panose="02000000000000000000" pitchFamily="2" charset="0"/>
                <a:ea typeface="Roboto" panose="02000000000000000000" pitchFamily="2" charset="0"/>
                <a:cs typeface="Roboto" panose="02000000000000000000" pitchFamily="2" charset="0"/>
              </a:rPr>
              <a:t>plasma</a:t>
            </a:r>
            <a:r>
              <a:rPr lang="en-US" sz="1600" dirty="0">
                <a:latin typeface="Roboto" panose="02000000000000000000" pitchFamily="2" charset="0"/>
                <a:ea typeface="Roboto" panose="02000000000000000000" pitchFamily="2" charset="0"/>
                <a:cs typeface="Roboto" panose="02000000000000000000" pitchFamily="2" charset="0"/>
              </a:rPr>
              <a:t> and (B) </a:t>
            </a:r>
            <a:r>
              <a:rPr lang="en-US" sz="1600" b="1" dirty="0">
                <a:latin typeface="Roboto" panose="02000000000000000000" pitchFamily="2" charset="0"/>
                <a:ea typeface="Roboto" panose="02000000000000000000" pitchFamily="2" charset="0"/>
                <a:cs typeface="Roboto" panose="02000000000000000000" pitchFamily="2" charset="0"/>
              </a:rPr>
              <a:t>cerebrospinal fluid</a:t>
            </a:r>
            <a:r>
              <a:rPr lang="en-US" sz="1600" dirty="0">
                <a:latin typeface="Roboto" panose="02000000000000000000" pitchFamily="2" charset="0"/>
                <a:ea typeface="Roboto" panose="02000000000000000000" pitchFamily="2" charset="0"/>
                <a:cs typeface="Roboto" panose="02000000000000000000" pitchFamily="2" charset="0"/>
              </a:rPr>
              <a:t>. Correlations were performed within PI-ME/CFS and HV separately using a </a:t>
            </a:r>
            <a:r>
              <a:rPr lang="en-US" sz="1600" b="1" dirty="0">
                <a:latin typeface="Roboto" panose="02000000000000000000" pitchFamily="2" charset="0"/>
                <a:ea typeface="Roboto" panose="02000000000000000000" pitchFamily="2" charset="0"/>
                <a:cs typeface="Roboto" panose="02000000000000000000" pitchFamily="2" charset="0"/>
              </a:rPr>
              <a:t>non-parametric bootstrap </a:t>
            </a:r>
            <a:r>
              <a:rPr lang="en-US" sz="1600" dirty="0">
                <a:latin typeface="Roboto" panose="02000000000000000000" pitchFamily="2" charset="0"/>
                <a:ea typeface="Roboto" panose="02000000000000000000" pitchFamily="2" charset="0"/>
                <a:cs typeface="Roboto" panose="02000000000000000000" pitchFamily="2" charset="0"/>
              </a:rPr>
              <a:t>test. Interactions were identified when there was less than 5% overlap between confidence intervals. Significant taxa-cytokine interactions are </a:t>
            </a:r>
            <a:r>
              <a:rPr lang="en-US" sz="1600" b="1" dirty="0">
                <a:latin typeface="Roboto" panose="02000000000000000000" pitchFamily="2" charset="0"/>
                <a:ea typeface="Roboto" panose="02000000000000000000" pitchFamily="2" charset="0"/>
                <a:cs typeface="Roboto" panose="02000000000000000000" pitchFamily="2" charset="0"/>
              </a:rPr>
              <a:t>grouped by ASV and sorted by significance </a:t>
            </a:r>
            <a:r>
              <a:rPr lang="en-US" sz="1600" dirty="0">
                <a:latin typeface="Roboto" panose="02000000000000000000" pitchFamily="2" charset="0"/>
                <a:ea typeface="Roboto" panose="02000000000000000000" pitchFamily="2" charset="0"/>
                <a:cs typeface="Roboto" panose="02000000000000000000" pitchFamily="2" charset="0"/>
              </a:rPr>
              <a:t>from Figure 2.</a:t>
            </a:r>
          </a:p>
        </p:txBody>
      </p:sp>
      <p:sp>
        <p:nvSpPr>
          <p:cNvPr id="1084" name="TextBox 1083">
            <a:extLst>
              <a:ext uri="{FF2B5EF4-FFF2-40B4-BE49-F238E27FC236}">
                <a16:creationId xmlns:a16="http://schemas.microsoft.com/office/drawing/2014/main" id="{8F2D0482-62F7-5F76-3845-419B31A811D6}"/>
              </a:ext>
            </a:extLst>
          </p:cNvPr>
          <p:cNvSpPr txBox="1"/>
          <p:nvPr/>
        </p:nvSpPr>
        <p:spPr>
          <a:xfrm>
            <a:off x="35558786" y="19791735"/>
            <a:ext cx="3079928" cy="5755422"/>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4. </a:t>
            </a:r>
            <a:r>
              <a:rPr lang="en-US" sz="1600" dirty="0">
                <a:latin typeface="Roboto" panose="02000000000000000000" pitchFamily="2" charset="0"/>
                <a:ea typeface="Roboto" panose="02000000000000000000" pitchFamily="2" charset="0"/>
                <a:cs typeface="Roboto" panose="02000000000000000000" pitchFamily="2" charset="0"/>
              </a:rPr>
              <a:t>Peak-to-Trough Ratios (PTRs) for taxa with differential translocation are higher in Healthy Volunteers than PI-ME/CFS. Points indicate the </a:t>
            </a:r>
            <a:r>
              <a:rPr lang="en-US" sz="1600" b="1" dirty="0">
                <a:latin typeface="Roboto" panose="02000000000000000000" pitchFamily="2" charset="0"/>
                <a:ea typeface="Roboto" panose="02000000000000000000" pitchFamily="2" charset="0"/>
                <a:cs typeface="Roboto" panose="02000000000000000000" pitchFamily="2" charset="0"/>
              </a:rPr>
              <a:t>Mean Difference in PTR</a:t>
            </a:r>
            <a:r>
              <a:rPr lang="en-US" sz="1600" dirty="0">
                <a:latin typeface="Roboto" panose="02000000000000000000" pitchFamily="2" charset="0"/>
                <a:ea typeface="Roboto" panose="02000000000000000000" pitchFamily="2" charset="0"/>
                <a:cs typeface="Roboto" panose="02000000000000000000" pitchFamily="2" charset="0"/>
              </a:rPr>
              <a:t>, with the IgG effect size (see Figure 2) represented by the size of the circle. A red </a:t>
            </a:r>
            <a:r>
              <a:rPr lang="en-US" sz="1600" b="1" dirty="0">
                <a:latin typeface="Roboto" panose="02000000000000000000" pitchFamily="2" charset="0"/>
                <a:ea typeface="Roboto" panose="02000000000000000000" pitchFamily="2" charset="0"/>
                <a:cs typeface="Roboto" panose="02000000000000000000" pitchFamily="2" charset="0"/>
              </a:rPr>
              <a:t>outline</a:t>
            </a:r>
            <a:r>
              <a:rPr lang="en-US" sz="1600" dirty="0">
                <a:latin typeface="Roboto" panose="02000000000000000000" pitchFamily="2" charset="0"/>
                <a:ea typeface="Roboto" panose="02000000000000000000" pitchFamily="2" charset="0"/>
                <a:cs typeface="Roboto" panose="02000000000000000000" pitchFamily="2" charset="0"/>
              </a:rPr>
              <a:t> indicates that the difference in PTR between groups exhibited modest trends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&lt; 0.2). PTRs were obtained from </a:t>
            </a:r>
            <a:r>
              <a:rPr lang="en-US" sz="1600" b="1" dirty="0">
                <a:latin typeface="Roboto" panose="02000000000000000000" pitchFamily="2" charset="0"/>
                <a:ea typeface="Roboto" panose="02000000000000000000" pitchFamily="2" charset="0"/>
                <a:cs typeface="Roboto" panose="02000000000000000000" pitchFamily="2" charset="0"/>
              </a:rPr>
              <a:t>paired metagenomic samples </a:t>
            </a:r>
            <a:r>
              <a:rPr lang="en-US" sz="1600" dirty="0">
                <a:latin typeface="Roboto" panose="02000000000000000000" pitchFamily="2" charset="0"/>
                <a:ea typeface="Roboto" panose="02000000000000000000" pitchFamily="2" charset="0"/>
                <a:cs typeface="Roboto" panose="02000000000000000000" pitchFamily="2" charset="0"/>
              </a:rPr>
              <a:t>applied to a curated database of stool genomes. Representative sequences from IgG-seq analysis were mapped to reference genomes to link IgG scores to PTR values. </a:t>
            </a:r>
            <a:r>
              <a:rPr lang="en-US" sz="1600" b="1" dirty="0">
                <a:latin typeface="Roboto" panose="02000000000000000000" pitchFamily="2" charset="0"/>
                <a:ea typeface="Roboto" panose="02000000000000000000" pitchFamily="2" charset="0"/>
                <a:cs typeface="Roboto" panose="02000000000000000000" pitchFamily="2" charset="0"/>
              </a:rPr>
              <a:t>Circles</a:t>
            </a:r>
            <a:r>
              <a:rPr lang="en-US" sz="1600" dirty="0">
                <a:latin typeface="Roboto" panose="02000000000000000000" pitchFamily="2" charset="0"/>
                <a:ea typeface="Roboto" panose="02000000000000000000" pitchFamily="2" charset="0"/>
                <a:cs typeface="Roboto" panose="02000000000000000000" pitchFamily="2" charset="0"/>
              </a:rPr>
              <a:t> to the left of y-axis labels indicate the directionality of IgG-score differences from Figure 2.</a:t>
            </a:r>
          </a:p>
        </p:txBody>
      </p:sp>
      <p:pic>
        <p:nvPicPr>
          <p:cNvPr id="3089" name="Graphic 3088" descr="Fence outline">
            <a:extLst>
              <a:ext uri="{FF2B5EF4-FFF2-40B4-BE49-F238E27FC236}">
                <a16:creationId xmlns:a16="http://schemas.microsoft.com/office/drawing/2014/main" id="{B1369CF9-5607-80A7-379B-825C1E0F4097}"/>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7395815" y="8881929"/>
            <a:ext cx="914400" cy="914400"/>
          </a:xfrm>
          <a:prstGeom prst="rect">
            <a:avLst/>
          </a:prstGeom>
        </p:spPr>
      </p:pic>
      <p:sp>
        <p:nvSpPr>
          <p:cNvPr id="3091" name="TextBox 3090">
            <a:extLst>
              <a:ext uri="{FF2B5EF4-FFF2-40B4-BE49-F238E27FC236}">
                <a16:creationId xmlns:a16="http://schemas.microsoft.com/office/drawing/2014/main" id="{DF12105D-6BBB-0090-4C93-3C8E18646240}"/>
              </a:ext>
            </a:extLst>
          </p:cNvPr>
          <p:cNvSpPr txBox="1"/>
          <p:nvPr/>
        </p:nvSpPr>
        <p:spPr>
          <a:xfrm>
            <a:off x="757750" y="8959449"/>
            <a:ext cx="6511065"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When gut bacteria escape the intestinal wall, typically because of gut damage, they can cause disease</a:t>
            </a:r>
          </a:p>
        </p:txBody>
      </p:sp>
      <p:sp>
        <p:nvSpPr>
          <p:cNvPr id="22" name="TextBox 21">
            <a:extLst>
              <a:ext uri="{FF2B5EF4-FFF2-40B4-BE49-F238E27FC236}">
                <a16:creationId xmlns:a16="http://schemas.microsoft.com/office/drawing/2014/main" id="{E78A71C4-F697-E1B8-179F-12202F810773}"/>
              </a:ext>
            </a:extLst>
          </p:cNvPr>
          <p:cNvSpPr txBox="1"/>
          <p:nvPr/>
        </p:nvSpPr>
        <p:spPr>
          <a:xfrm>
            <a:off x="10077603" y="28933670"/>
            <a:ext cx="12361146"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In ”Autologous” IgG-seq, performed here in which the stool sample and serum sample are derived from the same subject, no bacterial counts in both pools results in a missing value for IgG-seq scores for that taxon and limited techniques are available to recover meaningful values for those taxa.</a:t>
            </a:r>
          </a:p>
        </p:txBody>
      </p:sp>
      <p:cxnSp>
        <p:nvCxnSpPr>
          <p:cNvPr id="25" name="Straight Connector 24">
            <a:extLst>
              <a:ext uri="{FF2B5EF4-FFF2-40B4-BE49-F238E27FC236}">
                <a16:creationId xmlns:a16="http://schemas.microsoft.com/office/drawing/2014/main" id="{964BE564-8358-0D2C-A709-5C1DD2B57F30}"/>
              </a:ext>
            </a:extLst>
          </p:cNvPr>
          <p:cNvCxnSpPr>
            <a:cxnSpLocks/>
          </p:cNvCxnSpPr>
          <p:nvPr/>
        </p:nvCxnSpPr>
        <p:spPr>
          <a:xfrm flipH="1">
            <a:off x="29143377" y="13131369"/>
            <a:ext cx="4369633" cy="0"/>
          </a:xfrm>
          <a:prstGeom prst="line">
            <a:avLst/>
          </a:prstGeom>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A1FF18F0-2D41-99CC-797A-96EC43C2F043}"/>
              </a:ext>
            </a:extLst>
          </p:cNvPr>
          <p:cNvPicPr>
            <a:picLocks noChangeAspect="1"/>
          </p:cNvPicPr>
          <p:nvPr/>
        </p:nvPicPr>
        <p:blipFill>
          <a:blip r:embed="rId30"/>
          <a:stretch>
            <a:fillRect/>
          </a:stretch>
        </p:blipFill>
        <p:spPr>
          <a:xfrm>
            <a:off x="34012626" y="14675470"/>
            <a:ext cx="4150683" cy="2450969"/>
          </a:xfrm>
          <a:prstGeom prst="rect">
            <a:avLst/>
          </a:prstGeom>
        </p:spPr>
      </p:pic>
      <p:sp>
        <p:nvSpPr>
          <p:cNvPr id="36" name="TextBox 35">
            <a:extLst>
              <a:ext uri="{FF2B5EF4-FFF2-40B4-BE49-F238E27FC236}">
                <a16:creationId xmlns:a16="http://schemas.microsoft.com/office/drawing/2014/main" id="{76E20482-2063-F529-A2BF-8427E2412B0A}"/>
              </a:ext>
            </a:extLst>
          </p:cNvPr>
          <p:cNvSpPr txBox="1"/>
          <p:nvPr/>
        </p:nvSpPr>
        <p:spPr>
          <a:xfrm>
            <a:off x="34012626" y="14094586"/>
            <a:ext cx="4134292" cy="646331"/>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Table 1. Example of IgG Score Calculations for One Subject’s IgG-Negative fraction, IgG-Positive Fraction, and Pre-sort Fraction.</a:t>
            </a:r>
          </a:p>
        </p:txBody>
      </p:sp>
      <p:cxnSp>
        <p:nvCxnSpPr>
          <p:cNvPr id="40" name="Straight Connector 39">
            <a:extLst>
              <a:ext uri="{FF2B5EF4-FFF2-40B4-BE49-F238E27FC236}">
                <a16:creationId xmlns:a16="http://schemas.microsoft.com/office/drawing/2014/main" id="{8CFADA7D-FB7E-C6BE-098C-2F0A71966FBE}"/>
              </a:ext>
            </a:extLst>
          </p:cNvPr>
          <p:cNvCxnSpPr>
            <a:cxnSpLocks/>
          </p:cNvCxnSpPr>
          <p:nvPr/>
        </p:nvCxnSpPr>
        <p:spPr>
          <a:xfrm flipV="1">
            <a:off x="30503110" y="9557697"/>
            <a:ext cx="0" cy="6469703"/>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F5AA803-EB7B-4D90-1F1E-4CE8BA1AA2ED}"/>
              </a:ext>
            </a:extLst>
          </p:cNvPr>
          <p:cNvSpPr txBox="1"/>
          <p:nvPr/>
        </p:nvSpPr>
        <p:spPr>
          <a:xfrm>
            <a:off x="10077603" y="30117659"/>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Confirmation of these findings is difficult – we performed correlative confirmation by employing paired cytokine data and bacterial growth estimates, each with their own limitations</a:t>
            </a:r>
          </a:p>
        </p:txBody>
      </p:sp>
      <p:sp>
        <p:nvSpPr>
          <p:cNvPr id="1039" name="TextBox 1038">
            <a:extLst>
              <a:ext uri="{FF2B5EF4-FFF2-40B4-BE49-F238E27FC236}">
                <a16:creationId xmlns:a16="http://schemas.microsoft.com/office/drawing/2014/main" id="{15BD7BD7-732B-F2D3-FC77-6EFB914AFA4C}"/>
              </a:ext>
            </a:extLst>
          </p:cNvPr>
          <p:cNvSpPr txBox="1"/>
          <p:nvPr/>
        </p:nvSpPr>
        <p:spPr>
          <a:xfrm>
            <a:off x="507189" y="4317148"/>
            <a:ext cx="8793288" cy="2723823"/>
          </a:xfrm>
          <a:prstGeom prst="rect">
            <a:avLst/>
          </a:prstGeom>
          <a:noFill/>
        </p:spPr>
        <p:txBody>
          <a:bodyPr wrap="square">
            <a:spAutoFit/>
          </a:bodyPr>
          <a:lstStyle/>
          <a:p>
            <a:pPr marL="0" marR="0">
              <a:lnSpc>
                <a:spcPct val="115000"/>
              </a:lnSpc>
              <a:spcBef>
                <a:spcPts val="0"/>
              </a:spcBef>
              <a:spcAft>
                <a:spcPts val="800"/>
              </a:spcAft>
            </a:pPr>
            <a:r>
              <a:rPr lang="en-US" sz="2400" dirty="0">
                <a:effectLst/>
                <a:latin typeface="Roboto" panose="02000000000000000000" pitchFamily="2" charset="0"/>
                <a:ea typeface="Roboto" panose="02000000000000000000" pitchFamily="2" charset="0"/>
                <a:cs typeface="Roboto" panose="02000000000000000000" pitchFamily="2" charset="0"/>
              </a:rPr>
              <a:t>Kathryn E McCauley</a:t>
            </a:r>
            <a:r>
              <a:rPr lang="en-US" sz="2400" baseline="30000" dirty="0">
                <a:effectLst/>
                <a:latin typeface="Roboto" panose="02000000000000000000" pitchFamily="2" charset="0"/>
                <a:ea typeface="Roboto" panose="02000000000000000000" pitchFamily="2" charset="0"/>
                <a:cs typeface="Roboto" panose="02000000000000000000" pitchFamily="2" charset="0"/>
              </a:rPr>
              <a:t>1</a:t>
            </a:r>
            <a:r>
              <a:rPr lang="en-US" sz="2400" dirty="0">
                <a:effectLst/>
                <a:latin typeface="Roboto" panose="02000000000000000000" pitchFamily="2" charset="0"/>
                <a:ea typeface="Roboto" panose="02000000000000000000" pitchFamily="2" charset="0"/>
                <a:cs typeface="Roboto" panose="02000000000000000000" pitchFamily="2" charset="0"/>
              </a:rPr>
              <a:t>, Carlotta Vizioli</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Andrew S Burns</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t>
            </a:r>
            <a:r>
              <a:rPr lang="en-US" sz="2400" dirty="0" err="1">
                <a:effectLst/>
                <a:latin typeface="Roboto" panose="02000000000000000000" pitchFamily="2" charset="0"/>
                <a:ea typeface="Roboto" panose="02000000000000000000" pitchFamily="2" charset="0"/>
                <a:cs typeface="Roboto" panose="02000000000000000000" pitchFamily="2" charset="0"/>
              </a:rPr>
              <a:t>Shreni</a:t>
            </a:r>
            <a:r>
              <a:rPr lang="en-US" sz="2400" dirty="0">
                <a:effectLst/>
                <a:latin typeface="Roboto" panose="02000000000000000000" pitchFamily="2" charset="0"/>
                <a:ea typeface="Roboto" panose="02000000000000000000" pitchFamily="2" charset="0"/>
                <a:cs typeface="Roboto" panose="02000000000000000000" pitchFamily="2" charset="0"/>
              </a:rPr>
              <a:t> Mistry</a:t>
            </a:r>
            <a:r>
              <a:rPr lang="en-US" sz="2400" baseline="30000" dirty="0">
                <a:effectLst/>
                <a:latin typeface="Roboto" panose="02000000000000000000" pitchFamily="2" charset="0"/>
                <a:ea typeface="Roboto" panose="02000000000000000000" pitchFamily="2" charset="0"/>
                <a:cs typeface="Roboto" panose="02000000000000000000" pitchFamily="2" charset="0"/>
              </a:rPr>
              <a:t>3</a:t>
            </a:r>
            <a:r>
              <a:rPr lang="en-US" sz="2400" dirty="0">
                <a:effectLst/>
                <a:latin typeface="Roboto" panose="02000000000000000000" pitchFamily="2" charset="0"/>
                <a:ea typeface="Roboto" panose="02000000000000000000" pitchFamily="2" charset="0"/>
                <a:cs typeface="Roboto" panose="02000000000000000000" pitchFamily="2" charset="0"/>
              </a:rPr>
              <a:t>, Avindra Nath</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Brian Walitt</a:t>
            </a:r>
            <a:r>
              <a:rPr lang="en-US" sz="2400" baseline="30000" dirty="0">
                <a:effectLst/>
                <a:latin typeface="Roboto" panose="02000000000000000000" pitchFamily="2" charset="0"/>
                <a:ea typeface="Roboto" panose="02000000000000000000" pitchFamily="2" charset="0"/>
                <a:cs typeface="Roboto" panose="02000000000000000000" pitchFamily="2" charset="0"/>
              </a:rPr>
              <a:t>2</a:t>
            </a:r>
            <a:r>
              <a:rPr lang="en-US" sz="2400" dirty="0">
                <a:effectLst/>
                <a:latin typeface="Roboto" panose="02000000000000000000" pitchFamily="2" charset="0"/>
                <a:ea typeface="Roboto" panose="02000000000000000000" pitchFamily="2" charset="0"/>
                <a:cs typeface="Roboto" panose="02000000000000000000" pitchFamily="2" charset="0"/>
              </a:rPr>
              <a:t>, Jennifer J Barb</a:t>
            </a:r>
            <a:r>
              <a:rPr lang="en-US" sz="2400" baseline="30000" dirty="0">
                <a:effectLst/>
                <a:latin typeface="Roboto" panose="02000000000000000000" pitchFamily="2" charset="0"/>
                <a:ea typeface="Roboto" panose="02000000000000000000" pitchFamily="2" charset="0"/>
                <a:cs typeface="Roboto" panose="02000000000000000000" pitchFamily="2" charset="0"/>
              </a:rPr>
              <a:t>4</a:t>
            </a:r>
            <a:r>
              <a:rPr lang="en-US" sz="2400" dirty="0">
                <a:effectLst/>
                <a:latin typeface="Roboto" panose="02000000000000000000" pitchFamily="2" charset="0"/>
                <a:ea typeface="Roboto" panose="02000000000000000000" pitchFamily="2" charset="0"/>
                <a:cs typeface="Roboto" panose="02000000000000000000" pitchFamily="2" charset="0"/>
              </a:rPr>
              <a:t> </a:t>
            </a:r>
          </a:p>
          <a:p>
            <a:pPr marL="0" marR="0">
              <a:lnSpc>
                <a:spcPct val="115000"/>
              </a:lnSpc>
              <a:spcBef>
                <a:spcPts val="0"/>
              </a:spcBef>
              <a:spcAft>
                <a:spcPts val="800"/>
              </a:spcAft>
            </a:pP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1</a:t>
            </a:r>
            <a:r>
              <a:rPr lang="en-US" sz="1600" kern="100" dirty="0">
                <a:effectLst/>
                <a:latin typeface="Roboto" panose="02000000000000000000" pitchFamily="2" charset="0"/>
                <a:ea typeface="Roboto" panose="02000000000000000000" pitchFamily="2" charset="0"/>
                <a:cs typeface="Roboto" panose="02000000000000000000" pitchFamily="2" charset="0"/>
              </a:rPr>
              <a:t>Bioinformatics and Computational Biosciences Branch, National Institute of Allergy and Infectious Diseases, National Institutes of Health, Bethesda, MD,</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2</a:t>
            </a:r>
            <a:r>
              <a:rPr lang="en-US" sz="1600" kern="100" dirty="0">
                <a:effectLst/>
                <a:latin typeface="Roboto" panose="02000000000000000000" pitchFamily="2" charset="0"/>
                <a:ea typeface="Roboto" panose="02000000000000000000" pitchFamily="2" charset="0"/>
                <a:cs typeface="Roboto" panose="02000000000000000000" pitchFamily="2" charset="0"/>
              </a:rPr>
              <a:t>Section of Infections of the Nervous System, National Institute of Neurological Disorders and Stroke,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3</a:t>
            </a:r>
            <a:r>
              <a:rPr lang="en-US" sz="1600" kern="100" dirty="0">
                <a:effectLst/>
                <a:latin typeface="Roboto" panose="02000000000000000000" pitchFamily="2" charset="0"/>
                <a:ea typeface="Roboto" panose="02000000000000000000" pitchFamily="2" charset="0"/>
                <a:cs typeface="Roboto" panose="02000000000000000000" pitchFamily="2" charset="0"/>
              </a:rPr>
              <a:t>NIAID Microbiome Program, National Institute of Allergy and Infectious Disease, National Institutes of Health, Bethesda, MD, </a:t>
            </a:r>
            <a:r>
              <a:rPr lang="en-US" sz="1600" kern="100" baseline="30000" dirty="0">
                <a:effectLst/>
                <a:latin typeface="Roboto" panose="02000000000000000000" pitchFamily="2" charset="0"/>
                <a:ea typeface="Roboto" panose="02000000000000000000" pitchFamily="2" charset="0"/>
                <a:cs typeface="Roboto" panose="02000000000000000000" pitchFamily="2" charset="0"/>
              </a:rPr>
              <a:t>4</a:t>
            </a:r>
            <a:r>
              <a:rPr lang="en-US" sz="1600" kern="100" dirty="0">
                <a:effectLst/>
                <a:latin typeface="Roboto" panose="02000000000000000000" pitchFamily="2" charset="0"/>
                <a:ea typeface="Roboto" panose="02000000000000000000" pitchFamily="2" charset="0"/>
                <a:cs typeface="Roboto" panose="02000000000000000000" pitchFamily="2" charset="0"/>
              </a:rPr>
              <a:t>Translational Biobehavioral and Health Disparities Branch, National Institutes of Health Clinical Center, Bethesda, MD</a:t>
            </a:r>
          </a:p>
        </p:txBody>
      </p:sp>
      <p:pic>
        <p:nvPicPr>
          <p:cNvPr id="29" name="Graphic 28" descr="Germ with solid fill">
            <a:extLst>
              <a:ext uri="{FF2B5EF4-FFF2-40B4-BE49-F238E27FC236}">
                <a16:creationId xmlns:a16="http://schemas.microsoft.com/office/drawing/2014/main" id="{E0D1FD3E-E27B-CAFC-055B-27924CC01EA5}"/>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9266714">
            <a:off x="10473049" y="954522"/>
            <a:ext cx="2371156" cy="2371156"/>
          </a:xfrm>
          <a:prstGeom prst="rect">
            <a:avLst/>
          </a:prstGeom>
        </p:spPr>
      </p:pic>
      <p:pic>
        <p:nvPicPr>
          <p:cNvPr id="1046" name="Graphic 1045" descr="Germ with solid fill">
            <a:extLst>
              <a:ext uri="{FF2B5EF4-FFF2-40B4-BE49-F238E27FC236}">
                <a16:creationId xmlns:a16="http://schemas.microsoft.com/office/drawing/2014/main" id="{0272D15B-908E-274A-DC36-3779A74968A6}"/>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rot="358523">
            <a:off x="36808939" y="3565954"/>
            <a:ext cx="2371156" cy="2371156"/>
          </a:xfrm>
          <a:prstGeom prst="rect">
            <a:avLst/>
          </a:prstGeom>
        </p:spPr>
      </p:pic>
      <p:sp>
        <p:nvSpPr>
          <p:cNvPr id="1047" name="Freeform 1046">
            <a:extLst>
              <a:ext uri="{FF2B5EF4-FFF2-40B4-BE49-F238E27FC236}">
                <a16:creationId xmlns:a16="http://schemas.microsoft.com/office/drawing/2014/main" id="{45768A74-BF3E-EC23-8B4E-1D12ED63A85C}"/>
              </a:ext>
            </a:extLst>
          </p:cNvPr>
          <p:cNvSpPr>
            <a:spLocks noChangeAspect="1"/>
          </p:cNvSpPr>
          <p:nvPr/>
        </p:nvSpPr>
        <p:spPr>
          <a:xfrm rot="21418779">
            <a:off x="10946589" y="4932007"/>
            <a:ext cx="1244100" cy="1244100"/>
          </a:xfrm>
          <a:custGeom>
            <a:avLst/>
            <a:gdLst>
              <a:gd name="connsiteX0" fmla="*/ 1657645 w 2942917"/>
              <a:gd name="connsiteY0" fmla="*/ 59694 h 3254368"/>
              <a:gd name="connsiteX1" fmla="*/ 1717334 w 2942917"/>
              <a:gd name="connsiteY1" fmla="*/ 203800 h 3254368"/>
              <a:gd name="connsiteX2" fmla="*/ 1717335 w 2942917"/>
              <a:gd name="connsiteY2" fmla="*/ 1208537 h 3254368"/>
              <a:gd name="connsiteX3" fmla="*/ 2714019 w 2942917"/>
              <a:gd name="connsiteY3" fmla="*/ 1109392 h 3254368"/>
              <a:gd name="connsiteX4" fmla="*/ 2936993 w 2942917"/>
              <a:gd name="connsiteY4" fmla="*/ 1292021 h 3254368"/>
              <a:gd name="connsiteX5" fmla="*/ 2941901 w 2942917"/>
              <a:gd name="connsiteY5" fmla="*/ 1341373 h 3254368"/>
              <a:gd name="connsiteX6" fmla="*/ 2759274 w 2942917"/>
              <a:gd name="connsiteY6" fmla="*/ 1564347 h 3254368"/>
              <a:gd name="connsiteX7" fmla="*/ 1631439 w 2942917"/>
              <a:gd name="connsiteY7" fmla="*/ 1676537 h 3254368"/>
              <a:gd name="connsiteX8" fmla="*/ 405327 w 2942917"/>
              <a:gd name="connsiteY8" fmla="*/ 3170772 h 3254368"/>
              <a:gd name="connsiteX9" fmla="*/ 83596 w 2942917"/>
              <a:gd name="connsiteY9" fmla="*/ 3202483 h 3254368"/>
              <a:gd name="connsiteX10" fmla="*/ 51886 w 2942917"/>
              <a:gd name="connsiteY10" fmla="*/ 2880752 h 3254368"/>
              <a:gd name="connsiteX11" fmla="*/ 1266652 w 2942917"/>
              <a:gd name="connsiteY11" fmla="*/ 1400344 h 3254368"/>
              <a:gd name="connsiteX12" fmla="*/ 1260134 w 2942917"/>
              <a:gd name="connsiteY12" fmla="*/ 1368056 h 3254368"/>
              <a:gd name="connsiteX13" fmla="*/ 1260135 w 2942917"/>
              <a:gd name="connsiteY13" fmla="*/ 203801 h 3254368"/>
              <a:gd name="connsiteX14" fmla="*/ 1463937 w 2942917"/>
              <a:gd name="connsiteY14" fmla="*/ 1 h 3254368"/>
              <a:gd name="connsiteX15" fmla="*/ 1513533 w 2942917"/>
              <a:gd name="connsiteY15" fmla="*/ 0 h 3254368"/>
              <a:gd name="connsiteX16" fmla="*/ 1657645 w 2942917"/>
              <a:gd name="connsiteY16" fmla="*/ 59694 h 325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42917" h="3254368">
                <a:moveTo>
                  <a:pt x="1657645" y="59694"/>
                </a:moveTo>
                <a:cubicBezTo>
                  <a:pt x="1694524" y="96573"/>
                  <a:pt x="1717337" y="147524"/>
                  <a:pt x="1717334" y="203800"/>
                </a:cubicBezTo>
                <a:lnTo>
                  <a:pt x="1717335" y="1208537"/>
                </a:lnTo>
                <a:lnTo>
                  <a:pt x="2714019" y="1109392"/>
                </a:lnTo>
                <a:cubicBezTo>
                  <a:pt x="2826024" y="1098253"/>
                  <a:pt x="2925853" y="1180018"/>
                  <a:pt x="2936993" y="1292021"/>
                </a:cubicBezTo>
                <a:lnTo>
                  <a:pt x="2941901" y="1341373"/>
                </a:lnTo>
                <a:cubicBezTo>
                  <a:pt x="2953045" y="1453378"/>
                  <a:pt x="2871279" y="1553207"/>
                  <a:pt x="2759274" y="1564347"/>
                </a:cubicBezTo>
                <a:lnTo>
                  <a:pt x="1631439" y="1676537"/>
                </a:lnTo>
                <a:lnTo>
                  <a:pt x="405327" y="3170772"/>
                </a:lnTo>
                <a:cubicBezTo>
                  <a:pt x="325240" y="3268372"/>
                  <a:pt x="181196" y="3282569"/>
                  <a:pt x="83596" y="3202483"/>
                </a:cubicBezTo>
                <a:cubicBezTo>
                  <a:pt x="-14003" y="3122396"/>
                  <a:pt x="-28201" y="2978352"/>
                  <a:pt x="51886" y="2880752"/>
                </a:cubicBezTo>
                <a:lnTo>
                  <a:pt x="1266652" y="1400344"/>
                </a:lnTo>
                <a:lnTo>
                  <a:pt x="1260134" y="1368056"/>
                </a:lnTo>
                <a:lnTo>
                  <a:pt x="1260135" y="203801"/>
                </a:lnTo>
                <a:cubicBezTo>
                  <a:pt x="1260134" y="91244"/>
                  <a:pt x="1351381" y="1"/>
                  <a:pt x="1463937" y="1"/>
                </a:cubicBezTo>
                <a:lnTo>
                  <a:pt x="1513533" y="0"/>
                </a:lnTo>
                <a:cubicBezTo>
                  <a:pt x="1569813" y="1"/>
                  <a:pt x="1620762" y="22811"/>
                  <a:pt x="1657645" y="59694"/>
                </a:cubicBez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Arrow Connector 10">
            <a:extLst>
              <a:ext uri="{FF2B5EF4-FFF2-40B4-BE49-F238E27FC236}">
                <a16:creationId xmlns:a16="http://schemas.microsoft.com/office/drawing/2014/main" id="{D7336E74-C7DD-554B-F2A4-E5A42930AC10}"/>
              </a:ext>
            </a:extLst>
          </p:cNvPr>
          <p:cNvCxnSpPr>
            <a:cxnSpLocks/>
          </p:cNvCxnSpPr>
          <p:nvPr/>
        </p:nvCxnSpPr>
        <p:spPr>
          <a:xfrm flipH="1">
            <a:off x="27760399" y="25296807"/>
            <a:ext cx="1320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BA4C0FB-B0EC-F718-4D67-B3F733956AA8}"/>
              </a:ext>
            </a:extLst>
          </p:cNvPr>
          <p:cNvCxnSpPr>
            <a:cxnSpLocks/>
          </p:cNvCxnSpPr>
          <p:nvPr/>
        </p:nvCxnSpPr>
        <p:spPr>
          <a:xfrm>
            <a:off x="29269118" y="25296807"/>
            <a:ext cx="36261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F6DA714-FB9D-37CD-14CE-55DA6036E72D}"/>
              </a:ext>
            </a:extLst>
          </p:cNvPr>
          <p:cNvSpPr txBox="1"/>
          <p:nvPr/>
        </p:nvSpPr>
        <p:spPr>
          <a:xfrm>
            <a:off x="27801135" y="25354470"/>
            <a:ext cx="1255408" cy="369332"/>
          </a:xfrm>
          <a:prstGeom prst="rect">
            <a:avLst/>
          </a:prstGeom>
          <a:noFill/>
        </p:spPr>
        <p:txBody>
          <a:bodyPr wrap="none" rtlCol="0">
            <a:spAutoFit/>
          </a:bodyPr>
          <a:lstStyle/>
          <a:p>
            <a:r>
              <a:rPr lang="en-US" dirty="0"/>
              <a:t>PI-ME/CFS</a:t>
            </a:r>
          </a:p>
        </p:txBody>
      </p:sp>
      <p:sp>
        <p:nvSpPr>
          <p:cNvPr id="26" name="TextBox 25">
            <a:extLst>
              <a:ext uri="{FF2B5EF4-FFF2-40B4-BE49-F238E27FC236}">
                <a16:creationId xmlns:a16="http://schemas.microsoft.com/office/drawing/2014/main" id="{2C8BC5BF-60EB-F860-EECF-B82606816358}"/>
              </a:ext>
            </a:extLst>
          </p:cNvPr>
          <p:cNvSpPr txBox="1"/>
          <p:nvPr/>
        </p:nvSpPr>
        <p:spPr>
          <a:xfrm>
            <a:off x="30804110" y="25345539"/>
            <a:ext cx="482824" cy="369332"/>
          </a:xfrm>
          <a:prstGeom prst="rect">
            <a:avLst/>
          </a:prstGeom>
          <a:noFill/>
        </p:spPr>
        <p:txBody>
          <a:bodyPr wrap="none" rtlCol="0">
            <a:spAutoFit/>
          </a:bodyPr>
          <a:lstStyle/>
          <a:p>
            <a:r>
              <a:rPr lang="en-US" dirty="0"/>
              <a:t>HV</a:t>
            </a:r>
          </a:p>
        </p:txBody>
      </p:sp>
      <p:sp>
        <p:nvSpPr>
          <p:cNvPr id="19" name="TextBox 18">
            <a:extLst>
              <a:ext uri="{FF2B5EF4-FFF2-40B4-BE49-F238E27FC236}">
                <a16:creationId xmlns:a16="http://schemas.microsoft.com/office/drawing/2014/main" id="{FEEF5A29-4482-94B4-F92E-5B93C6159EDF}"/>
              </a:ext>
            </a:extLst>
          </p:cNvPr>
          <p:cNvSpPr txBox="1"/>
          <p:nvPr/>
        </p:nvSpPr>
        <p:spPr>
          <a:xfrm>
            <a:off x="382748" y="24367839"/>
            <a:ext cx="2464136" cy="584775"/>
          </a:xfrm>
          <a:prstGeom prst="rect">
            <a:avLst/>
          </a:prstGeom>
          <a:noFill/>
        </p:spPr>
        <p:txBody>
          <a:bodyPr wrap="none" rtlCol="0">
            <a:spAutoFit/>
          </a:bodyPr>
          <a:lstStyle/>
          <a:p>
            <a:r>
              <a:rPr lang="en-US" sz="3200" b="1" kern="100" dirty="0">
                <a:effectLst/>
                <a:latin typeface="Roboto" panose="02000000000000000000" pitchFamily="2" charset="0"/>
                <a:ea typeface="Roboto" panose="02000000000000000000" pitchFamily="2" charset="0"/>
                <a:cs typeface="Roboto" panose="02000000000000000000" pitchFamily="2" charset="0"/>
              </a:rPr>
              <a:t>Conclusions</a:t>
            </a:r>
          </a:p>
        </p:txBody>
      </p:sp>
      <p:sp>
        <p:nvSpPr>
          <p:cNvPr id="23" name="TextBox 22">
            <a:extLst>
              <a:ext uri="{FF2B5EF4-FFF2-40B4-BE49-F238E27FC236}">
                <a16:creationId xmlns:a16="http://schemas.microsoft.com/office/drawing/2014/main" id="{8781B7B8-646E-9818-0982-F969F2790B87}"/>
              </a:ext>
            </a:extLst>
          </p:cNvPr>
          <p:cNvSpPr txBox="1"/>
          <p:nvPr/>
        </p:nvSpPr>
        <p:spPr>
          <a:xfrm>
            <a:off x="763488" y="25117363"/>
            <a:ext cx="7771029"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PI-ME/CFS is characterized by relatively few taxa that exhibit differential translocation potential</a:t>
            </a:r>
          </a:p>
        </p:txBody>
      </p:sp>
      <p:sp>
        <p:nvSpPr>
          <p:cNvPr id="28" name="TextBox 27">
            <a:extLst>
              <a:ext uri="{FF2B5EF4-FFF2-40B4-BE49-F238E27FC236}">
                <a16:creationId xmlns:a16="http://schemas.microsoft.com/office/drawing/2014/main" id="{A4FDDD30-2F46-30D5-FF7C-2FF7B4DA413C}"/>
              </a:ext>
            </a:extLst>
          </p:cNvPr>
          <p:cNvSpPr txBox="1"/>
          <p:nvPr/>
        </p:nvSpPr>
        <p:spPr>
          <a:xfrm>
            <a:off x="763488" y="26030776"/>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These taxa correlate with both plasma and cerebrospinal fluid cytokines, indicating that translocation of these microbes may initiate a response of the immune system</a:t>
            </a:r>
          </a:p>
        </p:txBody>
      </p:sp>
      <p:sp>
        <p:nvSpPr>
          <p:cNvPr id="42" name="Rectangle 41">
            <a:extLst>
              <a:ext uri="{FF2B5EF4-FFF2-40B4-BE49-F238E27FC236}">
                <a16:creationId xmlns:a16="http://schemas.microsoft.com/office/drawing/2014/main" id="{BCAA0DB4-FC20-3C3C-C6F6-FA116F205340}"/>
              </a:ext>
            </a:extLst>
          </p:cNvPr>
          <p:cNvSpPr/>
          <p:nvPr/>
        </p:nvSpPr>
        <p:spPr>
          <a:xfrm>
            <a:off x="6294208" y="13251710"/>
            <a:ext cx="275661" cy="408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7AF1CEF5-2379-91D1-AF03-B56DE0CC0B95}"/>
              </a:ext>
            </a:extLst>
          </p:cNvPr>
          <p:cNvSpPr/>
          <p:nvPr/>
        </p:nvSpPr>
        <p:spPr>
          <a:xfrm>
            <a:off x="24048053" y="19192623"/>
            <a:ext cx="1321649" cy="10034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TextBox 1064">
            <a:extLst>
              <a:ext uri="{FF2B5EF4-FFF2-40B4-BE49-F238E27FC236}">
                <a16:creationId xmlns:a16="http://schemas.microsoft.com/office/drawing/2014/main" id="{DA6F340A-EDF3-636C-B0C9-DFDD5BBED8F6}"/>
              </a:ext>
            </a:extLst>
          </p:cNvPr>
          <p:cNvSpPr txBox="1"/>
          <p:nvPr/>
        </p:nvSpPr>
        <p:spPr>
          <a:xfrm>
            <a:off x="742436" y="27261184"/>
            <a:ext cx="7771029" cy="1015663"/>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Preliminary evidence suggests that IgG-targeted microbes have increased metabolic activity in Healthy Volunteers, which was not present in the microbiota from PI-ME/CFS participants</a:t>
            </a:r>
          </a:p>
        </p:txBody>
      </p:sp>
      <p:sp>
        <p:nvSpPr>
          <p:cNvPr id="1072" name="TextBox 1071">
            <a:extLst>
              <a:ext uri="{FF2B5EF4-FFF2-40B4-BE49-F238E27FC236}">
                <a16:creationId xmlns:a16="http://schemas.microsoft.com/office/drawing/2014/main" id="{0031D751-1E21-B9E1-9143-F351BDDE04D2}"/>
              </a:ext>
            </a:extLst>
          </p:cNvPr>
          <p:cNvSpPr txBox="1"/>
          <p:nvPr/>
        </p:nvSpPr>
        <p:spPr>
          <a:xfrm>
            <a:off x="719645" y="10723988"/>
            <a:ext cx="667617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Short Chain Fatty Acids (SCFAs), including butyrate, are produced by microbiota and vital to gut health</a:t>
            </a:r>
          </a:p>
        </p:txBody>
      </p:sp>
      <p:pic>
        <p:nvPicPr>
          <p:cNvPr id="1075" name="Picture 6">
            <a:extLst>
              <a:ext uri="{FF2B5EF4-FFF2-40B4-BE49-F238E27FC236}">
                <a16:creationId xmlns:a16="http://schemas.microsoft.com/office/drawing/2014/main" id="{E66BC3D4-093B-BC01-DF5A-89C00F0770E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151157" y="10755412"/>
            <a:ext cx="12700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4CC11C-0002-7DC7-75C5-EF7392433A44}"/>
              </a:ext>
            </a:extLst>
          </p:cNvPr>
          <p:cNvPicPr>
            <a:picLocks noChangeAspect="1"/>
          </p:cNvPicPr>
          <p:nvPr/>
        </p:nvPicPr>
        <p:blipFill>
          <a:blip r:embed="rId34"/>
          <a:stretch>
            <a:fillRect/>
          </a:stretch>
        </p:blipFill>
        <p:spPr>
          <a:xfrm>
            <a:off x="27105991" y="26564366"/>
            <a:ext cx="4114800" cy="4114800"/>
          </a:xfrm>
          <a:prstGeom prst="rect">
            <a:avLst/>
          </a:prstGeom>
        </p:spPr>
      </p:pic>
      <p:sp>
        <p:nvSpPr>
          <p:cNvPr id="27" name="TextBox 26">
            <a:extLst>
              <a:ext uri="{FF2B5EF4-FFF2-40B4-BE49-F238E27FC236}">
                <a16:creationId xmlns:a16="http://schemas.microsoft.com/office/drawing/2014/main" id="{AF6D06C7-C979-7653-9B0E-EA0068009844}"/>
              </a:ext>
            </a:extLst>
          </p:cNvPr>
          <p:cNvSpPr txBox="1"/>
          <p:nvPr/>
        </p:nvSpPr>
        <p:spPr>
          <a:xfrm>
            <a:off x="26549805" y="30449555"/>
            <a:ext cx="5227172" cy="369332"/>
          </a:xfrm>
          <a:prstGeom prst="rect">
            <a:avLst/>
          </a:prstGeom>
          <a:noFill/>
        </p:spPr>
        <p:txBody>
          <a:bodyPr wrap="square">
            <a:spAutoFit/>
          </a:bodyPr>
          <a:lstStyle/>
          <a:p>
            <a:pPr algn="ctr"/>
            <a:r>
              <a:rPr lang="en-US" dirty="0" err="1"/>
              <a:t>ktmbiome-niaid.github.io</a:t>
            </a:r>
            <a:r>
              <a:rPr lang="en-US" dirty="0"/>
              <a:t>/</a:t>
            </a:r>
            <a:r>
              <a:rPr lang="en-US" dirty="0" err="1"/>
              <a:t>IgGSeq</a:t>
            </a:r>
            <a:r>
              <a:rPr lang="en-US" dirty="0"/>
              <a:t>-in-PI-MECFS</a:t>
            </a:r>
          </a:p>
        </p:txBody>
      </p:sp>
      <p:sp>
        <p:nvSpPr>
          <p:cNvPr id="31" name="TextBox 30">
            <a:extLst>
              <a:ext uri="{FF2B5EF4-FFF2-40B4-BE49-F238E27FC236}">
                <a16:creationId xmlns:a16="http://schemas.microsoft.com/office/drawing/2014/main" id="{02E31B3B-576D-3926-91AC-F7E28B4EAAF2}"/>
              </a:ext>
            </a:extLst>
          </p:cNvPr>
          <p:cNvSpPr txBox="1"/>
          <p:nvPr/>
        </p:nvSpPr>
        <p:spPr>
          <a:xfrm>
            <a:off x="11482579" y="12826795"/>
            <a:ext cx="1257075" cy="253916"/>
          </a:xfrm>
          <a:prstGeom prst="rect">
            <a:avLst/>
          </a:prstGeom>
          <a:solidFill>
            <a:schemeClr val="bg1"/>
          </a:solidFill>
        </p:spPr>
        <p:txBody>
          <a:bodyPr wrap="none" rtlCol="0">
            <a:spAutoFit/>
          </a:bodyPr>
          <a:lstStyle/>
          <a:p>
            <a:r>
              <a:rPr lang="en-US" sz="1050" dirty="0"/>
              <a:t>HV          PI-ME/CFS</a:t>
            </a:r>
          </a:p>
        </p:txBody>
      </p:sp>
      <p:sp>
        <p:nvSpPr>
          <p:cNvPr id="44" name="TextBox 43">
            <a:extLst>
              <a:ext uri="{FF2B5EF4-FFF2-40B4-BE49-F238E27FC236}">
                <a16:creationId xmlns:a16="http://schemas.microsoft.com/office/drawing/2014/main" id="{4555B48F-E707-2CC5-4371-A410C0219888}"/>
              </a:ext>
            </a:extLst>
          </p:cNvPr>
          <p:cNvSpPr txBox="1"/>
          <p:nvPr/>
        </p:nvSpPr>
        <p:spPr>
          <a:xfrm>
            <a:off x="13135754" y="12841527"/>
            <a:ext cx="1257075" cy="253916"/>
          </a:xfrm>
          <a:prstGeom prst="rect">
            <a:avLst/>
          </a:prstGeom>
          <a:solidFill>
            <a:schemeClr val="bg1"/>
          </a:solidFill>
        </p:spPr>
        <p:txBody>
          <a:bodyPr wrap="none" rtlCol="0">
            <a:spAutoFit/>
          </a:bodyPr>
          <a:lstStyle/>
          <a:p>
            <a:r>
              <a:rPr lang="en-US" sz="1050" dirty="0"/>
              <a:t>HV          PI-ME/CFS</a:t>
            </a:r>
          </a:p>
        </p:txBody>
      </p:sp>
      <p:sp>
        <p:nvSpPr>
          <p:cNvPr id="1035" name="TextBox 1034">
            <a:extLst>
              <a:ext uri="{FF2B5EF4-FFF2-40B4-BE49-F238E27FC236}">
                <a16:creationId xmlns:a16="http://schemas.microsoft.com/office/drawing/2014/main" id="{5D827B31-5A00-EAC3-DCDC-550751E940A0}"/>
              </a:ext>
            </a:extLst>
          </p:cNvPr>
          <p:cNvSpPr txBox="1"/>
          <p:nvPr/>
        </p:nvSpPr>
        <p:spPr>
          <a:xfrm>
            <a:off x="34208059" y="12588416"/>
            <a:ext cx="1016881" cy="707630"/>
          </a:xfrm>
          <a:prstGeom prst="rect">
            <a:avLst/>
          </a:prstGeom>
          <a:solidFill>
            <a:schemeClr val="bg1"/>
          </a:solidFill>
        </p:spPr>
        <p:txBody>
          <a:bodyPr wrap="none" rtlCol="0">
            <a:spAutoFit/>
          </a:bodyPr>
          <a:lstStyle/>
          <a:p>
            <a:pPr>
              <a:lnSpc>
                <a:spcPct val="150000"/>
              </a:lnSpc>
            </a:pPr>
            <a:r>
              <a:rPr lang="en-US" sz="1400" dirty="0"/>
              <a:t>HV</a:t>
            </a:r>
          </a:p>
          <a:p>
            <a:pPr>
              <a:lnSpc>
                <a:spcPct val="150000"/>
              </a:lnSpc>
            </a:pPr>
            <a:r>
              <a:rPr lang="en-US" sz="1400" dirty="0"/>
              <a:t>PI-ME/CFS</a:t>
            </a:r>
          </a:p>
        </p:txBody>
      </p:sp>
      <p:sp>
        <p:nvSpPr>
          <p:cNvPr id="1058" name="TextBox 1057">
            <a:extLst>
              <a:ext uri="{FF2B5EF4-FFF2-40B4-BE49-F238E27FC236}">
                <a16:creationId xmlns:a16="http://schemas.microsoft.com/office/drawing/2014/main" id="{FB0E8DB1-25FA-A254-68F2-936406C7F8E4}"/>
              </a:ext>
            </a:extLst>
          </p:cNvPr>
          <p:cNvSpPr txBox="1"/>
          <p:nvPr/>
        </p:nvSpPr>
        <p:spPr>
          <a:xfrm>
            <a:off x="35226746" y="9766035"/>
            <a:ext cx="2616486" cy="4278094"/>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Figure 2. </a:t>
            </a:r>
            <a:r>
              <a:rPr lang="en-US" sz="1600" dirty="0">
                <a:latin typeface="Roboto" panose="02000000000000000000" pitchFamily="2" charset="0"/>
                <a:ea typeface="Roboto" panose="02000000000000000000" pitchFamily="2" charset="0"/>
                <a:cs typeface="Roboto" panose="02000000000000000000" pitchFamily="2" charset="0"/>
              </a:rPr>
              <a:t>Differential IgG scores were observed between HV and PI-ME/CFS for 20 bacterial taxa. Taxa are sorted by the magnitude of difference between PI-ME/CFS and HV. Points represent the IgG Score, with positive values indicating relatively increased IgG response for that taxon and negative values indicating decreased IgG response. Results are from a linear model with </a:t>
            </a:r>
            <a:r>
              <a:rPr lang="en-US" sz="1600" i="1" dirty="0">
                <a:latin typeface="Roboto" panose="02000000000000000000" pitchFamily="2" charset="0"/>
                <a:ea typeface="Roboto" panose="02000000000000000000" pitchFamily="2" charset="0"/>
                <a:cs typeface="Roboto" panose="02000000000000000000" pitchFamily="2" charset="0"/>
              </a:rPr>
              <a:t>P</a:t>
            </a:r>
            <a:r>
              <a:rPr lang="en-US" sz="1600" dirty="0">
                <a:latin typeface="Roboto" panose="02000000000000000000" pitchFamily="2" charset="0"/>
                <a:ea typeface="Roboto" panose="02000000000000000000" pitchFamily="2" charset="0"/>
                <a:cs typeface="Roboto" panose="02000000000000000000" pitchFamily="2" charset="0"/>
              </a:rPr>
              <a:t> value &lt; 0.05.</a:t>
            </a:r>
          </a:p>
        </p:txBody>
      </p:sp>
      <p:pic>
        <p:nvPicPr>
          <p:cNvPr id="1037" name="Picture 2">
            <a:extLst>
              <a:ext uri="{FF2B5EF4-FFF2-40B4-BE49-F238E27FC236}">
                <a16:creationId xmlns:a16="http://schemas.microsoft.com/office/drawing/2014/main" id="{32594F86-70B8-8039-3C3E-0D83EEFC604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t="28529" r="46252" b="39873"/>
          <a:stretch/>
        </p:blipFill>
        <p:spPr bwMode="auto">
          <a:xfrm>
            <a:off x="3351684" y="22373498"/>
            <a:ext cx="2841865" cy="13748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1BB749-BE6B-7121-DDEC-86CBB96B86A4}"/>
              </a:ext>
            </a:extLst>
          </p:cNvPr>
          <p:cNvSpPr txBox="1"/>
          <p:nvPr/>
        </p:nvSpPr>
        <p:spPr>
          <a:xfrm>
            <a:off x="10077603" y="28067742"/>
            <a:ext cx="12361146"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Amplicon sequencing is limited in its ability to provide species specificity or information about the conserved functions of microbiota with the ability to translocate</a:t>
            </a:r>
          </a:p>
        </p:txBody>
      </p:sp>
      <p:sp>
        <p:nvSpPr>
          <p:cNvPr id="10" name="Oval 9">
            <a:extLst>
              <a:ext uri="{FF2B5EF4-FFF2-40B4-BE49-F238E27FC236}">
                <a16:creationId xmlns:a16="http://schemas.microsoft.com/office/drawing/2014/main" id="{3FF8500E-F020-B67B-B2EC-6E060C812A30}"/>
              </a:ext>
            </a:extLst>
          </p:cNvPr>
          <p:cNvSpPr>
            <a:spLocks noChangeAspect="1"/>
          </p:cNvSpPr>
          <p:nvPr/>
        </p:nvSpPr>
        <p:spPr>
          <a:xfrm>
            <a:off x="25779353" y="1951375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7A041FC-2FE3-CE2D-62AA-8623BDF14518}"/>
              </a:ext>
            </a:extLst>
          </p:cNvPr>
          <p:cNvSpPr>
            <a:spLocks noChangeAspect="1"/>
          </p:cNvSpPr>
          <p:nvPr/>
        </p:nvSpPr>
        <p:spPr>
          <a:xfrm>
            <a:off x="26087292" y="1986813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323F439-FCC2-49B2-CFD7-A85F32D5A215}"/>
              </a:ext>
            </a:extLst>
          </p:cNvPr>
          <p:cNvSpPr>
            <a:spLocks noChangeAspect="1"/>
          </p:cNvSpPr>
          <p:nvPr/>
        </p:nvSpPr>
        <p:spPr>
          <a:xfrm>
            <a:off x="25930771" y="201940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7A4B0E6-B56D-0044-B34A-AC97ED2A9663}"/>
              </a:ext>
            </a:extLst>
          </p:cNvPr>
          <p:cNvSpPr>
            <a:spLocks noChangeAspect="1"/>
          </p:cNvSpPr>
          <p:nvPr/>
        </p:nvSpPr>
        <p:spPr>
          <a:xfrm>
            <a:off x="25980418" y="2051989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0C8D7DD-FCDF-51E8-1DC6-86BAB9D025FA}"/>
              </a:ext>
            </a:extLst>
          </p:cNvPr>
          <p:cNvSpPr>
            <a:spLocks noChangeAspect="1"/>
          </p:cNvSpPr>
          <p:nvPr/>
        </p:nvSpPr>
        <p:spPr>
          <a:xfrm>
            <a:off x="26123505" y="2084577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6D84AA70-7A19-5F38-4C65-59C97ECD91C2}"/>
              </a:ext>
            </a:extLst>
          </p:cNvPr>
          <p:cNvSpPr>
            <a:spLocks noChangeAspect="1"/>
          </p:cNvSpPr>
          <p:nvPr/>
        </p:nvSpPr>
        <p:spPr>
          <a:xfrm>
            <a:off x="25999924" y="21170033"/>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3EB4E4F8-EFCF-08A2-E73C-39653C392458}"/>
              </a:ext>
            </a:extLst>
          </p:cNvPr>
          <p:cNvSpPr>
            <a:spLocks noChangeAspect="1"/>
          </p:cNvSpPr>
          <p:nvPr/>
        </p:nvSpPr>
        <p:spPr>
          <a:xfrm>
            <a:off x="26131058" y="2149256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D9B59387-48BA-F9E3-44E2-7AE6D32AF625}"/>
              </a:ext>
            </a:extLst>
          </p:cNvPr>
          <p:cNvSpPr>
            <a:spLocks noChangeAspect="1"/>
          </p:cNvSpPr>
          <p:nvPr/>
        </p:nvSpPr>
        <p:spPr>
          <a:xfrm>
            <a:off x="24765644" y="21837208"/>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97A51752-AD5A-0665-C487-A1800E9AC317}"/>
              </a:ext>
            </a:extLst>
          </p:cNvPr>
          <p:cNvSpPr>
            <a:spLocks noChangeAspect="1"/>
          </p:cNvSpPr>
          <p:nvPr/>
        </p:nvSpPr>
        <p:spPr>
          <a:xfrm>
            <a:off x="25402858" y="22146032"/>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94033C18-6A72-AC41-3368-2E4B5A8C1E96}"/>
              </a:ext>
            </a:extLst>
          </p:cNvPr>
          <p:cNvSpPr>
            <a:spLocks noChangeAspect="1"/>
          </p:cNvSpPr>
          <p:nvPr/>
        </p:nvSpPr>
        <p:spPr>
          <a:xfrm>
            <a:off x="26100747" y="22474531"/>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29F0411E-5C50-7F39-8AFA-B8673F40CCDF}"/>
              </a:ext>
            </a:extLst>
          </p:cNvPr>
          <p:cNvSpPr>
            <a:spLocks noChangeAspect="1"/>
          </p:cNvSpPr>
          <p:nvPr/>
        </p:nvSpPr>
        <p:spPr>
          <a:xfrm>
            <a:off x="25898017" y="228190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77F9B1C3-8A8B-4BC4-EC93-3D7D5A9949EF}"/>
              </a:ext>
            </a:extLst>
          </p:cNvPr>
          <p:cNvSpPr>
            <a:spLocks noChangeAspect="1"/>
          </p:cNvSpPr>
          <p:nvPr/>
        </p:nvSpPr>
        <p:spPr>
          <a:xfrm>
            <a:off x="26826125" y="23150672"/>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B6C230F7-31C0-A912-5387-98999C145C6C}"/>
              </a:ext>
            </a:extLst>
          </p:cNvPr>
          <p:cNvSpPr>
            <a:spLocks noChangeAspect="1"/>
          </p:cNvSpPr>
          <p:nvPr/>
        </p:nvSpPr>
        <p:spPr>
          <a:xfrm>
            <a:off x="26080570" y="23452106"/>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96B8CFF2-9618-F326-E641-2F61D79439BC}"/>
              </a:ext>
            </a:extLst>
          </p:cNvPr>
          <p:cNvSpPr>
            <a:spLocks noChangeAspect="1"/>
          </p:cNvSpPr>
          <p:nvPr/>
        </p:nvSpPr>
        <p:spPr>
          <a:xfrm>
            <a:off x="25885624" y="23779029"/>
            <a:ext cx="228600" cy="228600"/>
          </a:xfrm>
          <a:prstGeom prst="ellipse">
            <a:avLst/>
          </a:prstGeom>
          <a:solidFill>
            <a:srgbClr val="FF09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EDD1FC50-927F-44B5-D94F-9AF7F86095F1}"/>
              </a:ext>
            </a:extLst>
          </p:cNvPr>
          <p:cNvSpPr>
            <a:spLocks noChangeAspect="1"/>
          </p:cNvSpPr>
          <p:nvPr/>
        </p:nvSpPr>
        <p:spPr>
          <a:xfrm>
            <a:off x="26554954" y="2412181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BA02B8B7-CC93-63DF-FC38-5FCF926AA8E8}"/>
              </a:ext>
            </a:extLst>
          </p:cNvPr>
          <p:cNvSpPr>
            <a:spLocks noChangeAspect="1"/>
          </p:cNvSpPr>
          <p:nvPr/>
        </p:nvSpPr>
        <p:spPr>
          <a:xfrm>
            <a:off x="25820071" y="24448288"/>
            <a:ext cx="228600" cy="228600"/>
          </a:xfrm>
          <a:prstGeom prst="ellipse">
            <a:avLst/>
          </a:prstGeom>
          <a:solidFill>
            <a:srgbClr val="0F01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TextBox 1073">
            <a:extLst>
              <a:ext uri="{FF2B5EF4-FFF2-40B4-BE49-F238E27FC236}">
                <a16:creationId xmlns:a16="http://schemas.microsoft.com/office/drawing/2014/main" id="{DCAA0B3D-BD00-5C90-B934-120CF95AA1B5}"/>
              </a:ext>
            </a:extLst>
          </p:cNvPr>
          <p:cNvSpPr txBox="1"/>
          <p:nvPr/>
        </p:nvSpPr>
        <p:spPr>
          <a:xfrm>
            <a:off x="11482579" y="9210009"/>
            <a:ext cx="2800771"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PI-ME/CFS gut microbiota has reduced diversity</a:t>
            </a:r>
          </a:p>
        </p:txBody>
      </p:sp>
      <p:sp>
        <p:nvSpPr>
          <p:cNvPr id="1076" name="TextBox 1075">
            <a:extLst>
              <a:ext uri="{FF2B5EF4-FFF2-40B4-BE49-F238E27FC236}">
                <a16:creationId xmlns:a16="http://schemas.microsoft.com/office/drawing/2014/main" id="{E6F9A8AF-DE2A-DEEA-3D9C-35A9A6F1FB14}"/>
              </a:ext>
            </a:extLst>
          </p:cNvPr>
          <p:cNvSpPr txBox="1"/>
          <p:nvPr/>
        </p:nvSpPr>
        <p:spPr>
          <a:xfrm>
            <a:off x="14994031" y="9210009"/>
            <a:ext cx="2800771"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IgG-Negative fraction also exhibited lower diversity</a:t>
            </a:r>
          </a:p>
        </p:txBody>
      </p:sp>
      <p:sp>
        <p:nvSpPr>
          <p:cNvPr id="1077" name="TextBox 1076">
            <a:extLst>
              <a:ext uri="{FF2B5EF4-FFF2-40B4-BE49-F238E27FC236}">
                <a16:creationId xmlns:a16="http://schemas.microsoft.com/office/drawing/2014/main" id="{03A9E4F0-A224-BDC0-D572-B8002FB5566D}"/>
              </a:ext>
            </a:extLst>
          </p:cNvPr>
          <p:cNvSpPr txBox="1"/>
          <p:nvPr/>
        </p:nvSpPr>
        <p:spPr>
          <a:xfrm>
            <a:off x="18546623" y="9237026"/>
            <a:ext cx="3137746"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This difference was not dependent on PI-ME/CFS status</a:t>
            </a:r>
          </a:p>
        </p:txBody>
      </p:sp>
      <p:sp>
        <p:nvSpPr>
          <p:cNvPr id="1078" name="TextBox 1077">
            <a:extLst>
              <a:ext uri="{FF2B5EF4-FFF2-40B4-BE49-F238E27FC236}">
                <a16:creationId xmlns:a16="http://schemas.microsoft.com/office/drawing/2014/main" id="{04D26E5B-0BD2-752A-CD78-D7628F2B6EB4}"/>
              </a:ext>
            </a:extLst>
          </p:cNvPr>
          <p:cNvSpPr txBox="1"/>
          <p:nvPr/>
        </p:nvSpPr>
        <p:spPr>
          <a:xfrm>
            <a:off x="11128987" y="16853570"/>
            <a:ext cx="3137746"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Microbiota composition was also quite distinct</a:t>
            </a:r>
          </a:p>
        </p:txBody>
      </p:sp>
      <p:sp>
        <p:nvSpPr>
          <p:cNvPr id="1079" name="TextBox 1078">
            <a:extLst>
              <a:ext uri="{FF2B5EF4-FFF2-40B4-BE49-F238E27FC236}">
                <a16:creationId xmlns:a16="http://schemas.microsoft.com/office/drawing/2014/main" id="{F96B7CDD-343C-726A-F0FB-F07CF2C04847}"/>
              </a:ext>
            </a:extLst>
          </p:cNvPr>
          <p:cNvSpPr txBox="1"/>
          <p:nvPr/>
        </p:nvSpPr>
        <p:spPr>
          <a:xfrm>
            <a:off x="14691888" y="16872351"/>
            <a:ext cx="3367512"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Composition of all three fractions, linking within-subject samples</a:t>
            </a:r>
          </a:p>
        </p:txBody>
      </p:sp>
      <p:sp>
        <p:nvSpPr>
          <p:cNvPr id="1080" name="TextBox 1079">
            <a:extLst>
              <a:ext uri="{FF2B5EF4-FFF2-40B4-BE49-F238E27FC236}">
                <a16:creationId xmlns:a16="http://schemas.microsoft.com/office/drawing/2014/main" id="{6722321F-FFF4-5B5E-03DD-BCC5DACF7B63}"/>
              </a:ext>
            </a:extLst>
          </p:cNvPr>
          <p:cNvSpPr txBox="1"/>
          <p:nvPr/>
        </p:nvSpPr>
        <p:spPr>
          <a:xfrm>
            <a:off x="18337479" y="16872351"/>
            <a:ext cx="3367512" cy="584775"/>
          </a:xfrm>
          <a:prstGeom prst="rect">
            <a:avLst/>
          </a:prstGeom>
          <a:noFill/>
        </p:spPr>
        <p:txBody>
          <a:bodyPr wrap="square" rtlCol="0">
            <a:spAutoFit/>
          </a:bodyPr>
          <a:lstStyle/>
          <a:p>
            <a:pPr algn="ctr"/>
            <a:r>
              <a:rPr lang="en-US" sz="1600" dirty="0">
                <a:latin typeface="Roboto" panose="02000000000000000000" pitchFamily="2" charset="0"/>
                <a:ea typeface="Roboto" panose="02000000000000000000" pitchFamily="2" charset="0"/>
                <a:cs typeface="Roboto" panose="02000000000000000000" pitchFamily="2" charset="0"/>
              </a:rPr>
              <a:t>IgG-Negative fractions are distinct from other fractions</a:t>
            </a:r>
          </a:p>
        </p:txBody>
      </p:sp>
    </p:spTree>
    <p:extLst>
      <p:ext uri="{BB962C8B-B14F-4D97-AF65-F5344CB8AC3E}">
        <p14:creationId xmlns:p14="http://schemas.microsoft.com/office/powerpoint/2010/main" val="1538252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1034</TotalTime>
  <Words>1249</Words>
  <Application>Microsoft Macintosh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McCauley, Kathryn (NIH/NIAID) [C]</dc:creator>
  <cp:lastModifiedBy>McCauley, Kathryn (NIH/NIAID) [C]</cp:lastModifiedBy>
  <cp:revision>3</cp:revision>
  <cp:lastPrinted>2024-10-09T18:42:15Z</cp:lastPrinted>
  <dcterms:created xsi:type="dcterms:W3CDTF">2024-09-26T18:18:24Z</dcterms:created>
  <dcterms:modified xsi:type="dcterms:W3CDTF">2024-10-23T13:39:41Z</dcterms:modified>
</cp:coreProperties>
</file>