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3" r:id="rId3"/>
    <p:sldId id="277" r:id="rId4"/>
    <p:sldId id="278" r:id="rId5"/>
    <p:sldId id="284" r:id="rId6"/>
    <p:sldId id="281" r:id="rId7"/>
    <p:sldId id="286" r:id="rId8"/>
    <p:sldId id="282" r:id="rId9"/>
    <p:sldId id="280" r:id="rId10"/>
    <p:sldId id="28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F0D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666" y="1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6DE57-8385-0247-BEC0-99249BF238FA}" type="datetimeFigureOut"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F779B-4BA3-1049-96DD-F0F05269DE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837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11632-AF48-FC4B-A082-8C387D3BE013}" type="datetimeFigureOut">
              <a:t>4/26/2022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78105-A7FD-9548-9FC6-12BDA270A6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475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02-15-1540-PPT-PHAC-EN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000">
                <a:solidFill>
                  <a:srgbClr val="4F0D1E"/>
                </a:solidFill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9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5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100"/>
            </a:lvl5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0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0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1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8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8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3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7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2-15-1540-PPT-PHAC-EN-Insid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869" y="274638"/>
            <a:ext cx="8581679" cy="76389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869" y="1139416"/>
            <a:ext cx="8581679" cy="4895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818" y="6449568"/>
            <a:ext cx="5685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 i="0">
                <a:solidFill>
                  <a:schemeClr val="bg1"/>
                </a:solidFill>
              </a:defRPr>
            </a:lvl1pPr>
          </a:lstStyle>
          <a:p>
            <a:fld id="{5E40D50F-0626-7A4B-A742-09CCAA5CF4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3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b="1" i="0" kern="1200" cap="none">
          <a:solidFill>
            <a:srgbClr val="4F0D1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tmeaton/ncov-recombinan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lades.nextstrain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lenaschimmel/sc2r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v-lineages/pango-designation/issues/477" TargetMode="External"/><Relationship Id="rId2" Type="http://schemas.openxmlformats.org/officeDocument/2006/relationships/hyperlink" Target="https://github.com/cov-lineages/pango-designation/issu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github.com/cov-lineages/pango-designation/issues/51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enome.ucsc.edu/cgi-bin/hgPhyloPlac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usher.gi.ucsc.edu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254" y="1667712"/>
            <a:ext cx="8504309" cy="1020297"/>
          </a:xfrm>
        </p:spPr>
        <p:txBody>
          <a:bodyPr anchor="b" anchorCtr="0">
            <a:noAutofit/>
          </a:bodyPr>
          <a:lstStyle/>
          <a:p>
            <a:pPr algn="l"/>
            <a:r>
              <a:rPr lang="en-US" dirty="0" smtClean="0">
                <a:cs typeface="Arial"/>
              </a:rPr>
              <a:t>SARS-CoV-2 </a:t>
            </a:r>
            <a:r>
              <a:rPr lang="en-US" dirty="0" smtClean="0">
                <a:cs typeface="Arial"/>
              </a:rPr>
              <a:t>Recombinant Detection Tutorial</a:t>
            </a:r>
            <a:endParaRPr lang="en-US" dirty="0"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254" y="2756206"/>
            <a:ext cx="8504309" cy="840981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cs typeface="Arial"/>
              </a:rPr>
              <a:t>Katherine Eaton</a:t>
            </a:r>
          </a:p>
          <a:p>
            <a:r>
              <a:rPr lang="en-US" dirty="0" smtClean="0">
                <a:cs typeface="Arial"/>
              </a:rPr>
              <a:t>2022 April 27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021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BONUS Slides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1339" y="2326116"/>
            <a:ext cx="5548132" cy="739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941228" y="2363304"/>
            <a:ext cx="5903089" cy="1149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pip </a:t>
            </a:r>
            <a:r>
              <a:rPr lang="en-US" sz="16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install click pandas </a:t>
            </a:r>
            <a:r>
              <a:rPr lang="en-US" sz="1600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numpy</a:t>
            </a:r>
          </a:p>
          <a:p>
            <a:pPr marL="0" indent="0">
              <a:buNone/>
            </a:pPr>
            <a:r>
              <a:rPr lang="en-US" sz="16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resources/pango-designation_issues.py &gt; issues.tsv</a:t>
            </a:r>
          </a:p>
          <a:p>
            <a:pPr marL="0" indent="0">
              <a:buNone/>
            </a:pPr>
            <a:endParaRPr lang="en-US" sz="1600" dirty="0" smtClean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97565" y="1139416"/>
            <a:ext cx="81185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411668" y="1297350"/>
            <a:ext cx="8581679" cy="76389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 cap="none">
                <a:solidFill>
                  <a:srgbClr val="4F0D1E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Updating pango-designations metadata: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11668" y="3319069"/>
            <a:ext cx="8581679" cy="76389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 cap="none">
                <a:solidFill>
                  <a:srgbClr val="4F0D1E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Running the tutorial with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ncov-recombinant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1338" y="4221322"/>
            <a:ext cx="7139661" cy="1990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15" name="Content Placeholder 10"/>
          <p:cNvSpPr txBox="1">
            <a:spLocks/>
          </p:cNvSpPr>
          <p:nvPr/>
        </p:nvSpPr>
        <p:spPr>
          <a:xfrm>
            <a:off x="941228" y="4463762"/>
            <a:ext cx="5903089" cy="1149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 smtClean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41228" y="4323806"/>
            <a:ext cx="67019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git clone --recursive https://github.com/ktmeaton/ncov-recombinant.git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cd </a:t>
            </a:r>
            <a:r>
              <a:rPr lang="en-US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ncov-recombinant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mamba env create -f </a:t>
            </a:r>
            <a:r>
              <a:rPr lang="en-US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workflow/envs/environment.yaml </a:t>
            </a:r>
            <a:endParaRPr lang="en-US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conda activate </a:t>
            </a:r>
            <a:r>
              <a:rPr lang="en-US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ncov-recombinant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4292F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snakemake --profile profiles/tutorial</a:t>
            </a:r>
            <a:r>
              <a:rPr lang="en-US" altLang="en-US" sz="16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endParaRPr lang="en-US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endParaRPr lang="en-US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3123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Overview</a:t>
            </a:r>
            <a:endParaRPr lang="en-US" sz="32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2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97565" y="1139416"/>
            <a:ext cx="81185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10"/>
          <p:cNvSpPr txBox="1">
            <a:spLocks/>
          </p:cNvSpPr>
          <p:nvPr/>
        </p:nvSpPr>
        <p:spPr>
          <a:xfrm>
            <a:off x="284869" y="1354317"/>
            <a:ext cx="8441688" cy="51019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Tutorial Zip</a:t>
            </a:r>
          </a:p>
          <a:p>
            <a:pPr lvl="1"/>
            <a:r>
              <a:rPr lang="en-US" sz="1800" u="sng" dirty="0" smtClean="0"/>
              <a:t>data</a:t>
            </a:r>
            <a:r>
              <a:rPr lang="en-US" sz="1800" dirty="0" smtClean="0"/>
              <a:t> : sequences and metadata</a:t>
            </a:r>
          </a:p>
          <a:p>
            <a:pPr lvl="1"/>
            <a:r>
              <a:rPr lang="en-US" sz="1800" u="sng" dirty="0" smtClean="0"/>
              <a:t>resources</a:t>
            </a:r>
            <a:r>
              <a:rPr lang="en-US" sz="1800" dirty="0" smtClean="0"/>
              <a:t>: metadata of pango-designation issues</a:t>
            </a:r>
            <a:endParaRPr lang="en-US" sz="1600" dirty="0"/>
          </a:p>
          <a:p>
            <a:pPr lvl="1"/>
            <a:r>
              <a:rPr lang="en-US" sz="1800" u="sng" dirty="0" smtClean="0"/>
              <a:t>results</a:t>
            </a:r>
            <a:r>
              <a:rPr lang="en-US" sz="1800" dirty="0" smtClean="0"/>
              <a:t>: output of detection tools</a:t>
            </a:r>
          </a:p>
          <a:p>
            <a:pPr lvl="1"/>
            <a:r>
              <a:rPr lang="en-US" sz="1800" u="sng" dirty="0"/>
              <a:t>s</a:t>
            </a:r>
            <a:r>
              <a:rPr lang="en-US" sz="1800" u="sng" dirty="0" smtClean="0"/>
              <a:t>lides</a:t>
            </a:r>
            <a:r>
              <a:rPr lang="en-US" sz="1800" dirty="0" smtClean="0"/>
              <a:t>: presentation slides</a:t>
            </a:r>
          </a:p>
          <a:p>
            <a:pPr lvl="1"/>
            <a:endParaRPr lang="en-US" sz="1800" dirty="0"/>
          </a:p>
          <a:p>
            <a:r>
              <a:rPr lang="en-US" sz="2000" b="1" dirty="0" smtClean="0"/>
              <a:t>Tool Demo* and Comparison (15 min)</a:t>
            </a:r>
          </a:p>
          <a:p>
            <a:pPr lvl="1"/>
            <a:r>
              <a:rPr lang="en-US" sz="1800" dirty="0" smtClean="0"/>
              <a:t>Nextclade: Identify putative recombinants.</a:t>
            </a:r>
          </a:p>
          <a:p>
            <a:pPr lvl="1"/>
            <a:r>
              <a:rPr lang="en-US" sz="1800" dirty="0" smtClean="0"/>
              <a:t>sc2rf (“scarf”): Plot recombination breakpoints.</a:t>
            </a:r>
          </a:p>
          <a:p>
            <a:pPr lvl="1"/>
            <a:r>
              <a:rPr lang="en-US" sz="1800" dirty="0" smtClean="0"/>
              <a:t>UShER: Refine lineage assignments.</a:t>
            </a:r>
            <a:endParaRPr lang="en-US" sz="1800" dirty="0"/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200" i="1" dirty="0" smtClean="0"/>
              <a:t>*I will demo the web browser versions. But all tools have command-line versions for high-throughput analyses.</a:t>
            </a: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marL="457200" lvl="1" indent="0">
              <a:buNone/>
            </a:pP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0786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62321" y="235738"/>
            <a:ext cx="8581679" cy="763891"/>
          </a:xfrm>
        </p:spPr>
        <p:txBody>
          <a:bodyPr/>
          <a:lstStyle/>
          <a:p>
            <a:r>
              <a:rPr lang="en-US" sz="3200" dirty="0" smtClean="0"/>
              <a:t>Why are recombinants hard to classify?</a:t>
            </a:r>
            <a:endParaRPr lang="en-US" sz="32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3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97565" y="1139416"/>
            <a:ext cx="81185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619" y="1442230"/>
            <a:ext cx="5171728" cy="455420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88844" y="1543118"/>
            <a:ext cx="3737113" cy="4895921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800" dirty="0" smtClean="0"/>
              <a:t>Algorithms assume that </a:t>
            </a:r>
            <a:r>
              <a:rPr lang="en-US" sz="1800" u="sng" dirty="0" smtClean="0"/>
              <a:t>recombination is not occurring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pPr marL="457200" lvl="1" indent="0">
              <a:buNone/>
            </a:pP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dirty="0" smtClean="0"/>
              <a:t>Rapidly evolving nomenclature that </a:t>
            </a:r>
            <a:r>
              <a:rPr lang="en-US" sz="1800" u="sng" dirty="0" smtClean="0"/>
              <a:t>varies by program</a:t>
            </a:r>
            <a:r>
              <a:rPr lang="en-US" sz="1800" dirty="0" smtClean="0"/>
              <a:t>.</a:t>
            </a:r>
            <a:endParaRPr lang="en-US" sz="1800" dirty="0"/>
          </a:p>
          <a:p>
            <a:pPr lvl="1"/>
            <a:r>
              <a:rPr lang="en-US" sz="1600" dirty="0"/>
              <a:t>Designated (X*)</a:t>
            </a:r>
          </a:p>
          <a:p>
            <a:pPr lvl="1"/>
            <a:r>
              <a:rPr lang="en-US" sz="1600" dirty="0"/>
              <a:t>Pending (proposed*)</a:t>
            </a:r>
          </a:p>
          <a:p>
            <a:pPr lvl="1"/>
            <a:r>
              <a:rPr lang="en-US" sz="1600" dirty="0"/>
              <a:t>Unpublished (misc*)</a:t>
            </a:r>
          </a:p>
          <a:p>
            <a:pPr>
              <a:buFont typeface="+mj-lt"/>
              <a:buAutoNum type="arabicPeriod"/>
            </a:pPr>
            <a:endParaRPr lang="en-US" sz="1400" dirty="0"/>
          </a:p>
          <a:p>
            <a:pPr marL="0" indent="0">
              <a:buNone/>
            </a:pPr>
            <a:endParaRPr lang="en-US" sz="1800" dirty="0"/>
          </a:p>
          <a:p>
            <a:pPr>
              <a:buFont typeface="+mj-lt"/>
              <a:buAutoNum type="arabicPeriod" startAt="3"/>
            </a:pPr>
            <a:r>
              <a:rPr lang="en-US" sz="1800" dirty="0" smtClean="0"/>
              <a:t>Not all recombinant lineages are in </a:t>
            </a:r>
            <a:r>
              <a:rPr lang="en-US" u="sng" dirty="0"/>
              <a:t>public databases</a:t>
            </a:r>
            <a:r>
              <a:rPr lang="en-US" sz="1800" dirty="0" smtClean="0"/>
              <a:t>.</a:t>
            </a:r>
          </a:p>
          <a:p>
            <a:pPr lvl="1"/>
            <a:r>
              <a:rPr lang="en-US" sz="1600" dirty="0" smtClean="0"/>
              <a:t>XK, XL</a:t>
            </a:r>
          </a:p>
          <a:p>
            <a:pPr marL="457200" indent="-457200">
              <a:buFont typeface="+mj-lt"/>
              <a:buAutoNum type="arabicPeriod" startAt="3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8006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11668" y="218854"/>
            <a:ext cx="8581679" cy="763891"/>
          </a:xfrm>
        </p:spPr>
        <p:txBody>
          <a:bodyPr/>
          <a:lstStyle/>
          <a:p>
            <a:r>
              <a:rPr lang="en-US" sz="3200" dirty="0" smtClean="0"/>
              <a:t>Nextclade: </a:t>
            </a:r>
            <a:r>
              <a:rPr lang="en-US" sz="3200" dirty="0"/>
              <a:t>Identify </a:t>
            </a:r>
            <a:r>
              <a:rPr lang="en-US" sz="3200" dirty="0" smtClean="0"/>
              <a:t>putative recombinants</a:t>
            </a:r>
            <a:endParaRPr lang="en-US" sz="32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4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97565" y="1139416"/>
            <a:ext cx="81185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88843" y="2326519"/>
            <a:ext cx="3727173" cy="48959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smtClean="0"/>
              <a:t>    </a:t>
            </a:r>
            <a:r>
              <a:rPr lang="en-US" sz="1800" dirty="0" smtClean="0">
                <a:hlinkClick r:id="rId2"/>
              </a:rPr>
              <a:t>https://clades.nextstrain.org/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+mj-lt"/>
              <a:buAutoNum type="arabicPeriod"/>
            </a:pPr>
            <a:r>
              <a:rPr lang="en-US" sz="1800" dirty="0" smtClean="0"/>
              <a:t>Select SARS-CoV-2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Upload </a:t>
            </a:r>
            <a:r>
              <a:rPr lang="en-US" sz="1800" b="1" dirty="0" smtClean="0"/>
              <a:t>data/sequences.fasta.</a:t>
            </a:r>
            <a:endParaRPr lang="en-US" sz="1800" dirty="0" smtClean="0"/>
          </a:p>
          <a:p>
            <a:pPr>
              <a:buFont typeface="+mj-lt"/>
              <a:buAutoNum type="arabicPeriod"/>
            </a:pPr>
            <a:r>
              <a:rPr lang="en-US" sz="1800" dirty="0" smtClean="0"/>
              <a:t>Click “Run”.</a:t>
            </a:r>
            <a:endParaRPr lang="en-US" sz="1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243" y="1452759"/>
            <a:ext cx="4639104" cy="351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7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0046" y="252720"/>
            <a:ext cx="8581679" cy="763891"/>
          </a:xfrm>
        </p:spPr>
        <p:txBody>
          <a:bodyPr/>
          <a:lstStyle/>
          <a:p>
            <a:r>
              <a:rPr lang="en-US" sz="3200" dirty="0" smtClean="0"/>
              <a:t>Nextclade: </a:t>
            </a:r>
            <a:r>
              <a:rPr lang="en-US" sz="3200" dirty="0"/>
              <a:t>Identify </a:t>
            </a:r>
            <a:r>
              <a:rPr lang="en-US" sz="3200" dirty="0" smtClean="0"/>
              <a:t>putative recombinants</a:t>
            </a:r>
            <a:endParaRPr lang="en-US" sz="32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5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97565" y="1139416"/>
            <a:ext cx="81185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17" y="2424863"/>
            <a:ext cx="7843131" cy="221857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8375909" y="3847096"/>
            <a:ext cx="466090" cy="2286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045" y="5488648"/>
            <a:ext cx="523948" cy="48584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738882" y="5488648"/>
            <a:ext cx="5485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Use the download button in the top right to download the alignment</a:t>
            </a:r>
          </a:p>
          <a:p>
            <a:r>
              <a:rPr lang="en-US" sz="1400" i="1" dirty="0" smtClean="0"/>
              <a:t>(nextclade.aligned.fasta) for a later step.</a:t>
            </a:r>
            <a:endParaRPr lang="en-US" sz="1400" i="1" dirty="0"/>
          </a:p>
        </p:txBody>
      </p:sp>
      <p:sp>
        <p:nvSpPr>
          <p:cNvPr id="29" name="Rectangle 28"/>
          <p:cNvSpPr/>
          <p:nvPr/>
        </p:nvSpPr>
        <p:spPr>
          <a:xfrm>
            <a:off x="4470386" y="3588651"/>
            <a:ext cx="190500" cy="105478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562070" y="4669560"/>
            <a:ext cx="0" cy="261533"/>
          </a:xfrm>
          <a:prstGeom prst="straightConnector1">
            <a:avLst/>
          </a:prstGeom>
          <a:ln w="952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75868" y="4904485"/>
            <a:ext cx="1770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Private Mutations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6348989" y="3858387"/>
            <a:ext cx="189983" cy="2286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406280" y="4086987"/>
            <a:ext cx="1144372" cy="817499"/>
          </a:xfrm>
          <a:prstGeom prst="straightConnector1">
            <a:avLst/>
          </a:prstGeom>
          <a:ln w="952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05873" y="4887608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Excess Ns</a:t>
            </a:r>
            <a:endParaRPr lang="en-US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6565642" y="4116044"/>
            <a:ext cx="840638" cy="788443"/>
          </a:xfrm>
          <a:prstGeom prst="straightConnector1">
            <a:avLst/>
          </a:prstGeom>
          <a:ln w="952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750355" y="3096581"/>
            <a:ext cx="231648" cy="438150"/>
          </a:xfrm>
          <a:custGeom>
            <a:avLst/>
            <a:gdLst>
              <a:gd name="connsiteX0" fmla="*/ 231648 w 231648"/>
              <a:gd name="connsiteY0" fmla="*/ 0 h 536448"/>
              <a:gd name="connsiteX1" fmla="*/ 0 w 231648"/>
              <a:gd name="connsiteY1" fmla="*/ 0 h 536448"/>
              <a:gd name="connsiteX2" fmla="*/ 0 w 231648"/>
              <a:gd name="connsiteY2" fmla="*/ 536448 h 536448"/>
              <a:gd name="connsiteX3" fmla="*/ 225552 w 231648"/>
              <a:gd name="connsiteY3" fmla="*/ 536448 h 536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48" h="536448">
                <a:moveTo>
                  <a:pt x="231648" y="0"/>
                </a:moveTo>
                <a:lnTo>
                  <a:pt x="0" y="0"/>
                </a:lnTo>
                <a:lnTo>
                  <a:pt x="0" y="536448"/>
                </a:lnTo>
                <a:lnTo>
                  <a:pt x="225552" y="536448"/>
                </a:lnTo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750355" y="3626171"/>
            <a:ext cx="231648" cy="975360"/>
          </a:xfrm>
          <a:custGeom>
            <a:avLst/>
            <a:gdLst>
              <a:gd name="connsiteX0" fmla="*/ 231648 w 231648"/>
              <a:gd name="connsiteY0" fmla="*/ 0 h 536448"/>
              <a:gd name="connsiteX1" fmla="*/ 0 w 231648"/>
              <a:gd name="connsiteY1" fmla="*/ 0 h 536448"/>
              <a:gd name="connsiteX2" fmla="*/ 0 w 231648"/>
              <a:gd name="connsiteY2" fmla="*/ 536448 h 536448"/>
              <a:gd name="connsiteX3" fmla="*/ 225552 w 231648"/>
              <a:gd name="connsiteY3" fmla="*/ 536448 h 536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48" h="536448">
                <a:moveTo>
                  <a:pt x="231648" y="0"/>
                </a:moveTo>
                <a:lnTo>
                  <a:pt x="0" y="0"/>
                </a:lnTo>
                <a:lnTo>
                  <a:pt x="0" y="536448"/>
                </a:lnTo>
                <a:lnTo>
                  <a:pt x="225552" y="536448"/>
                </a:lnTo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-11810" y="3161767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Correct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570" y="3883774"/>
            <a:ext cx="708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Wrong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343400" y="1312409"/>
            <a:ext cx="253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Note</a:t>
            </a:r>
            <a:r>
              <a:rPr lang="en-US" dirty="0" smtClean="0"/>
              <a:t>: Not the same method as pangolin!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747581" y="2017643"/>
            <a:ext cx="0" cy="37120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01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081208" y="2530403"/>
            <a:ext cx="5538792" cy="494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071869" y="1326323"/>
            <a:ext cx="5548132" cy="10171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20460" y="226494"/>
            <a:ext cx="8581679" cy="763891"/>
          </a:xfrm>
        </p:spPr>
        <p:txBody>
          <a:bodyPr/>
          <a:lstStyle/>
          <a:p>
            <a:r>
              <a:rPr lang="en-US" sz="3200" dirty="0" smtClean="0"/>
              <a:t>sc2rf: Plot </a:t>
            </a:r>
            <a:r>
              <a:rPr lang="en-US" sz="3200" dirty="0"/>
              <a:t>recombination </a:t>
            </a:r>
            <a:r>
              <a:rPr lang="en-US" sz="3200" dirty="0" smtClean="0"/>
              <a:t>breakpoints</a:t>
            </a:r>
            <a:endParaRPr lang="en-US" sz="32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6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97565" y="1139416"/>
            <a:ext cx="81185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243254" y="1347745"/>
            <a:ext cx="5903089" cy="1149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g</a:t>
            </a:r>
            <a:r>
              <a:rPr lang="en-US" sz="1600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it clone </a:t>
            </a:r>
            <a:r>
              <a:rPr lang="en-US" sz="1600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hlinkClick r:id="rId2"/>
              </a:rPr>
              <a:t>https</a:t>
            </a:r>
            <a:r>
              <a:rPr lang="en-US" sz="16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hlinkClick r:id="rId2"/>
              </a:rPr>
              <a:t>://</a:t>
            </a:r>
            <a:r>
              <a:rPr lang="en-US" sz="1600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hlinkClick r:id="rId2"/>
              </a:rPr>
              <a:t>github.com/lenaschimmel/sc2rf</a:t>
            </a:r>
            <a:endParaRPr lang="en-US" sz="1600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marL="0" indent="0">
              <a:buNone/>
            </a:pPr>
            <a:r>
              <a:rPr lang="en-US" sz="1600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cd sc2rf</a:t>
            </a:r>
          </a:p>
          <a:p>
            <a:pPr marL="0" indent="0">
              <a:buNone/>
            </a:pPr>
            <a:r>
              <a:rPr lang="en-US" sz="1600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pip </a:t>
            </a:r>
            <a:r>
              <a:rPr lang="en-US" sz="16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install -r </a:t>
            </a:r>
            <a:r>
              <a:rPr lang="en-US" sz="1600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requirements.txt</a:t>
            </a:r>
          </a:p>
        </p:txBody>
      </p:sp>
      <p:sp>
        <p:nvSpPr>
          <p:cNvPr id="13" name="Content Placeholder 10"/>
          <p:cNvSpPr txBox="1">
            <a:spLocks/>
          </p:cNvSpPr>
          <p:nvPr/>
        </p:nvSpPr>
        <p:spPr>
          <a:xfrm>
            <a:off x="2252593" y="2588173"/>
            <a:ext cx="5903089" cy="1675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./sc2rf.py </a:t>
            </a:r>
            <a:r>
              <a:rPr lang="en-US" sz="1600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results/nextclade.aligned.fasta --csvfile sc2rf.csv</a:t>
            </a:r>
            <a:endParaRPr lang="en-US" sz="1600" dirty="0" smtClean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0461" y="1621158"/>
            <a:ext cx="1522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INSTALL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229449" y="2599456"/>
            <a:ext cx="1522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RUN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20460" y="4330097"/>
            <a:ext cx="1522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OUTPUT</a:t>
            </a:r>
            <a:endParaRPr lang="en-US" sz="2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867" y="3136174"/>
            <a:ext cx="5548133" cy="312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2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7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97565" y="1139416"/>
            <a:ext cx="81185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88844" y="1918772"/>
            <a:ext cx="8020878" cy="1271689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800" dirty="0" smtClean="0"/>
              <a:t>Compare the breakpoints to those in </a:t>
            </a:r>
            <a:r>
              <a:rPr lang="en-US" sz="1800" dirty="0" smtClean="0">
                <a:hlinkClick r:id="rId2"/>
              </a:rPr>
              <a:t>pango-designation repository</a:t>
            </a:r>
            <a:r>
              <a:rPr lang="en-US" sz="1800" dirty="0"/>
              <a:t> </a:t>
            </a:r>
            <a:r>
              <a:rPr lang="en-US" sz="1800" dirty="0" smtClean="0"/>
              <a:t>issues.</a:t>
            </a:r>
          </a:p>
          <a:p>
            <a:pPr>
              <a:buFont typeface="+mj-lt"/>
              <a:buAutoNum type="arabicPeriod"/>
            </a:pPr>
            <a:endParaRPr lang="en-US" sz="1800" dirty="0" smtClean="0"/>
          </a:p>
          <a:p>
            <a:pPr>
              <a:buFont typeface="+mj-lt"/>
              <a:buAutoNum type="arabicPeriod"/>
            </a:pPr>
            <a:r>
              <a:rPr lang="en-US" sz="1800" dirty="0" smtClean="0"/>
              <a:t>Explore the breakpoints from sc2rf with the “breakpoints” column in:</a:t>
            </a:r>
          </a:p>
          <a:p>
            <a:pPr lvl="1"/>
            <a:r>
              <a:rPr lang="en-US" sz="1600" b="1" dirty="0" smtClean="0"/>
              <a:t>resources/pango-</a:t>
            </a:r>
            <a:r>
              <a:rPr lang="en-US" sz="1600" b="1" dirty="0" err="1" smtClean="0"/>
              <a:t>designation_issues_update.tsv</a:t>
            </a:r>
            <a:endParaRPr lang="en-US" sz="1600" b="1" dirty="0" smtClean="0"/>
          </a:p>
          <a:p>
            <a:pPr marL="457200" lvl="1" indent="0">
              <a:buNone/>
            </a:pPr>
            <a:endParaRPr lang="en-US" sz="1600" b="1" dirty="0"/>
          </a:p>
          <a:p>
            <a:pPr>
              <a:buFont typeface="+mj-lt"/>
              <a:buAutoNum type="arabicPeriod"/>
            </a:pPr>
            <a:r>
              <a:rPr lang="en-US" sz="1800" dirty="0" smtClean="0"/>
              <a:t>Example</a:t>
            </a:r>
          </a:p>
          <a:p>
            <a:pPr lvl="1"/>
            <a:r>
              <a:rPr lang="en-US" sz="1600" dirty="0" smtClean="0"/>
              <a:t>miscBA1BA2Post17k has a breakpoint between 20055 and 21618.</a:t>
            </a:r>
          </a:p>
          <a:p>
            <a:pPr lvl="1"/>
            <a:r>
              <a:rPr lang="en-US" sz="1600" dirty="0" smtClean="0"/>
              <a:t>Matches breakpoints in </a:t>
            </a:r>
            <a:r>
              <a:rPr lang="en-US" sz="1600" dirty="0" smtClean="0">
                <a:hlinkClick r:id="rId3"/>
              </a:rPr>
              <a:t>Issue#477</a:t>
            </a:r>
            <a:r>
              <a:rPr lang="en-US" sz="1600" dirty="0" smtClean="0"/>
              <a:t> and </a:t>
            </a:r>
            <a:r>
              <a:rPr lang="en-US" sz="1600" dirty="0" smtClean="0">
                <a:hlinkClick r:id="rId4"/>
              </a:rPr>
              <a:t>Issue#514</a:t>
            </a:r>
            <a:r>
              <a:rPr lang="en-US" sz="1600" dirty="0" smtClean="0"/>
              <a:t>.</a:t>
            </a:r>
          </a:p>
        </p:txBody>
      </p:sp>
      <p:sp>
        <p:nvSpPr>
          <p:cNvPr id="9" name="Title 9"/>
          <p:cNvSpPr>
            <a:spLocks noGrp="1"/>
          </p:cNvSpPr>
          <p:nvPr>
            <p:ph type="title"/>
          </p:nvPr>
        </p:nvSpPr>
        <p:spPr>
          <a:xfrm>
            <a:off x="720460" y="226494"/>
            <a:ext cx="8581679" cy="763891"/>
          </a:xfrm>
        </p:spPr>
        <p:txBody>
          <a:bodyPr/>
          <a:lstStyle/>
          <a:p>
            <a:r>
              <a:rPr lang="en-US" sz="3200" dirty="0" smtClean="0"/>
              <a:t>sc2rf: Plot </a:t>
            </a:r>
            <a:r>
              <a:rPr lang="en-US" sz="3200" dirty="0"/>
              <a:t>recombination </a:t>
            </a:r>
            <a:r>
              <a:rPr lang="en-US" sz="3200" dirty="0" smtClean="0"/>
              <a:t>breakpoints</a:t>
            </a:r>
            <a:endParaRPr lang="en-US" sz="3200" dirty="0"/>
          </a:p>
        </p:txBody>
      </p:sp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492" y="4606373"/>
            <a:ext cx="5407760" cy="7256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492" y="5541066"/>
            <a:ext cx="5407760" cy="6856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745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151" y="1552151"/>
            <a:ext cx="3821984" cy="3228571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1582" y="274638"/>
            <a:ext cx="8581679" cy="763891"/>
          </a:xfrm>
        </p:spPr>
        <p:txBody>
          <a:bodyPr/>
          <a:lstStyle/>
          <a:p>
            <a:r>
              <a:rPr lang="en-US" sz="3200" dirty="0"/>
              <a:t>UShER: Refine lineage </a:t>
            </a:r>
            <a:r>
              <a:rPr lang="en-US" sz="3200" dirty="0" smtClean="0"/>
              <a:t>assignments</a:t>
            </a:r>
            <a:endParaRPr lang="en-US" sz="32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8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97565" y="1139416"/>
            <a:ext cx="81185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88844" y="1918772"/>
            <a:ext cx="4278984" cy="4895921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1a.  Run on UCSC server:</a:t>
            </a:r>
            <a:r>
              <a:rPr lang="en-US" sz="2000" dirty="0" smtClean="0"/>
              <a:t> 	</a:t>
            </a:r>
            <a:r>
              <a:rPr lang="en-US" sz="1400" dirty="0" smtClean="0">
                <a:hlinkClick r:id="rId3"/>
              </a:rPr>
              <a:t>https://genome.ucsc.edu/cgi-bin/hgPhyloPlace</a:t>
            </a:r>
            <a:endParaRPr lang="en-US" sz="1400" dirty="0" smtClean="0"/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1b.  Run on local machine:</a:t>
            </a:r>
            <a:r>
              <a:rPr lang="en-US" sz="2000" dirty="0" smtClean="0"/>
              <a:t> 	    	</a:t>
            </a:r>
            <a:r>
              <a:rPr lang="en-US" sz="1400" dirty="0" smtClean="0">
                <a:hlinkClick r:id="rId4"/>
              </a:rPr>
              <a:t>https</a:t>
            </a:r>
            <a:r>
              <a:rPr lang="en-US" sz="1400" dirty="0">
                <a:hlinkClick r:id="rId4"/>
              </a:rPr>
              <a:t>://</a:t>
            </a:r>
            <a:r>
              <a:rPr lang="en-US" sz="1400" dirty="0" smtClean="0">
                <a:hlinkClick r:id="rId4"/>
              </a:rPr>
              <a:t>shusher.gi.ucsc.edu/</a:t>
            </a: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800" dirty="0" smtClean="0"/>
              <a:t>2.    Upload </a:t>
            </a:r>
            <a:r>
              <a:rPr lang="en-US" sz="1800" b="1" dirty="0" smtClean="0"/>
              <a:t>data/</a:t>
            </a:r>
            <a:r>
              <a:rPr lang="en-US" sz="1800" b="1" dirty="0" err="1" smtClean="0"/>
              <a:t>sequences.fasta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82295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40" y="2387115"/>
            <a:ext cx="4571088" cy="3326952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9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97565" y="1139416"/>
            <a:ext cx="81185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35605" y="1513173"/>
            <a:ext cx="220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UShER</a:t>
            </a:r>
            <a:r>
              <a:rPr lang="en-US" dirty="0" smtClean="0"/>
              <a:t> </a:t>
            </a:r>
          </a:p>
          <a:p>
            <a:pPr algn="r"/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17716" y="1519133"/>
            <a:ext cx="220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pangolin</a:t>
            </a:r>
          </a:p>
          <a:p>
            <a:r>
              <a:rPr lang="en-US" dirty="0" smtClean="0"/>
              <a:t>Assignment</a:t>
            </a:r>
          </a:p>
          <a:p>
            <a:pPr algn="r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42368" y="2173383"/>
            <a:ext cx="0" cy="471498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109590" y="2173383"/>
            <a:ext cx="0" cy="393602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itle 9"/>
          <p:cNvSpPr>
            <a:spLocks noGrp="1"/>
          </p:cNvSpPr>
          <p:nvPr>
            <p:ph type="title"/>
          </p:nvPr>
        </p:nvSpPr>
        <p:spPr>
          <a:xfrm>
            <a:off x="821582" y="274638"/>
            <a:ext cx="8581679" cy="763891"/>
          </a:xfrm>
        </p:spPr>
        <p:txBody>
          <a:bodyPr/>
          <a:lstStyle/>
          <a:p>
            <a:r>
              <a:rPr lang="en-US" sz="3200" dirty="0"/>
              <a:t>UShER: Refine lineage </a:t>
            </a:r>
            <a:r>
              <a:rPr lang="en-US" sz="3200" dirty="0" smtClean="0"/>
              <a:t>assignments</a:t>
            </a:r>
            <a:endParaRPr lang="en-US" sz="3200" dirty="0"/>
          </a:p>
        </p:txBody>
      </p:sp>
      <p:sp>
        <p:nvSpPr>
          <p:cNvPr id="20" name="Rectangle 19"/>
          <p:cNvSpPr/>
          <p:nvPr/>
        </p:nvSpPr>
        <p:spPr>
          <a:xfrm>
            <a:off x="7722932" y="2435099"/>
            <a:ext cx="844699" cy="32262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722932" y="3215004"/>
            <a:ext cx="844699" cy="3686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22932" y="3583604"/>
            <a:ext cx="844699" cy="35653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722931" y="3940137"/>
            <a:ext cx="844699" cy="4969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722932" y="4437044"/>
            <a:ext cx="844699" cy="4969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722930" y="4933951"/>
            <a:ext cx="844699" cy="35653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751581" y="2666300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Nextclade</a:t>
            </a:r>
          </a:p>
          <a:p>
            <a:pPr algn="ctr"/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Lineage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27110" y="3317642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XM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7933923" y="3634014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XM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7933923" y="4029265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XM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7990427" y="4548252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XJ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7956765" y="4974552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XM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7947147" y="5337678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XM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7509450" y="1526354"/>
            <a:ext cx="220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Nextclade</a:t>
            </a:r>
          </a:p>
          <a:p>
            <a:r>
              <a:rPr lang="en-US" dirty="0" smtClean="0"/>
              <a:t>Assignment</a:t>
            </a:r>
          </a:p>
          <a:p>
            <a:pPr algn="r"/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122436" y="2231922"/>
            <a:ext cx="0" cy="351975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Content Placeholder 10"/>
          <p:cNvSpPr>
            <a:spLocks noGrp="1"/>
          </p:cNvSpPr>
          <p:nvPr>
            <p:ph idx="1"/>
          </p:nvPr>
        </p:nvSpPr>
        <p:spPr>
          <a:xfrm>
            <a:off x="232871" y="2370184"/>
            <a:ext cx="2950596" cy="4895921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400" dirty="0" smtClean="0"/>
              <a:t>Lineages assignments by different algorithms currently </a:t>
            </a:r>
            <a:r>
              <a:rPr lang="en-US" sz="1400" u="sng" dirty="0" smtClean="0"/>
              <a:t>differ more than they agree</a:t>
            </a:r>
            <a:r>
              <a:rPr lang="en-US" sz="1400" dirty="0" smtClean="0"/>
              <a:t>.</a:t>
            </a:r>
          </a:p>
          <a:p>
            <a:pPr>
              <a:buFont typeface="+mj-lt"/>
              <a:buAutoNum type="arabicPeriod"/>
            </a:pPr>
            <a:endParaRPr lang="en-US" sz="1400" dirty="0" smtClean="0"/>
          </a:p>
          <a:p>
            <a:pPr>
              <a:buFont typeface="+mj-lt"/>
              <a:buAutoNum type="arabicPeriod"/>
            </a:pPr>
            <a:r>
              <a:rPr lang="en-US" sz="1400" dirty="0"/>
              <a:t>For </a:t>
            </a:r>
            <a:r>
              <a:rPr lang="en-US" sz="1400" u="sng" dirty="0"/>
              <a:t>pending or unpublished recombinants,</a:t>
            </a:r>
            <a:r>
              <a:rPr lang="en-US" sz="1400" dirty="0"/>
              <a:t> UShER is the most accurate.</a:t>
            </a:r>
          </a:p>
          <a:p>
            <a:pPr>
              <a:buFont typeface="+mj-lt"/>
              <a:buAutoNum type="arabicPeriod"/>
            </a:pPr>
            <a:endParaRPr lang="en-US" sz="1400" dirty="0"/>
          </a:p>
          <a:p>
            <a:pPr>
              <a:buFont typeface="+mj-lt"/>
              <a:buAutoNum type="arabicPeriod"/>
            </a:pPr>
            <a:r>
              <a:rPr lang="en-US" sz="1400" dirty="0" smtClean="0"/>
              <a:t>For </a:t>
            </a:r>
            <a:r>
              <a:rPr lang="en-US" sz="1400" u="sng" dirty="0" smtClean="0"/>
              <a:t>designated recombinants</a:t>
            </a:r>
            <a:r>
              <a:rPr lang="en-US" sz="1400" dirty="0" smtClean="0"/>
              <a:t>, UShER and Nextclade are comparable.</a:t>
            </a:r>
          </a:p>
          <a:p>
            <a:pPr>
              <a:buFont typeface="+mj-lt"/>
              <a:buAutoNum type="arabicPeriod"/>
            </a:pPr>
            <a:endParaRPr lang="en-US" sz="1400" dirty="0"/>
          </a:p>
          <a:p>
            <a:pPr>
              <a:buFont typeface="+mj-lt"/>
              <a:buAutoNum type="arabicPeriod"/>
            </a:pPr>
            <a:r>
              <a:rPr lang="en-US" sz="1400" dirty="0" smtClean="0"/>
              <a:t>Pangolin (PLEARN and PUSHER mode) is the </a:t>
            </a:r>
            <a:r>
              <a:rPr lang="en-US" sz="1400" u="sng" dirty="0" smtClean="0"/>
              <a:t>most inaccurate</a:t>
            </a:r>
            <a:r>
              <a:rPr lang="en-US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383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410</Words>
  <Application>Microsoft Office PowerPoint</Application>
  <PresentationFormat>On-screen Show (4:3)</PresentationFormat>
  <Paragraphs>115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Malgun Gothic Semilight</vt:lpstr>
      <vt:lpstr>Arial</vt:lpstr>
      <vt:lpstr>Calibri</vt:lpstr>
      <vt:lpstr>Office Theme</vt:lpstr>
      <vt:lpstr>SARS-CoV-2 Recombinant Detection Tutorial</vt:lpstr>
      <vt:lpstr>Overview</vt:lpstr>
      <vt:lpstr>Why are recombinants hard to classify?</vt:lpstr>
      <vt:lpstr>Nextclade: Identify putative recombinants</vt:lpstr>
      <vt:lpstr>Nextclade: Identify putative recombinants</vt:lpstr>
      <vt:lpstr>sc2rf: Plot recombination breakpoints</vt:lpstr>
      <vt:lpstr>sc2rf: Plot recombination breakpoints</vt:lpstr>
      <vt:lpstr>UShER: Refine lineage assignments</vt:lpstr>
      <vt:lpstr>UShER: Refine lineage assignments</vt:lpstr>
      <vt:lpstr>BONUS Slides</vt:lpstr>
    </vt:vector>
  </TitlesOfParts>
  <Company>PHAC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O'Connor</dc:creator>
  <cp:lastModifiedBy>Katherine Eaton</cp:lastModifiedBy>
  <cp:revision>220</cp:revision>
  <cp:lastPrinted>2015-10-30T16:33:26Z</cp:lastPrinted>
  <dcterms:created xsi:type="dcterms:W3CDTF">2015-10-26T14:12:44Z</dcterms:created>
  <dcterms:modified xsi:type="dcterms:W3CDTF">2022-04-27T04:05:03Z</dcterms:modified>
</cp:coreProperties>
</file>