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1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>
        <p:scale>
          <a:sx n="100" d="100"/>
          <a:sy n="100" d="100"/>
        </p:scale>
        <p:origin x="114" y="24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3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3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4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2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0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1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9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6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0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E9AF-F8B1-486E-93AD-D4E291A645F4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4276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E9AF-F8B1-486E-93AD-D4E291A645F4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8A4C1-30C4-4AB7-875D-E698E010E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2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14" Type="http://schemas.openxmlformats.org/officeDocument/2006/relationships/image" Target="../media/image12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2185988" y="2571750"/>
            <a:ext cx="1375650" cy="1047035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2" name="타원 11"/>
          <p:cNvSpPr/>
          <p:nvPr/>
        </p:nvSpPr>
        <p:spPr>
          <a:xfrm>
            <a:off x="8052608" y="1958642"/>
            <a:ext cx="2518757" cy="22693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0" name="직선 화살표 연결선 22"/>
          <p:cNvCxnSpPr>
            <a:stCxn id="57" idx="3"/>
            <a:endCxn id="112" idx="1"/>
          </p:cNvCxnSpPr>
          <p:nvPr/>
        </p:nvCxnSpPr>
        <p:spPr>
          <a:xfrm flipV="1">
            <a:off x="4921786" y="3095625"/>
            <a:ext cx="2631539" cy="448"/>
          </a:xfrm>
          <a:prstGeom prst="straightConnector1">
            <a:avLst/>
          </a:prstGeom>
          <a:ln w="25400">
            <a:solidFill>
              <a:srgbClr val="3a3c84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"/>
          <p:cNvSpPr/>
          <p:nvPr/>
        </p:nvSpPr>
        <p:spPr>
          <a:xfrm>
            <a:off x="6100128" y="3092939"/>
            <a:ext cx="18447" cy="4348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54" name=""/>
          <p:cNvCxnSpPr>
            <a:stCxn id="53" idx="0"/>
            <a:endCxn id="97" idx="0"/>
          </p:cNvCxnSpPr>
          <p:nvPr/>
        </p:nvCxnSpPr>
        <p:spPr>
          <a:xfrm rot="5400000" flipH="1" flipV="1">
            <a:off x="8114200" y="540625"/>
            <a:ext cx="547465" cy="4557161"/>
          </a:xfrm>
          <a:prstGeom prst="bentConnector3">
            <a:avLst>
              <a:gd name="adj1" fmla="val 398139"/>
            </a:avLst>
          </a:prstGeom>
          <a:ln w="25400">
            <a:solidFill>
              <a:srgbClr val="3a3c84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53" idx="4"/>
            <a:endCxn id="106" idx="2"/>
          </p:cNvCxnSpPr>
          <p:nvPr/>
        </p:nvCxnSpPr>
        <p:spPr>
          <a:xfrm rot="5400000" flipV="1">
            <a:off x="6780365" y="2426273"/>
            <a:ext cx="2072883" cy="3414910"/>
          </a:xfrm>
          <a:prstGeom prst="bentConnector3">
            <a:avLst>
              <a:gd name="adj1" fmla="val 122701"/>
            </a:avLst>
          </a:prstGeom>
          <a:ln w="25400">
            <a:solidFill>
              <a:srgbClr val="3a3c84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"/>
          <p:cNvCxnSpPr>
            <a:stCxn id="53" idx="0"/>
            <a:endCxn id="108" idx="0"/>
          </p:cNvCxnSpPr>
          <p:nvPr/>
        </p:nvCxnSpPr>
        <p:spPr>
          <a:xfrm rot="5400000" flipH="1" flipV="1">
            <a:off x="6928337" y="650163"/>
            <a:ext cx="1623789" cy="3261761"/>
          </a:xfrm>
          <a:prstGeom prst="bentConnector3">
            <a:avLst>
              <a:gd name="adj1" fmla="val 157516"/>
            </a:avLst>
          </a:prstGeom>
          <a:ln w="25400">
            <a:solidFill>
              <a:srgbClr val="3a3c84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48899" y="2583656"/>
            <a:ext cx="872887" cy="1024834"/>
          </a:xfrm>
          <a:prstGeom prst="rect">
            <a:avLst/>
          </a:prstGeom>
        </p:spPr>
      </p:pic>
      <p:cxnSp>
        <p:nvCxnSpPr>
          <p:cNvPr id="68" name="직선 화살표 연결선 15"/>
          <p:cNvCxnSpPr>
            <a:stCxn id="111" idx="3"/>
            <a:endCxn id="90" idx="1"/>
          </p:cNvCxnSpPr>
          <p:nvPr/>
        </p:nvCxnSpPr>
        <p:spPr>
          <a:xfrm flipV="1">
            <a:off x="1276351" y="3095267"/>
            <a:ext cx="909636" cy="356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19"/>
          <p:cNvCxnSpPr>
            <a:stCxn id="79" idx="2"/>
            <a:endCxn id="114" idx="0"/>
          </p:cNvCxnSpPr>
          <p:nvPr/>
        </p:nvCxnSpPr>
        <p:spPr>
          <a:xfrm rot="5400000">
            <a:off x="2637069" y="4066626"/>
            <a:ext cx="369424" cy="4760"/>
          </a:xfrm>
          <a:prstGeom prst="straightConnector1">
            <a:avLst/>
          </a:prstGeom>
          <a:ln w="25400">
            <a:solidFill>
              <a:srgbClr val="80808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57" idx="1"/>
            <a:endCxn id="90" idx="3"/>
          </p:cNvCxnSpPr>
          <p:nvPr/>
        </p:nvCxnSpPr>
        <p:spPr>
          <a:xfrm rot="10800000">
            <a:off x="3561638" y="3095267"/>
            <a:ext cx="487261" cy="805"/>
          </a:xfrm>
          <a:prstGeom prst="straightConnector1">
            <a:avLst/>
          </a:prstGeom>
          <a:ln w="25400">
            <a:solidFill>
              <a:srgbClr val="80808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47"/>
          <p:cNvSpPr txBox="1"/>
          <p:nvPr/>
        </p:nvSpPr>
        <p:spPr>
          <a:xfrm>
            <a:off x="4178551" y="3555965"/>
            <a:ext cx="732539" cy="2711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 백제 B"/>
                <a:ea typeface="한컴 백제 B"/>
              </a:rPr>
              <a:t>(HFC) </a:t>
            </a:r>
            <a:r>
              <a:rPr lang="en-US" altLang="ko-KR" sz="1200" b="1"/>
              <a:t>*</a:t>
            </a:r>
            <a:endParaRPr lang="en-US" altLang="ko-KR" sz="1200" b="1"/>
          </a:p>
        </p:txBody>
      </p:sp>
      <p:sp>
        <p:nvSpPr>
          <p:cNvPr id="79" name="TextBox 47"/>
          <p:cNvSpPr txBox="1"/>
          <p:nvPr/>
        </p:nvSpPr>
        <p:spPr>
          <a:xfrm>
            <a:off x="2366009" y="3396420"/>
            <a:ext cx="916305" cy="4878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300" b="1">
                <a:latin typeface="한컴 백제 B"/>
                <a:ea typeface="한컴 백제 B"/>
              </a:rPr>
              <a:t>WAS</a:t>
            </a:r>
            <a:endParaRPr lang="en-US" altLang="ko-KR" sz="1300" b="1">
              <a:latin typeface="한컴 백제 B"/>
              <a:ea typeface="한컴 백제 B"/>
            </a:endParaRPr>
          </a:p>
          <a:p>
            <a:pPr lvl="0" algn="ctr">
              <a:defRPr/>
            </a:pPr>
            <a:r>
              <a:rPr lang="en-US" altLang="ko-KR" sz="1300" b="1">
                <a:latin typeface="한컴 백제 B"/>
                <a:ea typeface="한컴 백제 B"/>
              </a:rPr>
              <a:t>(Tomcat)</a:t>
            </a:r>
            <a:endParaRPr lang="en-US" altLang="ko-KR" sz="1300" b="1">
              <a:latin typeface="한컴 백제 B"/>
              <a:ea typeface="한컴 백제 B"/>
            </a:endParaRPr>
          </a:p>
        </p:txBody>
      </p:sp>
      <p:sp>
        <p:nvSpPr>
          <p:cNvPr id="83" name="TextBox 47"/>
          <p:cNvSpPr txBox="1"/>
          <p:nvPr/>
        </p:nvSpPr>
        <p:spPr>
          <a:xfrm>
            <a:off x="2287838" y="5320471"/>
            <a:ext cx="1094490" cy="49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latin typeface="한컴 백제 B"/>
                <a:ea typeface="한컴 백제 B"/>
              </a:rPr>
              <a:t>DataBase</a:t>
            </a:r>
            <a:endParaRPr lang="en-US" altLang="ko-KR" sz="1400" b="1">
              <a:latin typeface="한컴 백제 B"/>
              <a:ea typeface="한컴 백제 B"/>
            </a:endParaRPr>
          </a:p>
          <a:p>
            <a:pPr lvl="0" algn="ctr">
              <a:defRPr/>
            </a:pPr>
            <a:r>
              <a:rPr lang="en-US" altLang="ko-KR" sz="1300" b="1">
                <a:latin typeface="한컴 백제 B"/>
                <a:ea typeface="한컴 백제 B"/>
              </a:rPr>
              <a:t>(MariaDB)</a:t>
            </a:r>
            <a:endParaRPr lang="en-US" altLang="ko-KR" sz="1300" b="1">
              <a:latin typeface="한컴 백제 B"/>
              <a:ea typeface="한컴 백제 B"/>
            </a:endParaRPr>
          </a:p>
        </p:txBody>
      </p:sp>
      <p:sp>
        <p:nvSpPr>
          <p:cNvPr id="85" name="TextBox 47"/>
          <p:cNvSpPr txBox="1"/>
          <p:nvPr/>
        </p:nvSpPr>
        <p:spPr>
          <a:xfrm>
            <a:off x="1475830" y="2765654"/>
            <a:ext cx="630146" cy="29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1"/>
                </a:solidFill>
                <a:latin typeface="한컴 백제 B"/>
                <a:ea typeface="한컴 백제 B"/>
              </a:rPr>
              <a:t>http</a:t>
            </a:r>
            <a:endParaRPr lang="en-US" altLang="ko-KR" sz="1400">
              <a:solidFill>
                <a:schemeClr val="accent1"/>
              </a:solidFill>
              <a:latin typeface="한컴 백제 B"/>
              <a:ea typeface="한컴 백제 B"/>
            </a:endParaRPr>
          </a:p>
        </p:txBody>
      </p:sp>
      <p:sp>
        <p:nvSpPr>
          <p:cNvPr id="86" name="TextBox 47"/>
          <p:cNvSpPr txBox="1"/>
          <p:nvPr/>
        </p:nvSpPr>
        <p:spPr>
          <a:xfrm>
            <a:off x="5164387" y="2767153"/>
            <a:ext cx="1094491" cy="29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3a3c84"/>
                </a:solidFill>
                <a:latin typeface="한컴 백제 B"/>
                <a:ea typeface="한컴 백제 B"/>
              </a:rPr>
              <a:t>gRPC</a:t>
            </a:r>
            <a:endParaRPr lang="en-US" altLang="ko-KR" sz="1400">
              <a:solidFill>
                <a:srgbClr val="3a3c84"/>
              </a:solidFill>
              <a:latin typeface="한컴 백제 B"/>
              <a:ea typeface="한컴 백제 B"/>
            </a:endParaRPr>
          </a:p>
        </p:txBody>
      </p:sp>
      <p:sp>
        <p:nvSpPr>
          <p:cNvPr id="94" name="TextBox 47"/>
          <p:cNvSpPr txBox="1"/>
          <p:nvPr/>
        </p:nvSpPr>
        <p:spPr>
          <a:xfrm>
            <a:off x="604294" y="3482145"/>
            <a:ext cx="630146" cy="297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latin typeface="한컴 백제 B"/>
                <a:ea typeface="한컴 백제 B"/>
              </a:rPr>
              <a:t>WEB</a:t>
            </a:r>
            <a:endParaRPr lang="en-US" altLang="ko-KR" sz="1400" b="1">
              <a:latin typeface="한컴 백제 B"/>
              <a:ea typeface="한컴 백제 B"/>
            </a:endParaRPr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04841" y="2545474"/>
            <a:ext cx="923344" cy="1162124"/>
          </a:xfrm>
          <a:prstGeom prst="rect">
            <a:avLst/>
          </a:prstGeom>
        </p:spPr>
      </p:pic>
      <p:sp>
        <p:nvSpPr>
          <p:cNvPr id="101" name="TextBox 47"/>
          <p:cNvSpPr txBox="1"/>
          <p:nvPr/>
        </p:nvSpPr>
        <p:spPr>
          <a:xfrm>
            <a:off x="7744679" y="3749831"/>
            <a:ext cx="930265" cy="297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/>
              <a:t>병원</a:t>
            </a:r>
            <a:r>
              <a:rPr lang="en-US" altLang="ko-KR" sz="1400" b="1">
                <a:latin typeface="한컴 백제 B"/>
                <a:ea typeface="한컴 백제 B"/>
              </a:rPr>
              <a:t>org</a:t>
            </a:r>
            <a:endParaRPr lang="en-US" altLang="ko-KR" sz="1400" b="1">
              <a:latin typeface="한컴 백제 B"/>
              <a:ea typeface="한컴 백제 B"/>
            </a:endParaRPr>
          </a:p>
        </p:txBody>
      </p:sp>
      <p:sp>
        <p:nvSpPr>
          <p:cNvPr id="103" name="TextBox 47"/>
          <p:cNvSpPr txBox="1"/>
          <p:nvPr/>
        </p:nvSpPr>
        <p:spPr>
          <a:xfrm>
            <a:off x="8980958" y="2617276"/>
            <a:ext cx="930265" cy="5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b="1"/>
              <a:t>헌혈의집</a:t>
            </a:r>
            <a:r>
              <a:rPr lang="en-US" altLang="ko-KR" sz="1400" b="1">
                <a:latin typeface="한컴 백제 B"/>
                <a:ea typeface="한컴 백제 B"/>
              </a:rPr>
              <a:t>org</a:t>
            </a:r>
            <a:endParaRPr lang="en-US" altLang="ko-KR" sz="1400" b="1">
              <a:latin typeface="한컴 백제 B"/>
              <a:ea typeface="한컴 백제 B"/>
            </a:endParaRPr>
          </a:p>
        </p:txBody>
      </p:sp>
      <p:sp>
        <p:nvSpPr>
          <p:cNvPr id="106" name="TextBox 47"/>
          <p:cNvSpPr txBox="1"/>
          <p:nvPr/>
        </p:nvSpPr>
        <p:spPr>
          <a:xfrm>
            <a:off x="9059129" y="4654707"/>
            <a:ext cx="930265" cy="515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b="1"/>
              <a:t>사랑의집</a:t>
            </a:r>
            <a:r>
              <a:rPr lang="en-US" altLang="ko-KR" sz="1400" b="1">
                <a:latin typeface="한컴 백제 B"/>
                <a:ea typeface="한컴 백제 B"/>
              </a:rPr>
              <a:t>org</a:t>
            </a:r>
            <a:endParaRPr lang="en-US" altLang="ko-KR" sz="1400" b="1">
              <a:latin typeface="한컴 백제 B"/>
              <a:ea typeface="한컴 백제 B"/>
            </a:endParaRPr>
          </a:p>
        </p:txBody>
      </p:sp>
      <p:pic>
        <p:nvPicPr>
          <p:cNvPr id="10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09441" y="1469149"/>
            <a:ext cx="923344" cy="1162124"/>
          </a:xfrm>
          <a:prstGeom prst="rect">
            <a:avLst/>
          </a:prstGeom>
        </p:spPr>
      </p:pic>
      <p:sp>
        <p:nvSpPr>
          <p:cNvPr id="110" name="TextBox 47"/>
          <p:cNvSpPr txBox="1"/>
          <p:nvPr/>
        </p:nvSpPr>
        <p:spPr>
          <a:xfrm>
            <a:off x="10192604" y="3616482"/>
            <a:ext cx="930265" cy="515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b="1"/>
              <a:t>orderer</a:t>
            </a:r>
            <a:endParaRPr lang="en-US" altLang="ko-KR" sz="1400" b="1">
              <a:latin typeface="한컴 백제 B"/>
              <a:ea typeface="한컴 백제 B"/>
            </a:endParaRPr>
          </a:p>
          <a:p>
            <a:pPr lvl="0" algn="ctr">
              <a:defRPr/>
            </a:pPr>
            <a:r>
              <a:rPr lang="en-US" altLang="ko-KR" sz="1400" b="1">
                <a:latin typeface="한컴 백제 B"/>
                <a:ea typeface="한컴 백제 B"/>
              </a:rPr>
              <a:t>org</a:t>
            </a:r>
            <a:endParaRPr lang="en-US" altLang="ko-KR" sz="1400" b="1">
              <a:latin typeface="한컴 백제 B"/>
              <a:ea typeface="한컴 백제 B"/>
            </a:endParaRPr>
          </a:p>
        </p:txBody>
      </p:sp>
      <p:pic>
        <p:nvPicPr>
          <p:cNvPr id="1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6250" y="2695573"/>
            <a:ext cx="800101" cy="800101"/>
          </a:xfrm>
          <a:prstGeom prst="rect">
            <a:avLst/>
          </a:prstGeom>
        </p:spPr>
      </p:pic>
      <p:pic>
        <p:nvPicPr>
          <p:cNvPr id="11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53325" y="2514599"/>
            <a:ext cx="1162052" cy="1162052"/>
          </a:xfrm>
          <a:prstGeom prst="rect">
            <a:avLst/>
          </a:prstGeom>
        </p:spPr>
      </p:pic>
      <p:pic>
        <p:nvPicPr>
          <p:cNvPr id="11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057606" y="2571750"/>
            <a:ext cx="857294" cy="1006526"/>
          </a:xfrm>
          <a:prstGeom prst="rect">
            <a:avLst/>
          </a:prstGeom>
        </p:spPr>
      </p:pic>
      <p:grpSp>
        <p:nvGrpSpPr>
          <p:cNvPr id="119" name=""/>
          <p:cNvGrpSpPr/>
          <p:nvPr/>
        </p:nvGrpSpPr>
        <p:grpSpPr>
          <a:xfrm rot="0">
            <a:off x="2295822" y="4253718"/>
            <a:ext cx="1047158" cy="1118382"/>
            <a:chOff x="2057697" y="4891893"/>
            <a:chExt cx="1047158" cy="1118382"/>
          </a:xfrm>
        </p:grpSpPr>
        <p:pic>
          <p:nvPicPr>
            <p:cNvPr id="114" name="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057697" y="4891893"/>
              <a:ext cx="1047158" cy="1118382"/>
            </a:xfrm>
            <a:prstGeom prst="rect">
              <a:avLst/>
            </a:prstGeom>
          </p:spPr>
        </p:pic>
        <p:pic>
          <p:nvPicPr>
            <p:cNvPr id="115" name=""/>
            <p:cNvPicPr>
              <a:picLocks noChangeAspect="1"/>
            </p:cNvPicPr>
            <p:nvPr/>
          </p:nvPicPr>
          <p:blipFill rotWithShape="1">
            <a:blip r:embed="rId9"/>
            <a:srcRect l="1500" t="27050" r="1270" b="28280"/>
            <a:stretch>
              <a:fillRect/>
            </a:stretch>
          </p:blipFill>
          <p:spPr>
            <a:xfrm>
              <a:off x="2168524" y="5124110"/>
              <a:ext cx="806744" cy="208706"/>
            </a:xfrm>
            <a:prstGeom prst="rect">
              <a:avLst/>
            </a:prstGeom>
          </p:spPr>
        </p:pic>
      </p:grpSp>
      <p:grpSp>
        <p:nvGrpSpPr>
          <p:cNvPr id="118" name=""/>
          <p:cNvGrpSpPr/>
          <p:nvPr/>
        </p:nvGrpSpPr>
        <p:grpSpPr>
          <a:xfrm rot="0">
            <a:off x="8828716" y="3645356"/>
            <a:ext cx="1214388" cy="1021893"/>
            <a:chOff x="8590591" y="4235906"/>
            <a:chExt cx="1214388" cy="1021893"/>
          </a:xfrm>
        </p:grpSpPr>
        <p:pic>
          <p:nvPicPr>
            <p:cNvPr id="116" name="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8725271" y="4235906"/>
              <a:ext cx="1079708" cy="974268"/>
            </a:xfrm>
            <a:prstGeom prst="rect">
              <a:avLst/>
            </a:prstGeom>
          </p:spPr>
        </p:pic>
        <p:pic>
          <p:nvPicPr>
            <p:cNvPr id="117" name="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8590591" y="4630623"/>
              <a:ext cx="824216" cy="627177"/>
            </a:xfrm>
            <a:prstGeom prst="rect">
              <a:avLst/>
            </a:prstGeom>
          </p:spPr>
        </p:pic>
      </p:grpSp>
      <p:pic>
        <p:nvPicPr>
          <p:cNvPr id="120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367539" y="1886319"/>
            <a:ext cx="734020" cy="809255"/>
          </a:xfrm>
          <a:prstGeom prst="rect">
            <a:avLst/>
          </a:prstGeom>
        </p:spPr>
      </p:pic>
      <p:grpSp>
        <p:nvGrpSpPr>
          <p:cNvPr id="123" name=""/>
          <p:cNvGrpSpPr/>
          <p:nvPr/>
        </p:nvGrpSpPr>
        <p:grpSpPr>
          <a:xfrm rot="0">
            <a:off x="2206228" y="2296949"/>
            <a:ext cx="1313258" cy="1160626"/>
            <a:chOff x="1968103" y="2830349"/>
            <a:chExt cx="1313258" cy="1160626"/>
          </a:xfrm>
        </p:grpSpPr>
        <p:pic>
          <p:nvPicPr>
            <p:cNvPr id="121" name="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968103" y="2830349"/>
              <a:ext cx="907704" cy="1160626"/>
            </a:xfrm>
            <a:prstGeom prst="rect">
              <a:avLst/>
            </a:prstGeom>
          </p:spPr>
        </p:pic>
        <p:pic>
          <p:nvPicPr>
            <p:cNvPr id="122" name="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2495550" y="3467100"/>
              <a:ext cx="785812" cy="523874"/>
            </a:xfrm>
            <a:prstGeom prst="rect">
              <a:avLst/>
            </a:prstGeom>
          </p:spPr>
        </p:pic>
      </p:grpSp>
      <p:sp>
        <p:nvSpPr>
          <p:cNvPr id="124" name=""/>
          <p:cNvSpPr txBox="1"/>
          <p:nvPr/>
        </p:nvSpPr>
        <p:spPr>
          <a:xfrm>
            <a:off x="190500" y="6488429"/>
            <a:ext cx="4229100" cy="2533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/>
              <a:t>* HFC: Hyperledger Fabric Client</a:t>
            </a:r>
            <a:endParaRPr lang="en-US" altLang="ko-KR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</ep:Words>
  <ep:PresentationFormat>와이드스크린</ep:PresentationFormat>
  <ep:Paragraphs>14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2020-07-24T10:15:53.000</dcterms:created>
  <dc:creator>변재영 책임연구원 블록체인기술팀 (jaeyoung.byun@lgcns.com, )</dc:creator>
  <cp:lastModifiedBy>ktmihs</cp:lastModifiedBy>
  <dcterms:modified xsi:type="dcterms:W3CDTF">2020-08-03T15:12:56.212</dcterms:modified>
  <cp:revision>53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