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Default Extension="jpg" ContentType="image/jpg"/>
  <Override PartName="/ppt/slides/slide16.xml" ContentType="application/vnd.openxmlformats-officedocument.presentationml.slide+xml"/>
  <Override PartName="/ppt/slides/slide17.xml" ContentType="application/vnd.openxmlformats-officedocument.presentationml.slide+xml"/>
  <Default Extension="png" ContentType="image/png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0" y="286702"/>
            <a:ext cx="4610100" cy="350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Brennan Center </a:t>
            </a:r>
            <a:r>
              <a:rPr dirty="0"/>
              <a:t>for</a:t>
            </a:r>
            <a:r>
              <a:rPr dirty="0" spc="90"/>
              <a:t> </a:t>
            </a:r>
            <a:r>
              <a:rPr dirty="0" spc="-10"/>
              <a:t>Justice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Brennan Center </a:t>
            </a:r>
            <a:r>
              <a:rPr dirty="0"/>
              <a:t>for</a:t>
            </a:r>
            <a:r>
              <a:rPr dirty="0" spc="90"/>
              <a:t> </a:t>
            </a:r>
            <a:r>
              <a:rPr dirty="0" spc="-10"/>
              <a:t>Justice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Brennan Center </a:t>
            </a:r>
            <a:r>
              <a:rPr dirty="0"/>
              <a:t>for</a:t>
            </a:r>
            <a:r>
              <a:rPr dirty="0" spc="90"/>
              <a:t> </a:t>
            </a:r>
            <a:r>
              <a:rPr dirty="0" spc="-10"/>
              <a:t>Justice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Brennan Center </a:t>
            </a:r>
            <a:r>
              <a:rPr dirty="0"/>
              <a:t>for</a:t>
            </a:r>
            <a:r>
              <a:rPr dirty="0" spc="90"/>
              <a:t> </a:t>
            </a:r>
            <a:r>
              <a:rPr dirty="0" spc="-10"/>
              <a:t>Justice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Brennan Center </a:t>
            </a:r>
            <a:r>
              <a:rPr dirty="0"/>
              <a:t>for</a:t>
            </a:r>
            <a:r>
              <a:rPr dirty="0" spc="90"/>
              <a:t> </a:t>
            </a:r>
            <a:r>
              <a:rPr dirty="0" spc="-10"/>
              <a:t>Justice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0"/>
            <a:ext cx="4608195" cy="164465"/>
          </a:xfrm>
          <a:custGeom>
            <a:avLst/>
            <a:gdLst/>
            <a:ahLst/>
            <a:cxnLst/>
            <a:rect l="l" t="t" r="r" b="b"/>
            <a:pathLst>
              <a:path w="4608195" h="164465">
                <a:moveTo>
                  <a:pt x="0" y="164452"/>
                </a:moveTo>
                <a:lnTo>
                  <a:pt x="4608004" y="164452"/>
                </a:lnTo>
                <a:lnTo>
                  <a:pt x="4608004" y="0"/>
                </a:lnTo>
                <a:lnTo>
                  <a:pt x="0" y="0"/>
                </a:lnTo>
                <a:lnTo>
                  <a:pt x="0" y="164452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164503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286702"/>
            <a:ext cx="4610100" cy="350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6204" y="803362"/>
            <a:ext cx="3877691" cy="2216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583228" y="3195635"/>
            <a:ext cx="92963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Brennan Center </a:t>
            </a:r>
            <a:r>
              <a:rPr dirty="0"/>
              <a:t>for</a:t>
            </a:r>
            <a:r>
              <a:rPr dirty="0" spc="90"/>
              <a:t> </a:t>
            </a:r>
            <a:r>
              <a:rPr dirty="0" spc="-10"/>
              <a:t>Justice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1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1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31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31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1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slide" Target="slide31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31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" Target="slide31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" Target="slide31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slide" Target="slide3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1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slide" Target="slide31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slide" Target="slide31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Relationship Id="rId3" Type="http://schemas.openxmlformats.org/officeDocument/2006/relationships/slide" Target="slide31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31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1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1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mailto:kevin.morris@nyu.edu" TargetMode="External"/><Relationship Id="rId3" Type="http://schemas.openxmlformats.org/officeDocument/2006/relationships/slide" Target="slide31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i.org/10.1111/j.1540-6237.2009.00640.x" TargetMode="External"/><Relationship Id="rId3" Type="http://schemas.openxmlformats.org/officeDocument/2006/relationships/hyperlink" Target="https://doi.org/10.1177/0002716213503093" TargetMode="External"/><Relationship Id="rId4" Type="http://schemas.openxmlformats.org/officeDocument/2006/relationships/slide" Target="slide31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i.org/10.1111/j.1468-2508.2006.00377.x" TargetMode="External"/><Relationship Id="rId3" Type="http://schemas.openxmlformats.org/officeDocument/2006/relationships/hyperlink" Target="https://doi.org/10.2307/2146812" TargetMode="External"/><Relationship Id="rId4" Type="http://schemas.openxmlformats.org/officeDocument/2006/relationships/hyperlink" Target="https://doi.org/10.1198/016214506000001040" TargetMode="External"/><Relationship Id="rId5" Type="http://schemas.openxmlformats.org/officeDocument/2006/relationships/slide" Target="slide31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i.org/10.1086/692670" TargetMode="External"/><Relationship Id="rId3" Type="http://schemas.openxmlformats.org/officeDocument/2006/relationships/hyperlink" Target="https://doi.org/10.1017/cbo9780511800535" TargetMode="External"/><Relationship Id="rId4" Type="http://schemas.openxmlformats.org/officeDocument/2006/relationships/hyperlink" Target="https://doi.org/10.2307/2111030" TargetMode="External"/><Relationship Id="rId5" Type="http://schemas.openxmlformats.org/officeDocument/2006/relationships/slide" Target="slide31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31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i.org/10.1177/0021934716659195" TargetMode="External"/><Relationship Id="rId3" Type="http://schemas.openxmlformats.org/officeDocument/2006/relationships/hyperlink" Target="https://doi.org/10.1561/100.00013026" TargetMode="External"/><Relationship Id="rId4" Type="http://schemas.openxmlformats.org/officeDocument/2006/relationships/hyperlink" Target="https://doi.org/10.1086/381290" TargetMode="External"/><Relationship Id="rId5" Type="http://schemas.openxmlformats.org/officeDocument/2006/relationships/slide" Target="slide31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i.org/10.18637/jss.v042.i07" TargetMode="External"/><Relationship Id="rId3" Type="http://schemas.openxmlformats.org/officeDocument/2006/relationships/hyperlink" Target="https://doi.org/10.1017/s000305541800093x" TargetMode="External"/><Relationship Id="rId4" Type="http://schemas.openxmlformats.org/officeDocument/2006/relationships/slide" Target="slide31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31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31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31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1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1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3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994" y="760082"/>
            <a:ext cx="3888104" cy="8045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37465" rIns="0" bIns="0" rtlCol="0" vert="horz">
            <a:spAutoFit/>
          </a:bodyPr>
          <a:lstStyle/>
          <a:p>
            <a:pPr algn="ctr" marL="241935" marR="234315">
              <a:lnSpc>
                <a:spcPct val="106700"/>
              </a:lnSpc>
              <a:spcBef>
                <a:spcPts val="295"/>
              </a:spcBef>
            </a:pPr>
            <a:r>
              <a:rPr dirty="0" sz="1400" spc="-45">
                <a:solidFill>
                  <a:srgbClr val="FFFFFF"/>
                </a:solidFill>
                <a:latin typeface="Tahoma"/>
                <a:cs typeface="Tahoma"/>
              </a:rPr>
              <a:t>Felony </a:t>
            </a:r>
            <a:r>
              <a:rPr dirty="0" sz="1400" spc="-50">
                <a:solidFill>
                  <a:srgbClr val="FFFFFF"/>
                </a:solidFill>
                <a:latin typeface="Tahoma"/>
                <a:cs typeface="Tahoma"/>
              </a:rPr>
              <a:t>Disenfranchisement </a:t>
            </a:r>
            <a:r>
              <a:rPr dirty="0" sz="1400" spc="-6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dirty="0" sz="1400" spc="-45">
                <a:solidFill>
                  <a:srgbClr val="FFFFFF"/>
                </a:solidFill>
                <a:latin typeface="Tahoma"/>
                <a:cs typeface="Tahoma"/>
              </a:rPr>
              <a:t>Neighborhood  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Turnout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dirty="0" sz="1100" spc="-160">
                <a:solidFill>
                  <a:srgbClr val="FFFFFF"/>
                </a:solidFill>
                <a:latin typeface="Arial Black"/>
                <a:cs typeface="Arial Black"/>
              </a:rPr>
              <a:t>The </a:t>
            </a:r>
            <a:r>
              <a:rPr dirty="0" sz="1100" spc="-220">
                <a:solidFill>
                  <a:srgbClr val="FFFFFF"/>
                </a:solidFill>
                <a:latin typeface="Arial Black"/>
                <a:cs typeface="Arial Black"/>
              </a:rPr>
              <a:t>Case </a:t>
            </a:r>
            <a:r>
              <a:rPr dirty="0" sz="1100" spc="-145">
                <a:solidFill>
                  <a:srgbClr val="FFFFFF"/>
                </a:solidFill>
                <a:latin typeface="Arial Black"/>
                <a:cs typeface="Arial Black"/>
              </a:rPr>
              <a:t>of </a:t>
            </a:r>
            <a:r>
              <a:rPr dirty="0" sz="1100" spc="-229">
                <a:solidFill>
                  <a:srgbClr val="FFFFFF"/>
                </a:solidFill>
                <a:latin typeface="Arial Black"/>
                <a:cs typeface="Arial Black"/>
              </a:rPr>
              <a:t>New </a:t>
            </a:r>
            <a:r>
              <a:rPr dirty="0" sz="1100" spc="-190">
                <a:solidFill>
                  <a:srgbClr val="FFFFFF"/>
                </a:solidFill>
                <a:latin typeface="Arial Black"/>
                <a:cs typeface="Arial Black"/>
              </a:rPr>
              <a:t>York</a:t>
            </a:r>
            <a:r>
              <a:rPr dirty="0" sz="1100" spc="-1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100" spc="-140">
                <a:solidFill>
                  <a:srgbClr val="FFFFFF"/>
                </a:solidFill>
                <a:latin typeface="Arial Black"/>
                <a:cs typeface="Arial Black"/>
              </a:rPr>
              <a:t>City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6500" y="1761895"/>
            <a:ext cx="2595245" cy="7962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1100" spc="-175">
                <a:latin typeface="Arial Black"/>
                <a:cs typeface="Arial Black"/>
              </a:rPr>
              <a:t>Kevin</a:t>
            </a:r>
            <a:r>
              <a:rPr dirty="0" sz="1100" spc="-10">
                <a:latin typeface="Arial Black"/>
                <a:cs typeface="Arial Black"/>
              </a:rPr>
              <a:t> </a:t>
            </a:r>
            <a:r>
              <a:rPr dirty="0" sz="1100" spc="-150">
                <a:latin typeface="Arial Black"/>
                <a:cs typeface="Arial Black"/>
              </a:rPr>
              <a:t>Morris</a:t>
            </a:r>
            <a:endParaRPr sz="11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1245"/>
              </a:spcBef>
            </a:pPr>
            <a:r>
              <a:rPr dirty="0" sz="800" spc="-15">
                <a:latin typeface="Arial"/>
                <a:cs typeface="Arial"/>
              </a:rPr>
              <a:t>Brennan Center </a:t>
            </a:r>
            <a:r>
              <a:rPr dirty="0" sz="800">
                <a:latin typeface="Arial"/>
                <a:cs typeface="Arial"/>
              </a:rPr>
              <a:t>for</a:t>
            </a:r>
            <a:r>
              <a:rPr dirty="0" sz="800" spc="18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Justice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100" spc="-170">
                <a:latin typeface="Arial Black"/>
                <a:cs typeface="Arial Black"/>
              </a:rPr>
              <a:t>Southern </a:t>
            </a:r>
            <a:r>
              <a:rPr dirty="0" sz="1100" spc="-145">
                <a:latin typeface="Arial Black"/>
                <a:cs typeface="Arial Black"/>
              </a:rPr>
              <a:t>Political </a:t>
            </a:r>
            <a:r>
              <a:rPr dirty="0" sz="1100" spc="-210">
                <a:latin typeface="Arial Black"/>
                <a:cs typeface="Arial Black"/>
              </a:rPr>
              <a:t>Science </a:t>
            </a:r>
            <a:r>
              <a:rPr dirty="0" sz="1100" spc="-165">
                <a:latin typeface="Arial Black"/>
                <a:cs typeface="Arial Black"/>
              </a:rPr>
              <a:t>Association,</a:t>
            </a:r>
            <a:r>
              <a:rPr dirty="0" sz="1100" spc="-120">
                <a:latin typeface="Arial Black"/>
                <a:cs typeface="Arial Black"/>
              </a:rPr>
              <a:t> </a:t>
            </a:r>
            <a:r>
              <a:rPr dirty="0" sz="1100" spc="-190">
                <a:latin typeface="Arial Black"/>
                <a:cs typeface="Arial Black"/>
              </a:rPr>
              <a:t>2020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11677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333864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5300" y="3195635"/>
            <a:ext cx="1868805" cy="259079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Kevin</a:t>
            </a:r>
            <a:r>
              <a:rPr dirty="0" sz="6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Morris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Felony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Disenfranchisement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and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Neighborhood</a:t>
            </a:r>
            <a:r>
              <a:rPr dirty="0" sz="600" spc="-1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Turnout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Brennan Center </a:t>
            </a:r>
            <a:r>
              <a:rPr dirty="0"/>
              <a:t>for</a:t>
            </a:r>
            <a:r>
              <a:rPr dirty="0" spc="90"/>
              <a:t> </a:t>
            </a:r>
            <a:r>
              <a:rPr dirty="0" spc="-10"/>
              <a:t>Justice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6702"/>
            <a:ext cx="4608195" cy="350520"/>
          </a:xfrm>
          <a:prstGeom prst="rect"/>
          <a:solidFill>
            <a:srgbClr val="3333B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45"/>
              <a:t>Redefining </a:t>
            </a:r>
            <a:r>
              <a:rPr dirty="0" spc="-15"/>
              <a:t>Lost</a:t>
            </a:r>
            <a:r>
              <a:rPr dirty="0" spc="100"/>
              <a:t> </a:t>
            </a:r>
            <a:r>
              <a:rPr dirty="0" spc="-35"/>
              <a:t>Voters</a:t>
            </a:r>
          </a:p>
        </p:txBody>
      </p:sp>
      <p:sp>
        <p:nvSpPr>
          <p:cNvPr id="3" name="object 3"/>
          <p:cNvSpPr/>
          <p:nvPr/>
        </p:nvSpPr>
        <p:spPr>
          <a:xfrm>
            <a:off x="537057" y="1030757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3333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7057" y="1698815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3333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4395" y="941030"/>
            <a:ext cx="3629660" cy="120396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70">
                <a:latin typeface="Arial Black"/>
                <a:cs typeface="Arial Black"/>
              </a:rPr>
              <a:t>Much </a:t>
            </a:r>
            <a:r>
              <a:rPr dirty="0" sz="1100" spc="-145">
                <a:latin typeface="Arial Black"/>
                <a:cs typeface="Arial Black"/>
              </a:rPr>
              <a:t>of </a:t>
            </a:r>
            <a:r>
              <a:rPr dirty="0" sz="1100" spc="-175">
                <a:latin typeface="Arial Black"/>
                <a:cs typeface="Arial Black"/>
              </a:rPr>
              <a:t>the existing </a:t>
            </a:r>
            <a:r>
              <a:rPr dirty="0" sz="1100" spc="-155">
                <a:latin typeface="Arial Black"/>
                <a:cs typeface="Arial Black"/>
              </a:rPr>
              <a:t>literature </a:t>
            </a:r>
            <a:r>
              <a:rPr dirty="0" sz="1100" spc="-185">
                <a:latin typeface="Arial Black"/>
                <a:cs typeface="Arial Black"/>
              </a:rPr>
              <a:t>cannot </a:t>
            </a:r>
            <a:r>
              <a:rPr dirty="0" sz="1100" spc="-145">
                <a:latin typeface="Arial Black"/>
                <a:cs typeface="Arial Black"/>
              </a:rPr>
              <a:t>identify </a:t>
            </a:r>
            <a:r>
              <a:rPr dirty="0" sz="1100" spc="-160">
                <a:latin typeface="Arial Black"/>
                <a:cs typeface="Arial Black"/>
              </a:rPr>
              <a:t>individuals </a:t>
            </a:r>
            <a:r>
              <a:rPr dirty="0" sz="1100" spc="-220">
                <a:latin typeface="Arial Black"/>
                <a:cs typeface="Arial Black"/>
              </a:rPr>
              <a:t>who  </a:t>
            </a:r>
            <a:r>
              <a:rPr dirty="0" sz="1100" spc="-70" i="1">
                <a:latin typeface="Trebuchet MS"/>
                <a:cs typeface="Trebuchet MS"/>
              </a:rPr>
              <a:t>would </a:t>
            </a:r>
            <a:r>
              <a:rPr dirty="0" sz="1100" spc="-65" i="1">
                <a:latin typeface="Trebuchet MS"/>
                <a:cs typeface="Trebuchet MS"/>
              </a:rPr>
              <a:t>have voted </a:t>
            </a:r>
            <a:r>
              <a:rPr dirty="0" sz="1100" spc="-100">
                <a:latin typeface="Arial Black"/>
                <a:cs typeface="Arial Black"/>
              </a:rPr>
              <a:t>if </a:t>
            </a:r>
            <a:r>
              <a:rPr dirty="0" sz="1100" spc="-155">
                <a:latin typeface="Arial Black"/>
                <a:cs typeface="Arial Black"/>
              </a:rPr>
              <a:t>not </a:t>
            </a:r>
            <a:r>
              <a:rPr dirty="0" sz="1100" spc="-145">
                <a:latin typeface="Arial Black"/>
                <a:cs typeface="Arial Black"/>
              </a:rPr>
              <a:t>for </a:t>
            </a:r>
            <a:r>
              <a:rPr dirty="0" sz="1100" spc="-150">
                <a:latin typeface="Arial Black"/>
                <a:cs typeface="Arial Black"/>
              </a:rPr>
              <a:t>their </a:t>
            </a:r>
            <a:r>
              <a:rPr dirty="0" sz="1100" spc="-185">
                <a:latin typeface="Arial Black"/>
                <a:cs typeface="Arial Black"/>
              </a:rPr>
              <a:t>disenfranchisement </a:t>
            </a:r>
            <a:r>
              <a:rPr dirty="0" sz="1100" spc="-140">
                <a:latin typeface="Arial Black"/>
                <a:cs typeface="Arial Black"/>
              </a:rPr>
              <a:t>(Burch  </a:t>
            </a:r>
            <a:r>
              <a:rPr dirty="0" sz="1100" spc="-155">
                <a:latin typeface="Arial Black"/>
                <a:cs typeface="Arial Black"/>
              </a:rPr>
              <a:t>2013)</a:t>
            </a:r>
            <a:endParaRPr sz="1100">
              <a:latin typeface="Arial Black"/>
              <a:cs typeface="Arial Black"/>
            </a:endParaRPr>
          </a:p>
          <a:p>
            <a:pPr marL="12700" marR="5715">
              <a:lnSpc>
                <a:spcPct val="102600"/>
              </a:lnSpc>
              <a:spcBef>
                <a:spcPts val="1195"/>
              </a:spcBef>
            </a:pPr>
            <a:r>
              <a:rPr dirty="0" sz="1100" spc="-150">
                <a:latin typeface="Arial Black"/>
                <a:cs typeface="Arial Black"/>
              </a:rPr>
              <a:t>This </a:t>
            </a:r>
            <a:r>
              <a:rPr dirty="0" sz="1100" spc="-190">
                <a:latin typeface="Arial Black"/>
                <a:cs typeface="Arial Black"/>
              </a:rPr>
              <a:t>undermines </a:t>
            </a:r>
            <a:r>
              <a:rPr dirty="0" sz="1100" spc="-160">
                <a:latin typeface="Arial Black"/>
                <a:cs typeface="Arial Black"/>
              </a:rPr>
              <a:t>our </a:t>
            </a:r>
            <a:r>
              <a:rPr dirty="0" sz="1100" spc="-145">
                <a:latin typeface="Arial Black"/>
                <a:cs typeface="Arial Black"/>
              </a:rPr>
              <a:t>ability to </a:t>
            </a:r>
            <a:r>
              <a:rPr dirty="0" sz="1100" spc="-165">
                <a:latin typeface="Arial Black"/>
                <a:cs typeface="Arial Black"/>
              </a:rPr>
              <a:t>distinguish </a:t>
            </a:r>
            <a:r>
              <a:rPr dirty="0" sz="1100" spc="-175">
                <a:latin typeface="Arial Black"/>
                <a:cs typeface="Arial Black"/>
              </a:rPr>
              <a:t>the </a:t>
            </a:r>
            <a:r>
              <a:rPr dirty="0" sz="1100" spc="-200">
                <a:latin typeface="Arial Black"/>
                <a:cs typeface="Arial Black"/>
              </a:rPr>
              <a:t>causal </a:t>
            </a:r>
            <a:r>
              <a:rPr dirty="0" sz="1100" spc="-190">
                <a:latin typeface="Arial Black"/>
                <a:cs typeface="Arial Black"/>
              </a:rPr>
              <a:t>effects </a:t>
            </a:r>
            <a:r>
              <a:rPr dirty="0" sz="1100" spc="-145">
                <a:latin typeface="Arial Black"/>
                <a:cs typeface="Arial Black"/>
              </a:rPr>
              <a:t>of  </a:t>
            </a:r>
            <a:r>
              <a:rPr dirty="0" sz="1100" spc="-175">
                <a:latin typeface="Arial Black"/>
                <a:cs typeface="Arial Black"/>
              </a:rPr>
              <a:t>incarceration </a:t>
            </a:r>
            <a:r>
              <a:rPr dirty="0" sz="1100" spc="235">
                <a:latin typeface="Arial Black"/>
                <a:cs typeface="Arial Black"/>
              </a:rPr>
              <a:t>/ </a:t>
            </a:r>
            <a:r>
              <a:rPr dirty="0" sz="1100" spc="-160">
                <a:latin typeface="Arial Black"/>
                <a:cs typeface="Arial Black"/>
              </a:rPr>
              <a:t>probation from </a:t>
            </a:r>
            <a:r>
              <a:rPr dirty="0" sz="1100" spc="-175">
                <a:latin typeface="Arial Black"/>
                <a:cs typeface="Arial Black"/>
              </a:rPr>
              <a:t>the </a:t>
            </a:r>
            <a:r>
              <a:rPr dirty="0" sz="1100" spc="-190">
                <a:latin typeface="Arial Black"/>
                <a:cs typeface="Arial Black"/>
              </a:rPr>
              <a:t>effects </a:t>
            </a:r>
            <a:r>
              <a:rPr dirty="0" sz="1100" spc="-145">
                <a:latin typeface="Arial Black"/>
                <a:cs typeface="Arial Black"/>
              </a:rPr>
              <a:t>of  </a:t>
            </a:r>
            <a:r>
              <a:rPr dirty="0" sz="1100" spc="-185">
                <a:latin typeface="Arial Black"/>
                <a:cs typeface="Arial Black"/>
              </a:rPr>
              <a:t>disenfranchisement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211677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3333864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5300" y="3195635"/>
            <a:ext cx="1868805" cy="259079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Kevin</a:t>
            </a:r>
            <a:r>
              <a:rPr dirty="0" sz="6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Morris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Felony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Disenfranchisement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and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Neighborhood</a:t>
            </a:r>
            <a:r>
              <a:rPr dirty="0" sz="600" spc="-1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Turnout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Brennan Center </a:t>
            </a:r>
            <a:r>
              <a:rPr dirty="0"/>
              <a:t>for</a:t>
            </a:r>
            <a:r>
              <a:rPr dirty="0" spc="90"/>
              <a:t> </a:t>
            </a:r>
            <a:r>
              <a:rPr dirty="0" spc="-10"/>
              <a:t>Justice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6702"/>
            <a:ext cx="4608195" cy="350520"/>
          </a:xfrm>
          <a:prstGeom prst="rect"/>
          <a:solidFill>
            <a:srgbClr val="3333B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45"/>
              <a:t>Redefining </a:t>
            </a:r>
            <a:r>
              <a:rPr dirty="0" spc="-15"/>
              <a:t>Lost</a:t>
            </a:r>
            <a:r>
              <a:rPr dirty="0" spc="100"/>
              <a:t> </a:t>
            </a:r>
            <a:r>
              <a:rPr dirty="0" spc="-35"/>
              <a:t>Voters</a:t>
            </a:r>
          </a:p>
        </p:txBody>
      </p:sp>
      <p:sp>
        <p:nvSpPr>
          <p:cNvPr id="3" name="object 3"/>
          <p:cNvSpPr/>
          <p:nvPr/>
        </p:nvSpPr>
        <p:spPr>
          <a:xfrm>
            <a:off x="537057" y="1030757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3333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7057" y="1698815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3333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7057" y="2366873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4">
                <a:moveTo>
                  <a:pt x="0" y="61506"/>
                </a:moveTo>
                <a:lnTo>
                  <a:pt x="0" y="0"/>
                </a:lnTo>
              </a:path>
            </a:pathLst>
          </a:custGeom>
          <a:ln w="61513">
            <a:solidFill>
              <a:srgbClr val="3333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24395" y="941030"/>
            <a:ext cx="3629660" cy="18719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70">
                <a:latin typeface="Arial Black"/>
                <a:cs typeface="Arial Black"/>
              </a:rPr>
              <a:t>Much </a:t>
            </a:r>
            <a:r>
              <a:rPr dirty="0" sz="1100" spc="-145">
                <a:latin typeface="Arial Black"/>
                <a:cs typeface="Arial Black"/>
              </a:rPr>
              <a:t>of </a:t>
            </a:r>
            <a:r>
              <a:rPr dirty="0" sz="1100" spc="-175">
                <a:latin typeface="Arial Black"/>
                <a:cs typeface="Arial Black"/>
              </a:rPr>
              <a:t>the existing </a:t>
            </a:r>
            <a:r>
              <a:rPr dirty="0" sz="1100" spc="-155">
                <a:latin typeface="Arial Black"/>
                <a:cs typeface="Arial Black"/>
              </a:rPr>
              <a:t>literature </a:t>
            </a:r>
            <a:r>
              <a:rPr dirty="0" sz="1100" spc="-185">
                <a:latin typeface="Arial Black"/>
                <a:cs typeface="Arial Black"/>
              </a:rPr>
              <a:t>cannot </a:t>
            </a:r>
            <a:r>
              <a:rPr dirty="0" sz="1100" spc="-145">
                <a:latin typeface="Arial Black"/>
                <a:cs typeface="Arial Black"/>
              </a:rPr>
              <a:t>identify </a:t>
            </a:r>
            <a:r>
              <a:rPr dirty="0" sz="1100" spc="-160">
                <a:latin typeface="Arial Black"/>
                <a:cs typeface="Arial Black"/>
              </a:rPr>
              <a:t>individuals </a:t>
            </a:r>
            <a:r>
              <a:rPr dirty="0" sz="1100" spc="-220">
                <a:latin typeface="Arial Black"/>
                <a:cs typeface="Arial Black"/>
              </a:rPr>
              <a:t>who  </a:t>
            </a:r>
            <a:r>
              <a:rPr dirty="0" sz="1100" spc="-70" i="1">
                <a:latin typeface="Trebuchet MS"/>
                <a:cs typeface="Trebuchet MS"/>
              </a:rPr>
              <a:t>would </a:t>
            </a:r>
            <a:r>
              <a:rPr dirty="0" sz="1100" spc="-65" i="1">
                <a:latin typeface="Trebuchet MS"/>
                <a:cs typeface="Trebuchet MS"/>
              </a:rPr>
              <a:t>have voted </a:t>
            </a:r>
            <a:r>
              <a:rPr dirty="0" sz="1100" spc="-100">
                <a:latin typeface="Arial Black"/>
                <a:cs typeface="Arial Black"/>
              </a:rPr>
              <a:t>if </a:t>
            </a:r>
            <a:r>
              <a:rPr dirty="0" sz="1100" spc="-155">
                <a:latin typeface="Arial Black"/>
                <a:cs typeface="Arial Black"/>
              </a:rPr>
              <a:t>not </a:t>
            </a:r>
            <a:r>
              <a:rPr dirty="0" sz="1100" spc="-145">
                <a:latin typeface="Arial Black"/>
                <a:cs typeface="Arial Black"/>
              </a:rPr>
              <a:t>for </a:t>
            </a:r>
            <a:r>
              <a:rPr dirty="0" sz="1100" spc="-150">
                <a:latin typeface="Arial Black"/>
                <a:cs typeface="Arial Black"/>
              </a:rPr>
              <a:t>their </a:t>
            </a:r>
            <a:r>
              <a:rPr dirty="0" sz="1100" spc="-185">
                <a:latin typeface="Arial Black"/>
                <a:cs typeface="Arial Black"/>
              </a:rPr>
              <a:t>disenfranchisement </a:t>
            </a:r>
            <a:r>
              <a:rPr dirty="0" sz="1100" spc="-140">
                <a:latin typeface="Arial Black"/>
                <a:cs typeface="Arial Black"/>
              </a:rPr>
              <a:t>(Burch  </a:t>
            </a:r>
            <a:r>
              <a:rPr dirty="0" sz="1100" spc="-155">
                <a:latin typeface="Arial Black"/>
                <a:cs typeface="Arial Black"/>
              </a:rPr>
              <a:t>2013)</a:t>
            </a:r>
            <a:endParaRPr sz="1100">
              <a:latin typeface="Arial Black"/>
              <a:cs typeface="Arial Black"/>
            </a:endParaRPr>
          </a:p>
          <a:p>
            <a:pPr marL="12700" marR="5715">
              <a:lnSpc>
                <a:spcPct val="102600"/>
              </a:lnSpc>
              <a:spcBef>
                <a:spcPts val="1195"/>
              </a:spcBef>
            </a:pPr>
            <a:r>
              <a:rPr dirty="0" sz="1100" spc="-150">
                <a:latin typeface="Arial Black"/>
                <a:cs typeface="Arial Black"/>
              </a:rPr>
              <a:t>This </a:t>
            </a:r>
            <a:r>
              <a:rPr dirty="0" sz="1100" spc="-190">
                <a:latin typeface="Arial Black"/>
                <a:cs typeface="Arial Black"/>
              </a:rPr>
              <a:t>undermines </a:t>
            </a:r>
            <a:r>
              <a:rPr dirty="0" sz="1100" spc="-160">
                <a:latin typeface="Arial Black"/>
                <a:cs typeface="Arial Black"/>
              </a:rPr>
              <a:t>our </a:t>
            </a:r>
            <a:r>
              <a:rPr dirty="0" sz="1100" spc="-145">
                <a:latin typeface="Arial Black"/>
                <a:cs typeface="Arial Black"/>
              </a:rPr>
              <a:t>ability to </a:t>
            </a:r>
            <a:r>
              <a:rPr dirty="0" sz="1100" spc="-165">
                <a:latin typeface="Arial Black"/>
                <a:cs typeface="Arial Black"/>
              </a:rPr>
              <a:t>distinguish </a:t>
            </a:r>
            <a:r>
              <a:rPr dirty="0" sz="1100" spc="-175">
                <a:latin typeface="Arial Black"/>
                <a:cs typeface="Arial Black"/>
              </a:rPr>
              <a:t>the </a:t>
            </a:r>
            <a:r>
              <a:rPr dirty="0" sz="1100" spc="-200">
                <a:latin typeface="Arial Black"/>
                <a:cs typeface="Arial Black"/>
              </a:rPr>
              <a:t>causal </a:t>
            </a:r>
            <a:r>
              <a:rPr dirty="0" sz="1100" spc="-190">
                <a:latin typeface="Arial Black"/>
                <a:cs typeface="Arial Black"/>
              </a:rPr>
              <a:t>effects </a:t>
            </a:r>
            <a:r>
              <a:rPr dirty="0" sz="1100" spc="-145">
                <a:latin typeface="Arial Black"/>
                <a:cs typeface="Arial Black"/>
              </a:rPr>
              <a:t>of  </a:t>
            </a:r>
            <a:r>
              <a:rPr dirty="0" sz="1100" spc="-175">
                <a:latin typeface="Arial Black"/>
                <a:cs typeface="Arial Black"/>
              </a:rPr>
              <a:t>incarceration </a:t>
            </a:r>
            <a:r>
              <a:rPr dirty="0" sz="1100" spc="235">
                <a:latin typeface="Arial Black"/>
                <a:cs typeface="Arial Black"/>
              </a:rPr>
              <a:t>/ </a:t>
            </a:r>
            <a:r>
              <a:rPr dirty="0" sz="1100" spc="-160">
                <a:latin typeface="Arial Black"/>
                <a:cs typeface="Arial Black"/>
              </a:rPr>
              <a:t>probation from </a:t>
            </a:r>
            <a:r>
              <a:rPr dirty="0" sz="1100" spc="-175">
                <a:latin typeface="Arial Black"/>
                <a:cs typeface="Arial Black"/>
              </a:rPr>
              <a:t>the </a:t>
            </a:r>
            <a:r>
              <a:rPr dirty="0" sz="1100" spc="-190">
                <a:latin typeface="Arial Black"/>
                <a:cs typeface="Arial Black"/>
              </a:rPr>
              <a:t>effects </a:t>
            </a:r>
            <a:r>
              <a:rPr dirty="0" sz="1100" spc="-145">
                <a:latin typeface="Arial Black"/>
                <a:cs typeface="Arial Black"/>
              </a:rPr>
              <a:t>of  </a:t>
            </a:r>
            <a:r>
              <a:rPr dirty="0" sz="1100" spc="-185">
                <a:latin typeface="Arial Black"/>
                <a:cs typeface="Arial Black"/>
              </a:rPr>
              <a:t>disenfranchisement</a:t>
            </a:r>
            <a:endParaRPr sz="1100">
              <a:latin typeface="Arial Black"/>
              <a:cs typeface="Arial Black"/>
            </a:endParaRPr>
          </a:p>
          <a:p>
            <a:pPr marL="12700" marR="34925">
              <a:lnSpc>
                <a:spcPct val="102600"/>
              </a:lnSpc>
              <a:spcBef>
                <a:spcPts val="1195"/>
              </a:spcBef>
            </a:pPr>
            <a:r>
              <a:rPr dirty="0" sz="1100" spc="-150">
                <a:latin typeface="Arial Black"/>
                <a:cs typeface="Arial Black"/>
              </a:rPr>
              <a:t>This </a:t>
            </a:r>
            <a:r>
              <a:rPr dirty="0" sz="1100" spc="-180">
                <a:latin typeface="Arial Black"/>
                <a:cs typeface="Arial Black"/>
              </a:rPr>
              <a:t>is </a:t>
            </a:r>
            <a:r>
              <a:rPr dirty="0" sz="1100" spc="-185">
                <a:latin typeface="Arial Black"/>
                <a:cs typeface="Arial Black"/>
              </a:rPr>
              <a:t>especially </a:t>
            </a:r>
            <a:r>
              <a:rPr dirty="0" sz="1100" spc="-165">
                <a:latin typeface="Arial Black"/>
                <a:cs typeface="Arial Black"/>
              </a:rPr>
              <a:t>likely </a:t>
            </a:r>
            <a:r>
              <a:rPr dirty="0" sz="1100" spc="-180">
                <a:latin typeface="Arial Black"/>
                <a:cs typeface="Arial Black"/>
              </a:rPr>
              <a:t>given </a:t>
            </a:r>
            <a:r>
              <a:rPr dirty="0" sz="1100" spc="-175">
                <a:latin typeface="Arial Black"/>
                <a:cs typeface="Arial Black"/>
              </a:rPr>
              <a:t>the </a:t>
            </a:r>
            <a:r>
              <a:rPr dirty="0" sz="1100" spc="-210">
                <a:latin typeface="Arial Black"/>
                <a:cs typeface="Arial Black"/>
              </a:rPr>
              <a:t>low</a:t>
            </a:r>
            <a:r>
              <a:rPr dirty="0" sz="1100" spc="-55">
                <a:latin typeface="Arial Black"/>
                <a:cs typeface="Arial Black"/>
              </a:rPr>
              <a:t> </a:t>
            </a:r>
            <a:r>
              <a:rPr dirty="0" sz="1100" spc="-145">
                <a:latin typeface="Arial Black"/>
                <a:cs typeface="Arial Black"/>
              </a:rPr>
              <a:t>turnout </a:t>
            </a:r>
            <a:r>
              <a:rPr dirty="0" sz="1100" spc="-175">
                <a:latin typeface="Arial Black"/>
                <a:cs typeface="Arial Black"/>
              </a:rPr>
              <a:t>propensity  </a:t>
            </a:r>
            <a:r>
              <a:rPr dirty="0" sz="1100" spc="-200">
                <a:latin typeface="Arial Black"/>
                <a:cs typeface="Arial Black"/>
              </a:rPr>
              <a:t>among </a:t>
            </a:r>
            <a:r>
              <a:rPr dirty="0" sz="1100" spc="-175">
                <a:latin typeface="Arial Black"/>
                <a:cs typeface="Arial Black"/>
              </a:rPr>
              <a:t>the </a:t>
            </a:r>
            <a:r>
              <a:rPr dirty="0" sz="1100" spc="-165">
                <a:latin typeface="Arial Black"/>
                <a:cs typeface="Arial Black"/>
              </a:rPr>
              <a:t>formerly </a:t>
            </a:r>
            <a:r>
              <a:rPr dirty="0" sz="1100" spc="-185">
                <a:latin typeface="Arial Black"/>
                <a:cs typeface="Arial Black"/>
              </a:rPr>
              <a:t>disenfranchised </a:t>
            </a:r>
            <a:r>
              <a:rPr dirty="0" sz="1100" spc="-114">
                <a:latin typeface="Arial Black"/>
                <a:cs typeface="Arial Black"/>
              </a:rPr>
              <a:t>(e.g. </a:t>
            </a:r>
            <a:r>
              <a:rPr dirty="0" sz="1100" spc="-155">
                <a:latin typeface="Arial Black"/>
                <a:cs typeface="Arial Black"/>
              </a:rPr>
              <a:t>Meredith </a:t>
            </a:r>
            <a:r>
              <a:rPr dirty="0" sz="1100" spc="-185">
                <a:latin typeface="Arial Black"/>
                <a:cs typeface="Arial Black"/>
              </a:rPr>
              <a:t>and Morse  </a:t>
            </a:r>
            <a:r>
              <a:rPr dirty="0" sz="1100" spc="-165">
                <a:latin typeface="Arial Black"/>
                <a:cs typeface="Arial Black"/>
              </a:rPr>
              <a:t>2015; </a:t>
            </a:r>
            <a:r>
              <a:rPr dirty="0" sz="1100" spc="-180">
                <a:latin typeface="Arial Black"/>
                <a:cs typeface="Arial Black"/>
              </a:rPr>
              <a:t>Gerber </a:t>
            </a:r>
            <a:r>
              <a:rPr dirty="0" sz="1100" spc="-175">
                <a:latin typeface="Arial Black"/>
                <a:cs typeface="Arial Black"/>
              </a:rPr>
              <a:t>et </a:t>
            </a:r>
            <a:r>
              <a:rPr dirty="0" sz="1100" spc="-130">
                <a:latin typeface="Arial Black"/>
                <a:cs typeface="Arial Black"/>
              </a:rPr>
              <a:t>al. </a:t>
            </a:r>
            <a:r>
              <a:rPr dirty="0" sz="1100" spc="-165">
                <a:latin typeface="Arial Black"/>
                <a:cs typeface="Arial Black"/>
              </a:rPr>
              <a:t>2017; </a:t>
            </a:r>
            <a:r>
              <a:rPr dirty="0" sz="1100" spc="-140">
                <a:latin typeface="Arial Black"/>
                <a:cs typeface="Arial Black"/>
              </a:rPr>
              <a:t>White</a:t>
            </a:r>
            <a:r>
              <a:rPr dirty="0" sz="1100" spc="-120">
                <a:latin typeface="Arial Black"/>
                <a:cs typeface="Arial Black"/>
              </a:rPr>
              <a:t> </a:t>
            </a:r>
            <a:r>
              <a:rPr dirty="0" sz="1100" spc="-155">
                <a:latin typeface="Arial Black"/>
                <a:cs typeface="Arial Black"/>
              </a:rPr>
              <a:t>2019)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211677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3333864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5300" y="3195635"/>
            <a:ext cx="1868805" cy="259079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Kevin</a:t>
            </a:r>
            <a:r>
              <a:rPr dirty="0" sz="6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Morris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Felony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Disenfranchisement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and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Neighborhood</a:t>
            </a:r>
            <a:r>
              <a:rPr dirty="0" sz="600" spc="-1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Turnout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Brennan Center </a:t>
            </a:r>
            <a:r>
              <a:rPr dirty="0"/>
              <a:t>for</a:t>
            </a:r>
            <a:r>
              <a:rPr dirty="0" spc="90"/>
              <a:t> </a:t>
            </a:r>
            <a:r>
              <a:rPr dirty="0" spc="-10"/>
              <a:t>Justice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6702"/>
            <a:ext cx="4608195" cy="350520"/>
          </a:xfrm>
          <a:prstGeom prst="rect"/>
          <a:solidFill>
            <a:srgbClr val="3333B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/>
              <a:t>This </a:t>
            </a:r>
            <a:r>
              <a:rPr dirty="0" spc="-15"/>
              <a:t>Project </a:t>
            </a:r>
            <a:r>
              <a:rPr dirty="0" spc="-65"/>
              <a:t>Addresses </a:t>
            </a:r>
            <a:r>
              <a:rPr dirty="0" spc="5"/>
              <a:t>Both</a:t>
            </a:r>
            <a:r>
              <a:rPr dirty="0" spc="185"/>
              <a:t> </a:t>
            </a:r>
            <a:r>
              <a:rPr dirty="0" spc="-35"/>
              <a:t>Problems</a:t>
            </a:r>
          </a:p>
        </p:txBody>
      </p:sp>
      <p:sp>
        <p:nvSpPr>
          <p:cNvPr id="3" name="object 3"/>
          <p:cNvSpPr/>
          <p:nvPr/>
        </p:nvSpPr>
        <p:spPr>
          <a:xfrm>
            <a:off x="537057" y="1239748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4">
                <a:moveTo>
                  <a:pt x="0" y="61506"/>
                </a:moveTo>
                <a:lnTo>
                  <a:pt x="0" y="0"/>
                </a:lnTo>
              </a:path>
            </a:pathLst>
          </a:custGeom>
          <a:ln w="61513">
            <a:solidFill>
              <a:srgbClr val="3333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4395" y="1150009"/>
            <a:ext cx="3586479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60">
                <a:latin typeface="Arial Black"/>
                <a:cs typeface="Arial Black"/>
              </a:rPr>
              <a:t>Administrative </a:t>
            </a:r>
            <a:r>
              <a:rPr dirty="0" sz="1100" spc="-175">
                <a:latin typeface="Arial Black"/>
                <a:cs typeface="Arial Black"/>
              </a:rPr>
              <a:t>data </a:t>
            </a:r>
            <a:r>
              <a:rPr dirty="0" sz="1100" spc="-160">
                <a:latin typeface="Arial Black"/>
                <a:cs typeface="Arial Black"/>
              </a:rPr>
              <a:t>from </a:t>
            </a:r>
            <a:r>
              <a:rPr dirty="0" sz="1100" spc="-175">
                <a:latin typeface="Arial Black"/>
                <a:cs typeface="Arial Black"/>
              </a:rPr>
              <a:t>the </a:t>
            </a:r>
            <a:r>
              <a:rPr dirty="0" sz="1100" spc="-155">
                <a:latin typeface="Arial Black"/>
                <a:cs typeface="Arial Black"/>
              </a:rPr>
              <a:t>NYS </a:t>
            </a:r>
            <a:r>
              <a:rPr dirty="0" sz="1100" spc="-114">
                <a:latin typeface="Arial Black"/>
                <a:cs typeface="Arial Black"/>
              </a:rPr>
              <a:t>DOC </a:t>
            </a:r>
            <a:r>
              <a:rPr dirty="0" sz="1100" spc="-200">
                <a:latin typeface="Arial Black"/>
                <a:cs typeface="Arial Black"/>
              </a:rPr>
              <a:t>allows </a:t>
            </a:r>
            <a:r>
              <a:rPr dirty="0" sz="1100" spc="-215">
                <a:latin typeface="Arial Black"/>
                <a:cs typeface="Arial Black"/>
              </a:rPr>
              <a:t>us </a:t>
            </a:r>
            <a:r>
              <a:rPr dirty="0" sz="1100" spc="-145">
                <a:latin typeface="Arial Black"/>
                <a:cs typeface="Arial Black"/>
              </a:rPr>
              <a:t>to </a:t>
            </a:r>
            <a:r>
              <a:rPr dirty="0" sz="1100" spc="-185">
                <a:latin typeface="Arial Black"/>
                <a:cs typeface="Arial Black"/>
              </a:rPr>
              <a:t>conduct  </a:t>
            </a:r>
            <a:r>
              <a:rPr dirty="0" sz="1100" spc="-150">
                <a:latin typeface="Arial Black"/>
                <a:cs typeface="Arial Black"/>
              </a:rPr>
              <a:t>individual-level</a:t>
            </a:r>
            <a:r>
              <a:rPr dirty="0" sz="1100" spc="-10">
                <a:latin typeface="Arial Black"/>
                <a:cs typeface="Arial Black"/>
              </a:rPr>
              <a:t> </a:t>
            </a:r>
            <a:r>
              <a:rPr dirty="0" sz="1100" spc="-185">
                <a:latin typeface="Arial Black"/>
                <a:cs typeface="Arial Black"/>
              </a:rPr>
              <a:t>analysis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211677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333864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5300" y="3195635"/>
            <a:ext cx="1868805" cy="259079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Kevin</a:t>
            </a:r>
            <a:r>
              <a:rPr dirty="0" sz="6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Morris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Felony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Disenfranchisement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and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Neighborhood</a:t>
            </a:r>
            <a:r>
              <a:rPr dirty="0" sz="600" spc="-1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Turnout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Brennan Center </a:t>
            </a:r>
            <a:r>
              <a:rPr dirty="0"/>
              <a:t>for</a:t>
            </a:r>
            <a:r>
              <a:rPr dirty="0" spc="90"/>
              <a:t> </a:t>
            </a:r>
            <a:r>
              <a:rPr dirty="0" spc="-10"/>
              <a:t>Justice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86702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This </a:t>
            </a:r>
            <a:r>
              <a:rPr dirty="0" sz="1400" spc="-15">
                <a:solidFill>
                  <a:srgbClr val="FFFFFF"/>
                </a:solidFill>
                <a:latin typeface="Tahoma"/>
                <a:cs typeface="Tahoma"/>
              </a:rPr>
              <a:t>Project </a:t>
            </a:r>
            <a:r>
              <a:rPr dirty="0" sz="1400" spc="-65">
                <a:solidFill>
                  <a:srgbClr val="FFFFFF"/>
                </a:solidFill>
                <a:latin typeface="Tahoma"/>
                <a:cs typeface="Tahoma"/>
              </a:rPr>
              <a:t>Addresses </a:t>
            </a:r>
            <a:r>
              <a:rPr dirty="0" sz="1400" spc="5">
                <a:solidFill>
                  <a:srgbClr val="FFFFFF"/>
                </a:solidFill>
                <a:latin typeface="Tahoma"/>
                <a:cs typeface="Tahoma"/>
              </a:rPr>
              <a:t>Both</a:t>
            </a:r>
            <a:r>
              <a:rPr dirty="0" sz="1400" spc="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Problems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7057" y="1239748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4">
                <a:moveTo>
                  <a:pt x="0" y="61506"/>
                </a:moveTo>
                <a:lnTo>
                  <a:pt x="0" y="0"/>
                </a:lnTo>
              </a:path>
            </a:pathLst>
          </a:custGeom>
          <a:ln w="61513">
            <a:solidFill>
              <a:srgbClr val="3333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7057" y="1735721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3333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4395" y="1150009"/>
            <a:ext cx="3613150" cy="85979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31115">
              <a:lnSpc>
                <a:spcPct val="102600"/>
              </a:lnSpc>
              <a:spcBef>
                <a:spcPts val="55"/>
              </a:spcBef>
            </a:pPr>
            <a:r>
              <a:rPr dirty="0" sz="1100" spc="-160">
                <a:latin typeface="Arial Black"/>
                <a:cs typeface="Arial Black"/>
              </a:rPr>
              <a:t>Administrative </a:t>
            </a:r>
            <a:r>
              <a:rPr dirty="0" sz="1100" spc="-175">
                <a:latin typeface="Arial Black"/>
                <a:cs typeface="Arial Black"/>
              </a:rPr>
              <a:t>data </a:t>
            </a:r>
            <a:r>
              <a:rPr dirty="0" sz="1100" spc="-160">
                <a:latin typeface="Arial Black"/>
                <a:cs typeface="Arial Black"/>
              </a:rPr>
              <a:t>from </a:t>
            </a:r>
            <a:r>
              <a:rPr dirty="0" sz="1100" spc="-175">
                <a:latin typeface="Arial Black"/>
                <a:cs typeface="Arial Black"/>
              </a:rPr>
              <a:t>the </a:t>
            </a:r>
            <a:r>
              <a:rPr dirty="0" sz="1100" spc="-155">
                <a:latin typeface="Arial Black"/>
                <a:cs typeface="Arial Black"/>
              </a:rPr>
              <a:t>NYS </a:t>
            </a:r>
            <a:r>
              <a:rPr dirty="0" sz="1100" spc="-114">
                <a:latin typeface="Arial Black"/>
                <a:cs typeface="Arial Black"/>
              </a:rPr>
              <a:t>DOC </a:t>
            </a:r>
            <a:r>
              <a:rPr dirty="0" sz="1100" spc="-200">
                <a:latin typeface="Arial Black"/>
                <a:cs typeface="Arial Black"/>
              </a:rPr>
              <a:t>allows </a:t>
            </a:r>
            <a:r>
              <a:rPr dirty="0" sz="1100" spc="-215">
                <a:latin typeface="Arial Black"/>
                <a:cs typeface="Arial Black"/>
              </a:rPr>
              <a:t>us </a:t>
            </a:r>
            <a:r>
              <a:rPr dirty="0" sz="1100" spc="-145">
                <a:latin typeface="Arial Black"/>
                <a:cs typeface="Arial Black"/>
              </a:rPr>
              <a:t>to </a:t>
            </a:r>
            <a:r>
              <a:rPr dirty="0" sz="1100" spc="-185">
                <a:latin typeface="Arial Black"/>
                <a:cs typeface="Arial Black"/>
              </a:rPr>
              <a:t>conduct  </a:t>
            </a:r>
            <a:r>
              <a:rPr dirty="0" sz="1100" spc="-150">
                <a:latin typeface="Arial Black"/>
                <a:cs typeface="Arial Black"/>
              </a:rPr>
              <a:t>individual-level</a:t>
            </a:r>
            <a:r>
              <a:rPr dirty="0" sz="1100" spc="-10">
                <a:latin typeface="Arial Black"/>
                <a:cs typeface="Arial Black"/>
              </a:rPr>
              <a:t> </a:t>
            </a:r>
            <a:r>
              <a:rPr dirty="0" sz="1100" spc="-185">
                <a:latin typeface="Arial Black"/>
                <a:cs typeface="Arial Black"/>
              </a:rPr>
              <a:t>analysis</a:t>
            </a:r>
            <a:endParaRPr sz="1100">
              <a:latin typeface="Arial Black"/>
              <a:cs typeface="Arial Black"/>
            </a:endParaRPr>
          </a:p>
          <a:p>
            <a:pPr marL="12700" marR="5080">
              <a:lnSpc>
                <a:spcPct val="102600"/>
              </a:lnSpc>
              <a:spcBef>
                <a:spcPts val="1195"/>
              </a:spcBef>
            </a:pPr>
            <a:r>
              <a:rPr dirty="0" sz="1100" spc="-165">
                <a:latin typeface="Arial Black"/>
                <a:cs typeface="Arial Black"/>
              </a:rPr>
              <a:t>Purge </a:t>
            </a:r>
            <a:r>
              <a:rPr dirty="0" sz="1100" spc="-200">
                <a:latin typeface="Arial Black"/>
                <a:cs typeface="Arial Black"/>
              </a:rPr>
              <a:t>records </a:t>
            </a:r>
            <a:r>
              <a:rPr dirty="0" sz="1100" spc="-140">
                <a:latin typeface="Arial Black"/>
                <a:cs typeface="Arial Black"/>
              </a:rPr>
              <a:t>in </a:t>
            </a:r>
            <a:r>
              <a:rPr dirty="0" sz="1100" spc="-175">
                <a:latin typeface="Arial Black"/>
                <a:cs typeface="Arial Black"/>
              </a:rPr>
              <a:t>the </a:t>
            </a:r>
            <a:r>
              <a:rPr dirty="0" sz="1100" spc="-155">
                <a:latin typeface="Arial Black"/>
                <a:cs typeface="Arial Black"/>
              </a:rPr>
              <a:t>NYS </a:t>
            </a:r>
            <a:r>
              <a:rPr dirty="0" sz="1100" spc="-165">
                <a:latin typeface="Arial Black"/>
                <a:cs typeface="Arial Black"/>
              </a:rPr>
              <a:t>voter </a:t>
            </a:r>
            <a:r>
              <a:rPr dirty="0" sz="1100" spc="-145">
                <a:latin typeface="Arial Black"/>
                <a:cs typeface="Arial Black"/>
              </a:rPr>
              <a:t>file </a:t>
            </a:r>
            <a:r>
              <a:rPr dirty="0" sz="1100" spc="-190">
                <a:latin typeface="Arial Black"/>
                <a:cs typeface="Arial Black"/>
              </a:rPr>
              <a:t>allow </a:t>
            </a:r>
            <a:r>
              <a:rPr dirty="0" sz="1100" spc="-215">
                <a:latin typeface="Arial Black"/>
                <a:cs typeface="Arial Black"/>
              </a:rPr>
              <a:t>us </a:t>
            </a:r>
            <a:r>
              <a:rPr dirty="0" sz="1100" spc="-145">
                <a:latin typeface="Arial Black"/>
                <a:cs typeface="Arial Black"/>
              </a:rPr>
              <a:t>to </a:t>
            </a:r>
            <a:r>
              <a:rPr dirty="0" sz="1100" spc="-180">
                <a:latin typeface="Arial Black"/>
                <a:cs typeface="Arial Black"/>
              </a:rPr>
              <a:t>construct vote  </a:t>
            </a:r>
            <a:r>
              <a:rPr dirty="0" sz="1100" spc="-175">
                <a:latin typeface="Arial Black"/>
                <a:cs typeface="Arial Black"/>
              </a:rPr>
              <a:t>histories </a:t>
            </a:r>
            <a:r>
              <a:rPr dirty="0" sz="1100" spc="-145">
                <a:latin typeface="Arial Black"/>
                <a:cs typeface="Arial Black"/>
              </a:rPr>
              <a:t>for </a:t>
            </a:r>
            <a:r>
              <a:rPr dirty="0" sz="1100" spc="-185">
                <a:latin typeface="Arial Black"/>
                <a:cs typeface="Arial Black"/>
              </a:rPr>
              <a:t>disenfranchised</a:t>
            </a:r>
            <a:r>
              <a:rPr dirty="0" sz="1100" spc="-114">
                <a:latin typeface="Arial Black"/>
                <a:cs typeface="Arial Black"/>
              </a:rPr>
              <a:t> </a:t>
            </a:r>
            <a:r>
              <a:rPr dirty="0" sz="1100" spc="-160">
                <a:latin typeface="Arial Black"/>
                <a:cs typeface="Arial Black"/>
              </a:rPr>
              <a:t>individuals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211677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3333864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5300" y="3195635"/>
            <a:ext cx="1868805" cy="259079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Kevin</a:t>
            </a:r>
            <a:r>
              <a:rPr dirty="0" sz="6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Morris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Felony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Disenfranchisement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and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Neighborhood</a:t>
            </a:r>
            <a:r>
              <a:rPr dirty="0" sz="600" spc="-1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Turnout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Brennan Center </a:t>
            </a:r>
            <a:r>
              <a:rPr dirty="0"/>
              <a:t>for</a:t>
            </a:r>
            <a:r>
              <a:rPr dirty="0" spc="90"/>
              <a:t> </a:t>
            </a:r>
            <a:r>
              <a:rPr dirty="0" spc="-10"/>
              <a:t>Justice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6702"/>
            <a:ext cx="4608195" cy="350520"/>
          </a:xfrm>
          <a:prstGeom prst="rect"/>
          <a:solidFill>
            <a:srgbClr val="3333B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/>
              <a:t>This </a:t>
            </a:r>
            <a:r>
              <a:rPr dirty="0" spc="-15"/>
              <a:t>Project </a:t>
            </a:r>
            <a:r>
              <a:rPr dirty="0" spc="-65"/>
              <a:t>Addresses </a:t>
            </a:r>
            <a:r>
              <a:rPr dirty="0" spc="5"/>
              <a:t>Both</a:t>
            </a:r>
            <a:r>
              <a:rPr dirty="0" spc="185"/>
              <a:t> </a:t>
            </a:r>
            <a:r>
              <a:rPr dirty="0" spc="-35"/>
              <a:t>Problems</a:t>
            </a:r>
          </a:p>
        </p:txBody>
      </p:sp>
      <p:sp>
        <p:nvSpPr>
          <p:cNvPr id="3" name="object 3"/>
          <p:cNvSpPr/>
          <p:nvPr/>
        </p:nvSpPr>
        <p:spPr>
          <a:xfrm>
            <a:off x="537057" y="1239748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4">
                <a:moveTo>
                  <a:pt x="0" y="61506"/>
                </a:moveTo>
                <a:lnTo>
                  <a:pt x="0" y="0"/>
                </a:lnTo>
              </a:path>
            </a:pathLst>
          </a:custGeom>
          <a:ln w="61513">
            <a:solidFill>
              <a:srgbClr val="3333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7057" y="1735721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3333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7057" y="2231707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4">
                <a:moveTo>
                  <a:pt x="0" y="61506"/>
                </a:moveTo>
                <a:lnTo>
                  <a:pt x="0" y="0"/>
                </a:lnTo>
              </a:path>
            </a:pathLst>
          </a:custGeom>
          <a:ln w="61513">
            <a:solidFill>
              <a:srgbClr val="3333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24395" y="1150009"/>
            <a:ext cx="3613150" cy="13557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31115">
              <a:lnSpc>
                <a:spcPct val="102600"/>
              </a:lnSpc>
              <a:spcBef>
                <a:spcPts val="55"/>
              </a:spcBef>
            </a:pPr>
            <a:r>
              <a:rPr dirty="0" sz="1100" spc="-160">
                <a:latin typeface="Arial Black"/>
                <a:cs typeface="Arial Black"/>
              </a:rPr>
              <a:t>Administrative </a:t>
            </a:r>
            <a:r>
              <a:rPr dirty="0" sz="1100" spc="-175">
                <a:latin typeface="Arial Black"/>
                <a:cs typeface="Arial Black"/>
              </a:rPr>
              <a:t>data </a:t>
            </a:r>
            <a:r>
              <a:rPr dirty="0" sz="1100" spc="-160">
                <a:latin typeface="Arial Black"/>
                <a:cs typeface="Arial Black"/>
              </a:rPr>
              <a:t>from </a:t>
            </a:r>
            <a:r>
              <a:rPr dirty="0" sz="1100" spc="-175">
                <a:latin typeface="Arial Black"/>
                <a:cs typeface="Arial Black"/>
              </a:rPr>
              <a:t>the </a:t>
            </a:r>
            <a:r>
              <a:rPr dirty="0" sz="1100" spc="-155">
                <a:latin typeface="Arial Black"/>
                <a:cs typeface="Arial Black"/>
              </a:rPr>
              <a:t>NYS </a:t>
            </a:r>
            <a:r>
              <a:rPr dirty="0" sz="1100" spc="-114">
                <a:latin typeface="Arial Black"/>
                <a:cs typeface="Arial Black"/>
              </a:rPr>
              <a:t>DOC </a:t>
            </a:r>
            <a:r>
              <a:rPr dirty="0" sz="1100" spc="-200">
                <a:latin typeface="Arial Black"/>
                <a:cs typeface="Arial Black"/>
              </a:rPr>
              <a:t>allows </a:t>
            </a:r>
            <a:r>
              <a:rPr dirty="0" sz="1100" spc="-215">
                <a:latin typeface="Arial Black"/>
                <a:cs typeface="Arial Black"/>
              </a:rPr>
              <a:t>us </a:t>
            </a:r>
            <a:r>
              <a:rPr dirty="0" sz="1100" spc="-145">
                <a:latin typeface="Arial Black"/>
                <a:cs typeface="Arial Black"/>
              </a:rPr>
              <a:t>to </a:t>
            </a:r>
            <a:r>
              <a:rPr dirty="0" sz="1100" spc="-185">
                <a:latin typeface="Arial Black"/>
                <a:cs typeface="Arial Black"/>
              </a:rPr>
              <a:t>conduct  </a:t>
            </a:r>
            <a:r>
              <a:rPr dirty="0" sz="1100" spc="-150">
                <a:latin typeface="Arial Black"/>
                <a:cs typeface="Arial Black"/>
              </a:rPr>
              <a:t>individual-level</a:t>
            </a:r>
            <a:r>
              <a:rPr dirty="0" sz="1100" spc="-10">
                <a:latin typeface="Arial Black"/>
                <a:cs typeface="Arial Black"/>
              </a:rPr>
              <a:t> </a:t>
            </a:r>
            <a:r>
              <a:rPr dirty="0" sz="1100" spc="-185">
                <a:latin typeface="Arial Black"/>
                <a:cs typeface="Arial Black"/>
              </a:rPr>
              <a:t>analysis</a:t>
            </a:r>
            <a:endParaRPr sz="1100">
              <a:latin typeface="Arial Black"/>
              <a:cs typeface="Arial Black"/>
            </a:endParaRPr>
          </a:p>
          <a:p>
            <a:pPr marL="12700" marR="5080">
              <a:lnSpc>
                <a:spcPct val="102600"/>
              </a:lnSpc>
              <a:spcBef>
                <a:spcPts val="1195"/>
              </a:spcBef>
            </a:pPr>
            <a:r>
              <a:rPr dirty="0" sz="1100" spc="-165">
                <a:latin typeface="Arial Black"/>
                <a:cs typeface="Arial Black"/>
              </a:rPr>
              <a:t>Purge </a:t>
            </a:r>
            <a:r>
              <a:rPr dirty="0" sz="1100" spc="-200">
                <a:latin typeface="Arial Black"/>
                <a:cs typeface="Arial Black"/>
              </a:rPr>
              <a:t>records </a:t>
            </a:r>
            <a:r>
              <a:rPr dirty="0" sz="1100" spc="-140">
                <a:latin typeface="Arial Black"/>
                <a:cs typeface="Arial Black"/>
              </a:rPr>
              <a:t>in </a:t>
            </a:r>
            <a:r>
              <a:rPr dirty="0" sz="1100" spc="-175">
                <a:latin typeface="Arial Black"/>
                <a:cs typeface="Arial Black"/>
              </a:rPr>
              <a:t>the </a:t>
            </a:r>
            <a:r>
              <a:rPr dirty="0" sz="1100" spc="-155">
                <a:latin typeface="Arial Black"/>
                <a:cs typeface="Arial Black"/>
              </a:rPr>
              <a:t>NYS </a:t>
            </a:r>
            <a:r>
              <a:rPr dirty="0" sz="1100" spc="-165">
                <a:latin typeface="Arial Black"/>
                <a:cs typeface="Arial Black"/>
              </a:rPr>
              <a:t>voter </a:t>
            </a:r>
            <a:r>
              <a:rPr dirty="0" sz="1100" spc="-145">
                <a:latin typeface="Arial Black"/>
                <a:cs typeface="Arial Black"/>
              </a:rPr>
              <a:t>file </a:t>
            </a:r>
            <a:r>
              <a:rPr dirty="0" sz="1100" spc="-190">
                <a:latin typeface="Arial Black"/>
                <a:cs typeface="Arial Black"/>
              </a:rPr>
              <a:t>allow </a:t>
            </a:r>
            <a:r>
              <a:rPr dirty="0" sz="1100" spc="-215">
                <a:latin typeface="Arial Black"/>
                <a:cs typeface="Arial Black"/>
              </a:rPr>
              <a:t>us </a:t>
            </a:r>
            <a:r>
              <a:rPr dirty="0" sz="1100" spc="-145">
                <a:latin typeface="Arial Black"/>
                <a:cs typeface="Arial Black"/>
              </a:rPr>
              <a:t>to </a:t>
            </a:r>
            <a:r>
              <a:rPr dirty="0" sz="1100" spc="-180">
                <a:latin typeface="Arial Black"/>
                <a:cs typeface="Arial Black"/>
              </a:rPr>
              <a:t>construct vote  </a:t>
            </a:r>
            <a:r>
              <a:rPr dirty="0" sz="1100" spc="-175">
                <a:latin typeface="Arial Black"/>
                <a:cs typeface="Arial Black"/>
              </a:rPr>
              <a:t>histories </a:t>
            </a:r>
            <a:r>
              <a:rPr dirty="0" sz="1100" spc="-145">
                <a:latin typeface="Arial Black"/>
                <a:cs typeface="Arial Black"/>
              </a:rPr>
              <a:t>for </a:t>
            </a:r>
            <a:r>
              <a:rPr dirty="0" sz="1100" spc="-185">
                <a:latin typeface="Arial Black"/>
                <a:cs typeface="Arial Black"/>
              </a:rPr>
              <a:t>disenfranchised</a:t>
            </a:r>
            <a:r>
              <a:rPr dirty="0" sz="1100" spc="-114">
                <a:latin typeface="Arial Black"/>
                <a:cs typeface="Arial Black"/>
              </a:rPr>
              <a:t> </a:t>
            </a:r>
            <a:r>
              <a:rPr dirty="0" sz="1100" spc="-160">
                <a:latin typeface="Arial Black"/>
                <a:cs typeface="Arial Black"/>
              </a:rPr>
              <a:t>individuals</a:t>
            </a:r>
            <a:endParaRPr sz="1100">
              <a:latin typeface="Arial Black"/>
              <a:cs typeface="Arial Black"/>
            </a:endParaRPr>
          </a:p>
          <a:p>
            <a:pPr marL="12700" marR="200660">
              <a:lnSpc>
                <a:spcPct val="102699"/>
              </a:lnSpc>
              <a:spcBef>
                <a:spcPts val="1195"/>
              </a:spcBef>
            </a:pPr>
            <a:r>
              <a:rPr dirty="0" sz="1100" spc="-170">
                <a:latin typeface="Arial Black"/>
                <a:cs typeface="Arial Black"/>
              </a:rPr>
              <a:t>Lost </a:t>
            </a:r>
            <a:r>
              <a:rPr dirty="0" sz="1100" spc="-180">
                <a:latin typeface="Arial Black"/>
                <a:cs typeface="Arial Black"/>
              </a:rPr>
              <a:t>voters </a:t>
            </a:r>
            <a:r>
              <a:rPr dirty="0" sz="1100" spc="-204">
                <a:latin typeface="Arial Black"/>
                <a:cs typeface="Arial Black"/>
              </a:rPr>
              <a:t>are </a:t>
            </a:r>
            <a:r>
              <a:rPr dirty="0" sz="1100" spc="-140">
                <a:latin typeface="Arial Black"/>
                <a:cs typeface="Arial Black"/>
              </a:rPr>
              <a:t>all </a:t>
            </a:r>
            <a:r>
              <a:rPr dirty="0" sz="1100" spc="-160">
                <a:latin typeface="Arial Black"/>
                <a:cs typeface="Arial Black"/>
              </a:rPr>
              <a:t>formally </a:t>
            </a:r>
            <a:r>
              <a:rPr dirty="0" sz="1100" spc="-185">
                <a:latin typeface="Arial Black"/>
                <a:cs typeface="Arial Black"/>
              </a:rPr>
              <a:t>disenfranchised </a:t>
            </a:r>
            <a:r>
              <a:rPr dirty="0" sz="1100" spc="-160">
                <a:latin typeface="Arial Black"/>
                <a:cs typeface="Arial Black"/>
              </a:rPr>
              <a:t>individuals </a:t>
            </a:r>
            <a:r>
              <a:rPr dirty="0" sz="1100" spc="-220">
                <a:latin typeface="Arial Black"/>
                <a:cs typeface="Arial Black"/>
              </a:rPr>
              <a:t>who  </a:t>
            </a:r>
            <a:r>
              <a:rPr dirty="0" sz="1100" spc="-200">
                <a:latin typeface="Arial Black"/>
                <a:cs typeface="Arial Black"/>
              </a:rPr>
              <a:t>have </a:t>
            </a:r>
            <a:r>
              <a:rPr dirty="0" sz="1100" spc="-175">
                <a:latin typeface="Arial Black"/>
                <a:cs typeface="Arial Black"/>
              </a:rPr>
              <a:t>voted </a:t>
            </a:r>
            <a:r>
              <a:rPr dirty="0" sz="1100" spc="-140">
                <a:latin typeface="Arial Black"/>
                <a:cs typeface="Arial Black"/>
              </a:rPr>
              <a:t>in </a:t>
            </a:r>
            <a:r>
              <a:rPr dirty="0" sz="1100" spc="-175">
                <a:latin typeface="Arial Black"/>
                <a:cs typeface="Arial Black"/>
              </a:rPr>
              <a:t>the </a:t>
            </a:r>
            <a:r>
              <a:rPr dirty="0" sz="1100" spc="-185">
                <a:latin typeface="Arial Black"/>
                <a:cs typeface="Arial Black"/>
              </a:rPr>
              <a:t>past </a:t>
            </a:r>
            <a:r>
              <a:rPr dirty="0" sz="1100" spc="-190">
                <a:latin typeface="Arial Black"/>
                <a:cs typeface="Arial Black"/>
              </a:rPr>
              <a:t>10</a:t>
            </a:r>
            <a:r>
              <a:rPr dirty="0" sz="1100" spc="-125">
                <a:latin typeface="Arial Black"/>
                <a:cs typeface="Arial Black"/>
              </a:rPr>
              <a:t> </a:t>
            </a:r>
            <a:r>
              <a:rPr dirty="0" sz="1100" spc="-215">
                <a:latin typeface="Arial Black"/>
                <a:cs typeface="Arial Black"/>
              </a:rPr>
              <a:t>years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211677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3333864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5300" y="3195635"/>
            <a:ext cx="1868805" cy="259079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Kevin</a:t>
            </a:r>
            <a:r>
              <a:rPr dirty="0" sz="6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Morris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Felony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Disenfranchisement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and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Neighborhood</a:t>
            </a:r>
            <a:r>
              <a:rPr dirty="0" sz="600" spc="-1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Turnout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Brennan Center </a:t>
            </a:r>
            <a:r>
              <a:rPr dirty="0"/>
              <a:t>for</a:t>
            </a:r>
            <a:r>
              <a:rPr dirty="0" spc="90"/>
              <a:t> </a:t>
            </a:r>
            <a:r>
              <a:rPr dirty="0" spc="-10"/>
              <a:t>Justice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86702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50">
                <a:solidFill>
                  <a:srgbClr val="FFFFFF"/>
                </a:solidFill>
                <a:latin typeface="Tahoma"/>
                <a:cs typeface="Tahoma"/>
              </a:rPr>
              <a:t>Identifying </a:t>
            </a:r>
            <a:r>
              <a:rPr dirty="0" sz="1400" spc="-45">
                <a:solidFill>
                  <a:srgbClr val="FFFFFF"/>
                </a:solidFill>
                <a:latin typeface="Tahoma"/>
                <a:cs typeface="Tahoma"/>
              </a:rPr>
              <a:t>Neighborhoods </a:t>
            </a: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with </a:t>
            </a:r>
            <a:r>
              <a:rPr dirty="0" sz="1400" spc="-15">
                <a:solidFill>
                  <a:srgbClr val="FFFFFF"/>
                </a:solidFill>
                <a:latin typeface="Tahoma"/>
                <a:cs typeface="Tahoma"/>
              </a:rPr>
              <a:t>Lost</a:t>
            </a:r>
            <a:r>
              <a:rPr dirty="0" sz="1400" spc="2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Voters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29129" y="834169"/>
            <a:ext cx="2165620" cy="21555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211677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333864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5300" y="3195635"/>
            <a:ext cx="1868805" cy="259079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Kevin</a:t>
            </a:r>
            <a:r>
              <a:rPr dirty="0" sz="6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Morris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Felony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Disenfranchisement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Neighborhood</a:t>
            </a:r>
            <a:r>
              <a:rPr dirty="0" sz="600" spc="-1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Turnout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Brennan Center </a:t>
            </a:r>
            <a:r>
              <a:rPr dirty="0"/>
              <a:t>for</a:t>
            </a:r>
            <a:r>
              <a:rPr dirty="0" spc="90"/>
              <a:t> </a:t>
            </a:r>
            <a:r>
              <a:rPr dirty="0" spc="-10"/>
              <a:t>Justice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86702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Methodology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7057" y="1484299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4">
                <a:moveTo>
                  <a:pt x="0" y="61506"/>
                </a:moveTo>
                <a:lnTo>
                  <a:pt x="0" y="0"/>
                </a:lnTo>
              </a:path>
            </a:pathLst>
          </a:custGeom>
          <a:ln w="61513">
            <a:solidFill>
              <a:srgbClr val="3333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7057" y="1866404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4">
                <a:moveTo>
                  <a:pt x="0" y="61506"/>
                </a:moveTo>
                <a:lnTo>
                  <a:pt x="0" y="0"/>
                </a:lnTo>
              </a:path>
            </a:pathLst>
          </a:custGeom>
          <a:ln w="61513">
            <a:solidFill>
              <a:srgbClr val="3333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4395" y="1394560"/>
            <a:ext cx="3476625" cy="7461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6350">
              <a:lnSpc>
                <a:spcPct val="102600"/>
              </a:lnSpc>
              <a:spcBef>
                <a:spcPts val="55"/>
              </a:spcBef>
            </a:pPr>
            <a:r>
              <a:rPr dirty="0" sz="1100" spc="-130">
                <a:latin typeface="Arial Black"/>
                <a:cs typeface="Arial Black"/>
              </a:rPr>
              <a:t>A </a:t>
            </a:r>
            <a:r>
              <a:rPr dirty="0" sz="1100" spc="-190">
                <a:latin typeface="Arial Black"/>
                <a:cs typeface="Arial Black"/>
              </a:rPr>
              <a:t>genetic </a:t>
            </a:r>
            <a:r>
              <a:rPr dirty="0" sz="1100" spc="-195">
                <a:latin typeface="Arial Black"/>
                <a:cs typeface="Arial Black"/>
              </a:rPr>
              <a:t>match </a:t>
            </a:r>
            <a:r>
              <a:rPr dirty="0" sz="1100" spc="-160">
                <a:latin typeface="Arial Black"/>
                <a:cs typeface="Arial Black"/>
              </a:rPr>
              <a:t>algorithm </a:t>
            </a:r>
            <a:r>
              <a:rPr dirty="0" sz="1100" spc="-170">
                <a:latin typeface="Arial Black"/>
                <a:cs typeface="Arial Black"/>
              </a:rPr>
              <a:t>(Sekhon </a:t>
            </a:r>
            <a:r>
              <a:rPr dirty="0" sz="1100" spc="-155">
                <a:latin typeface="Arial Black"/>
                <a:cs typeface="Arial Black"/>
              </a:rPr>
              <a:t>2011) </a:t>
            </a:r>
            <a:r>
              <a:rPr dirty="0" sz="1100" spc="-180">
                <a:latin typeface="Arial Black"/>
                <a:cs typeface="Arial Black"/>
              </a:rPr>
              <a:t>is </a:t>
            </a:r>
            <a:r>
              <a:rPr dirty="0" sz="1100" spc="-215">
                <a:latin typeface="Arial Black"/>
                <a:cs typeface="Arial Black"/>
              </a:rPr>
              <a:t>used </a:t>
            </a:r>
            <a:r>
              <a:rPr dirty="0" sz="1100" spc="-145">
                <a:latin typeface="Arial Black"/>
                <a:cs typeface="Arial Black"/>
              </a:rPr>
              <a:t>to </a:t>
            </a:r>
            <a:r>
              <a:rPr dirty="0" sz="1100" spc="-195">
                <a:latin typeface="Arial Black"/>
                <a:cs typeface="Arial Black"/>
              </a:rPr>
              <a:t>match  </a:t>
            </a:r>
            <a:r>
              <a:rPr dirty="0" sz="1100" spc="-170">
                <a:latin typeface="Arial Black"/>
                <a:cs typeface="Arial Black"/>
              </a:rPr>
              <a:t>treated </a:t>
            </a:r>
            <a:r>
              <a:rPr dirty="0" sz="1100" spc="-225">
                <a:latin typeface="Arial Black"/>
                <a:cs typeface="Arial Black"/>
              </a:rPr>
              <a:t>census </a:t>
            </a:r>
            <a:r>
              <a:rPr dirty="0" sz="1100" spc="-180">
                <a:latin typeface="Arial Black"/>
                <a:cs typeface="Arial Black"/>
              </a:rPr>
              <a:t>block </a:t>
            </a:r>
            <a:r>
              <a:rPr dirty="0" sz="1100" spc="-185">
                <a:latin typeface="Arial Black"/>
                <a:cs typeface="Arial Black"/>
              </a:rPr>
              <a:t>groups </a:t>
            </a:r>
            <a:r>
              <a:rPr dirty="0" sz="1100" spc="-145">
                <a:latin typeface="Arial Black"/>
                <a:cs typeface="Arial Black"/>
              </a:rPr>
              <a:t>to </a:t>
            </a:r>
            <a:r>
              <a:rPr dirty="0" sz="1100" spc="-170">
                <a:latin typeface="Arial Black"/>
                <a:cs typeface="Arial Black"/>
              </a:rPr>
              <a:t>untreated</a:t>
            </a:r>
            <a:r>
              <a:rPr dirty="0" sz="1100" spc="-204">
                <a:latin typeface="Arial Black"/>
                <a:cs typeface="Arial Black"/>
              </a:rPr>
              <a:t> </a:t>
            </a:r>
            <a:r>
              <a:rPr dirty="0" sz="1100" spc="-185">
                <a:latin typeface="Arial Black"/>
                <a:cs typeface="Arial Black"/>
              </a:rPr>
              <a:t>ones.</a:t>
            </a:r>
            <a:endParaRPr sz="1100">
              <a:latin typeface="Arial Black"/>
              <a:cs typeface="Arial Black"/>
            </a:endParaRPr>
          </a:p>
          <a:p>
            <a:pPr marL="12700" marR="5080">
              <a:lnSpc>
                <a:spcPct val="102699"/>
              </a:lnSpc>
              <a:spcBef>
                <a:spcPts val="300"/>
              </a:spcBef>
            </a:pPr>
            <a:r>
              <a:rPr dirty="0" sz="1100" spc="-195">
                <a:latin typeface="Arial Black"/>
                <a:cs typeface="Arial Black"/>
              </a:rPr>
              <a:t>Each </a:t>
            </a:r>
            <a:r>
              <a:rPr dirty="0" sz="1100" spc="-180">
                <a:latin typeface="Arial Black"/>
                <a:cs typeface="Arial Black"/>
              </a:rPr>
              <a:t>block </a:t>
            </a:r>
            <a:r>
              <a:rPr dirty="0" sz="1100" spc="-170">
                <a:latin typeface="Arial Black"/>
                <a:cs typeface="Arial Black"/>
              </a:rPr>
              <a:t>group </a:t>
            </a:r>
            <a:r>
              <a:rPr dirty="0" sz="1100" spc="-180">
                <a:latin typeface="Arial Black"/>
                <a:cs typeface="Arial Black"/>
              </a:rPr>
              <a:t>is </a:t>
            </a:r>
            <a:r>
              <a:rPr dirty="0" sz="1100" spc="-200">
                <a:latin typeface="Arial Black"/>
                <a:cs typeface="Arial Black"/>
              </a:rPr>
              <a:t>matched </a:t>
            </a:r>
            <a:r>
              <a:rPr dirty="0" sz="1100" spc="-145">
                <a:latin typeface="Arial Black"/>
                <a:cs typeface="Arial Black"/>
              </a:rPr>
              <a:t>to </a:t>
            </a:r>
            <a:r>
              <a:rPr dirty="0" sz="1100" spc="-190">
                <a:latin typeface="Arial Black"/>
                <a:cs typeface="Arial Black"/>
              </a:rPr>
              <a:t>30 </a:t>
            </a:r>
            <a:r>
              <a:rPr dirty="0" sz="1100" spc="-170">
                <a:latin typeface="Arial Black"/>
                <a:cs typeface="Arial Black"/>
              </a:rPr>
              <a:t>untreated </a:t>
            </a:r>
            <a:r>
              <a:rPr dirty="0" sz="1100" spc="-180">
                <a:latin typeface="Arial Black"/>
                <a:cs typeface="Arial Black"/>
              </a:rPr>
              <a:t>block </a:t>
            </a:r>
            <a:r>
              <a:rPr dirty="0" sz="1100" spc="-165">
                <a:latin typeface="Arial Black"/>
                <a:cs typeface="Arial Black"/>
              </a:rPr>
              <a:t>groups;  </a:t>
            </a:r>
            <a:r>
              <a:rPr dirty="0" sz="1100" spc="-210">
                <a:latin typeface="Arial Black"/>
                <a:cs typeface="Arial Black"/>
              </a:rPr>
              <a:t>matches </a:t>
            </a:r>
            <a:r>
              <a:rPr dirty="0" sz="1100" spc="-204">
                <a:latin typeface="Arial Black"/>
                <a:cs typeface="Arial Black"/>
              </a:rPr>
              <a:t>are </a:t>
            </a:r>
            <a:r>
              <a:rPr dirty="0" sz="1100" spc="-195">
                <a:latin typeface="Arial Black"/>
                <a:cs typeface="Arial Black"/>
              </a:rPr>
              <a:t>done </a:t>
            </a:r>
            <a:r>
              <a:rPr dirty="0" sz="1100" spc="-170">
                <a:latin typeface="Arial Black"/>
                <a:cs typeface="Arial Black"/>
              </a:rPr>
              <a:t>with</a:t>
            </a:r>
            <a:r>
              <a:rPr dirty="0" sz="1100" spc="-105">
                <a:latin typeface="Arial Black"/>
                <a:cs typeface="Arial Black"/>
              </a:rPr>
              <a:t> </a:t>
            </a:r>
            <a:r>
              <a:rPr dirty="0" sz="1100" spc="-180">
                <a:latin typeface="Arial Black"/>
                <a:cs typeface="Arial Black"/>
              </a:rPr>
              <a:t>replacement.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211677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3333864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5300" y="3195635"/>
            <a:ext cx="1868805" cy="259079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Kevin</a:t>
            </a:r>
            <a:r>
              <a:rPr dirty="0" sz="6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Morris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Felony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Disenfranchisement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and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Neighborhood</a:t>
            </a:r>
            <a:r>
              <a:rPr dirty="0" sz="600" spc="-1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Turnout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Brennan Center </a:t>
            </a:r>
            <a:r>
              <a:rPr dirty="0"/>
              <a:t>for</a:t>
            </a:r>
            <a:r>
              <a:rPr dirty="0" spc="90"/>
              <a:t> </a:t>
            </a:r>
            <a:r>
              <a:rPr dirty="0" spc="-10"/>
              <a:t>Justice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86702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15">
                <a:solidFill>
                  <a:srgbClr val="FFFFFF"/>
                </a:solidFill>
                <a:latin typeface="Tahoma"/>
                <a:cs typeface="Tahoma"/>
              </a:rPr>
              <a:t>Matching</a:t>
            </a:r>
            <a:r>
              <a:rPr dirty="0" sz="14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FFFFFF"/>
                </a:solidFill>
                <a:latin typeface="Tahoma"/>
                <a:cs typeface="Tahoma"/>
              </a:rPr>
              <a:t>Results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6947" y="1135695"/>
            <a:ext cx="1902251" cy="1405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28226" y="1135695"/>
            <a:ext cx="1902251" cy="1405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211677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333864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5300" y="3195635"/>
            <a:ext cx="1868805" cy="259079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Kevin</a:t>
            </a:r>
            <a:r>
              <a:rPr dirty="0" sz="6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Morris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Felony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Disenfranchisement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and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Neighborhood</a:t>
            </a:r>
            <a:r>
              <a:rPr dirty="0" sz="600" spc="-10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Turnout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Brennan Center </a:t>
            </a:r>
            <a:r>
              <a:rPr dirty="0"/>
              <a:t>for</a:t>
            </a:r>
            <a:r>
              <a:rPr dirty="0" spc="90"/>
              <a:t> </a:t>
            </a:r>
            <a:r>
              <a:rPr dirty="0" spc="-10"/>
              <a:t>Justice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86702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15">
                <a:solidFill>
                  <a:srgbClr val="FFFFFF"/>
                </a:solidFill>
                <a:latin typeface="Tahoma"/>
                <a:cs typeface="Tahoma"/>
              </a:rPr>
              <a:t>Matching</a:t>
            </a:r>
            <a:r>
              <a:rPr dirty="0" sz="14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FFFFFF"/>
                </a:solidFill>
                <a:latin typeface="Tahoma"/>
                <a:cs typeface="Tahoma"/>
              </a:rPr>
              <a:t>Results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6947" y="1135695"/>
            <a:ext cx="1902251" cy="1405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28226" y="1135695"/>
            <a:ext cx="1902829" cy="1405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211677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333864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5300" y="3195635"/>
            <a:ext cx="1868805" cy="259079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Kevin</a:t>
            </a:r>
            <a:r>
              <a:rPr dirty="0" sz="6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Morris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Felony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Disenfranchisement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and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Neighborhood</a:t>
            </a:r>
            <a:r>
              <a:rPr dirty="0" sz="600" spc="-10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Turnout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Brennan Center </a:t>
            </a:r>
            <a:r>
              <a:rPr dirty="0"/>
              <a:t>for</a:t>
            </a:r>
            <a:r>
              <a:rPr dirty="0" spc="90"/>
              <a:t> </a:t>
            </a:r>
            <a:r>
              <a:rPr dirty="0" spc="-10"/>
              <a:t>Justice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86702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40">
                <a:solidFill>
                  <a:srgbClr val="FFFFFF"/>
                </a:solidFill>
                <a:latin typeface="Tahoma"/>
                <a:cs typeface="Tahoma"/>
              </a:rPr>
              <a:t>Testing 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Turnout</a:t>
            </a:r>
            <a:r>
              <a:rPr dirty="0" sz="1400" spc="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Effects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3652" y="737117"/>
            <a:ext cx="3299709" cy="2437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211677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333864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5300" y="3195635"/>
            <a:ext cx="1868805" cy="259079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Kevin</a:t>
            </a:r>
            <a:r>
              <a:rPr dirty="0" sz="6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Morris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Felony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Disenfranchisement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Neighborhood</a:t>
            </a:r>
            <a:r>
              <a:rPr dirty="0" sz="600" spc="-1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Turnout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Brennan Center </a:t>
            </a:r>
            <a:r>
              <a:rPr dirty="0"/>
              <a:t>for</a:t>
            </a:r>
            <a:r>
              <a:rPr dirty="0" spc="90"/>
              <a:t> </a:t>
            </a:r>
            <a:r>
              <a:rPr dirty="0" spc="-10"/>
              <a:t>Justice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86702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Outline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7057" y="1316621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4">
                <a:moveTo>
                  <a:pt x="0" y="61506"/>
                </a:moveTo>
                <a:lnTo>
                  <a:pt x="0" y="0"/>
                </a:lnTo>
              </a:path>
            </a:pathLst>
          </a:custGeom>
          <a:ln w="61513">
            <a:solidFill>
              <a:srgbClr val="3333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4395" y="1226882"/>
            <a:ext cx="23101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60">
                <a:latin typeface="Arial Black"/>
                <a:cs typeface="Arial Black"/>
              </a:rPr>
              <a:t>Introducing </a:t>
            </a:r>
            <a:r>
              <a:rPr dirty="0" sz="1100" spc="-229">
                <a:latin typeface="Arial Black"/>
                <a:cs typeface="Arial Black"/>
              </a:rPr>
              <a:t>space </a:t>
            </a:r>
            <a:r>
              <a:rPr dirty="0" sz="1100" spc="-140">
                <a:latin typeface="Arial Black"/>
                <a:cs typeface="Arial Black"/>
              </a:rPr>
              <a:t>into </a:t>
            </a:r>
            <a:r>
              <a:rPr dirty="0" sz="1100" spc="-175">
                <a:latin typeface="Arial Black"/>
                <a:cs typeface="Arial Black"/>
              </a:rPr>
              <a:t>the</a:t>
            </a:r>
            <a:r>
              <a:rPr dirty="0" sz="1100" spc="-170">
                <a:latin typeface="Arial Black"/>
                <a:cs typeface="Arial Black"/>
              </a:rPr>
              <a:t> </a:t>
            </a:r>
            <a:r>
              <a:rPr dirty="0" sz="1100" spc="-185">
                <a:latin typeface="Arial Black"/>
                <a:cs typeface="Arial Black"/>
              </a:rPr>
              <a:t>conversation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211677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333864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5300" y="3195635"/>
            <a:ext cx="1868805" cy="259079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Kevin</a:t>
            </a:r>
            <a:r>
              <a:rPr dirty="0" sz="6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Morris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Felony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Disenfranchisement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and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Neighborhood</a:t>
            </a:r>
            <a:r>
              <a:rPr dirty="0" sz="600" spc="-1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Turnout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Brennan Center </a:t>
            </a:r>
            <a:r>
              <a:rPr dirty="0"/>
              <a:t>for</a:t>
            </a:r>
            <a:r>
              <a:rPr dirty="0" spc="90"/>
              <a:t> </a:t>
            </a:r>
            <a:r>
              <a:rPr dirty="0" spc="-10"/>
              <a:t>Justice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86702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40">
                <a:solidFill>
                  <a:srgbClr val="FFFFFF"/>
                </a:solidFill>
                <a:latin typeface="Tahoma"/>
                <a:cs typeface="Tahoma"/>
              </a:rPr>
              <a:t>Testing 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Turnout</a:t>
            </a:r>
            <a:r>
              <a:rPr dirty="0" sz="1400" spc="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Effects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3652" y="737117"/>
            <a:ext cx="3299709" cy="2437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211677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333864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5300" y="3195635"/>
            <a:ext cx="1868805" cy="259079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Kevin</a:t>
            </a:r>
            <a:r>
              <a:rPr dirty="0" sz="6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Morris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Felony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Disenfranchisement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Neighborhood</a:t>
            </a:r>
            <a:r>
              <a:rPr dirty="0" sz="600" spc="-1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Turnout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Brennan Center </a:t>
            </a:r>
            <a:r>
              <a:rPr dirty="0"/>
              <a:t>for</a:t>
            </a:r>
            <a:r>
              <a:rPr dirty="0" spc="90"/>
              <a:t> </a:t>
            </a:r>
            <a:r>
              <a:rPr dirty="0" spc="-10"/>
              <a:t>Justice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86702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40">
                <a:solidFill>
                  <a:srgbClr val="FFFFFF"/>
                </a:solidFill>
                <a:latin typeface="Tahoma"/>
                <a:cs typeface="Tahoma"/>
              </a:rPr>
              <a:t>Testing 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Turnout</a:t>
            </a:r>
            <a:r>
              <a:rPr dirty="0" sz="1400" spc="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Effects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3652" y="737117"/>
            <a:ext cx="3299709" cy="2437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211677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333864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5300" y="3195635"/>
            <a:ext cx="1868805" cy="259079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Kevin</a:t>
            </a:r>
            <a:r>
              <a:rPr dirty="0" sz="6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Morris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Felony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Disenfranchisement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Neighborhood</a:t>
            </a:r>
            <a:r>
              <a:rPr dirty="0" sz="600" spc="-1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Turnout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Brennan Center </a:t>
            </a:r>
            <a:r>
              <a:rPr dirty="0"/>
              <a:t>for</a:t>
            </a:r>
            <a:r>
              <a:rPr dirty="0" spc="90"/>
              <a:t> </a:t>
            </a:r>
            <a:r>
              <a:rPr dirty="0" spc="-10"/>
              <a:t>Justice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86702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40">
                <a:solidFill>
                  <a:srgbClr val="FFFFFF"/>
                </a:solidFill>
                <a:latin typeface="Tahoma"/>
                <a:cs typeface="Tahoma"/>
              </a:rPr>
              <a:t>Testing 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Turnout</a:t>
            </a:r>
            <a:r>
              <a:rPr dirty="0" sz="1400" spc="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Effects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17995" y="813021"/>
            <a:ext cx="1787906" cy="22562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211677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333864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5300" y="3195635"/>
            <a:ext cx="1868805" cy="259079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Kevin</a:t>
            </a:r>
            <a:r>
              <a:rPr dirty="0" sz="6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Morris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Felony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Disenfranchisement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Neighborhood</a:t>
            </a:r>
            <a:r>
              <a:rPr dirty="0" sz="600" spc="-1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Turnout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Brennan Center </a:t>
            </a:r>
            <a:r>
              <a:rPr dirty="0"/>
              <a:t>for</a:t>
            </a:r>
            <a:r>
              <a:rPr dirty="0" spc="90"/>
              <a:t> </a:t>
            </a:r>
            <a:r>
              <a:rPr dirty="0" spc="-10"/>
              <a:t>Justice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6702"/>
            <a:ext cx="4608195" cy="350520"/>
          </a:xfrm>
          <a:prstGeom prst="rect"/>
          <a:solidFill>
            <a:srgbClr val="3333B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40"/>
              <a:t>Conclusions</a:t>
            </a:r>
          </a:p>
        </p:txBody>
      </p:sp>
      <p:sp>
        <p:nvSpPr>
          <p:cNvPr id="3" name="object 3"/>
          <p:cNvSpPr/>
          <p:nvPr/>
        </p:nvSpPr>
        <p:spPr>
          <a:xfrm>
            <a:off x="537057" y="1171524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3333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4395" y="1081797"/>
            <a:ext cx="357886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60">
                <a:latin typeface="Arial Black"/>
                <a:cs typeface="Arial Black"/>
              </a:rPr>
              <a:t>The indirect </a:t>
            </a:r>
            <a:r>
              <a:rPr dirty="0" sz="1100" spc="-145">
                <a:latin typeface="Arial Black"/>
                <a:cs typeface="Arial Black"/>
              </a:rPr>
              <a:t>turnout </a:t>
            </a:r>
            <a:r>
              <a:rPr dirty="0" sz="1100" spc="-190">
                <a:latin typeface="Arial Black"/>
                <a:cs typeface="Arial Black"/>
              </a:rPr>
              <a:t>effects </a:t>
            </a:r>
            <a:r>
              <a:rPr dirty="0" sz="1100" spc="-155">
                <a:latin typeface="Arial Black"/>
                <a:cs typeface="Arial Black"/>
              </a:rPr>
              <a:t>identified </a:t>
            </a:r>
            <a:r>
              <a:rPr dirty="0" sz="1100" spc="-140">
                <a:latin typeface="Arial Black"/>
                <a:cs typeface="Arial Black"/>
              </a:rPr>
              <a:t>in </a:t>
            </a:r>
            <a:r>
              <a:rPr dirty="0" sz="1100" spc="-185">
                <a:latin typeface="Arial Black"/>
                <a:cs typeface="Arial Black"/>
              </a:rPr>
              <a:t>past </a:t>
            </a:r>
            <a:r>
              <a:rPr dirty="0" sz="1100" spc="-210">
                <a:latin typeface="Arial Black"/>
                <a:cs typeface="Arial Black"/>
              </a:rPr>
              <a:t>research </a:t>
            </a:r>
            <a:r>
              <a:rPr dirty="0" sz="1100" spc="-190">
                <a:latin typeface="Arial Black"/>
                <a:cs typeface="Arial Black"/>
              </a:rPr>
              <a:t>appear  </a:t>
            </a:r>
            <a:r>
              <a:rPr dirty="0" sz="1100" spc="-145">
                <a:latin typeface="Arial Black"/>
                <a:cs typeface="Arial Black"/>
              </a:rPr>
              <a:t>to </a:t>
            </a:r>
            <a:r>
              <a:rPr dirty="0" sz="1100" spc="-195">
                <a:latin typeface="Arial Black"/>
                <a:cs typeface="Arial Black"/>
              </a:rPr>
              <a:t>be </a:t>
            </a:r>
            <a:r>
              <a:rPr dirty="0" sz="1100" spc="-175">
                <a:latin typeface="Arial Black"/>
                <a:cs typeface="Arial Black"/>
              </a:rPr>
              <a:t>geographically </a:t>
            </a:r>
            <a:r>
              <a:rPr dirty="0" sz="1100" spc="-185">
                <a:latin typeface="Arial Black"/>
                <a:cs typeface="Arial Black"/>
              </a:rPr>
              <a:t>concentrated </a:t>
            </a:r>
            <a:r>
              <a:rPr dirty="0" sz="1100" spc="-220">
                <a:latin typeface="Arial Black"/>
                <a:cs typeface="Arial Black"/>
              </a:rPr>
              <a:t>where </a:t>
            </a:r>
            <a:r>
              <a:rPr dirty="0" sz="1100" spc="-175">
                <a:latin typeface="Arial Black"/>
                <a:cs typeface="Arial Black"/>
              </a:rPr>
              <a:t>the </a:t>
            </a:r>
            <a:r>
              <a:rPr dirty="0" sz="1100" spc="-165">
                <a:latin typeface="Arial Black"/>
                <a:cs typeface="Arial Black"/>
              </a:rPr>
              <a:t>lost </a:t>
            </a:r>
            <a:r>
              <a:rPr dirty="0" sz="1100" spc="-180">
                <a:latin typeface="Arial Black"/>
                <a:cs typeface="Arial Black"/>
              </a:rPr>
              <a:t>voters</a:t>
            </a:r>
            <a:r>
              <a:rPr dirty="0" sz="1100" spc="-220">
                <a:latin typeface="Arial Black"/>
                <a:cs typeface="Arial Black"/>
              </a:rPr>
              <a:t> </a:t>
            </a:r>
            <a:r>
              <a:rPr dirty="0" sz="1100" spc="-140">
                <a:latin typeface="Arial Black"/>
                <a:cs typeface="Arial Black"/>
              </a:rPr>
              <a:t>live.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211677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333864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5300" y="3195635"/>
            <a:ext cx="1868805" cy="259079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Kevin</a:t>
            </a:r>
            <a:r>
              <a:rPr dirty="0" sz="6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Morris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Felony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Disenfranchisement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and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Neighborhood</a:t>
            </a:r>
            <a:r>
              <a:rPr dirty="0" sz="600" spc="-1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Turnout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Brennan Center </a:t>
            </a:r>
            <a:r>
              <a:rPr dirty="0"/>
              <a:t>for</a:t>
            </a:r>
            <a:r>
              <a:rPr dirty="0" spc="90"/>
              <a:t> </a:t>
            </a:r>
            <a:r>
              <a:rPr dirty="0" spc="-10"/>
              <a:t>Justice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6702"/>
            <a:ext cx="4608195" cy="350520"/>
          </a:xfrm>
          <a:prstGeom prst="rect"/>
          <a:solidFill>
            <a:srgbClr val="3333B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40"/>
              <a:t>Conclusions</a:t>
            </a:r>
          </a:p>
        </p:txBody>
      </p:sp>
      <p:sp>
        <p:nvSpPr>
          <p:cNvPr id="3" name="object 3"/>
          <p:cNvSpPr/>
          <p:nvPr/>
        </p:nvSpPr>
        <p:spPr>
          <a:xfrm>
            <a:off x="537057" y="1171524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3333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7057" y="1667497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3333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4395" y="1081797"/>
            <a:ext cx="3578860" cy="103187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60">
                <a:latin typeface="Arial Black"/>
                <a:cs typeface="Arial Black"/>
              </a:rPr>
              <a:t>The indirect </a:t>
            </a:r>
            <a:r>
              <a:rPr dirty="0" sz="1100" spc="-145">
                <a:latin typeface="Arial Black"/>
                <a:cs typeface="Arial Black"/>
              </a:rPr>
              <a:t>turnout </a:t>
            </a:r>
            <a:r>
              <a:rPr dirty="0" sz="1100" spc="-190">
                <a:latin typeface="Arial Black"/>
                <a:cs typeface="Arial Black"/>
              </a:rPr>
              <a:t>effects </a:t>
            </a:r>
            <a:r>
              <a:rPr dirty="0" sz="1100" spc="-155">
                <a:latin typeface="Arial Black"/>
                <a:cs typeface="Arial Black"/>
              </a:rPr>
              <a:t>identified </a:t>
            </a:r>
            <a:r>
              <a:rPr dirty="0" sz="1100" spc="-140">
                <a:latin typeface="Arial Black"/>
                <a:cs typeface="Arial Black"/>
              </a:rPr>
              <a:t>in </a:t>
            </a:r>
            <a:r>
              <a:rPr dirty="0" sz="1100" spc="-185">
                <a:latin typeface="Arial Black"/>
                <a:cs typeface="Arial Black"/>
              </a:rPr>
              <a:t>past </a:t>
            </a:r>
            <a:r>
              <a:rPr dirty="0" sz="1100" spc="-210">
                <a:latin typeface="Arial Black"/>
                <a:cs typeface="Arial Black"/>
              </a:rPr>
              <a:t>research </a:t>
            </a:r>
            <a:r>
              <a:rPr dirty="0" sz="1100" spc="-190">
                <a:latin typeface="Arial Black"/>
                <a:cs typeface="Arial Black"/>
              </a:rPr>
              <a:t>appear  </a:t>
            </a:r>
            <a:r>
              <a:rPr dirty="0" sz="1100" spc="-145">
                <a:latin typeface="Arial Black"/>
                <a:cs typeface="Arial Black"/>
              </a:rPr>
              <a:t>to </a:t>
            </a:r>
            <a:r>
              <a:rPr dirty="0" sz="1100" spc="-195">
                <a:latin typeface="Arial Black"/>
                <a:cs typeface="Arial Black"/>
              </a:rPr>
              <a:t>be </a:t>
            </a:r>
            <a:r>
              <a:rPr dirty="0" sz="1100" spc="-175">
                <a:latin typeface="Arial Black"/>
                <a:cs typeface="Arial Black"/>
              </a:rPr>
              <a:t>geographically </a:t>
            </a:r>
            <a:r>
              <a:rPr dirty="0" sz="1100" spc="-185">
                <a:latin typeface="Arial Black"/>
                <a:cs typeface="Arial Black"/>
              </a:rPr>
              <a:t>concentrated </a:t>
            </a:r>
            <a:r>
              <a:rPr dirty="0" sz="1100" spc="-220">
                <a:latin typeface="Arial Black"/>
                <a:cs typeface="Arial Black"/>
              </a:rPr>
              <a:t>where </a:t>
            </a:r>
            <a:r>
              <a:rPr dirty="0" sz="1100" spc="-175">
                <a:latin typeface="Arial Black"/>
                <a:cs typeface="Arial Black"/>
              </a:rPr>
              <a:t>the </a:t>
            </a:r>
            <a:r>
              <a:rPr dirty="0" sz="1100" spc="-165">
                <a:latin typeface="Arial Black"/>
                <a:cs typeface="Arial Black"/>
              </a:rPr>
              <a:t>lost </a:t>
            </a:r>
            <a:r>
              <a:rPr dirty="0" sz="1100" spc="-180">
                <a:latin typeface="Arial Black"/>
                <a:cs typeface="Arial Black"/>
              </a:rPr>
              <a:t>voters</a:t>
            </a:r>
            <a:r>
              <a:rPr dirty="0" sz="1100" spc="-220">
                <a:latin typeface="Arial Black"/>
                <a:cs typeface="Arial Black"/>
              </a:rPr>
              <a:t> </a:t>
            </a:r>
            <a:r>
              <a:rPr dirty="0" sz="1100" spc="-140">
                <a:latin typeface="Arial Black"/>
                <a:cs typeface="Arial Black"/>
              </a:rPr>
              <a:t>live.</a:t>
            </a:r>
            <a:endParaRPr sz="1100">
              <a:latin typeface="Arial Black"/>
              <a:cs typeface="Arial Black"/>
            </a:endParaRPr>
          </a:p>
          <a:p>
            <a:pPr marL="12700" marR="71755">
              <a:lnSpc>
                <a:spcPct val="102600"/>
              </a:lnSpc>
              <a:spcBef>
                <a:spcPts val="1195"/>
              </a:spcBef>
            </a:pPr>
            <a:r>
              <a:rPr dirty="0" sz="1100" spc="-155">
                <a:latin typeface="Arial Black"/>
                <a:cs typeface="Arial Black"/>
              </a:rPr>
              <a:t>Hajnal </a:t>
            </a:r>
            <a:r>
              <a:rPr dirty="0" sz="1100" spc="-130">
                <a:latin typeface="Arial Black"/>
                <a:cs typeface="Arial Black"/>
              </a:rPr>
              <a:t>(2009) </a:t>
            </a:r>
            <a:r>
              <a:rPr dirty="0" sz="1100" spc="-185">
                <a:latin typeface="Arial Black"/>
                <a:cs typeface="Arial Black"/>
              </a:rPr>
              <a:t>and </a:t>
            </a:r>
            <a:r>
              <a:rPr dirty="0" sz="1100" spc="-180">
                <a:latin typeface="Arial Black"/>
                <a:cs typeface="Arial Black"/>
              </a:rPr>
              <a:t>others </a:t>
            </a:r>
            <a:r>
              <a:rPr dirty="0" sz="1100" spc="-200">
                <a:latin typeface="Arial Black"/>
                <a:cs typeface="Arial Black"/>
              </a:rPr>
              <a:t>have </a:t>
            </a:r>
            <a:r>
              <a:rPr dirty="0" sz="1100" spc="-185">
                <a:latin typeface="Arial Black"/>
                <a:cs typeface="Arial Black"/>
              </a:rPr>
              <a:t>demonstrated </a:t>
            </a:r>
            <a:r>
              <a:rPr dirty="0" sz="1100" spc="-145">
                <a:latin typeface="Arial Black"/>
                <a:cs typeface="Arial Black"/>
              </a:rPr>
              <a:t>that turnout  </a:t>
            </a:r>
            <a:r>
              <a:rPr dirty="0" sz="1100" spc="-160">
                <a:latin typeface="Arial Black"/>
                <a:cs typeface="Arial Black"/>
              </a:rPr>
              <a:t>differentials </a:t>
            </a:r>
            <a:r>
              <a:rPr dirty="0" sz="1100" spc="-210">
                <a:latin typeface="Arial Black"/>
                <a:cs typeface="Arial Black"/>
              </a:rPr>
              <a:t>can </a:t>
            </a:r>
            <a:r>
              <a:rPr dirty="0" sz="1100" spc="-200">
                <a:latin typeface="Arial Black"/>
                <a:cs typeface="Arial Black"/>
              </a:rPr>
              <a:t>have </a:t>
            </a:r>
            <a:r>
              <a:rPr dirty="0" sz="1100" spc="-170">
                <a:latin typeface="Arial Black"/>
                <a:cs typeface="Arial Black"/>
              </a:rPr>
              <a:t>real </a:t>
            </a:r>
            <a:r>
              <a:rPr dirty="0" sz="1100" spc="-145">
                <a:latin typeface="Arial Black"/>
                <a:cs typeface="Arial Black"/>
              </a:rPr>
              <a:t>political </a:t>
            </a:r>
            <a:r>
              <a:rPr dirty="0" sz="1100" spc="-160">
                <a:latin typeface="Arial Black"/>
                <a:cs typeface="Arial Black"/>
              </a:rPr>
              <a:t>implications, </a:t>
            </a:r>
            <a:r>
              <a:rPr dirty="0" sz="1100" spc="-185">
                <a:latin typeface="Arial Black"/>
                <a:cs typeface="Arial Black"/>
              </a:rPr>
              <a:t>especially </a:t>
            </a:r>
            <a:r>
              <a:rPr dirty="0" sz="1100" spc="-140">
                <a:latin typeface="Arial Black"/>
                <a:cs typeface="Arial Black"/>
              </a:rPr>
              <a:t>in  </a:t>
            </a:r>
            <a:r>
              <a:rPr dirty="0" sz="1100" spc="-150">
                <a:latin typeface="Arial Black"/>
                <a:cs typeface="Arial Black"/>
              </a:rPr>
              <a:t>low-turnout</a:t>
            </a:r>
            <a:r>
              <a:rPr dirty="0" sz="1100" spc="-10">
                <a:latin typeface="Arial Black"/>
                <a:cs typeface="Arial Black"/>
              </a:rPr>
              <a:t> </a:t>
            </a:r>
            <a:r>
              <a:rPr dirty="0" sz="1100" spc="-180">
                <a:latin typeface="Arial Black"/>
                <a:cs typeface="Arial Black"/>
              </a:rPr>
              <a:t>contests.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211677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3333864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5300" y="3195635"/>
            <a:ext cx="1868805" cy="259079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Kevin</a:t>
            </a:r>
            <a:r>
              <a:rPr dirty="0" sz="6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Morris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Felony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Disenfranchisement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and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Neighborhood</a:t>
            </a:r>
            <a:r>
              <a:rPr dirty="0" sz="600" spc="-1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Turnout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Brennan Center </a:t>
            </a:r>
            <a:r>
              <a:rPr dirty="0"/>
              <a:t>for</a:t>
            </a:r>
            <a:r>
              <a:rPr dirty="0" spc="90"/>
              <a:t> </a:t>
            </a:r>
            <a:r>
              <a:rPr dirty="0" spc="-10"/>
              <a:t>Justice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6702"/>
            <a:ext cx="4608195" cy="350520"/>
          </a:xfrm>
          <a:prstGeom prst="rect"/>
          <a:solidFill>
            <a:srgbClr val="3333B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40"/>
              <a:t>Conclusions</a:t>
            </a:r>
          </a:p>
        </p:txBody>
      </p:sp>
      <p:sp>
        <p:nvSpPr>
          <p:cNvPr id="3" name="object 3"/>
          <p:cNvSpPr/>
          <p:nvPr/>
        </p:nvSpPr>
        <p:spPr>
          <a:xfrm>
            <a:off x="537057" y="1171524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3333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7057" y="1667497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3333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7057" y="2335555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3333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24395" y="1081797"/>
            <a:ext cx="3578860" cy="15278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60">
                <a:latin typeface="Arial Black"/>
                <a:cs typeface="Arial Black"/>
              </a:rPr>
              <a:t>The indirect </a:t>
            </a:r>
            <a:r>
              <a:rPr dirty="0" sz="1100" spc="-145">
                <a:latin typeface="Arial Black"/>
                <a:cs typeface="Arial Black"/>
              </a:rPr>
              <a:t>turnout </a:t>
            </a:r>
            <a:r>
              <a:rPr dirty="0" sz="1100" spc="-190">
                <a:latin typeface="Arial Black"/>
                <a:cs typeface="Arial Black"/>
              </a:rPr>
              <a:t>effects </a:t>
            </a:r>
            <a:r>
              <a:rPr dirty="0" sz="1100" spc="-155">
                <a:latin typeface="Arial Black"/>
                <a:cs typeface="Arial Black"/>
              </a:rPr>
              <a:t>identified </a:t>
            </a:r>
            <a:r>
              <a:rPr dirty="0" sz="1100" spc="-140">
                <a:latin typeface="Arial Black"/>
                <a:cs typeface="Arial Black"/>
              </a:rPr>
              <a:t>in </a:t>
            </a:r>
            <a:r>
              <a:rPr dirty="0" sz="1100" spc="-185">
                <a:latin typeface="Arial Black"/>
                <a:cs typeface="Arial Black"/>
              </a:rPr>
              <a:t>past </a:t>
            </a:r>
            <a:r>
              <a:rPr dirty="0" sz="1100" spc="-210">
                <a:latin typeface="Arial Black"/>
                <a:cs typeface="Arial Black"/>
              </a:rPr>
              <a:t>research </a:t>
            </a:r>
            <a:r>
              <a:rPr dirty="0" sz="1100" spc="-190">
                <a:latin typeface="Arial Black"/>
                <a:cs typeface="Arial Black"/>
              </a:rPr>
              <a:t>appear  </a:t>
            </a:r>
            <a:r>
              <a:rPr dirty="0" sz="1100" spc="-145">
                <a:latin typeface="Arial Black"/>
                <a:cs typeface="Arial Black"/>
              </a:rPr>
              <a:t>to </a:t>
            </a:r>
            <a:r>
              <a:rPr dirty="0" sz="1100" spc="-195">
                <a:latin typeface="Arial Black"/>
                <a:cs typeface="Arial Black"/>
              </a:rPr>
              <a:t>be </a:t>
            </a:r>
            <a:r>
              <a:rPr dirty="0" sz="1100" spc="-175">
                <a:latin typeface="Arial Black"/>
                <a:cs typeface="Arial Black"/>
              </a:rPr>
              <a:t>geographically </a:t>
            </a:r>
            <a:r>
              <a:rPr dirty="0" sz="1100" spc="-185">
                <a:latin typeface="Arial Black"/>
                <a:cs typeface="Arial Black"/>
              </a:rPr>
              <a:t>concentrated </a:t>
            </a:r>
            <a:r>
              <a:rPr dirty="0" sz="1100" spc="-220">
                <a:latin typeface="Arial Black"/>
                <a:cs typeface="Arial Black"/>
              </a:rPr>
              <a:t>where </a:t>
            </a:r>
            <a:r>
              <a:rPr dirty="0" sz="1100" spc="-175">
                <a:latin typeface="Arial Black"/>
                <a:cs typeface="Arial Black"/>
              </a:rPr>
              <a:t>the </a:t>
            </a:r>
            <a:r>
              <a:rPr dirty="0" sz="1100" spc="-165">
                <a:latin typeface="Arial Black"/>
                <a:cs typeface="Arial Black"/>
              </a:rPr>
              <a:t>lost </a:t>
            </a:r>
            <a:r>
              <a:rPr dirty="0" sz="1100" spc="-180">
                <a:latin typeface="Arial Black"/>
                <a:cs typeface="Arial Black"/>
              </a:rPr>
              <a:t>voters</a:t>
            </a:r>
            <a:r>
              <a:rPr dirty="0" sz="1100" spc="-220">
                <a:latin typeface="Arial Black"/>
                <a:cs typeface="Arial Black"/>
              </a:rPr>
              <a:t> </a:t>
            </a:r>
            <a:r>
              <a:rPr dirty="0" sz="1100" spc="-140">
                <a:latin typeface="Arial Black"/>
                <a:cs typeface="Arial Black"/>
              </a:rPr>
              <a:t>live.</a:t>
            </a:r>
            <a:endParaRPr sz="1100">
              <a:latin typeface="Arial Black"/>
              <a:cs typeface="Arial Black"/>
            </a:endParaRPr>
          </a:p>
          <a:p>
            <a:pPr marL="12700" marR="71755">
              <a:lnSpc>
                <a:spcPct val="102600"/>
              </a:lnSpc>
              <a:spcBef>
                <a:spcPts val="1195"/>
              </a:spcBef>
            </a:pPr>
            <a:r>
              <a:rPr dirty="0" sz="1100" spc="-155">
                <a:latin typeface="Arial Black"/>
                <a:cs typeface="Arial Black"/>
              </a:rPr>
              <a:t>Hajnal </a:t>
            </a:r>
            <a:r>
              <a:rPr dirty="0" sz="1100" spc="-130">
                <a:latin typeface="Arial Black"/>
                <a:cs typeface="Arial Black"/>
              </a:rPr>
              <a:t>(2009) </a:t>
            </a:r>
            <a:r>
              <a:rPr dirty="0" sz="1100" spc="-185">
                <a:latin typeface="Arial Black"/>
                <a:cs typeface="Arial Black"/>
              </a:rPr>
              <a:t>and </a:t>
            </a:r>
            <a:r>
              <a:rPr dirty="0" sz="1100" spc="-180">
                <a:latin typeface="Arial Black"/>
                <a:cs typeface="Arial Black"/>
              </a:rPr>
              <a:t>others </a:t>
            </a:r>
            <a:r>
              <a:rPr dirty="0" sz="1100" spc="-200">
                <a:latin typeface="Arial Black"/>
                <a:cs typeface="Arial Black"/>
              </a:rPr>
              <a:t>have </a:t>
            </a:r>
            <a:r>
              <a:rPr dirty="0" sz="1100" spc="-185">
                <a:latin typeface="Arial Black"/>
                <a:cs typeface="Arial Black"/>
              </a:rPr>
              <a:t>demonstrated </a:t>
            </a:r>
            <a:r>
              <a:rPr dirty="0" sz="1100" spc="-145">
                <a:latin typeface="Arial Black"/>
                <a:cs typeface="Arial Black"/>
              </a:rPr>
              <a:t>that turnout  </a:t>
            </a:r>
            <a:r>
              <a:rPr dirty="0" sz="1100" spc="-160">
                <a:latin typeface="Arial Black"/>
                <a:cs typeface="Arial Black"/>
              </a:rPr>
              <a:t>differentials </a:t>
            </a:r>
            <a:r>
              <a:rPr dirty="0" sz="1100" spc="-210">
                <a:latin typeface="Arial Black"/>
                <a:cs typeface="Arial Black"/>
              </a:rPr>
              <a:t>can </a:t>
            </a:r>
            <a:r>
              <a:rPr dirty="0" sz="1100" spc="-200">
                <a:latin typeface="Arial Black"/>
                <a:cs typeface="Arial Black"/>
              </a:rPr>
              <a:t>have </a:t>
            </a:r>
            <a:r>
              <a:rPr dirty="0" sz="1100" spc="-170">
                <a:latin typeface="Arial Black"/>
                <a:cs typeface="Arial Black"/>
              </a:rPr>
              <a:t>real </a:t>
            </a:r>
            <a:r>
              <a:rPr dirty="0" sz="1100" spc="-145">
                <a:latin typeface="Arial Black"/>
                <a:cs typeface="Arial Black"/>
              </a:rPr>
              <a:t>political </a:t>
            </a:r>
            <a:r>
              <a:rPr dirty="0" sz="1100" spc="-160">
                <a:latin typeface="Arial Black"/>
                <a:cs typeface="Arial Black"/>
              </a:rPr>
              <a:t>implications, </a:t>
            </a:r>
            <a:r>
              <a:rPr dirty="0" sz="1100" spc="-185">
                <a:latin typeface="Arial Black"/>
                <a:cs typeface="Arial Black"/>
              </a:rPr>
              <a:t>especially </a:t>
            </a:r>
            <a:r>
              <a:rPr dirty="0" sz="1100" spc="-140">
                <a:latin typeface="Arial Black"/>
                <a:cs typeface="Arial Black"/>
              </a:rPr>
              <a:t>in  </a:t>
            </a:r>
            <a:r>
              <a:rPr dirty="0" sz="1100" spc="-150">
                <a:latin typeface="Arial Black"/>
                <a:cs typeface="Arial Black"/>
              </a:rPr>
              <a:t>low-turnout</a:t>
            </a:r>
            <a:r>
              <a:rPr dirty="0" sz="1100" spc="-10">
                <a:latin typeface="Arial Black"/>
                <a:cs typeface="Arial Black"/>
              </a:rPr>
              <a:t> </a:t>
            </a:r>
            <a:r>
              <a:rPr dirty="0" sz="1100" spc="-180">
                <a:latin typeface="Arial Black"/>
                <a:cs typeface="Arial Black"/>
              </a:rPr>
              <a:t>contests.</a:t>
            </a:r>
            <a:endParaRPr sz="1100">
              <a:latin typeface="Arial Black"/>
              <a:cs typeface="Arial Black"/>
            </a:endParaRPr>
          </a:p>
          <a:p>
            <a:pPr marL="12700" marR="476250">
              <a:lnSpc>
                <a:spcPct val="102600"/>
              </a:lnSpc>
              <a:spcBef>
                <a:spcPts val="1195"/>
              </a:spcBef>
            </a:pPr>
            <a:r>
              <a:rPr dirty="0" sz="1100" spc="-175">
                <a:latin typeface="Arial Black"/>
                <a:cs typeface="Arial Black"/>
              </a:rPr>
              <a:t>Felony </a:t>
            </a:r>
            <a:r>
              <a:rPr dirty="0" sz="1100" spc="-185">
                <a:latin typeface="Arial Black"/>
                <a:cs typeface="Arial Black"/>
              </a:rPr>
              <a:t>disenfranchisement </a:t>
            </a:r>
            <a:r>
              <a:rPr dirty="0" sz="1100" spc="-190">
                <a:latin typeface="Arial Black"/>
                <a:cs typeface="Arial Black"/>
              </a:rPr>
              <a:t>undermines </a:t>
            </a:r>
            <a:r>
              <a:rPr dirty="0" sz="1100" spc="-180">
                <a:latin typeface="Arial Black"/>
                <a:cs typeface="Arial Black"/>
              </a:rPr>
              <a:t>Black </a:t>
            </a:r>
            <a:r>
              <a:rPr dirty="0" sz="1100" spc="-145">
                <a:latin typeface="Arial Black"/>
                <a:cs typeface="Arial Black"/>
              </a:rPr>
              <a:t>political  </a:t>
            </a:r>
            <a:r>
              <a:rPr dirty="0" sz="1100" spc="-180">
                <a:latin typeface="Arial Black"/>
                <a:cs typeface="Arial Black"/>
              </a:rPr>
              <a:t>representation </a:t>
            </a:r>
            <a:r>
              <a:rPr dirty="0" sz="1100" spc="-155">
                <a:latin typeface="Arial Black"/>
                <a:cs typeface="Arial Black"/>
              </a:rPr>
              <a:t>at </a:t>
            </a:r>
            <a:r>
              <a:rPr dirty="0" sz="1100" spc="-175">
                <a:latin typeface="Arial Black"/>
                <a:cs typeface="Arial Black"/>
              </a:rPr>
              <a:t>the </a:t>
            </a:r>
            <a:r>
              <a:rPr dirty="0" sz="1100" spc="-170">
                <a:latin typeface="Arial Black"/>
                <a:cs typeface="Arial Black"/>
              </a:rPr>
              <a:t>local</a:t>
            </a:r>
            <a:r>
              <a:rPr dirty="0" sz="1100" spc="-100">
                <a:latin typeface="Arial Black"/>
                <a:cs typeface="Arial Black"/>
              </a:rPr>
              <a:t> </a:t>
            </a:r>
            <a:r>
              <a:rPr dirty="0" sz="1100" spc="-160">
                <a:latin typeface="Arial Black"/>
                <a:cs typeface="Arial Black"/>
              </a:rPr>
              <a:t>level.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211677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3333864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5300" y="3195635"/>
            <a:ext cx="1868805" cy="259079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Kevin</a:t>
            </a:r>
            <a:r>
              <a:rPr dirty="0" sz="6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Morris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Felony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Disenfranchisement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and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Neighborhood</a:t>
            </a:r>
            <a:r>
              <a:rPr dirty="0" sz="600" spc="-1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Turnout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Brennan Center </a:t>
            </a:r>
            <a:r>
              <a:rPr dirty="0"/>
              <a:t>for</a:t>
            </a:r>
            <a:r>
              <a:rPr dirty="0" spc="90"/>
              <a:t> </a:t>
            </a:r>
            <a:r>
              <a:rPr dirty="0" spc="-10"/>
              <a:t>Justice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86702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50">
                <a:solidFill>
                  <a:srgbClr val="FFFFFF"/>
                </a:solidFill>
                <a:latin typeface="Tahoma"/>
                <a:cs typeface="Tahoma"/>
              </a:rPr>
              <a:t>We </a:t>
            </a: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Made</a:t>
            </a:r>
            <a:r>
              <a:rPr dirty="0" sz="1400" spc="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FFFFFF"/>
                </a:solidFill>
                <a:latin typeface="Tahoma"/>
                <a:cs typeface="Tahoma"/>
              </a:rPr>
              <a:t>It!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427097"/>
            <a:ext cx="1264920" cy="52197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7900"/>
              </a:lnSpc>
              <a:spcBef>
                <a:spcPts val="100"/>
              </a:spcBef>
            </a:pPr>
            <a:r>
              <a:rPr dirty="0" sz="1100" spc="-155">
                <a:solidFill>
                  <a:srgbClr val="000000"/>
                </a:solidFill>
                <a:latin typeface="Arial Black"/>
                <a:cs typeface="Arial Black"/>
              </a:rPr>
              <a:t>Thanks!  </a:t>
            </a:r>
            <a:r>
              <a:rPr dirty="0" sz="1100" spc="-165">
                <a:solidFill>
                  <a:srgbClr val="000000"/>
                </a:solidFill>
                <a:latin typeface="Arial Black"/>
                <a:cs typeface="Arial Black"/>
                <a:hlinkClick r:id="rId2"/>
              </a:rPr>
              <a:t>kevin.morris@nyu.edu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11677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333864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5300" y="3195635"/>
            <a:ext cx="1868805" cy="259079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Kevin</a:t>
            </a:r>
            <a:r>
              <a:rPr dirty="0" sz="6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Morris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Felony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Disenfranchisement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Neighborhood</a:t>
            </a:r>
            <a:r>
              <a:rPr dirty="0" sz="600" spc="-1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Turnout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Brennan Center </a:t>
            </a:r>
            <a:r>
              <a:rPr dirty="0"/>
              <a:t>for</a:t>
            </a:r>
            <a:r>
              <a:rPr dirty="0" spc="90"/>
              <a:t> </a:t>
            </a:r>
            <a:r>
              <a:rPr dirty="0" spc="-10"/>
              <a:t>Justice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6702"/>
            <a:ext cx="4608195" cy="350520"/>
          </a:xfrm>
          <a:prstGeom prst="rect"/>
          <a:solidFill>
            <a:srgbClr val="3333B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65"/>
              <a:t>References</a:t>
            </a:r>
            <a:r>
              <a:rPr dirty="0" spc="25"/>
              <a:t> </a:t>
            </a:r>
            <a:r>
              <a:rPr dirty="0" spc="-145"/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885455"/>
            <a:ext cx="3913504" cy="19919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20345" marR="9525" indent="-208279">
              <a:lnSpc>
                <a:spcPct val="102600"/>
              </a:lnSpc>
              <a:spcBef>
                <a:spcPts val="55"/>
              </a:spcBef>
            </a:pPr>
            <a:r>
              <a:rPr dirty="0" sz="1100" spc="-195">
                <a:latin typeface="Arial Black"/>
                <a:cs typeface="Arial Black"/>
              </a:rPr>
              <a:t>Bowers, </a:t>
            </a:r>
            <a:r>
              <a:rPr dirty="0" sz="1100" spc="-155">
                <a:latin typeface="Arial Black"/>
                <a:cs typeface="Arial Black"/>
              </a:rPr>
              <a:t>Melanie, </a:t>
            </a:r>
            <a:r>
              <a:rPr dirty="0" sz="1100" spc="-185">
                <a:latin typeface="Arial Black"/>
                <a:cs typeface="Arial Black"/>
              </a:rPr>
              <a:t>and </a:t>
            </a:r>
            <a:r>
              <a:rPr dirty="0" sz="1100" spc="-160">
                <a:latin typeface="Arial Black"/>
                <a:cs typeface="Arial Black"/>
              </a:rPr>
              <a:t>Robert </a:t>
            </a:r>
            <a:r>
              <a:rPr dirty="0" sz="1100" spc="-110">
                <a:latin typeface="Arial Black"/>
                <a:cs typeface="Arial Black"/>
              </a:rPr>
              <a:t>R. </a:t>
            </a:r>
            <a:r>
              <a:rPr dirty="0" sz="1100" spc="-160">
                <a:latin typeface="Arial Black"/>
                <a:cs typeface="Arial Black"/>
              </a:rPr>
              <a:t>Preuhs. </a:t>
            </a:r>
            <a:r>
              <a:rPr dirty="0" sz="1100" spc="-165">
                <a:latin typeface="Arial Black"/>
                <a:cs typeface="Arial Black"/>
              </a:rPr>
              <a:t>2009. </a:t>
            </a:r>
            <a:r>
              <a:rPr dirty="0" sz="1100" spc="-145">
                <a:latin typeface="Arial Black"/>
                <a:cs typeface="Arial Black"/>
              </a:rPr>
              <a:t>“Collateral  </a:t>
            </a:r>
            <a:r>
              <a:rPr dirty="0" sz="1100" spc="-215">
                <a:latin typeface="Arial Black"/>
                <a:cs typeface="Arial Black"/>
              </a:rPr>
              <a:t>Consequences </a:t>
            </a:r>
            <a:r>
              <a:rPr dirty="0" sz="1100" spc="-145">
                <a:latin typeface="Arial Black"/>
                <a:cs typeface="Arial Black"/>
              </a:rPr>
              <a:t>of </a:t>
            </a:r>
            <a:r>
              <a:rPr dirty="0" sz="1100" spc="-210">
                <a:latin typeface="Arial Black"/>
                <a:cs typeface="Arial Black"/>
              </a:rPr>
              <a:t>a  </a:t>
            </a:r>
            <a:r>
              <a:rPr dirty="0" sz="1100" spc="-155">
                <a:latin typeface="Arial Black"/>
                <a:cs typeface="Arial Black"/>
              </a:rPr>
              <a:t>Collateral Penalty: </a:t>
            </a:r>
            <a:r>
              <a:rPr dirty="0" sz="1100" spc="-160">
                <a:latin typeface="Arial Black"/>
                <a:cs typeface="Arial Black"/>
              </a:rPr>
              <a:t>The </a:t>
            </a:r>
            <a:r>
              <a:rPr dirty="0" sz="1100" spc="-180">
                <a:latin typeface="Arial Black"/>
                <a:cs typeface="Arial Black"/>
              </a:rPr>
              <a:t>Negative </a:t>
            </a:r>
            <a:r>
              <a:rPr dirty="0" sz="1100" spc="-160">
                <a:latin typeface="Arial Black"/>
                <a:cs typeface="Arial Black"/>
              </a:rPr>
              <a:t>Effect </a:t>
            </a:r>
            <a:r>
              <a:rPr dirty="0" sz="1100" spc="-145">
                <a:latin typeface="Arial Black"/>
                <a:cs typeface="Arial Black"/>
              </a:rPr>
              <a:t>of  </a:t>
            </a:r>
            <a:r>
              <a:rPr dirty="0" sz="1100" spc="-175">
                <a:latin typeface="Arial Black"/>
                <a:cs typeface="Arial Black"/>
              </a:rPr>
              <a:t>Felon </a:t>
            </a:r>
            <a:r>
              <a:rPr dirty="0" sz="1100" spc="-180">
                <a:latin typeface="Arial Black"/>
                <a:cs typeface="Arial Black"/>
              </a:rPr>
              <a:t>Disenfranchisement </a:t>
            </a:r>
            <a:r>
              <a:rPr dirty="0" sz="1100" spc="-235">
                <a:latin typeface="Arial Black"/>
                <a:cs typeface="Arial Black"/>
              </a:rPr>
              <a:t>Laws </a:t>
            </a:r>
            <a:r>
              <a:rPr dirty="0" sz="1100" spc="-180">
                <a:latin typeface="Arial Black"/>
                <a:cs typeface="Arial Black"/>
              </a:rPr>
              <a:t>on </a:t>
            </a:r>
            <a:r>
              <a:rPr dirty="0" sz="1100" spc="-175">
                <a:latin typeface="Arial Black"/>
                <a:cs typeface="Arial Black"/>
              </a:rPr>
              <a:t>the </a:t>
            </a:r>
            <a:r>
              <a:rPr dirty="0" sz="1100" spc="-145">
                <a:latin typeface="Arial Black"/>
                <a:cs typeface="Arial Black"/>
              </a:rPr>
              <a:t>Political </a:t>
            </a:r>
            <a:r>
              <a:rPr dirty="0" sz="1100" spc="-155">
                <a:latin typeface="Arial Black"/>
                <a:cs typeface="Arial Black"/>
              </a:rPr>
              <a:t>Participation </a:t>
            </a:r>
            <a:r>
              <a:rPr dirty="0" sz="1100" spc="-145">
                <a:latin typeface="Arial Black"/>
                <a:cs typeface="Arial Black"/>
              </a:rPr>
              <a:t>of  </a:t>
            </a:r>
            <a:r>
              <a:rPr dirty="0" sz="1100" spc="-170">
                <a:latin typeface="Arial Black"/>
                <a:cs typeface="Arial Black"/>
              </a:rPr>
              <a:t>Nonfelons.” </a:t>
            </a:r>
            <a:r>
              <a:rPr dirty="0" sz="1100" spc="-35" i="1">
                <a:latin typeface="Trebuchet MS"/>
                <a:cs typeface="Trebuchet MS"/>
              </a:rPr>
              <a:t>Social </a:t>
            </a:r>
            <a:r>
              <a:rPr dirty="0" sz="1100" spc="-45" i="1">
                <a:latin typeface="Trebuchet MS"/>
                <a:cs typeface="Trebuchet MS"/>
              </a:rPr>
              <a:t>Science </a:t>
            </a:r>
            <a:r>
              <a:rPr dirty="0" sz="1100" spc="-65" i="1">
                <a:latin typeface="Trebuchet MS"/>
                <a:cs typeface="Trebuchet MS"/>
              </a:rPr>
              <a:t>Quarterly </a:t>
            </a:r>
            <a:r>
              <a:rPr dirty="0" sz="1100" spc="-190">
                <a:latin typeface="Arial Black"/>
                <a:cs typeface="Arial Black"/>
              </a:rPr>
              <a:t>90 </a:t>
            </a:r>
            <a:r>
              <a:rPr dirty="0" sz="1100" spc="-65">
                <a:latin typeface="Arial Black"/>
                <a:cs typeface="Arial Black"/>
              </a:rPr>
              <a:t>(3): </a:t>
            </a:r>
            <a:r>
              <a:rPr dirty="0" sz="1100" spc="-145">
                <a:latin typeface="Arial Black"/>
                <a:cs typeface="Arial Black"/>
              </a:rPr>
              <a:t>722–43.  </a:t>
            </a:r>
            <a:r>
              <a:rPr dirty="0" sz="1100" spc="-120">
                <a:latin typeface="Arial Black"/>
                <a:cs typeface="Arial Black"/>
                <a:hlinkClick r:id="rId2"/>
              </a:rPr>
              <a:t>https://doi.org/10.1111/j.1540-6237.2009.00640.x</a:t>
            </a:r>
            <a:r>
              <a:rPr dirty="0" sz="1100" spc="-120">
                <a:latin typeface="Arial Black"/>
                <a:cs typeface="Arial Black"/>
              </a:rPr>
              <a:t>.</a:t>
            </a:r>
            <a:endParaRPr sz="1100">
              <a:latin typeface="Arial Black"/>
              <a:cs typeface="Arial Black"/>
            </a:endParaRPr>
          </a:p>
          <a:p>
            <a:pPr marL="220345" marR="5080" indent="-208279">
              <a:lnSpc>
                <a:spcPct val="102600"/>
              </a:lnSpc>
              <a:spcBef>
                <a:spcPts val="625"/>
              </a:spcBef>
            </a:pPr>
            <a:r>
              <a:rPr dirty="0" sz="1100" spc="-150">
                <a:latin typeface="Arial Black"/>
                <a:cs typeface="Arial Black"/>
              </a:rPr>
              <a:t>Burch, Traci. </a:t>
            </a:r>
            <a:r>
              <a:rPr dirty="0" sz="1100" spc="-165">
                <a:latin typeface="Arial Black"/>
                <a:cs typeface="Arial Black"/>
              </a:rPr>
              <a:t>2013. </a:t>
            </a:r>
            <a:r>
              <a:rPr dirty="0" sz="1100" spc="-160">
                <a:latin typeface="Arial Black"/>
                <a:cs typeface="Arial Black"/>
              </a:rPr>
              <a:t>“Effects </a:t>
            </a:r>
            <a:r>
              <a:rPr dirty="0" sz="1100" spc="-145">
                <a:latin typeface="Arial Black"/>
                <a:cs typeface="Arial Black"/>
              </a:rPr>
              <a:t>of </a:t>
            </a:r>
            <a:r>
              <a:rPr dirty="0" sz="1100" spc="-180">
                <a:latin typeface="Arial Black"/>
                <a:cs typeface="Arial Black"/>
              </a:rPr>
              <a:t>Imprisonment </a:t>
            </a:r>
            <a:r>
              <a:rPr dirty="0" sz="1100" spc="-185">
                <a:latin typeface="Arial Black"/>
                <a:cs typeface="Arial Black"/>
              </a:rPr>
              <a:t>and </a:t>
            </a:r>
            <a:r>
              <a:rPr dirty="0" sz="1100" spc="-175">
                <a:latin typeface="Arial Black"/>
                <a:cs typeface="Arial Black"/>
              </a:rPr>
              <a:t>Community  </a:t>
            </a:r>
            <a:r>
              <a:rPr dirty="0" sz="1100" spc="-170">
                <a:latin typeface="Arial Black"/>
                <a:cs typeface="Arial Black"/>
              </a:rPr>
              <a:t>Supervision </a:t>
            </a:r>
            <a:r>
              <a:rPr dirty="0" sz="1100" spc="-180">
                <a:latin typeface="Arial Black"/>
                <a:cs typeface="Arial Black"/>
              </a:rPr>
              <a:t>on </a:t>
            </a:r>
            <a:r>
              <a:rPr dirty="0" sz="1100" spc="-170">
                <a:latin typeface="Arial Black"/>
                <a:cs typeface="Arial Black"/>
              </a:rPr>
              <a:t>Neighborhood </a:t>
            </a:r>
            <a:r>
              <a:rPr dirty="0" sz="1100" spc="-145">
                <a:latin typeface="Arial Black"/>
                <a:cs typeface="Arial Black"/>
              </a:rPr>
              <a:t>Political </a:t>
            </a:r>
            <a:r>
              <a:rPr dirty="0" sz="1100" spc="-155">
                <a:latin typeface="Arial Black"/>
                <a:cs typeface="Arial Black"/>
              </a:rPr>
              <a:t>Participation </a:t>
            </a:r>
            <a:r>
              <a:rPr dirty="0" sz="1100" spc="-140">
                <a:latin typeface="Arial Black"/>
                <a:cs typeface="Arial Black"/>
              </a:rPr>
              <a:t>in </a:t>
            </a:r>
            <a:r>
              <a:rPr dirty="0" sz="1100" spc="-150">
                <a:latin typeface="Arial Black"/>
                <a:cs typeface="Arial Black"/>
              </a:rPr>
              <a:t>North  </a:t>
            </a:r>
            <a:r>
              <a:rPr dirty="0" sz="1100" spc="-155">
                <a:latin typeface="Arial Black"/>
                <a:cs typeface="Arial Black"/>
              </a:rPr>
              <a:t>Carolina.” </a:t>
            </a:r>
            <a:r>
              <a:rPr dirty="0" sz="1100" spc="-160">
                <a:latin typeface="Arial Black"/>
                <a:cs typeface="Arial Black"/>
              </a:rPr>
              <a:t>Edited </a:t>
            </a:r>
            <a:r>
              <a:rPr dirty="0" sz="1100" spc="-185">
                <a:latin typeface="Arial Black"/>
                <a:cs typeface="Arial Black"/>
              </a:rPr>
              <a:t>by </a:t>
            </a:r>
            <a:r>
              <a:rPr dirty="0" sz="1100" spc="-165">
                <a:latin typeface="Arial Black"/>
                <a:cs typeface="Arial Black"/>
              </a:rPr>
              <a:t>Christopher </a:t>
            </a:r>
            <a:r>
              <a:rPr dirty="0" sz="1100" spc="-155">
                <a:latin typeface="Arial Black"/>
                <a:cs typeface="Arial Black"/>
              </a:rPr>
              <a:t>Wildeman, </a:t>
            </a:r>
            <a:r>
              <a:rPr dirty="0" sz="1100" spc="-210">
                <a:latin typeface="Arial Black"/>
                <a:cs typeface="Arial Black"/>
              </a:rPr>
              <a:t>Jacob</a:t>
            </a:r>
            <a:r>
              <a:rPr dirty="0" sz="1100" spc="-55">
                <a:latin typeface="Arial Black"/>
                <a:cs typeface="Arial Black"/>
              </a:rPr>
              <a:t> </a:t>
            </a:r>
            <a:r>
              <a:rPr dirty="0" sz="1100" spc="-130">
                <a:latin typeface="Arial Black"/>
                <a:cs typeface="Arial Black"/>
              </a:rPr>
              <a:t>S. </a:t>
            </a:r>
            <a:r>
              <a:rPr dirty="0" sz="1100" spc="-180">
                <a:latin typeface="Arial Black"/>
                <a:cs typeface="Arial Black"/>
              </a:rPr>
              <a:t>Hacker,  </a:t>
            </a:r>
            <a:r>
              <a:rPr dirty="0" sz="1100" spc="-185">
                <a:latin typeface="Arial Black"/>
                <a:cs typeface="Arial Black"/>
              </a:rPr>
              <a:t>and </a:t>
            </a:r>
            <a:r>
              <a:rPr dirty="0" sz="1100" spc="-200">
                <a:latin typeface="Arial Black"/>
                <a:cs typeface="Arial Black"/>
              </a:rPr>
              <a:t>Vesla </a:t>
            </a:r>
            <a:r>
              <a:rPr dirty="0" sz="1100" spc="-75">
                <a:latin typeface="Arial Black"/>
                <a:cs typeface="Arial Black"/>
              </a:rPr>
              <a:t>M. </a:t>
            </a:r>
            <a:r>
              <a:rPr dirty="0" sz="1100" spc="-165">
                <a:latin typeface="Arial Black"/>
                <a:cs typeface="Arial Black"/>
              </a:rPr>
              <a:t>Weaver. </a:t>
            </a:r>
            <a:r>
              <a:rPr dirty="0" sz="1100" spc="-20" i="1">
                <a:latin typeface="Trebuchet MS"/>
                <a:cs typeface="Trebuchet MS"/>
              </a:rPr>
              <a:t>The </a:t>
            </a:r>
            <a:r>
              <a:rPr dirty="0" sz="1100" spc="60" i="1">
                <a:latin typeface="Trebuchet MS"/>
                <a:cs typeface="Trebuchet MS"/>
              </a:rPr>
              <a:t>ANNALS </a:t>
            </a:r>
            <a:r>
              <a:rPr dirty="0" sz="1100" spc="-80" i="1">
                <a:latin typeface="Trebuchet MS"/>
                <a:cs typeface="Trebuchet MS"/>
              </a:rPr>
              <a:t>of </a:t>
            </a:r>
            <a:r>
              <a:rPr dirty="0" sz="1100" spc="-75" i="1">
                <a:latin typeface="Trebuchet MS"/>
                <a:cs typeface="Trebuchet MS"/>
              </a:rPr>
              <a:t>the </a:t>
            </a:r>
            <a:r>
              <a:rPr dirty="0" sz="1100" spc="-50" i="1">
                <a:latin typeface="Trebuchet MS"/>
                <a:cs typeface="Trebuchet MS"/>
              </a:rPr>
              <a:t>American </a:t>
            </a:r>
            <a:r>
              <a:rPr dirty="0" sz="1100" spc="-45" i="1">
                <a:latin typeface="Trebuchet MS"/>
                <a:cs typeface="Trebuchet MS"/>
              </a:rPr>
              <a:t>Academy  </a:t>
            </a:r>
            <a:r>
              <a:rPr dirty="0" sz="1100" spc="-80" i="1">
                <a:latin typeface="Trebuchet MS"/>
                <a:cs typeface="Trebuchet MS"/>
              </a:rPr>
              <a:t>of </a:t>
            </a:r>
            <a:r>
              <a:rPr dirty="0" sz="1100" spc="-55" i="1">
                <a:latin typeface="Trebuchet MS"/>
                <a:cs typeface="Trebuchet MS"/>
              </a:rPr>
              <a:t>Political </a:t>
            </a:r>
            <a:r>
              <a:rPr dirty="0" sz="1100" spc="-50" i="1">
                <a:latin typeface="Trebuchet MS"/>
                <a:cs typeface="Trebuchet MS"/>
              </a:rPr>
              <a:t>and </a:t>
            </a:r>
            <a:r>
              <a:rPr dirty="0" sz="1100" spc="-35" i="1">
                <a:latin typeface="Trebuchet MS"/>
                <a:cs typeface="Trebuchet MS"/>
              </a:rPr>
              <a:t>Social </a:t>
            </a:r>
            <a:r>
              <a:rPr dirty="0" sz="1100" spc="-45" i="1">
                <a:latin typeface="Trebuchet MS"/>
                <a:cs typeface="Trebuchet MS"/>
              </a:rPr>
              <a:t>Science </a:t>
            </a:r>
            <a:r>
              <a:rPr dirty="0" sz="1100" spc="-190">
                <a:latin typeface="Arial Black"/>
                <a:cs typeface="Arial Black"/>
              </a:rPr>
              <a:t>651 </a:t>
            </a:r>
            <a:r>
              <a:rPr dirty="0" sz="1100" spc="-65">
                <a:latin typeface="Arial Black"/>
                <a:cs typeface="Arial Black"/>
              </a:rPr>
              <a:t>(1): </a:t>
            </a:r>
            <a:r>
              <a:rPr dirty="0" sz="1100" spc="-150">
                <a:latin typeface="Arial Black"/>
                <a:cs typeface="Arial Black"/>
              </a:rPr>
              <a:t>184–201.  </a:t>
            </a:r>
            <a:r>
              <a:rPr dirty="0" sz="1100" spc="-130">
                <a:latin typeface="Arial Black"/>
                <a:cs typeface="Arial Black"/>
                <a:hlinkClick r:id="rId3"/>
              </a:rPr>
              <a:t>https://doi.org/10.1177/0002716213503093</a:t>
            </a:r>
            <a:r>
              <a:rPr dirty="0" sz="1100" spc="-130">
                <a:latin typeface="Arial Black"/>
                <a:cs typeface="Arial Black"/>
              </a:rPr>
              <a:t>.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11677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333864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5300" y="3195635"/>
            <a:ext cx="1868805" cy="259079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Kevin</a:t>
            </a:r>
            <a:r>
              <a:rPr dirty="0" sz="6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Morris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Felony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Disenfranchisement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and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Neighborhood</a:t>
            </a:r>
            <a:r>
              <a:rPr dirty="0" sz="600" spc="-10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Turnout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Brennan Center </a:t>
            </a:r>
            <a:r>
              <a:rPr dirty="0"/>
              <a:t>for</a:t>
            </a:r>
            <a:r>
              <a:rPr dirty="0" spc="90"/>
              <a:t> </a:t>
            </a:r>
            <a:r>
              <a:rPr dirty="0" spc="-10"/>
              <a:t>Justice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6702"/>
            <a:ext cx="4608195" cy="350520"/>
          </a:xfrm>
          <a:prstGeom prst="rect"/>
          <a:solidFill>
            <a:srgbClr val="3333B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65"/>
              <a:t>References</a:t>
            </a:r>
            <a:r>
              <a:rPr dirty="0" spc="25"/>
              <a:t> </a:t>
            </a:r>
            <a:r>
              <a:rPr dirty="0" spc="-125"/>
              <a:t>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738935"/>
            <a:ext cx="3913504" cy="224091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20345" marR="5080" indent="-208279">
              <a:lnSpc>
                <a:spcPct val="102600"/>
              </a:lnSpc>
              <a:spcBef>
                <a:spcPts val="55"/>
              </a:spcBef>
            </a:pPr>
            <a:r>
              <a:rPr dirty="0" sz="1100" spc="-145">
                <a:latin typeface="Arial Black"/>
                <a:cs typeface="Arial Black"/>
              </a:rPr>
              <a:t>Cho, </a:t>
            </a:r>
            <a:r>
              <a:rPr dirty="0" sz="1100" spc="-175">
                <a:latin typeface="Arial Black"/>
                <a:cs typeface="Arial Black"/>
              </a:rPr>
              <a:t>Wendy </a:t>
            </a:r>
            <a:r>
              <a:rPr dirty="0" sz="1100" spc="-114">
                <a:latin typeface="Arial Black"/>
                <a:cs typeface="Arial Black"/>
              </a:rPr>
              <a:t>K. </a:t>
            </a:r>
            <a:r>
              <a:rPr dirty="0" sz="1100" spc="-165">
                <a:latin typeface="Arial Black"/>
                <a:cs typeface="Arial Black"/>
              </a:rPr>
              <a:t>Tam, </a:t>
            </a:r>
            <a:r>
              <a:rPr dirty="0" sz="1100" spc="-235">
                <a:latin typeface="Arial Black"/>
                <a:cs typeface="Arial Black"/>
              </a:rPr>
              <a:t>James </a:t>
            </a:r>
            <a:r>
              <a:rPr dirty="0" sz="1100" spc="-130">
                <a:latin typeface="Arial Black"/>
                <a:cs typeface="Arial Black"/>
              </a:rPr>
              <a:t>G. </a:t>
            </a:r>
            <a:r>
              <a:rPr dirty="0" sz="1100" spc="-160">
                <a:latin typeface="Arial Black"/>
                <a:cs typeface="Arial Black"/>
              </a:rPr>
              <a:t>Gimpel, </a:t>
            </a:r>
            <a:r>
              <a:rPr dirty="0" sz="1100" spc="-185">
                <a:latin typeface="Arial Black"/>
                <a:cs typeface="Arial Black"/>
              </a:rPr>
              <a:t>and </a:t>
            </a:r>
            <a:r>
              <a:rPr dirty="0" sz="1100" spc="-204">
                <a:latin typeface="Arial Black"/>
                <a:cs typeface="Arial Black"/>
              </a:rPr>
              <a:t>Joshua </a:t>
            </a:r>
            <a:r>
              <a:rPr dirty="0" sz="1100" spc="-145">
                <a:latin typeface="Arial Black"/>
                <a:cs typeface="Arial Black"/>
              </a:rPr>
              <a:t>J. </a:t>
            </a:r>
            <a:r>
              <a:rPr dirty="0" sz="1100" spc="-150">
                <a:latin typeface="Arial Black"/>
                <a:cs typeface="Arial Black"/>
              </a:rPr>
              <a:t>Dyck. </a:t>
            </a:r>
            <a:r>
              <a:rPr dirty="0" sz="1100" spc="-165">
                <a:latin typeface="Arial Black"/>
                <a:cs typeface="Arial Black"/>
              </a:rPr>
              <a:t>2006.  </a:t>
            </a:r>
            <a:r>
              <a:rPr dirty="0" sz="1100" spc="-160">
                <a:latin typeface="Arial Black"/>
                <a:cs typeface="Arial Black"/>
              </a:rPr>
              <a:t>“Residential Concentration, </a:t>
            </a:r>
            <a:r>
              <a:rPr dirty="0" sz="1100" spc="-145">
                <a:latin typeface="Arial Black"/>
                <a:cs typeface="Arial Black"/>
              </a:rPr>
              <a:t>Political </a:t>
            </a:r>
            <a:r>
              <a:rPr dirty="0" sz="1100" spc="-150">
                <a:latin typeface="Arial Black"/>
                <a:cs typeface="Arial Black"/>
              </a:rPr>
              <a:t>Socialization, </a:t>
            </a:r>
            <a:r>
              <a:rPr dirty="0" sz="1100" spc="-185">
                <a:latin typeface="Arial Black"/>
                <a:cs typeface="Arial Black"/>
              </a:rPr>
              <a:t>and </a:t>
            </a:r>
            <a:r>
              <a:rPr dirty="0" sz="1100" spc="-165">
                <a:latin typeface="Arial Black"/>
                <a:cs typeface="Arial Black"/>
              </a:rPr>
              <a:t>Voter  </a:t>
            </a:r>
            <a:r>
              <a:rPr dirty="0" sz="1100" spc="-145">
                <a:latin typeface="Arial Black"/>
                <a:cs typeface="Arial Black"/>
              </a:rPr>
              <a:t>Turnout.” </a:t>
            </a:r>
            <a:r>
              <a:rPr dirty="0" sz="1100" spc="-20" i="1">
                <a:latin typeface="Trebuchet MS"/>
                <a:cs typeface="Trebuchet MS"/>
              </a:rPr>
              <a:t>The </a:t>
            </a:r>
            <a:r>
              <a:rPr dirty="0" sz="1100" spc="-55" i="1">
                <a:latin typeface="Trebuchet MS"/>
                <a:cs typeface="Trebuchet MS"/>
              </a:rPr>
              <a:t>Journal </a:t>
            </a:r>
            <a:r>
              <a:rPr dirty="0" sz="1100" spc="-80" i="1">
                <a:latin typeface="Trebuchet MS"/>
                <a:cs typeface="Trebuchet MS"/>
              </a:rPr>
              <a:t>of </a:t>
            </a:r>
            <a:r>
              <a:rPr dirty="0" sz="1100" spc="-45" i="1">
                <a:latin typeface="Trebuchet MS"/>
                <a:cs typeface="Trebuchet MS"/>
              </a:rPr>
              <a:t>Politics </a:t>
            </a:r>
            <a:r>
              <a:rPr dirty="0" sz="1100" spc="-190">
                <a:latin typeface="Arial Black"/>
                <a:cs typeface="Arial Black"/>
              </a:rPr>
              <a:t>68 </a:t>
            </a:r>
            <a:r>
              <a:rPr dirty="0" sz="1100" spc="-65">
                <a:latin typeface="Arial Black"/>
                <a:cs typeface="Arial Black"/>
              </a:rPr>
              <a:t>(1): </a:t>
            </a:r>
            <a:r>
              <a:rPr dirty="0" sz="1100" spc="-145">
                <a:latin typeface="Arial Black"/>
                <a:cs typeface="Arial Black"/>
              </a:rPr>
              <a:t>156–67.  </a:t>
            </a:r>
            <a:r>
              <a:rPr dirty="0" sz="1100" spc="-120">
                <a:latin typeface="Arial Black"/>
                <a:cs typeface="Arial Black"/>
                <a:hlinkClick r:id="rId2"/>
              </a:rPr>
              <a:t>https://doi.org/10.1111/j.1468-2508.2006.00377.x</a:t>
            </a:r>
            <a:r>
              <a:rPr dirty="0" sz="1100" spc="-120">
                <a:latin typeface="Arial Black"/>
                <a:cs typeface="Arial Black"/>
              </a:rPr>
              <a:t>.</a:t>
            </a:r>
            <a:endParaRPr sz="1100">
              <a:latin typeface="Arial Black"/>
              <a:cs typeface="Arial Black"/>
            </a:endParaRPr>
          </a:p>
          <a:p>
            <a:pPr marL="220345" marR="106045" indent="-208279">
              <a:lnSpc>
                <a:spcPct val="102600"/>
              </a:lnSpc>
              <a:spcBef>
                <a:spcPts val="615"/>
              </a:spcBef>
            </a:pPr>
            <a:r>
              <a:rPr dirty="0" sz="1100" spc="-170">
                <a:latin typeface="Arial Black"/>
                <a:cs typeface="Arial Black"/>
              </a:rPr>
              <a:t>Foladare, </a:t>
            </a:r>
            <a:r>
              <a:rPr dirty="0" sz="1100" spc="-150">
                <a:latin typeface="Arial Black"/>
                <a:cs typeface="Arial Black"/>
              </a:rPr>
              <a:t>Irving </a:t>
            </a:r>
            <a:r>
              <a:rPr dirty="0" sz="1100" spc="-130">
                <a:latin typeface="Arial Black"/>
                <a:cs typeface="Arial Black"/>
              </a:rPr>
              <a:t>S. </a:t>
            </a:r>
            <a:r>
              <a:rPr dirty="0" sz="1100" spc="-165">
                <a:latin typeface="Arial Black"/>
                <a:cs typeface="Arial Black"/>
              </a:rPr>
              <a:t>1968. </a:t>
            </a:r>
            <a:r>
              <a:rPr dirty="0" sz="1100" spc="-130">
                <a:latin typeface="Arial Black"/>
                <a:cs typeface="Arial Black"/>
              </a:rPr>
              <a:t>“The </a:t>
            </a:r>
            <a:r>
              <a:rPr dirty="0" sz="1100" spc="-160">
                <a:latin typeface="Arial Black"/>
                <a:cs typeface="Arial Black"/>
              </a:rPr>
              <a:t>Effect </a:t>
            </a:r>
            <a:r>
              <a:rPr dirty="0" sz="1100" spc="-145">
                <a:latin typeface="Arial Black"/>
                <a:cs typeface="Arial Black"/>
              </a:rPr>
              <a:t>of </a:t>
            </a:r>
            <a:r>
              <a:rPr dirty="0" sz="1100" spc="-170">
                <a:latin typeface="Arial Black"/>
                <a:cs typeface="Arial Black"/>
              </a:rPr>
              <a:t>Neighborhood </a:t>
            </a:r>
            <a:r>
              <a:rPr dirty="0" sz="1100" spc="-180">
                <a:latin typeface="Arial Black"/>
                <a:cs typeface="Arial Black"/>
              </a:rPr>
              <a:t>on </a:t>
            </a:r>
            <a:r>
              <a:rPr dirty="0" sz="1100" spc="-155">
                <a:latin typeface="Arial Black"/>
                <a:cs typeface="Arial Black"/>
              </a:rPr>
              <a:t>Voting  </a:t>
            </a:r>
            <a:r>
              <a:rPr dirty="0" sz="1100" spc="-165">
                <a:latin typeface="Arial Black"/>
                <a:cs typeface="Arial Black"/>
              </a:rPr>
              <a:t>Behavior.” </a:t>
            </a:r>
            <a:r>
              <a:rPr dirty="0" sz="1100" spc="-55" i="1">
                <a:latin typeface="Trebuchet MS"/>
                <a:cs typeface="Trebuchet MS"/>
              </a:rPr>
              <a:t>Political </a:t>
            </a:r>
            <a:r>
              <a:rPr dirty="0" sz="1100" spc="-45" i="1">
                <a:latin typeface="Trebuchet MS"/>
                <a:cs typeface="Trebuchet MS"/>
              </a:rPr>
              <a:t>Science </a:t>
            </a:r>
            <a:r>
              <a:rPr dirty="0" sz="1100" spc="-65" i="1">
                <a:latin typeface="Trebuchet MS"/>
                <a:cs typeface="Trebuchet MS"/>
              </a:rPr>
              <a:t>Quarterly </a:t>
            </a:r>
            <a:r>
              <a:rPr dirty="0" sz="1100" spc="-190">
                <a:latin typeface="Arial Black"/>
                <a:cs typeface="Arial Black"/>
              </a:rPr>
              <a:t>83 </a:t>
            </a:r>
            <a:r>
              <a:rPr dirty="0" sz="1100" spc="-65">
                <a:latin typeface="Arial Black"/>
                <a:cs typeface="Arial Black"/>
              </a:rPr>
              <a:t>(4): </a:t>
            </a:r>
            <a:r>
              <a:rPr dirty="0" sz="1100" spc="-160">
                <a:latin typeface="Arial Black"/>
                <a:cs typeface="Arial Black"/>
              </a:rPr>
              <a:t>516.  </a:t>
            </a:r>
            <a:r>
              <a:rPr dirty="0" sz="1100" spc="-110">
                <a:latin typeface="Arial Black"/>
                <a:cs typeface="Arial Black"/>
                <a:hlinkClick r:id="rId3"/>
              </a:rPr>
              <a:t>https://doi.org/10.2307/2146812</a:t>
            </a:r>
            <a:r>
              <a:rPr dirty="0" sz="1100" spc="-110">
                <a:latin typeface="Arial Black"/>
                <a:cs typeface="Arial Black"/>
              </a:rPr>
              <a:t>.</a:t>
            </a:r>
            <a:endParaRPr sz="1100">
              <a:latin typeface="Arial Black"/>
              <a:cs typeface="Arial Black"/>
            </a:endParaRPr>
          </a:p>
          <a:p>
            <a:pPr marL="220345" marR="493395" indent="-208279">
              <a:lnSpc>
                <a:spcPct val="102600"/>
              </a:lnSpc>
              <a:spcBef>
                <a:spcPts val="620"/>
              </a:spcBef>
            </a:pPr>
            <a:r>
              <a:rPr dirty="0" sz="1100" spc="-175">
                <a:latin typeface="Arial Black"/>
                <a:cs typeface="Arial Black"/>
              </a:rPr>
              <a:t>Gelman, </a:t>
            </a:r>
            <a:r>
              <a:rPr dirty="0" sz="1100" spc="-170">
                <a:latin typeface="Arial Black"/>
                <a:cs typeface="Arial Black"/>
              </a:rPr>
              <a:t>Andrew, </a:t>
            </a:r>
            <a:r>
              <a:rPr dirty="0" sz="1100" spc="-175">
                <a:latin typeface="Arial Black"/>
                <a:cs typeface="Arial Black"/>
              </a:rPr>
              <a:t>Jeffrey </a:t>
            </a:r>
            <a:r>
              <a:rPr dirty="0" sz="1100" spc="-165">
                <a:latin typeface="Arial Black"/>
                <a:cs typeface="Arial Black"/>
              </a:rPr>
              <a:t>Fagan, </a:t>
            </a:r>
            <a:r>
              <a:rPr dirty="0" sz="1100" spc="-185">
                <a:latin typeface="Arial Black"/>
                <a:cs typeface="Arial Black"/>
              </a:rPr>
              <a:t>and </a:t>
            </a:r>
            <a:r>
              <a:rPr dirty="0" sz="1100" spc="-180">
                <a:latin typeface="Arial Black"/>
                <a:cs typeface="Arial Black"/>
              </a:rPr>
              <a:t>Alex </a:t>
            </a:r>
            <a:r>
              <a:rPr dirty="0" sz="1100" spc="-170">
                <a:latin typeface="Arial Black"/>
                <a:cs typeface="Arial Black"/>
              </a:rPr>
              <a:t>Kiss. </a:t>
            </a:r>
            <a:r>
              <a:rPr dirty="0" sz="1100" spc="-165">
                <a:latin typeface="Arial Black"/>
                <a:cs typeface="Arial Black"/>
              </a:rPr>
              <a:t>2007. </a:t>
            </a:r>
            <a:r>
              <a:rPr dirty="0" sz="1100" spc="-114">
                <a:latin typeface="Arial Black"/>
                <a:cs typeface="Arial Black"/>
              </a:rPr>
              <a:t>“An  </a:t>
            </a:r>
            <a:r>
              <a:rPr dirty="0" sz="1100" spc="-175">
                <a:latin typeface="Arial Black"/>
                <a:cs typeface="Arial Black"/>
              </a:rPr>
              <a:t>Analysis </a:t>
            </a:r>
            <a:r>
              <a:rPr dirty="0" sz="1100" spc="-145">
                <a:latin typeface="Arial Black"/>
                <a:cs typeface="Arial Black"/>
              </a:rPr>
              <a:t>of </a:t>
            </a:r>
            <a:r>
              <a:rPr dirty="0" sz="1100" spc="-175">
                <a:latin typeface="Arial Black"/>
                <a:cs typeface="Arial Black"/>
              </a:rPr>
              <a:t>the </a:t>
            </a:r>
            <a:r>
              <a:rPr dirty="0" sz="1100" spc="-229">
                <a:latin typeface="Arial Black"/>
                <a:cs typeface="Arial Black"/>
              </a:rPr>
              <a:t>New </a:t>
            </a:r>
            <a:r>
              <a:rPr dirty="0" sz="1100" spc="-190">
                <a:latin typeface="Arial Black"/>
                <a:cs typeface="Arial Black"/>
              </a:rPr>
              <a:t>York </a:t>
            </a:r>
            <a:r>
              <a:rPr dirty="0" sz="1100" spc="-140">
                <a:latin typeface="Arial Black"/>
                <a:cs typeface="Arial Black"/>
              </a:rPr>
              <a:t>City </a:t>
            </a:r>
            <a:r>
              <a:rPr dirty="0" sz="1100" spc="-175">
                <a:latin typeface="Arial Black"/>
                <a:cs typeface="Arial Black"/>
              </a:rPr>
              <a:t>Police</a:t>
            </a:r>
            <a:r>
              <a:rPr dirty="0" sz="1100" spc="-65">
                <a:latin typeface="Arial Black"/>
                <a:cs typeface="Arial Black"/>
              </a:rPr>
              <a:t> </a:t>
            </a:r>
            <a:r>
              <a:rPr dirty="0" sz="1100" spc="-180">
                <a:latin typeface="Arial Black"/>
                <a:cs typeface="Arial Black"/>
              </a:rPr>
              <a:t>Departments</a:t>
            </a:r>
            <a:endParaRPr sz="1100">
              <a:latin typeface="Arial Black"/>
              <a:cs typeface="Arial Black"/>
            </a:endParaRPr>
          </a:p>
          <a:p>
            <a:pPr marL="220345" marR="5080">
              <a:lnSpc>
                <a:spcPct val="102600"/>
              </a:lnSpc>
            </a:pPr>
            <a:r>
              <a:rPr dirty="0" sz="1100" spc="-135">
                <a:latin typeface="Arial Black"/>
                <a:cs typeface="Arial Black"/>
              </a:rPr>
              <a:t>“Stop-and-Frisk” </a:t>
            </a:r>
            <a:r>
              <a:rPr dirty="0" sz="1100" spc="-160">
                <a:latin typeface="Arial Black"/>
                <a:cs typeface="Arial Black"/>
              </a:rPr>
              <a:t>Policy </a:t>
            </a:r>
            <a:r>
              <a:rPr dirty="0" sz="1100" spc="-140">
                <a:latin typeface="Arial Black"/>
                <a:cs typeface="Arial Black"/>
              </a:rPr>
              <a:t>in </a:t>
            </a:r>
            <a:r>
              <a:rPr dirty="0" sz="1100" spc="-175">
                <a:latin typeface="Arial Black"/>
                <a:cs typeface="Arial Black"/>
              </a:rPr>
              <a:t>the </a:t>
            </a:r>
            <a:r>
              <a:rPr dirty="0" sz="1100" spc="-170">
                <a:latin typeface="Arial Black"/>
                <a:cs typeface="Arial Black"/>
              </a:rPr>
              <a:t>Context </a:t>
            </a:r>
            <a:r>
              <a:rPr dirty="0" sz="1100" spc="-145">
                <a:latin typeface="Arial Black"/>
                <a:cs typeface="Arial Black"/>
              </a:rPr>
              <a:t>of </a:t>
            </a:r>
            <a:r>
              <a:rPr dirty="0" sz="1100" spc="-180">
                <a:latin typeface="Arial Black"/>
                <a:cs typeface="Arial Black"/>
              </a:rPr>
              <a:t>Claims </a:t>
            </a:r>
            <a:r>
              <a:rPr dirty="0" sz="1100" spc="-145">
                <a:latin typeface="Arial Black"/>
                <a:cs typeface="Arial Black"/>
              </a:rPr>
              <a:t>of </a:t>
            </a:r>
            <a:r>
              <a:rPr dirty="0" sz="1100" spc="-175">
                <a:latin typeface="Arial Black"/>
                <a:cs typeface="Arial Black"/>
              </a:rPr>
              <a:t>Racial  </a:t>
            </a:r>
            <a:r>
              <a:rPr dirty="0" sz="1100" spc="-160">
                <a:latin typeface="Arial Black"/>
                <a:cs typeface="Arial Black"/>
              </a:rPr>
              <a:t>Bias.” </a:t>
            </a:r>
            <a:r>
              <a:rPr dirty="0" sz="1100" spc="-55" i="1">
                <a:latin typeface="Trebuchet MS"/>
                <a:cs typeface="Trebuchet MS"/>
              </a:rPr>
              <a:t>Journal </a:t>
            </a:r>
            <a:r>
              <a:rPr dirty="0" sz="1100" spc="-80" i="1">
                <a:latin typeface="Trebuchet MS"/>
                <a:cs typeface="Trebuchet MS"/>
              </a:rPr>
              <a:t>of </a:t>
            </a:r>
            <a:r>
              <a:rPr dirty="0" sz="1100" spc="-75" i="1">
                <a:latin typeface="Trebuchet MS"/>
                <a:cs typeface="Trebuchet MS"/>
              </a:rPr>
              <a:t>the </a:t>
            </a:r>
            <a:r>
              <a:rPr dirty="0" sz="1100" spc="-50" i="1">
                <a:latin typeface="Trebuchet MS"/>
                <a:cs typeface="Trebuchet MS"/>
              </a:rPr>
              <a:t>American Statistical </a:t>
            </a:r>
            <a:r>
              <a:rPr dirty="0" sz="1100" spc="-40" i="1">
                <a:latin typeface="Trebuchet MS"/>
                <a:cs typeface="Trebuchet MS"/>
              </a:rPr>
              <a:t>Association </a:t>
            </a:r>
            <a:r>
              <a:rPr dirty="0" sz="1100" spc="-190">
                <a:latin typeface="Arial Black"/>
                <a:cs typeface="Arial Black"/>
              </a:rPr>
              <a:t>102  </a:t>
            </a:r>
            <a:r>
              <a:rPr dirty="0" sz="1100" spc="-110">
                <a:latin typeface="Arial Black"/>
                <a:cs typeface="Arial Black"/>
              </a:rPr>
              <a:t>(479): </a:t>
            </a:r>
            <a:r>
              <a:rPr dirty="0" sz="1100" spc="-145">
                <a:latin typeface="Arial Black"/>
                <a:cs typeface="Arial Black"/>
              </a:rPr>
              <a:t>813–23.</a:t>
            </a:r>
            <a:r>
              <a:rPr dirty="0" sz="1100" spc="45">
                <a:latin typeface="Arial Black"/>
                <a:cs typeface="Arial Black"/>
              </a:rPr>
              <a:t> </a:t>
            </a:r>
            <a:r>
              <a:rPr dirty="0" sz="1100" spc="-130">
                <a:latin typeface="Arial Black"/>
                <a:cs typeface="Arial Black"/>
                <a:hlinkClick r:id="rId4"/>
              </a:rPr>
              <a:t>https://doi.org/10.1198/016214506000001040</a:t>
            </a:r>
            <a:r>
              <a:rPr dirty="0" sz="1100" spc="-130">
                <a:latin typeface="Arial Black"/>
                <a:cs typeface="Arial Black"/>
              </a:rPr>
              <a:t>.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11677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333864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5300" y="3195635"/>
            <a:ext cx="1868805" cy="259079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Kevin</a:t>
            </a:r>
            <a:r>
              <a:rPr dirty="0" sz="6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Morris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Felony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Disenfranchisement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Neighborhood</a:t>
            </a:r>
            <a:r>
              <a:rPr dirty="0" sz="600" spc="-10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Turnout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Brennan Center </a:t>
            </a:r>
            <a:r>
              <a:rPr dirty="0"/>
              <a:t>for</a:t>
            </a:r>
            <a:r>
              <a:rPr dirty="0" spc="90"/>
              <a:t> </a:t>
            </a:r>
            <a:r>
              <a:rPr dirty="0" spc="-10"/>
              <a:t>Justice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6702"/>
            <a:ext cx="4608195" cy="350520"/>
          </a:xfrm>
          <a:prstGeom prst="rect"/>
          <a:solidFill>
            <a:srgbClr val="3333B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65"/>
              <a:t>References</a:t>
            </a:r>
            <a:r>
              <a:rPr dirty="0" spc="25"/>
              <a:t> </a:t>
            </a:r>
            <a:r>
              <a:rPr dirty="0" spc="-120"/>
              <a:t>III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873085"/>
            <a:ext cx="3858895" cy="19018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20345" marR="5080" indent="-208279">
              <a:lnSpc>
                <a:spcPct val="102600"/>
              </a:lnSpc>
              <a:spcBef>
                <a:spcPts val="55"/>
              </a:spcBef>
            </a:pPr>
            <a:r>
              <a:rPr dirty="0" sz="1100" spc="-160">
                <a:latin typeface="Arial Black"/>
                <a:cs typeface="Arial Black"/>
              </a:rPr>
              <a:t>Gerber, </a:t>
            </a:r>
            <a:r>
              <a:rPr dirty="0" sz="1100" spc="-155">
                <a:latin typeface="Arial Black"/>
                <a:cs typeface="Arial Black"/>
              </a:rPr>
              <a:t>Alan </a:t>
            </a:r>
            <a:r>
              <a:rPr dirty="0" sz="1100" spc="-105">
                <a:latin typeface="Arial Black"/>
                <a:cs typeface="Arial Black"/>
              </a:rPr>
              <a:t>S., </a:t>
            </a:r>
            <a:r>
              <a:rPr dirty="0" sz="1100" spc="-180">
                <a:latin typeface="Arial Black"/>
                <a:cs typeface="Arial Black"/>
              </a:rPr>
              <a:t>Gregory </a:t>
            </a:r>
            <a:r>
              <a:rPr dirty="0" sz="1100" spc="-100">
                <a:latin typeface="Arial Black"/>
                <a:cs typeface="Arial Black"/>
              </a:rPr>
              <a:t>A. </a:t>
            </a:r>
            <a:r>
              <a:rPr dirty="0" sz="1100" spc="-150">
                <a:latin typeface="Arial Black"/>
                <a:cs typeface="Arial Black"/>
              </a:rPr>
              <a:t>Huber, </a:t>
            </a:r>
            <a:r>
              <a:rPr dirty="0" sz="1100" spc="-175">
                <a:latin typeface="Arial Black"/>
                <a:cs typeface="Arial Black"/>
              </a:rPr>
              <a:t>Marc </a:t>
            </a:r>
            <a:r>
              <a:rPr dirty="0" sz="1100" spc="-145">
                <a:latin typeface="Arial Black"/>
                <a:cs typeface="Arial Black"/>
              </a:rPr>
              <a:t>Meredith, </a:t>
            </a:r>
            <a:r>
              <a:rPr dirty="0" sz="1100" spc="-155">
                <a:latin typeface="Arial Black"/>
                <a:cs typeface="Arial Black"/>
              </a:rPr>
              <a:t>Daniel </a:t>
            </a:r>
            <a:r>
              <a:rPr dirty="0" sz="1100" spc="-110">
                <a:latin typeface="Arial Black"/>
                <a:cs typeface="Arial Black"/>
              </a:rPr>
              <a:t>R.  </a:t>
            </a:r>
            <a:r>
              <a:rPr dirty="0" sz="1100" spc="-165">
                <a:latin typeface="Arial Black"/>
                <a:cs typeface="Arial Black"/>
              </a:rPr>
              <a:t>Biggers, </a:t>
            </a:r>
            <a:r>
              <a:rPr dirty="0" sz="1100" spc="-185">
                <a:latin typeface="Arial Black"/>
                <a:cs typeface="Arial Black"/>
              </a:rPr>
              <a:t>and </a:t>
            </a:r>
            <a:r>
              <a:rPr dirty="0" sz="1100" spc="-145">
                <a:latin typeface="Arial Black"/>
                <a:cs typeface="Arial Black"/>
              </a:rPr>
              <a:t>David J. </a:t>
            </a:r>
            <a:r>
              <a:rPr dirty="0" sz="1100" spc="-170">
                <a:latin typeface="Arial Black"/>
                <a:cs typeface="Arial Black"/>
              </a:rPr>
              <a:t>Hendry. </a:t>
            </a:r>
            <a:r>
              <a:rPr dirty="0" sz="1100" spc="-165">
                <a:latin typeface="Arial Black"/>
                <a:cs typeface="Arial Black"/>
              </a:rPr>
              <a:t>2017. </a:t>
            </a:r>
            <a:r>
              <a:rPr dirty="0" sz="1100" spc="-155">
                <a:latin typeface="Arial Black"/>
                <a:cs typeface="Arial Black"/>
              </a:rPr>
              <a:t>“Does </a:t>
            </a:r>
            <a:r>
              <a:rPr dirty="0" sz="1100" spc="-180">
                <a:latin typeface="Arial Black"/>
                <a:cs typeface="Arial Black"/>
              </a:rPr>
              <a:t>Incarceration  </a:t>
            </a:r>
            <a:r>
              <a:rPr dirty="0" sz="1100" spc="-210">
                <a:latin typeface="Arial Black"/>
                <a:cs typeface="Arial Black"/>
              </a:rPr>
              <a:t>Reduce </a:t>
            </a:r>
            <a:r>
              <a:rPr dirty="0" sz="1100" spc="-155">
                <a:latin typeface="Arial Black"/>
                <a:cs typeface="Arial Black"/>
              </a:rPr>
              <a:t>Voting? </a:t>
            </a:r>
            <a:r>
              <a:rPr dirty="0" sz="1100" spc="-190">
                <a:latin typeface="Arial Black"/>
                <a:cs typeface="Arial Black"/>
              </a:rPr>
              <a:t>Evidence </a:t>
            </a:r>
            <a:r>
              <a:rPr dirty="0" sz="1100" spc="-145">
                <a:latin typeface="Arial Black"/>
                <a:cs typeface="Arial Black"/>
              </a:rPr>
              <a:t>About </a:t>
            </a:r>
            <a:r>
              <a:rPr dirty="0" sz="1100" spc="-175">
                <a:latin typeface="Arial Black"/>
                <a:cs typeface="Arial Black"/>
              </a:rPr>
              <a:t>the </a:t>
            </a:r>
            <a:r>
              <a:rPr dirty="0" sz="1100" spc="-145">
                <a:latin typeface="Arial Black"/>
                <a:cs typeface="Arial Black"/>
              </a:rPr>
              <a:t>Political </a:t>
            </a:r>
            <a:r>
              <a:rPr dirty="0" sz="1100" spc="-215">
                <a:latin typeface="Arial Black"/>
                <a:cs typeface="Arial Black"/>
              </a:rPr>
              <a:t>Consequences </a:t>
            </a:r>
            <a:r>
              <a:rPr dirty="0" sz="1100" spc="-145">
                <a:latin typeface="Arial Black"/>
                <a:cs typeface="Arial Black"/>
              </a:rPr>
              <a:t>of  </a:t>
            </a:r>
            <a:r>
              <a:rPr dirty="0" sz="1100" spc="-175">
                <a:latin typeface="Arial Black"/>
                <a:cs typeface="Arial Black"/>
              </a:rPr>
              <a:t>Spending </a:t>
            </a:r>
            <a:r>
              <a:rPr dirty="0" sz="1100" spc="-160">
                <a:latin typeface="Arial Black"/>
                <a:cs typeface="Arial Black"/>
              </a:rPr>
              <a:t>Time </a:t>
            </a:r>
            <a:r>
              <a:rPr dirty="0" sz="1100" spc="-140">
                <a:latin typeface="Arial Black"/>
                <a:cs typeface="Arial Black"/>
              </a:rPr>
              <a:t>in </a:t>
            </a:r>
            <a:r>
              <a:rPr dirty="0" sz="1100" spc="-150">
                <a:latin typeface="Arial Black"/>
                <a:cs typeface="Arial Black"/>
              </a:rPr>
              <a:t>Prison.” </a:t>
            </a:r>
            <a:r>
              <a:rPr dirty="0" sz="1100" spc="-20" i="1">
                <a:latin typeface="Trebuchet MS"/>
                <a:cs typeface="Trebuchet MS"/>
              </a:rPr>
              <a:t>The </a:t>
            </a:r>
            <a:r>
              <a:rPr dirty="0" sz="1100" spc="-55" i="1">
                <a:latin typeface="Trebuchet MS"/>
                <a:cs typeface="Trebuchet MS"/>
              </a:rPr>
              <a:t>Journal </a:t>
            </a:r>
            <a:r>
              <a:rPr dirty="0" sz="1100" spc="-80" i="1">
                <a:latin typeface="Trebuchet MS"/>
                <a:cs typeface="Trebuchet MS"/>
              </a:rPr>
              <a:t>of </a:t>
            </a:r>
            <a:r>
              <a:rPr dirty="0" sz="1100" spc="-45" i="1">
                <a:latin typeface="Trebuchet MS"/>
                <a:cs typeface="Trebuchet MS"/>
              </a:rPr>
              <a:t>Politics </a:t>
            </a:r>
            <a:r>
              <a:rPr dirty="0" sz="1100" spc="-190">
                <a:latin typeface="Arial Black"/>
                <a:cs typeface="Arial Black"/>
              </a:rPr>
              <a:t>79 </a:t>
            </a:r>
            <a:r>
              <a:rPr dirty="0" sz="1100" spc="-65">
                <a:latin typeface="Arial Black"/>
                <a:cs typeface="Arial Black"/>
              </a:rPr>
              <a:t>(4):  </a:t>
            </a:r>
            <a:r>
              <a:rPr dirty="0" sz="1100" spc="-150">
                <a:latin typeface="Arial Black"/>
                <a:cs typeface="Arial Black"/>
              </a:rPr>
              <a:t>1130–46.</a:t>
            </a:r>
            <a:r>
              <a:rPr dirty="0" sz="1100" spc="-105">
                <a:latin typeface="Arial Black"/>
                <a:cs typeface="Arial Black"/>
              </a:rPr>
              <a:t> </a:t>
            </a:r>
            <a:r>
              <a:rPr dirty="0" sz="1100" spc="-110">
                <a:latin typeface="Arial Black"/>
                <a:cs typeface="Arial Black"/>
                <a:hlinkClick r:id="rId2"/>
              </a:rPr>
              <a:t>https://doi.org/10.1086/692670</a:t>
            </a:r>
            <a:r>
              <a:rPr dirty="0" sz="1100" spc="-110">
                <a:latin typeface="Arial Black"/>
                <a:cs typeface="Arial Black"/>
              </a:rPr>
              <a:t>.</a:t>
            </a:r>
            <a:endParaRPr sz="1100">
              <a:latin typeface="Arial Black"/>
              <a:cs typeface="Arial Black"/>
            </a:endParaRPr>
          </a:p>
          <a:p>
            <a:pPr marL="220345" marR="5080" indent="-208279">
              <a:lnSpc>
                <a:spcPct val="102699"/>
              </a:lnSpc>
              <a:spcBef>
                <a:spcPts val="635"/>
              </a:spcBef>
            </a:pPr>
            <a:r>
              <a:rPr dirty="0" sz="1100" spc="-140">
                <a:latin typeface="Arial Black"/>
                <a:cs typeface="Arial Black"/>
              </a:rPr>
              <a:t>Hajnal, Zoltan. </a:t>
            </a:r>
            <a:r>
              <a:rPr dirty="0" sz="1100" spc="-165">
                <a:latin typeface="Arial Black"/>
                <a:cs typeface="Arial Black"/>
              </a:rPr>
              <a:t>2009. </a:t>
            </a:r>
            <a:r>
              <a:rPr dirty="0" sz="1100" spc="-55" i="1">
                <a:latin typeface="Trebuchet MS"/>
                <a:cs typeface="Trebuchet MS"/>
              </a:rPr>
              <a:t>America’s </a:t>
            </a:r>
            <a:r>
              <a:rPr dirty="0" sz="1100" spc="-50" i="1">
                <a:latin typeface="Trebuchet MS"/>
                <a:cs typeface="Trebuchet MS"/>
              </a:rPr>
              <a:t>Uneven </a:t>
            </a:r>
            <a:r>
              <a:rPr dirty="0" sz="1100" spc="-35" i="1">
                <a:latin typeface="Trebuchet MS"/>
                <a:cs typeface="Trebuchet MS"/>
              </a:rPr>
              <a:t>Democracy</a:t>
            </a:r>
            <a:r>
              <a:rPr dirty="0" sz="1100" spc="-35">
                <a:latin typeface="Arial Black"/>
                <a:cs typeface="Arial Black"/>
              </a:rPr>
              <a:t>. </a:t>
            </a:r>
            <a:r>
              <a:rPr dirty="0" sz="1100" spc="-185">
                <a:latin typeface="Arial Black"/>
                <a:cs typeface="Arial Black"/>
              </a:rPr>
              <a:t>Cambridge  </a:t>
            </a:r>
            <a:r>
              <a:rPr dirty="0" sz="1100" spc="-165">
                <a:latin typeface="Arial Black"/>
                <a:cs typeface="Arial Black"/>
              </a:rPr>
              <a:t>University </a:t>
            </a:r>
            <a:r>
              <a:rPr dirty="0" sz="1100" spc="-175">
                <a:latin typeface="Arial Black"/>
                <a:cs typeface="Arial Black"/>
              </a:rPr>
              <a:t>Press.</a:t>
            </a:r>
            <a:r>
              <a:rPr dirty="0" sz="1100" spc="-65">
                <a:latin typeface="Arial Black"/>
                <a:cs typeface="Arial Black"/>
              </a:rPr>
              <a:t> </a:t>
            </a:r>
            <a:r>
              <a:rPr dirty="0" sz="1100" spc="-130">
                <a:latin typeface="Arial Black"/>
                <a:cs typeface="Arial Black"/>
                <a:hlinkClick r:id="rId3"/>
              </a:rPr>
              <a:t>https://doi.org/10.1017/cbo9780511800535</a:t>
            </a:r>
            <a:r>
              <a:rPr dirty="0" sz="1100" spc="-130">
                <a:latin typeface="Arial Black"/>
                <a:cs typeface="Arial Black"/>
              </a:rPr>
              <a:t>.</a:t>
            </a:r>
            <a:endParaRPr sz="1100">
              <a:latin typeface="Arial Black"/>
              <a:cs typeface="Arial Black"/>
            </a:endParaRPr>
          </a:p>
          <a:p>
            <a:pPr marL="220345" marR="96520" indent="-208279">
              <a:lnSpc>
                <a:spcPct val="102600"/>
              </a:lnSpc>
              <a:spcBef>
                <a:spcPts val="635"/>
              </a:spcBef>
            </a:pPr>
            <a:r>
              <a:rPr dirty="0" sz="1100" spc="-155">
                <a:latin typeface="Arial Black"/>
                <a:cs typeface="Arial Black"/>
              </a:rPr>
              <a:t>Huckfeldt, </a:t>
            </a:r>
            <a:r>
              <a:rPr dirty="0" sz="1100" spc="-110">
                <a:latin typeface="Arial Black"/>
                <a:cs typeface="Arial Black"/>
              </a:rPr>
              <a:t>R. </a:t>
            </a:r>
            <a:r>
              <a:rPr dirty="0" sz="1100" spc="-145">
                <a:latin typeface="Arial Black"/>
                <a:cs typeface="Arial Black"/>
              </a:rPr>
              <a:t>Robert. </a:t>
            </a:r>
            <a:r>
              <a:rPr dirty="0" sz="1100" spc="-165">
                <a:latin typeface="Arial Black"/>
                <a:cs typeface="Arial Black"/>
              </a:rPr>
              <a:t>1979. </a:t>
            </a:r>
            <a:r>
              <a:rPr dirty="0" sz="1100" spc="-135">
                <a:latin typeface="Arial Black"/>
                <a:cs typeface="Arial Black"/>
              </a:rPr>
              <a:t>“Political </a:t>
            </a:r>
            <a:r>
              <a:rPr dirty="0" sz="1100" spc="-155">
                <a:latin typeface="Arial Black"/>
                <a:cs typeface="Arial Black"/>
              </a:rPr>
              <a:t>Participation </a:t>
            </a:r>
            <a:r>
              <a:rPr dirty="0" sz="1100" spc="-185">
                <a:latin typeface="Arial Black"/>
                <a:cs typeface="Arial Black"/>
              </a:rPr>
              <a:t>and </a:t>
            </a:r>
            <a:r>
              <a:rPr dirty="0" sz="1100" spc="-175">
                <a:latin typeface="Arial Black"/>
                <a:cs typeface="Arial Black"/>
              </a:rPr>
              <a:t>the  </a:t>
            </a:r>
            <a:r>
              <a:rPr dirty="0" sz="1100" spc="-170">
                <a:latin typeface="Arial Black"/>
                <a:cs typeface="Arial Black"/>
              </a:rPr>
              <a:t>Neighborhood Social </a:t>
            </a:r>
            <a:r>
              <a:rPr dirty="0" sz="1100" spc="-160">
                <a:latin typeface="Arial Black"/>
                <a:cs typeface="Arial Black"/>
              </a:rPr>
              <a:t>Context.” </a:t>
            </a:r>
            <a:r>
              <a:rPr dirty="0" sz="1100" spc="-50" i="1">
                <a:latin typeface="Trebuchet MS"/>
                <a:cs typeface="Trebuchet MS"/>
              </a:rPr>
              <a:t>American </a:t>
            </a:r>
            <a:r>
              <a:rPr dirty="0" sz="1100" spc="-55" i="1">
                <a:latin typeface="Trebuchet MS"/>
                <a:cs typeface="Trebuchet MS"/>
              </a:rPr>
              <a:t>Journal </a:t>
            </a:r>
            <a:r>
              <a:rPr dirty="0" sz="1100" spc="-80" i="1">
                <a:latin typeface="Trebuchet MS"/>
                <a:cs typeface="Trebuchet MS"/>
              </a:rPr>
              <a:t>of </a:t>
            </a:r>
            <a:r>
              <a:rPr dirty="0" sz="1100" spc="-55" i="1">
                <a:latin typeface="Trebuchet MS"/>
                <a:cs typeface="Trebuchet MS"/>
              </a:rPr>
              <a:t>Political  </a:t>
            </a:r>
            <a:r>
              <a:rPr dirty="0" sz="1100" spc="-45" i="1">
                <a:latin typeface="Trebuchet MS"/>
                <a:cs typeface="Trebuchet MS"/>
              </a:rPr>
              <a:t>Science </a:t>
            </a:r>
            <a:r>
              <a:rPr dirty="0" sz="1100" spc="-190">
                <a:latin typeface="Arial Black"/>
                <a:cs typeface="Arial Black"/>
              </a:rPr>
              <a:t>23 </a:t>
            </a:r>
            <a:r>
              <a:rPr dirty="0" sz="1100" spc="-65">
                <a:latin typeface="Arial Black"/>
                <a:cs typeface="Arial Black"/>
              </a:rPr>
              <a:t>(3): </a:t>
            </a:r>
            <a:r>
              <a:rPr dirty="0" sz="1100" spc="-160">
                <a:latin typeface="Arial Black"/>
                <a:cs typeface="Arial Black"/>
              </a:rPr>
              <a:t>579.</a:t>
            </a:r>
            <a:r>
              <a:rPr dirty="0" sz="1100" spc="-180">
                <a:latin typeface="Arial Black"/>
                <a:cs typeface="Arial Black"/>
              </a:rPr>
              <a:t> </a:t>
            </a:r>
            <a:r>
              <a:rPr dirty="0" sz="1100" spc="-110">
                <a:latin typeface="Arial Black"/>
                <a:cs typeface="Arial Black"/>
                <a:hlinkClick r:id="rId4"/>
              </a:rPr>
              <a:t>https://doi.org/10.2307/2111030</a:t>
            </a:r>
            <a:r>
              <a:rPr dirty="0" sz="1100" spc="-110">
                <a:latin typeface="Arial Black"/>
                <a:cs typeface="Arial Black"/>
              </a:rPr>
              <a:t>.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11677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333864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5300" y="3195635"/>
            <a:ext cx="1868805" cy="259079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Kevin</a:t>
            </a:r>
            <a:r>
              <a:rPr dirty="0" sz="6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Morris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Felony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Disenfranchisement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Neighborhood</a:t>
            </a:r>
            <a:r>
              <a:rPr dirty="0" sz="600" spc="-10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Turnout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Brennan Center </a:t>
            </a:r>
            <a:r>
              <a:rPr dirty="0"/>
              <a:t>for</a:t>
            </a:r>
            <a:r>
              <a:rPr dirty="0" spc="90"/>
              <a:t> </a:t>
            </a:r>
            <a:r>
              <a:rPr dirty="0" spc="-10"/>
              <a:t>Justice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86702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Outline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7057" y="1316621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4">
                <a:moveTo>
                  <a:pt x="0" y="61506"/>
                </a:moveTo>
                <a:lnTo>
                  <a:pt x="0" y="0"/>
                </a:lnTo>
              </a:path>
            </a:pathLst>
          </a:custGeom>
          <a:ln w="61513">
            <a:solidFill>
              <a:srgbClr val="3333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7057" y="1640522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3333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4395" y="1226882"/>
            <a:ext cx="2310130" cy="51562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60">
                <a:solidFill>
                  <a:srgbClr val="000000"/>
                </a:solidFill>
                <a:latin typeface="Arial Black"/>
                <a:cs typeface="Arial Black"/>
              </a:rPr>
              <a:t>Introducing </a:t>
            </a:r>
            <a:r>
              <a:rPr dirty="0" sz="1100" spc="-229">
                <a:solidFill>
                  <a:srgbClr val="000000"/>
                </a:solidFill>
                <a:latin typeface="Arial Black"/>
                <a:cs typeface="Arial Black"/>
              </a:rPr>
              <a:t>space </a:t>
            </a:r>
            <a:r>
              <a:rPr dirty="0" sz="1100" spc="-140">
                <a:solidFill>
                  <a:srgbClr val="000000"/>
                </a:solidFill>
                <a:latin typeface="Arial Black"/>
                <a:cs typeface="Arial Black"/>
              </a:rPr>
              <a:t>into </a:t>
            </a:r>
            <a:r>
              <a:rPr dirty="0" sz="1100" spc="-175">
                <a:solidFill>
                  <a:srgbClr val="000000"/>
                </a:solidFill>
                <a:latin typeface="Arial Black"/>
                <a:cs typeface="Arial Black"/>
              </a:rPr>
              <a:t>the</a:t>
            </a:r>
            <a:r>
              <a:rPr dirty="0" sz="1100" spc="-17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dirty="0" sz="1100" spc="-185">
                <a:solidFill>
                  <a:srgbClr val="000000"/>
                </a:solidFill>
                <a:latin typeface="Arial Black"/>
                <a:cs typeface="Arial Black"/>
              </a:rPr>
              <a:t>conversation</a:t>
            </a:r>
            <a:endParaRPr sz="11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dirty="0" sz="1100" spc="-170">
                <a:solidFill>
                  <a:srgbClr val="000000"/>
                </a:solidFill>
                <a:latin typeface="Arial Black"/>
                <a:cs typeface="Arial Black"/>
              </a:rPr>
              <a:t>Redefining </a:t>
            </a:r>
            <a:r>
              <a:rPr dirty="0" sz="1100" spc="-140">
                <a:solidFill>
                  <a:srgbClr val="000000"/>
                </a:solidFill>
                <a:latin typeface="Arial Black"/>
                <a:cs typeface="Arial Black"/>
              </a:rPr>
              <a:t>“lost</a:t>
            </a:r>
            <a:r>
              <a:rPr dirty="0" sz="1100" spc="-4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dirty="0" sz="1100" spc="-160">
                <a:solidFill>
                  <a:srgbClr val="000000"/>
                </a:solidFill>
                <a:latin typeface="Arial Black"/>
                <a:cs typeface="Arial Black"/>
              </a:rPr>
              <a:t>voters”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211677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3333864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5300" y="3195635"/>
            <a:ext cx="1868805" cy="259079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Kevin</a:t>
            </a:r>
            <a:r>
              <a:rPr dirty="0" sz="6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Morris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Felony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Disenfranchisement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and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Neighborhood</a:t>
            </a:r>
            <a:r>
              <a:rPr dirty="0" sz="600" spc="-1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Turnout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Brennan Center </a:t>
            </a:r>
            <a:r>
              <a:rPr dirty="0"/>
              <a:t>for</a:t>
            </a:r>
            <a:r>
              <a:rPr dirty="0" spc="90"/>
              <a:t> </a:t>
            </a:r>
            <a:r>
              <a:rPr dirty="0" spc="-10"/>
              <a:t>Justice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6702"/>
            <a:ext cx="4608195" cy="350520"/>
          </a:xfrm>
          <a:prstGeom prst="rect"/>
          <a:solidFill>
            <a:srgbClr val="3333B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65"/>
              <a:t>References</a:t>
            </a:r>
            <a:r>
              <a:rPr dirty="0" spc="25"/>
              <a:t> </a:t>
            </a:r>
            <a:r>
              <a:rPr dirty="0" spc="-25"/>
              <a:t>IV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6708" rIns="0" bIns="0" rtlCol="0" vert="horz">
            <a:spAutoFit/>
          </a:bodyPr>
          <a:lstStyle/>
          <a:p>
            <a:pPr marL="201295" marR="5080" indent="-208279">
              <a:lnSpc>
                <a:spcPct val="102600"/>
              </a:lnSpc>
              <a:spcBef>
                <a:spcPts val="55"/>
              </a:spcBef>
            </a:pPr>
            <a:r>
              <a:rPr dirty="0" spc="-140"/>
              <a:t>King, </a:t>
            </a:r>
            <a:r>
              <a:rPr dirty="0" spc="-145"/>
              <a:t>Bridgett </a:t>
            </a:r>
            <a:r>
              <a:rPr dirty="0" spc="-85"/>
              <a:t>A., </a:t>
            </a:r>
            <a:r>
              <a:rPr dirty="0" spc="-185"/>
              <a:t>and </a:t>
            </a:r>
            <a:r>
              <a:rPr dirty="0" spc="-170"/>
              <a:t>Laura Erickson. </a:t>
            </a:r>
            <a:r>
              <a:rPr dirty="0" spc="-165"/>
              <a:t>2016. </a:t>
            </a:r>
            <a:r>
              <a:rPr dirty="0" spc="-160"/>
              <a:t>“Disenfranchising  </a:t>
            </a:r>
            <a:r>
              <a:rPr dirty="0" spc="-175"/>
              <a:t>the </a:t>
            </a:r>
            <a:r>
              <a:rPr dirty="0" spc="-170"/>
              <a:t>Enfranchised.” </a:t>
            </a:r>
            <a:r>
              <a:rPr dirty="0" spc="-55" i="1">
                <a:latin typeface="Trebuchet MS"/>
                <a:cs typeface="Trebuchet MS"/>
              </a:rPr>
              <a:t>Journal </a:t>
            </a:r>
            <a:r>
              <a:rPr dirty="0" spc="-80" i="1">
                <a:latin typeface="Trebuchet MS"/>
                <a:cs typeface="Trebuchet MS"/>
              </a:rPr>
              <a:t>of </a:t>
            </a:r>
            <a:r>
              <a:rPr dirty="0" spc="-20" i="1">
                <a:latin typeface="Trebuchet MS"/>
                <a:cs typeface="Trebuchet MS"/>
              </a:rPr>
              <a:t>Black </a:t>
            </a:r>
            <a:r>
              <a:rPr dirty="0" spc="-45" i="1">
                <a:latin typeface="Trebuchet MS"/>
                <a:cs typeface="Trebuchet MS"/>
              </a:rPr>
              <a:t>Studies </a:t>
            </a:r>
            <a:r>
              <a:rPr dirty="0" spc="-190"/>
              <a:t>47 </a:t>
            </a:r>
            <a:r>
              <a:rPr dirty="0" spc="-65"/>
              <a:t>(8): </a:t>
            </a:r>
            <a:r>
              <a:rPr dirty="0" spc="-150"/>
              <a:t>799–821.  </a:t>
            </a:r>
            <a:r>
              <a:rPr dirty="0" spc="-130">
                <a:hlinkClick r:id="rId2"/>
              </a:rPr>
              <a:t>https://doi.org/10.1177/0021934716659195</a:t>
            </a:r>
            <a:r>
              <a:rPr dirty="0" spc="-130"/>
              <a:t>.</a:t>
            </a:r>
          </a:p>
          <a:p>
            <a:pPr marL="201295" marR="74930" indent="-208279">
              <a:lnSpc>
                <a:spcPct val="102600"/>
              </a:lnSpc>
              <a:spcBef>
                <a:spcPts val="635"/>
              </a:spcBef>
            </a:pPr>
            <a:r>
              <a:rPr dirty="0" spc="-145"/>
              <a:t>Meredith, </a:t>
            </a:r>
            <a:r>
              <a:rPr dirty="0" spc="-150"/>
              <a:t>Marc, </a:t>
            </a:r>
            <a:r>
              <a:rPr dirty="0" spc="-185"/>
              <a:t>and </a:t>
            </a:r>
            <a:r>
              <a:rPr dirty="0" spc="-170"/>
              <a:t>Michael </a:t>
            </a:r>
            <a:r>
              <a:rPr dirty="0" spc="-165"/>
              <a:t>Morse. 2015. </a:t>
            </a:r>
            <a:r>
              <a:rPr dirty="0" spc="-130"/>
              <a:t>“The </a:t>
            </a:r>
            <a:r>
              <a:rPr dirty="0" spc="-155"/>
              <a:t>Politics </a:t>
            </a:r>
            <a:r>
              <a:rPr dirty="0" spc="-145"/>
              <a:t>of </a:t>
            </a:r>
            <a:r>
              <a:rPr dirty="0" spc="-175"/>
              <a:t>the  </a:t>
            </a:r>
            <a:r>
              <a:rPr dirty="0" spc="-170"/>
              <a:t>Restoration </a:t>
            </a:r>
            <a:r>
              <a:rPr dirty="0" spc="-145"/>
              <a:t>of </a:t>
            </a:r>
            <a:r>
              <a:rPr dirty="0" spc="-155"/>
              <a:t>Ex-Felon Voting </a:t>
            </a:r>
            <a:r>
              <a:rPr dirty="0" spc="-150"/>
              <a:t>Rights: </a:t>
            </a:r>
            <a:r>
              <a:rPr dirty="0" spc="-160"/>
              <a:t>The </a:t>
            </a:r>
            <a:r>
              <a:rPr dirty="0" spc="-220"/>
              <a:t>Case </a:t>
            </a:r>
            <a:r>
              <a:rPr dirty="0" spc="-145"/>
              <a:t>of </a:t>
            </a:r>
            <a:r>
              <a:rPr dirty="0" spc="-190"/>
              <a:t>Iowa.”  </a:t>
            </a:r>
            <a:r>
              <a:rPr dirty="0" spc="-65" i="1">
                <a:latin typeface="Trebuchet MS"/>
                <a:cs typeface="Trebuchet MS"/>
              </a:rPr>
              <a:t>Quarterly </a:t>
            </a:r>
            <a:r>
              <a:rPr dirty="0" spc="-55" i="1">
                <a:latin typeface="Trebuchet MS"/>
                <a:cs typeface="Trebuchet MS"/>
              </a:rPr>
              <a:t>Journal </a:t>
            </a:r>
            <a:r>
              <a:rPr dirty="0" spc="-80" i="1">
                <a:latin typeface="Trebuchet MS"/>
                <a:cs typeface="Trebuchet MS"/>
              </a:rPr>
              <a:t>of </a:t>
            </a:r>
            <a:r>
              <a:rPr dirty="0" spc="-55" i="1">
                <a:latin typeface="Trebuchet MS"/>
                <a:cs typeface="Trebuchet MS"/>
              </a:rPr>
              <a:t>Political </a:t>
            </a:r>
            <a:r>
              <a:rPr dirty="0" spc="-45" i="1">
                <a:latin typeface="Trebuchet MS"/>
                <a:cs typeface="Trebuchet MS"/>
              </a:rPr>
              <a:t>Science </a:t>
            </a:r>
            <a:r>
              <a:rPr dirty="0" spc="-190"/>
              <a:t>10 </a:t>
            </a:r>
            <a:r>
              <a:rPr dirty="0" spc="-65"/>
              <a:t>(1): </a:t>
            </a:r>
            <a:r>
              <a:rPr dirty="0" spc="-145"/>
              <a:t>41–100.  </a:t>
            </a:r>
            <a:r>
              <a:rPr dirty="0" spc="-120">
                <a:hlinkClick r:id="rId3"/>
              </a:rPr>
              <a:t>https://doi.org/10.1561/100.00013026</a:t>
            </a:r>
            <a:r>
              <a:rPr dirty="0" spc="-120"/>
              <a:t>.</a:t>
            </a:r>
          </a:p>
          <a:p>
            <a:pPr marL="201295" marR="188595" indent="-208279">
              <a:lnSpc>
                <a:spcPct val="102600"/>
              </a:lnSpc>
              <a:spcBef>
                <a:spcPts val="635"/>
              </a:spcBef>
            </a:pPr>
            <a:r>
              <a:rPr dirty="0" spc="-145"/>
              <a:t>Miles, </a:t>
            </a:r>
            <a:r>
              <a:rPr dirty="0" spc="-185"/>
              <a:t>Thomas </a:t>
            </a:r>
            <a:r>
              <a:rPr dirty="0" spc="-145"/>
              <a:t>J. </a:t>
            </a:r>
            <a:r>
              <a:rPr dirty="0" spc="-165"/>
              <a:t>2004. </a:t>
            </a:r>
            <a:r>
              <a:rPr dirty="0" spc="-150"/>
              <a:t>“Felon </a:t>
            </a:r>
            <a:r>
              <a:rPr dirty="0" spc="-180"/>
              <a:t>Disenfranchisement </a:t>
            </a:r>
            <a:r>
              <a:rPr dirty="0" spc="-185"/>
              <a:t>and </a:t>
            </a:r>
            <a:r>
              <a:rPr dirty="0" spc="-165"/>
              <a:t>Voter  </a:t>
            </a:r>
            <a:r>
              <a:rPr dirty="0" spc="-145"/>
              <a:t>Turnout.” </a:t>
            </a:r>
            <a:r>
              <a:rPr dirty="0" spc="-20" i="1">
                <a:latin typeface="Trebuchet MS"/>
                <a:cs typeface="Trebuchet MS"/>
              </a:rPr>
              <a:t>The </a:t>
            </a:r>
            <a:r>
              <a:rPr dirty="0" spc="-55" i="1">
                <a:latin typeface="Trebuchet MS"/>
                <a:cs typeface="Trebuchet MS"/>
              </a:rPr>
              <a:t>Journal </a:t>
            </a:r>
            <a:r>
              <a:rPr dirty="0" spc="-80" i="1">
                <a:latin typeface="Trebuchet MS"/>
                <a:cs typeface="Trebuchet MS"/>
              </a:rPr>
              <a:t>of </a:t>
            </a:r>
            <a:r>
              <a:rPr dirty="0" spc="-45" i="1">
                <a:latin typeface="Trebuchet MS"/>
                <a:cs typeface="Trebuchet MS"/>
              </a:rPr>
              <a:t>Legal Studies </a:t>
            </a:r>
            <a:r>
              <a:rPr dirty="0" spc="-190"/>
              <a:t>33 </a:t>
            </a:r>
            <a:r>
              <a:rPr dirty="0" spc="-65"/>
              <a:t>(1): </a:t>
            </a:r>
            <a:r>
              <a:rPr dirty="0" spc="-145"/>
              <a:t>85–129.  </a:t>
            </a:r>
            <a:r>
              <a:rPr dirty="0" spc="-110">
                <a:hlinkClick r:id="rId4"/>
              </a:rPr>
              <a:t>https://doi.org/10.1086/381290</a:t>
            </a:r>
            <a:r>
              <a:rPr dirty="0" spc="-110"/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3211677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333864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5300" y="3195635"/>
            <a:ext cx="1868805" cy="259079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Kevin</a:t>
            </a:r>
            <a:r>
              <a:rPr dirty="0" sz="6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Morris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Felony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Disenfranchisement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Neighborhood</a:t>
            </a:r>
            <a:r>
              <a:rPr dirty="0" sz="600" spc="-10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Turnout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Brennan Center </a:t>
            </a:r>
            <a:r>
              <a:rPr dirty="0"/>
              <a:t>for</a:t>
            </a:r>
            <a:r>
              <a:rPr dirty="0" spc="90"/>
              <a:t> </a:t>
            </a:r>
            <a:r>
              <a:rPr dirty="0" spc="-10"/>
              <a:t>Justice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6702"/>
            <a:ext cx="4608195" cy="350520"/>
          </a:xfrm>
          <a:prstGeom prst="rect"/>
          <a:solidFill>
            <a:srgbClr val="3333B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65"/>
              <a:t>References</a:t>
            </a:r>
            <a:r>
              <a:rPr dirty="0" spc="25"/>
              <a:t> </a:t>
            </a:r>
            <a:r>
              <a:rPr dirty="0" spc="90"/>
              <a:t>V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039912"/>
            <a:ext cx="3913504" cy="148018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20345" marR="5080" indent="-208279">
              <a:lnSpc>
                <a:spcPct val="102600"/>
              </a:lnSpc>
              <a:spcBef>
                <a:spcPts val="55"/>
              </a:spcBef>
            </a:pPr>
            <a:r>
              <a:rPr dirty="0" sz="1100" spc="-180">
                <a:latin typeface="Arial Black"/>
                <a:cs typeface="Arial Black"/>
              </a:rPr>
              <a:t>Sekhon, </a:t>
            </a:r>
            <a:r>
              <a:rPr dirty="0" sz="1100" spc="-195">
                <a:latin typeface="Arial Black"/>
                <a:cs typeface="Arial Black"/>
              </a:rPr>
              <a:t>Jasjeet </a:t>
            </a:r>
            <a:r>
              <a:rPr dirty="0" sz="1100" spc="-130">
                <a:latin typeface="Arial Black"/>
                <a:cs typeface="Arial Black"/>
              </a:rPr>
              <a:t>S. </a:t>
            </a:r>
            <a:r>
              <a:rPr dirty="0" sz="1100" spc="-165">
                <a:latin typeface="Arial Black"/>
                <a:cs typeface="Arial Black"/>
              </a:rPr>
              <a:t>2011. </a:t>
            </a:r>
            <a:r>
              <a:rPr dirty="0" sz="1100" spc="-140">
                <a:latin typeface="Arial Black"/>
                <a:cs typeface="Arial Black"/>
              </a:rPr>
              <a:t>“Multivariate </a:t>
            </a:r>
            <a:r>
              <a:rPr dirty="0" sz="1100" spc="-185">
                <a:latin typeface="Arial Black"/>
                <a:cs typeface="Arial Black"/>
              </a:rPr>
              <a:t>and </a:t>
            </a:r>
            <a:r>
              <a:rPr dirty="0" sz="1100" spc="-165">
                <a:latin typeface="Arial Black"/>
                <a:cs typeface="Arial Black"/>
              </a:rPr>
              <a:t>Propensity </a:t>
            </a:r>
            <a:r>
              <a:rPr dirty="0" sz="1100" spc="-204">
                <a:latin typeface="Arial Black"/>
                <a:cs typeface="Arial Black"/>
              </a:rPr>
              <a:t>Score  </a:t>
            </a:r>
            <a:r>
              <a:rPr dirty="0" sz="1100" spc="-160">
                <a:latin typeface="Arial Black"/>
                <a:cs typeface="Arial Black"/>
              </a:rPr>
              <a:t>Matching </a:t>
            </a:r>
            <a:r>
              <a:rPr dirty="0" sz="1100" spc="-195">
                <a:latin typeface="Arial Black"/>
                <a:cs typeface="Arial Black"/>
              </a:rPr>
              <a:t>Software </a:t>
            </a:r>
            <a:r>
              <a:rPr dirty="0" sz="1100" spc="-170">
                <a:latin typeface="Arial Black"/>
                <a:cs typeface="Arial Black"/>
              </a:rPr>
              <a:t>with </a:t>
            </a:r>
            <a:r>
              <a:rPr dirty="0" sz="1100" spc="-175">
                <a:latin typeface="Arial Black"/>
                <a:cs typeface="Arial Black"/>
              </a:rPr>
              <a:t>Automated </a:t>
            </a:r>
            <a:r>
              <a:rPr dirty="0" sz="1100" spc="-190">
                <a:latin typeface="Arial Black"/>
                <a:cs typeface="Arial Black"/>
              </a:rPr>
              <a:t>Balance </a:t>
            </a:r>
            <a:r>
              <a:rPr dirty="0" sz="1100" spc="-140">
                <a:latin typeface="Arial Black"/>
                <a:cs typeface="Arial Black"/>
              </a:rPr>
              <a:t>Optimization: </a:t>
            </a:r>
            <a:r>
              <a:rPr dirty="0" sz="1100" spc="-160">
                <a:latin typeface="Arial Black"/>
                <a:cs typeface="Arial Black"/>
              </a:rPr>
              <a:t>The  Matching </a:t>
            </a:r>
            <a:r>
              <a:rPr dirty="0" sz="1100" spc="-204">
                <a:latin typeface="Arial Black"/>
                <a:cs typeface="Arial Black"/>
              </a:rPr>
              <a:t>Package </a:t>
            </a:r>
            <a:r>
              <a:rPr dirty="0" sz="1100" spc="-145">
                <a:latin typeface="Arial Black"/>
                <a:cs typeface="Arial Black"/>
              </a:rPr>
              <a:t>for </a:t>
            </a:r>
            <a:r>
              <a:rPr dirty="0" sz="1100" spc="-135">
                <a:latin typeface="Arial Black"/>
                <a:cs typeface="Arial Black"/>
              </a:rPr>
              <a:t>R.” </a:t>
            </a:r>
            <a:r>
              <a:rPr dirty="0" sz="1100" spc="-55" i="1">
                <a:latin typeface="Trebuchet MS"/>
                <a:cs typeface="Trebuchet MS"/>
              </a:rPr>
              <a:t>Journal </a:t>
            </a:r>
            <a:r>
              <a:rPr dirty="0" sz="1100" spc="-80" i="1">
                <a:latin typeface="Trebuchet MS"/>
                <a:cs typeface="Trebuchet MS"/>
              </a:rPr>
              <a:t>of </a:t>
            </a:r>
            <a:r>
              <a:rPr dirty="0" sz="1100" spc="-50" i="1">
                <a:latin typeface="Trebuchet MS"/>
                <a:cs typeface="Trebuchet MS"/>
              </a:rPr>
              <a:t>Statistical </a:t>
            </a:r>
            <a:r>
              <a:rPr dirty="0" sz="1100" spc="-75" i="1">
                <a:latin typeface="Trebuchet MS"/>
                <a:cs typeface="Trebuchet MS"/>
              </a:rPr>
              <a:t>Software </a:t>
            </a:r>
            <a:r>
              <a:rPr dirty="0" sz="1100" spc="-190">
                <a:latin typeface="Arial Black"/>
                <a:cs typeface="Arial Black"/>
              </a:rPr>
              <a:t>42  </a:t>
            </a:r>
            <a:r>
              <a:rPr dirty="0" sz="1100" spc="-65">
                <a:latin typeface="Arial Black"/>
                <a:cs typeface="Arial Black"/>
              </a:rPr>
              <a:t>(7).</a:t>
            </a:r>
            <a:r>
              <a:rPr dirty="0" sz="1100" spc="110">
                <a:latin typeface="Arial Black"/>
                <a:cs typeface="Arial Black"/>
              </a:rPr>
              <a:t> </a:t>
            </a:r>
            <a:r>
              <a:rPr dirty="0" sz="1100" spc="-114">
                <a:latin typeface="Arial Black"/>
                <a:cs typeface="Arial Black"/>
                <a:hlinkClick r:id="rId2"/>
              </a:rPr>
              <a:t>https://doi.org/10.18637/jss.v042.i07</a:t>
            </a:r>
            <a:r>
              <a:rPr dirty="0" sz="1100" spc="-114">
                <a:latin typeface="Arial Black"/>
                <a:cs typeface="Arial Black"/>
              </a:rPr>
              <a:t>.</a:t>
            </a:r>
            <a:endParaRPr sz="1100">
              <a:latin typeface="Arial Black"/>
              <a:cs typeface="Arial Black"/>
            </a:endParaRPr>
          </a:p>
          <a:p>
            <a:pPr marL="220345" marR="144780" indent="-208279">
              <a:lnSpc>
                <a:spcPct val="102600"/>
              </a:lnSpc>
              <a:spcBef>
                <a:spcPts val="660"/>
              </a:spcBef>
            </a:pPr>
            <a:r>
              <a:rPr dirty="0" sz="1100" spc="-130">
                <a:latin typeface="Arial Black"/>
                <a:cs typeface="Arial Black"/>
              </a:rPr>
              <a:t>White, Ariel. </a:t>
            </a:r>
            <a:r>
              <a:rPr dirty="0" sz="1100" spc="-165">
                <a:latin typeface="Arial Black"/>
                <a:cs typeface="Arial Black"/>
              </a:rPr>
              <a:t>2019. </a:t>
            </a:r>
            <a:r>
              <a:rPr dirty="0" sz="1100" spc="-175">
                <a:latin typeface="Arial Black"/>
                <a:cs typeface="Arial Black"/>
              </a:rPr>
              <a:t>“Misdemeanor </a:t>
            </a:r>
            <a:r>
              <a:rPr dirty="0" sz="1100" spc="-180">
                <a:latin typeface="Arial Black"/>
                <a:cs typeface="Arial Black"/>
              </a:rPr>
              <a:t>Disenfranchisement? </a:t>
            </a:r>
            <a:r>
              <a:rPr dirty="0" sz="1100" spc="-160">
                <a:latin typeface="Arial Black"/>
                <a:cs typeface="Arial Black"/>
              </a:rPr>
              <a:t>The  </a:t>
            </a:r>
            <a:r>
              <a:rPr dirty="0" sz="1100" spc="-155">
                <a:latin typeface="Arial Black"/>
                <a:cs typeface="Arial Black"/>
              </a:rPr>
              <a:t>Demobilizing </a:t>
            </a:r>
            <a:r>
              <a:rPr dirty="0" sz="1100" spc="-175">
                <a:latin typeface="Arial Black"/>
                <a:cs typeface="Arial Black"/>
              </a:rPr>
              <a:t>Effects </a:t>
            </a:r>
            <a:r>
              <a:rPr dirty="0" sz="1100" spc="-145">
                <a:latin typeface="Arial Black"/>
                <a:cs typeface="Arial Black"/>
              </a:rPr>
              <a:t>of </a:t>
            </a:r>
            <a:r>
              <a:rPr dirty="0" sz="1100" spc="-140">
                <a:latin typeface="Arial Black"/>
                <a:cs typeface="Arial Black"/>
              </a:rPr>
              <a:t>Brief </a:t>
            </a:r>
            <a:r>
              <a:rPr dirty="0" sz="1100" spc="-160">
                <a:latin typeface="Arial Black"/>
                <a:cs typeface="Arial Black"/>
              </a:rPr>
              <a:t>Jail </a:t>
            </a:r>
            <a:r>
              <a:rPr dirty="0" sz="1100" spc="-175">
                <a:latin typeface="Arial Black"/>
                <a:cs typeface="Arial Black"/>
              </a:rPr>
              <a:t>Spells </a:t>
            </a:r>
            <a:r>
              <a:rPr dirty="0" sz="1100" spc="-180">
                <a:latin typeface="Arial Black"/>
                <a:cs typeface="Arial Black"/>
              </a:rPr>
              <a:t>on </a:t>
            </a:r>
            <a:r>
              <a:rPr dirty="0" sz="1100" spc="-150">
                <a:latin typeface="Arial Black"/>
                <a:cs typeface="Arial Black"/>
              </a:rPr>
              <a:t>Potential </a:t>
            </a:r>
            <a:r>
              <a:rPr dirty="0" sz="1100" spc="-165">
                <a:latin typeface="Arial Black"/>
                <a:cs typeface="Arial Black"/>
              </a:rPr>
              <a:t>Voters.”  </a:t>
            </a:r>
            <a:r>
              <a:rPr dirty="0" sz="1100" spc="-50" i="1">
                <a:latin typeface="Trebuchet MS"/>
                <a:cs typeface="Trebuchet MS"/>
              </a:rPr>
              <a:t>American </a:t>
            </a:r>
            <a:r>
              <a:rPr dirty="0" sz="1100" spc="-55" i="1">
                <a:latin typeface="Trebuchet MS"/>
                <a:cs typeface="Trebuchet MS"/>
              </a:rPr>
              <a:t>Political </a:t>
            </a:r>
            <a:r>
              <a:rPr dirty="0" sz="1100" spc="-45" i="1">
                <a:latin typeface="Trebuchet MS"/>
                <a:cs typeface="Trebuchet MS"/>
              </a:rPr>
              <a:t>Science </a:t>
            </a:r>
            <a:r>
              <a:rPr dirty="0" sz="1100" spc="-60" i="1">
                <a:latin typeface="Trebuchet MS"/>
                <a:cs typeface="Trebuchet MS"/>
              </a:rPr>
              <a:t>Review </a:t>
            </a:r>
            <a:r>
              <a:rPr dirty="0" sz="1100" spc="-190">
                <a:latin typeface="Arial Black"/>
                <a:cs typeface="Arial Black"/>
              </a:rPr>
              <a:t>113 </a:t>
            </a:r>
            <a:r>
              <a:rPr dirty="0" sz="1100" spc="-65">
                <a:latin typeface="Arial Black"/>
                <a:cs typeface="Arial Black"/>
              </a:rPr>
              <a:t>(2): </a:t>
            </a:r>
            <a:r>
              <a:rPr dirty="0" sz="1100" spc="-145">
                <a:latin typeface="Arial Black"/>
                <a:cs typeface="Arial Black"/>
              </a:rPr>
              <a:t>311–24.  </a:t>
            </a:r>
            <a:r>
              <a:rPr dirty="0" sz="1100" spc="-135">
                <a:latin typeface="Arial Black"/>
                <a:cs typeface="Arial Black"/>
                <a:hlinkClick r:id="rId3"/>
              </a:rPr>
              <a:t>https://doi.org/10.1017/s000305541800093x</a:t>
            </a:r>
            <a:r>
              <a:rPr dirty="0" sz="1100" spc="-135">
                <a:latin typeface="Arial Black"/>
                <a:cs typeface="Arial Black"/>
              </a:rPr>
              <a:t>.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11677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333864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5300" y="3195635"/>
            <a:ext cx="1868805" cy="259079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Kevin</a:t>
            </a:r>
            <a:r>
              <a:rPr dirty="0" sz="6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Morris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Felony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Disenfranchisement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and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Neighborhood</a:t>
            </a:r>
            <a:r>
              <a:rPr dirty="0" sz="600" spc="-10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Turnout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Brennan Center </a:t>
            </a:r>
            <a:r>
              <a:rPr dirty="0"/>
              <a:t>for</a:t>
            </a:r>
            <a:r>
              <a:rPr dirty="0" spc="90"/>
              <a:t> </a:t>
            </a:r>
            <a:r>
              <a:rPr dirty="0" spc="-10"/>
              <a:t>Justice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86702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Outline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7057" y="1316621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4">
                <a:moveTo>
                  <a:pt x="0" y="61506"/>
                </a:moveTo>
                <a:lnTo>
                  <a:pt x="0" y="0"/>
                </a:lnTo>
              </a:path>
            </a:pathLst>
          </a:custGeom>
          <a:ln w="61513">
            <a:solidFill>
              <a:srgbClr val="3333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7057" y="1640522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3333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7057" y="1964423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3333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24395" y="1226882"/>
            <a:ext cx="2454910" cy="83946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60">
                <a:latin typeface="Arial Black"/>
                <a:cs typeface="Arial Black"/>
              </a:rPr>
              <a:t>Introducing </a:t>
            </a:r>
            <a:r>
              <a:rPr dirty="0" sz="1100" spc="-229">
                <a:latin typeface="Arial Black"/>
                <a:cs typeface="Arial Black"/>
              </a:rPr>
              <a:t>space </a:t>
            </a:r>
            <a:r>
              <a:rPr dirty="0" sz="1100" spc="-140">
                <a:latin typeface="Arial Black"/>
                <a:cs typeface="Arial Black"/>
              </a:rPr>
              <a:t>into </a:t>
            </a:r>
            <a:r>
              <a:rPr dirty="0" sz="1100" spc="-175">
                <a:latin typeface="Arial Black"/>
                <a:cs typeface="Arial Black"/>
              </a:rPr>
              <a:t>the</a:t>
            </a:r>
            <a:r>
              <a:rPr dirty="0" sz="1100" spc="-185">
                <a:latin typeface="Arial Black"/>
                <a:cs typeface="Arial Black"/>
              </a:rPr>
              <a:t> conversation</a:t>
            </a:r>
            <a:endParaRPr sz="11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dirty="0" sz="1100" spc="-170">
                <a:latin typeface="Arial Black"/>
                <a:cs typeface="Arial Black"/>
              </a:rPr>
              <a:t>Redefining </a:t>
            </a:r>
            <a:r>
              <a:rPr dirty="0" sz="1100" spc="-140">
                <a:latin typeface="Arial Black"/>
                <a:cs typeface="Arial Black"/>
              </a:rPr>
              <a:t>“lost</a:t>
            </a:r>
            <a:r>
              <a:rPr dirty="0" sz="1100" spc="-40">
                <a:latin typeface="Arial Black"/>
                <a:cs typeface="Arial Black"/>
              </a:rPr>
              <a:t> </a:t>
            </a:r>
            <a:r>
              <a:rPr dirty="0" sz="1100" spc="-160">
                <a:latin typeface="Arial Black"/>
                <a:cs typeface="Arial Black"/>
              </a:rPr>
              <a:t>voters”</a:t>
            </a:r>
            <a:endParaRPr sz="11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dirty="0" sz="1100" spc="-150">
                <a:latin typeface="Arial Black"/>
                <a:cs typeface="Arial Black"/>
              </a:rPr>
              <a:t>Identifying </a:t>
            </a:r>
            <a:r>
              <a:rPr dirty="0" sz="1100" spc="-175">
                <a:latin typeface="Arial Black"/>
                <a:cs typeface="Arial Black"/>
              </a:rPr>
              <a:t>neighborhoods </a:t>
            </a:r>
            <a:r>
              <a:rPr dirty="0" sz="1100" spc="-170">
                <a:latin typeface="Arial Black"/>
                <a:cs typeface="Arial Black"/>
              </a:rPr>
              <a:t>with </a:t>
            </a:r>
            <a:r>
              <a:rPr dirty="0" sz="1100" spc="-165">
                <a:latin typeface="Arial Black"/>
                <a:cs typeface="Arial Black"/>
              </a:rPr>
              <a:t>lost</a:t>
            </a:r>
            <a:r>
              <a:rPr dirty="0" sz="1100" spc="-170">
                <a:latin typeface="Arial Black"/>
                <a:cs typeface="Arial Black"/>
              </a:rPr>
              <a:t> </a:t>
            </a:r>
            <a:r>
              <a:rPr dirty="0" sz="1100" spc="-180">
                <a:latin typeface="Arial Black"/>
                <a:cs typeface="Arial Black"/>
              </a:rPr>
              <a:t>voters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211677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3333864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5300" y="3195635"/>
            <a:ext cx="1868805" cy="259079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Kevin</a:t>
            </a:r>
            <a:r>
              <a:rPr dirty="0" sz="6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Morris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Felony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Disenfranchisement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and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Neighborhood</a:t>
            </a:r>
            <a:r>
              <a:rPr dirty="0" sz="600" spc="-1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Turnout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Brennan Center </a:t>
            </a:r>
            <a:r>
              <a:rPr dirty="0"/>
              <a:t>for</a:t>
            </a:r>
            <a:r>
              <a:rPr dirty="0" spc="90"/>
              <a:t> </a:t>
            </a:r>
            <a:r>
              <a:rPr dirty="0" spc="-10"/>
              <a:t>Justice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86702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Outline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7057" y="1316621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4">
                <a:moveTo>
                  <a:pt x="0" y="61506"/>
                </a:moveTo>
                <a:lnTo>
                  <a:pt x="0" y="0"/>
                </a:lnTo>
              </a:path>
            </a:pathLst>
          </a:custGeom>
          <a:ln w="61513">
            <a:solidFill>
              <a:srgbClr val="3333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7057" y="1640522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3333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7057" y="1964423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3333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7057" y="2288336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4">
                <a:moveTo>
                  <a:pt x="0" y="61506"/>
                </a:moveTo>
                <a:lnTo>
                  <a:pt x="0" y="0"/>
                </a:lnTo>
              </a:path>
            </a:pathLst>
          </a:custGeom>
          <a:ln w="61513">
            <a:solidFill>
              <a:srgbClr val="3333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24395" y="1226882"/>
            <a:ext cx="2454910" cy="11639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60">
                <a:latin typeface="Arial Black"/>
                <a:cs typeface="Arial Black"/>
              </a:rPr>
              <a:t>Introducing </a:t>
            </a:r>
            <a:r>
              <a:rPr dirty="0" sz="1100" spc="-229">
                <a:latin typeface="Arial Black"/>
                <a:cs typeface="Arial Black"/>
              </a:rPr>
              <a:t>space </a:t>
            </a:r>
            <a:r>
              <a:rPr dirty="0" sz="1100" spc="-140">
                <a:latin typeface="Arial Black"/>
                <a:cs typeface="Arial Black"/>
              </a:rPr>
              <a:t>into </a:t>
            </a:r>
            <a:r>
              <a:rPr dirty="0" sz="1100" spc="-175">
                <a:latin typeface="Arial Black"/>
                <a:cs typeface="Arial Black"/>
              </a:rPr>
              <a:t>the</a:t>
            </a:r>
            <a:r>
              <a:rPr dirty="0" sz="1100" spc="-185">
                <a:latin typeface="Arial Black"/>
                <a:cs typeface="Arial Black"/>
              </a:rPr>
              <a:t> conversation</a:t>
            </a:r>
            <a:endParaRPr sz="11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dirty="0" sz="1100" spc="-170">
                <a:latin typeface="Arial Black"/>
                <a:cs typeface="Arial Black"/>
              </a:rPr>
              <a:t>Redefining </a:t>
            </a:r>
            <a:r>
              <a:rPr dirty="0" sz="1100" spc="-140">
                <a:latin typeface="Arial Black"/>
                <a:cs typeface="Arial Black"/>
              </a:rPr>
              <a:t>“lost</a:t>
            </a:r>
            <a:r>
              <a:rPr dirty="0" sz="1100" spc="-40">
                <a:latin typeface="Arial Black"/>
                <a:cs typeface="Arial Black"/>
              </a:rPr>
              <a:t> </a:t>
            </a:r>
            <a:r>
              <a:rPr dirty="0" sz="1100" spc="-160">
                <a:latin typeface="Arial Black"/>
                <a:cs typeface="Arial Black"/>
              </a:rPr>
              <a:t>voters”</a:t>
            </a:r>
            <a:endParaRPr sz="1100">
              <a:latin typeface="Arial Black"/>
              <a:cs typeface="Arial Black"/>
            </a:endParaRPr>
          </a:p>
          <a:p>
            <a:pPr marL="12700" marR="5080">
              <a:lnSpc>
                <a:spcPct val="193200"/>
              </a:lnSpc>
            </a:pPr>
            <a:r>
              <a:rPr dirty="0" sz="1100" spc="-150">
                <a:latin typeface="Arial Black"/>
                <a:cs typeface="Arial Black"/>
              </a:rPr>
              <a:t>Identifying </a:t>
            </a:r>
            <a:r>
              <a:rPr dirty="0" sz="1100" spc="-175">
                <a:latin typeface="Arial Black"/>
                <a:cs typeface="Arial Black"/>
              </a:rPr>
              <a:t>neighborhoods </a:t>
            </a:r>
            <a:r>
              <a:rPr dirty="0" sz="1100" spc="-170">
                <a:latin typeface="Arial Black"/>
                <a:cs typeface="Arial Black"/>
              </a:rPr>
              <a:t>with </a:t>
            </a:r>
            <a:r>
              <a:rPr dirty="0" sz="1100" spc="-165">
                <a:latin typeface="Arial Black"/>
                <a:cs typeface="Arial Black"/>
              </a:rPr>
              <a:t>lost </a:t>
            </a:r>
            <a:r>
              <a:rPr dirty="0" sz="1100" spc="-180">
                <a:latin typeface="Arial Black"/>
                <a:cs typeface="Arial Black"/>
              </a:rPr>
              <a:t>voters  </a:t>
            </a:r>
            <a:r>
              <a:rPr dirty="0" sz="1100" spc="-175">
                <a:latin typeface="Arial Black"/>
                <a:cs typeface="Arial Black"/>
              </a:rPr>
              <a:t>Testing </a:t>
            </a:r>
            <a:r>
              <a:rPr dirty="0" sz="1100" spc="-145">
                <a:latin typeface="Arial Black"/>
                <a:cs typeface="Arial Black"/>
              </a:rPr>
              <a:t>turnout</a:t>
            </a:r>
            <a:r>
              <a:rPr dirty="0" sz="1100" spc="-35">
                <a:latin typeface="Arial Black"/>
                <a:cs typeface="Arial Black"/>
              </a:rPr>
              <a:t> </a:t>
            </a:r>
            <a:r>
              <a:rPr dirty="0" sz="1100" spc="-190">
                <a:latin typeface="Arial Black"/>
                <a:cs typeface="Arial Black"/>
              </a:rPr>
              <a:t>effects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211677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3333864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5300" y="3195635"/>
            <a:ext cx="1868805" cy="259079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Kevin</a:t>
            </a:r>
            <a:r>
              <a:rPr dirty="0" sz="6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Morris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Felony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Disenfranchisement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and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Neighborhood</a:t>
            </a:r>
            <a:r>
              <a:rPr dirty="0" sz="600" spc="-1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Turnout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Brennan Center </a:t>
            </a:r>
            <a:r>
              <a:rPr dirty="0"/>
              <a:t>for</a:t>
            </a:r>
            <a:r>
              <a:rPr dirty="0" spc="90"/>
              <a:t> </a:t>
            </a:r>
            <a:r>
              <a:rPr dirty="0" spc="-10"/>
              <a:t>Justice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6702"/>
            <a:ext cx="4608195" cy="350520"/>
          </a:xfrm>
          <a:prstGeom prst="rect"/>
          <a:solidFill>
            <a:srgbClr val="3333B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45"/>
              <a:t>Introducing</a:t>
            </a:r>
            <a:r>
              <a:rPr dirty="0" spc="25"/>
              <a:t> </a:t>
            </a:r>
            <a:r>
              <a:rPr dirty="0" spc="-50"/>
              <a:t>Space</a:t>
            </a:r>
          </a:p>
        </p:txBody>
      </p:sp>
      <p:sp>
        <p:nvSpPr>
          <p:cNvPr id="3" name="object 3"/>
          <p:cNvSpPr/>
          <p:nvPr/>
        </p:nvSpPr>
        <p:spPr>
          <a:xfrm>
            <a:off x="537057" y="893102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4">
                <a:moveTo>
                  <a:pt x="0" y="61506"/>
                </a:moveTo>
                <a:lnTo>
                  <a:pt x="0" y="0"/>
                </a:lnTo>
              </a:path>
            </a:pathLst>
          </a:custGeom>
          <a:ln w="61513">
            <a:solidFill>
              <a:srgbClr val="3333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4395" y="803362"/>
            <a:ext cx="3580765" cy="7080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60">
                <a:latin typeface="Arial Black"/>
                <a:cs typeface="Arial Black"/>
              </a:rPr>
              <a:t>Most </a:t>
            </a:r>
            <a:r>
              <a:rPr dirty="0" sz="1100" spc="-145">
                <a:latin typeface="Arial Black"/>
                <a:cs typeface="Arial Black"/>
              </a:rPr>
              <a:t>of </a:t>
            </a:r>
            <a:r>
              <a:rPr dirty="0" sz="1100" spc="-175">
                <a:latin typeface="Arial Black"/>
                <a:cs typeface="Arial Black"/>
              </a:rPr>
              <a:t>the existing </a:t>
            </a:r>
            <a:r>
              <a:rPr dirty="0" sz="1100" spc="-155">
                <a:latin typeface="Arial Black"/>
                <a:cs typeface="Arial Black"/>
              </a:rPr>
              <a:t>literature </a:t>
            </a:r>
            <a:r>
              <a:rPr dirty="0" sz="1100" spc="-180">
                <a:latin typeface="Arial Black"/>
                <a:cs typeface="Arial Black"/>
              </a:rPr>
              <a:t>on </a:t>
            </a:r>
            <a:r>
              <a:rPr dirty="0" sz="1100" spc="-165">
                <a:latin typeface="Arial Black"/>
                <a:cs typeface="Arial Black"/>
              </a:rPr>
              <a:t>felony </a:t>
            </a:r>
            <a:r>
              <a:rPr dirty="0" sz="1100" spc="-185">
                <a:latin typeface="Arial Black"/>
                <a:cs typeface="Arial Black"/>
              </a:rPr>
              <a:t>disenfranchisement  and </a:t>
            </a:r>
            <a:r>
              <a:rPr dirty="0" sz="1100" spc="-160">
                <a:latin typeface="Arial Black"/>
                <a:cs typeface="Arial Black"/>
              </a:rPr>
              <a:t>indirect </a:t>
            </a:r>
            <a:r>
              <a:rPr dirty="0" sz="1100" spc="-145">
                <a:latin typeface="Arial Black"/>
                <a:cs typeface="Arial Black"/>
              </a:rPr>
              <a:t>turnout </a:t>
            </a:r>
            <a:r>
              <a:rPr dirty="0" sz="1100" spc="-190">
                <a:latin typeface="Arial Black"/>
                <a:cs typeface="Arial Black"/>
              </a:rPr>
              <a:t>effects </a:t>
            </a:r>
            <a:r>
              <a:rPr dirty="0" sz="1100" spc="-185">
                <a:latin typeface="Arial Black"/>
                <a:cs typeface="Arial Black"/>
              </a:rPr>
              <a:t>looks </a:t>
            </a:r>
            <a:r>
              <a:rPr dirty="0" sz="1100" spc="-145">
                <a:latin typeface="Arial Black"/>
                <a:cs typeface="Arial Black"/>
              </a:rPr>
              <a:t>for </a:t>
            </a:r>
            <a:r>
              <a:rPr dirty="0" sz="1100" spc="-190">
                <a:latin typeface="Arial Black"/>
                <a:cs typeface="Arial Black"/>
              </a:rPr>
              <a:t>effects </a:t>
            </a:r>
            <a:r>
              <a:rPr dirty="0" sz="1100" spc="-155">
                <a:latin typeface="Arial Black"/>
                <a:cs typeface="Arial Black"/>
              </a:rPr>
              <a:t>at </a:t>
            </a:r>
            <a:r>
              <a:rPr dirty="0" sz="1100" spc="-175">
                <a:latin typeface="Arial Black"/>
                <a:cs typeface="Arial Black"/>
              </a:rPr>
              <a:t>the </a:t>
            </a:r>
            <a:r>
              <a:rPr dirty="0" sz="1100" spc="-185">
                <a:latin typeface="Arial Black"/>
                <a:cs typeface="Arial Black"/>
              </a:rPr>
              <a:t>state </a:t>
            </a:r>
            <a:r>
              <a:rPr dirty="0" sz="1100" spc="-180">
                <a:latin typeface="Arial Black"/>
                <a:cs typeface="Arial Black"/>
              </a:rPr>
              <a:t>level  </a:t>
            </a:r>
            <a:r>
              <a:rPr dirty="0" sz="1100" spc="-135">
                <a:latin typeface="Arial Black"/>
                <a:cs typeface="Arial Black"/>
              </a:rPr>
              <a:t>(Miles </a:t>
            </a:r>
            <a:r>
              <a:rPr dirty="0" sz="1100" spc="-165">
                <a:latin typeface="Arial Black"/>
                <a:cs typeface="Arial Black"/>
              </a:rPr>
              <a:t>2004; </a:t>
            </a:r>
            <a:r>
              <a:rPr dirty="0" sz="1100" spc="-220">
                <a:latin typeface="Arial Black"/>
                <a:cs typeface="Arial Black"/>
              </a:rPr>
              <a:t>Bowers </a:t>
            </a:r>
            <a:r>
              <a:rPr dirty="0" sz="1100" spc="-185">
                <a:latin typeface="Arial Black"/>
                <a:cs typeface="Arial Black"/>
              </a:rPr>
              <a:t>and </a:t>
            </a:r>
            <a:r>
              <a:rPr dirty="0" sz="1100" spc="-180">
                <a:latin typeface="Arial Black"/>
                <a:cs typeface="Arial Black"/>
              </a:rPr>
              <a:t>Preuhs </a:t>
            </a:r>
            <a:r>
              <a:rPr dirty="0" sz="1100" spc="-165">
                <a:latin typeface="Arial Black"/>
                <a:cs typeface="Arial Black"/>
              </a:rPr>
              <a:t>2009; </a:t>
            </a:r>
            <a:r>
              <a:rPr dirty="0" sz="1100" spc="-160">
                <a:latin typeface="Arial Black"/>
                <a:cs typeface="Arial Black"/>
              </a:rPr>
              <a:t>King </a:t>
            </a:r>
            <a:r>
              <a:rPr dirty="0" sz="1100" spc="-185">
                <a:latin typeface="Arial Black"/>
                <a:cs typeface="Arial Black"/>
              </a:rPr>
              <a:t>and </a:t>
            </a:r>
            <a:r>
              <a:rPr dirty="0" sz="1100" spc="-180">
                <a:latin typeface="Arial Black"/>
                <a:cs typeface="Arial Black"/>
              </a:rPr>
              <a:t>Erickson  </a:t>
            </a:r>
            <a:r>
              <a:rPr dirty="0" sz="1100" spc="-155">
                <a:latin typeface="Arial Black"/>
                <a:cs typeface="Arial Black"/>
              </a:rPr>
              <a:t>2016)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211677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333864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5300" y="3195635"/>
            <a:ext cx="1868805" cy="259079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Kevin</a:t>
            </a:r>
            <a:r>
              <a:rPr dirty="0" sz="6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Morris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Felony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Disenfranchisement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and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Neighborhood</a:t>
            </a:r>
            <a:r>
              <a:rPr dirty="0" sz="600" spc="-1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Turnout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Brennan Center </a:t>
            </a:r>
            <a:r>
              <a:rPr dirty="0"/>
              <a:t>for</a:t>
            </a:r>
            <a:r>
              <a:rPr dirty="0" spc="90"/>
              <a:t> </a:t>
            </a:r>
            <a:r>
              <a:rPr dirty="0" spc="-10"/>
              <a:t>Justice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6702"/>
            <a:ext cx="4608195" cy="350520"/>
          </a:xfrm>
          <a:prstGeom prst="rect"/>
          <a:solidFill>
            <a:srgbClr val="3333B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45"/>
              <a:t>Introducing</a:t>
            </a:r>
            <a:r>
              <a:rPr dirty="0" spc="25"/>
              <a:t> </a:t>
            </a:r>
            <a:r>
              <a:rPr dirty="0" spc="-50"/>
              <a:t>Space</a:t>
            </a:r>
          </a:p>
        </p:txBody>
      </p:sp>
      <p:sp>
        <p:nvSpPr>
          <p:cNvPr id="3" name="object 3"/>
          <p:cNvSpPr/>
          <p:nvPr/>
        </p:nvSpPr>
        <p:spPr>
          <a:xfrm>
            <a:off x="537057" y="893102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4">
                <a:moveTo>
                  <a:pt x="0" y="61506"/>
                </a:moveTo>
                <a:lnTo>
                  <a:pt x="0" y="0"/>
                </a:lnTo>
              </a:path>
            </a:pathLst>
          </a:custGeom>
          <a:ln w="61513">
            <a:solidFill>
              <a:srgbClr val="3333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7057" y="1733232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4">
                <a:moveTo>
                  <a:pt x="0" y="61506"/>
                </a:moveTo>
                <a:lnTo>
                  <a:pt x="0" y="0"/>
                </a:lnTo>
              </a:path>
            </a:pathLst>
          </a:custGeom>
          <a:ln w="61513">
            <a:solidFill>
              <a:srgbClr val="3333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270510" marR="5080">
              <a:lnSpc>
                <a:spcPct val="102600"/>
              </a:lnSpc>
              <a:spcBef>
                <a:spcPts val="55"/>
              </a:spcBef>
            </a:pPr>
            <a:r>
              <a:rPr dirty="0" spc="-160"/>
              <a:t>Most </a:t>
            </a:r>
            <a:r>
              <a:rPr dirty="0" spc="-145"/>
              <a:t>of </a:t>
            </a:r>
            <a:r>
              <a:rPr dirty="0" spc="-175"/>
              <a:t>the existing </a:t>
            </a:r>
            <a:r>
              <a:rPr dirty="0" spc="-155"/>
              <a:t>literature </a:t>
            </a:r>
            <a:r>
              <a:rPr dirty="0" spc="-180"/>
              <a:t>on </a:t>
            </a:r>
            <a:r>
              <a:rPr dirty="0" spc="-165"/>
              <a:t>felony </a:t>
            </a:r>
            <a:r>
              <a:rPr dirty="0" spc="-185"/>
              <a:t>disenfranchisement  and </a:t>
            </a:r>
            <a:r>
              <a:rPr dirty="0" spc="-160"/>
              <a:t>indirect </a:t>
            </a:r>
            <a:r>
              <a:rPr dirty="0" spc="-145"/>
              <a:t>turnout </a:t>
            </a:r>
            <a:r>
              <a:rPr dirty="0" spc="-190"/>
              <a:t>effects </a:t>
            </a:r>
            <a:r>
              <a:rPr dirty="0" spc="-185"/>
              <a:t>looks </a:t>
            </a:r>
            <a:r>
              <a:rPr dirty="0" spc="-145"/>
              <a:t>for </a:t>
            </a:r>
            <a:r>
              <a:rPr dirty="0" spc="-190"/>
              <a:t>effects </a:t>
            </a:r>
            <a:r>
              <a:rPr dirty="0" spc="-155"/>
              <a:t>at </a:t>
            </a:r>
            <a:r>
              <a:rPr dirty="0" spc="-175"/>
              <a:t>the </a:t>
            </a:r>
            <a:r>
              <a:rPr dirty="0" spc="-185"/>
              <a:t>state </a:t>
            </a:r>
            <a:r>
              <a:rPr dirty="0" spc="-180"/>
              <a:t>level  </a:t>
            </a:r>
            <a:r>
              <a:rPr dirty="0" spc="-135"/>
              <a:t>(Miles </a:t>
            </a:r>
            <a:r>
              <a:rPr dirty="0" spc="-165"/>
              <a:t>2004; </a:t>
            </a:r>
            <a:r>
              <a:rPr dirty="0" spc="-220"/>
              <a:t>Bowers </a:t>
            </a:r>
            <a:r>
              <a:rPr dirty="0" spc="-185"/>
              <a:t>and </a:t>
            </a:r>
            <a:r>
              <a:rPr dirty="0" spc="-180"/>
              <a:t>Preuhs </a:t>
            </a:r>
            <a:r>
              <a:rPr dirty="0" spc="-165"/>
              <a:t>2009; </a:t>
            </a:r>
            <a:r>
              <a:rPr dirty="0" spc="-160"/>
              <a:t>King </a:t>
            </a:r>
            <a:r>
              <a:rPr dirty="0" spc="-185"/>
              <a:t>and </a:t>
            </a:r>
            <a:r>
              <a:rPr dirty="0" spc="-180"/>
              <a:t>Erickson  </a:t>
            </a:r>
            <a:r>
              <a:rPr dirty="0" spc="-155"/>
              <a:t>2016)</a:t>
            </a:r>
          </a:p>
          <a:p>
            <a:pPr marL="270510" marR="241935">
              <a:lnSpc>
                <a:spcPct val="102600"/>
              </a:lnSpc>
              <a:spcBef>
                <a:spcPts val="1195"/>
              </a:spcBef>
            </a:pPr>
            <a:r>
              <a:rPr dirty="0" spc="-135"/>
              <a:t>But </a:t>
            </a:r>
            <a:r>
              <a:rPr dirty="0" spc="-290"/>
              <a:t>we </a:t>
            </a:r>
            <a:r>
              <a:rPr dirty="0" spc="-55" i="1">
                <a:latin typeface="Trebuchet MS"/>
                <a:cs typeface="Trebuchet MS"/>
              </a:rPr>
              <a:t>know </a:t>
            </a:r>
            <a:r>
              <a:rPr dirty="0" spc="-145"/>
              <a:t>that </a:t>
            </a:r>
            <a:r>
              <a:rPr dirty="0" spc="-175"/>
              <a:t>incarceration </a:t>
            </a:r>
            <a:r>
              <a:rPr dirty="0" spc="-170"/>
              <a:t>patterns </a:t>
            </a:r>
            <a:r>
              <a:rPr dirty="0" spc="-145"/>
              <a:t>aren’t </a:t>
            </a:r>
            <a:r>
              <a:rPr dirty="0" spc="-155"/>
              <a:t>uniformly  distributed throughout </a:t>
            </a:r>
            <a:r>
              <a:rPr dirty="0" spc="-210"/>
              <a:t>a </a:t>
            </a:r>
            <a:r>
              <a:rPr dirty="0" spc="-180"/>
              <a:t>given </a:t>
            </a:r>
            <a:r>
              <a:rPr dirty="0" spc="-185"/>
              <a:t>state </a:t>
            </a:r>
            <a:r>
              <a:rPr dirty="0" spc="-165"/>
              <a:t>(see, </a:t>
            </a:r>
            <a:r>
              <a:rPr dirty="0" spc="-145"/>
              <a:t>for </a:t>
            </a:r>
            <a:r>
              <a:rPr dirty="0" spc="-175"/>
              <a:t>instance,  Gelman, </a:t>
            </a:r>
            <a:r>
              <a:rPr dirty="0" spc="-165"/>
              <a:t>Fagan, </a:t>
            </a:r>
            <a:r>
              <a:rPr dirty="0" spc="-185"/>
              <a:t>and </a:t>
            </a:r>
            <a:r>
              <a:rPr dirty="0" spc="-195"/>
              <a:t>Kiss</a:t>
            </a:r>
            <a:r>
              <a:rPr dirty="0" spc="-80"/>
              <a:t> </a:t>
            </a:r>
            <a:r>
              <a:rPr dirty="0" spc="-155"/>
              <a:t>2007)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3211677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3333864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5300" y="3195635"/>
            <a:ext cx="1868805" cy="259079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Kevin</a:t>
            </a:r>
            <a:r>
              <a:rPr dirty="0" sz="6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Morris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Felony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Disenfranchisement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and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Neighborhood</a:t>
            </a:r>
            <a:r>
              <a:rPr dirty="0" sz="600" spc="-1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Turnout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Brennan Center </a:t>
            </a:r>
            <a:r>
              <a:rPr dirty="0"/>
              <a:t>for</a:t>
            </a:r>
            <a:r>
              <a:rPr dirty="0" spc="90"/>
              <a:t> </a:t>
            </a:r>
            <a:r>
              <a:rPr dirty="0" spc="-10"/>
              <a:t>Justice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6702"/>
            <a:ext cx="4608195" cy="350520"/>
          </a:xfrm>
          <a:prstGeom prst="rect"/>
          <a:solidFill>
            <a:srgbClr val="3333B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45"/>
              <a:t>Introducing</a:t>
            </a:r>
            <a:r>
              <a:rPr dirty="0" spc="25"/>
              <a:t> </a:t>
            </a:r>
            <a:r>
              <a:rPr dirty="0" spc="-50"/>
              <a:t>Space</a:t>
            </a:r>
          </a:p>
        </p:txBody>
      </p:sp>
      <p:sp>
        <p:nvSpPr>
          <p:cNvPr id="3" name="object 3"/>
          <p:cNvSpPr/>
          <p:nvPr/>
        </p:nvSpPr>
        <p:spPr>
          <a:xfrm>
            <a:off x="537057" y="893102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4">
                <a:moveTo>
                  <a:pt x="0" y="61506"/>
                </a:moveTo>
                <a:lnTo>
                  <a:pt x="0" y="0"/>
                </a:lnTo>
              </a:path>
            </a:pathLst>
          </a:custGeom>
          <a:ln w="61513">
            <a:solidFill>
              <a:srgbClr val="3333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7057" y="1733232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4">
                <a:moveTo>
                  <a:pt x="0" y="61506"/>
                </a:moveTo>
                <a:lnTo>
                  <a:pt x="0" y="0"/>
                </a:lnTo>
              </a:path>
            </a:pathLst>
          </a:custGeom>
          <a:ln w="61513">
            <a:solidFill>
              <a:srgbClr val="3333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7057" y="2401290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4">
                <a:moveTo>
                  <a:pt x="0" y="61506"/>
                </a:moveTo>
                <a:lnTo>
                  <a:pt x="0" y="0"/>
                </a:lnTo>
              </a:path>
            </a:pathLst>
          </a:custGeom>
          <a:ln w="61513">
            <a:solidFill>
              <a:srgbClr val="3333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 marR="43180">
              <a:lnSpc>
                <a:spcPct val="102600"/>
              </a:lnSpc>
              <a:spcBef>
                <a:spcPts val="55"/>
              </a:spcBef>
            </a:pPr>
            <a:r>
              <a:rPr dirty="0" spc="-160"/>
              <a:t>Most </a:t>
            </a:r>
            <a:r>
              <a:rPr dirty="0" spc="-145"/>
              <a:t>of </a:t>
            </a:r>
            <a:r>
              <a:rPr dirty="0" spc="-175"/>
              <a:t>the existing </a:t>
            </a:r>
            <a:r>
              <a:rPr dirty="0" spc="-155"/>
              <a:t>literature </a:t>
            </a:r>
            <a:r>
              <a:rPr dirty="0" spc="-180"/>
              <a:t>on </a:t>
            </a:r>
            <a:r>
              <a:rPr dirty="0" spc="-165"/>
              <a:t>felony </a:t>
            </a:r>
            <a:r>
              <a:rPr dirty="0" spc="-185"/>
              <a:t>disenfranchisement  and </a:t>
            </a:r>
            <a:r>
              <a:rPr dirty="0" spc="-160"/>
              <a:t>indirect </a:t>
            </a:r>
            <a:r>
              <a:rPr dirty="0" spc="-145"/>
              <a:t>turnout </a:t>
            </a:r>
            <a:r>
              <a:rPr dirty="0" spc="-190"/>
              <a:t>effects </a:t>
            </a:r>
            <a:r>
              <a:rPr dirty="0" spc="-185"/>
              <a:t>looks </a:t>
            </a:r>
            <a:r>
              <a:rPr dirty="0" spc="-145"/>
              <a:t>for </a:t>
            </a:r>
            <a:r>
              <a:rPr dirty="0" spc="-190"/>
              <a:t>effects </a:t>
            </a:r>
            <a:r>
              <a:rPr dirty="0" spc="-155"/>
              <a:t>at </a:t>
            </a:r>
            <a:r>
              <a:rPr dirty="0" spc="-175"/>
              <a:t>the </a:t>
            </a:r>
            <a:r>
              <a:rPr dirty="0" spc="-185"/>
              <a:t>state </a:t>
            </a:r>
            <a:r>
              <a:rPr dirty="0" spc="-180"/>
              <a:t>level  </a:t>
            </a:r>
            <a:r>
              <a:rPr dirty="0" spc="-135"/>
              <a:t>(Miles </a:t>
            </a:r>
            <a:r>
              <a:rPr dirty="0" spc="-165"/>
              <a:t>2004; </a:t>
            </a:r>
            <a:r>
              <a:rPr dirty="0" spc="-220"/>
              <a:t>Bowers </a:t>
            </a:r>
            <a:r>
              <a:rPr dirty="0" spc="-185"/>
              <a:t>and </a:t>
            </a:r>
            <a:r>
              <a:rPr dirty="0" spc="-180"/>
              <a:t>Preuhs </a:t>
            </a:r>
            <a:r>
              <a:rPr dirty="0" spc="-165"/>
              <a:t>2009; </a:t>
            </a:r>
            <a:r>
              <a:rPr dirty="0" spc="-160"/>
              <a:t>King </a:t>
            </a:r>
            <a:r>
              <a:rPr dirty="0" spc="-185"/>
              <a:t>and </a:t>
            </a:r>
            <a:r>
              <a:rPr dirty="0" spc="-180"/>
              <a:t>Erickson  </a:t>
            </a:r>
            <a:r>
              <a:rPr dirty="0" spc="-155"/>
              <a:t>2016)</a:t>
            </a:r>
          </a:p>
          <a:p>
            <a:pPr marL="12700" marR="280670">
              <a:lnSpc>
                <a:spcPct val="102600"/>
              </a:lnSpc>
              <a:spcBef>
                <a:spcPts val="1195"/>
              </a:spcBef>
            </a:pPr>
            <a:r>
              <a:rPr dirty="0" spc="-135"/>
              <a:t>But </a:t>
            </a:r>
            <a:r>
              <a:rPr dirty="0" spc="-290"/>
              <a:t>we </a:t>
            </a:r>
            <a:r>
              <a:rPr dirty="0" spc="-55" i="1">
                <a:latin typeface="Trebuchet MS"/>
                <a:cs typeface="Trebuchet MS"/>
              </a:rPr>
              <a:t>know </a:t>
            </a:r>
            <a:r>
              <a:rPr dirty="0" spc="-145"/>
              <a:t>that </a:t>
            </a:r>
            <a:r>
              <a:rPr dirty="0" spc="-175"/>
              <a:t>incarceration </a:t>
            </a:r>
            <a:r>
              <a:rPr dirty="0" spc="-170"/>
              <a:t>patterns </a:t>
            </a:r>
            <a:r>
              <a:rPr dirty="0" spc="-145"/>
              <a:t>aren’t </a:t>
            </a:r>
            <a:r>
              <a:rPr dirty="0" spc="-155"/>
              <a:t>uniformly  distributed throughout </a:t>
            </a:r>
            <a:r>
              <a:rPr dirty="0" spc="-210"/>
              <a:t>a </a:t>
            </a:r>
            <a:r>
              <a:rPr dirty="0" spc="-180"/>
              <a:t>given </a:t>
            </a:r>
            <a:r>
              <a:rPr dirty="0" spc="-185"/>
              <a:t>state </a:t>
            </a:r>
            <a:r>
              <a:rPr dirty="0" spc="-165"/>
              <a:t>(see, </a:t>
            </a:r>
            <a:r>
              <a:rPr dirty="0" spc="-145"/>
              <a:t>for </a:t>
            </a:r>
            <a:r>
              <a:rPr dirty="0" spc="-175"/>
              <a:t>instance,  Gelman, </a:t>
            </a:r>
            <a:r>
              <a:rPr dirty="0" spc="-165"/>
              <a:t>Fagan, </a:t>
            </a:r>
            <a:r>
              <a:rPr dirty="0" spc="-185"/>
              <a:t>and </a:t>
            </a:r>
            <a:r>
              <a:rPr dirty="0" spc="-195"/>
              <a:t>Kiss</a:t>
            </a:r>
            <a:r>
              <a:rPr dirty="0" spc="-80"/>
              <a:t> </a:t>
            </a:r>
            <a:r>
              <a:rPr dirty="0" spc="-155"/>
              <a:t>2007)</a:t>
            </a:r>
          </a:p>
          <a:p>
            <a:pPr marL="12700" marR="5080">
              <a:lnSpc>
                <a:spcPct val="102600"/>
              </a:lnSpc>
              <a:spcBef>
                <a:spcPts val="1195"/>
              </a:spcBef>
            </a:pPr>
            <a:r>
              <a:rPr dirty="0" spc="-155"/>
              <a:t>Turnout </a:t>
            </a:r>
            <a:r>
              <a:rPr dirty="0" spc="-190"/>
              <a:t>effects </a:t>
            </a:r>
            <a:r>
              <a:rPr dirty="0" spc="-204"/>
              <a:t>are </a:t>
            </a:r>
            <a:r>
              <a:rPr dirty="0" spc="-165"/>
              <a:t>likely </a:t>
            </a:r>
            <a:r>
              <a:rPr dirty="0" spc="-145"/>
              <a:t>to </a:t>
            </a:r>
            <a:r>
              <a:rPr dirty="0" spc="-195"/>
              <a:t>be </a:t>
            </a:r>
            <a:r>
              <a:rPr dirty="0" spc="-170"/>
              <a:t>socially </a:t>
            </a:r>
            <a:r>
              <a:rPr dirty="0" spc="-190"/>
              <a:t>mediated </a:t>
            </a:r>
            <a:r>
              <a:rPr dirty="0" spc="-5"/>
              <a:t>- </a:t>
            </a:r>
            <a:r>
              <a:rPr dirty="0" spc="-185"/>
              <a:t>and  </a:t>
            </a:r>
            <a:r>
              <a:rPr dirty="0" spc="-175"/>
              <a:t>therefore </a:t>
            </a:r>
            <a:r>
              <a:rPr dirty="0" spc="-235"/>
              <a:t>show </a:t>
            </a:r>
            <a:r>
              <a:rPr dirty="0" spc="-170"/>
              <a:t>up </a:t>
            </a:r>
            <a:r>
              <a:rPr dirty="0" spc="-140"/>
              <a:t>in </a:t>
            </a:r>
            <a:r>
              <a:rPr dirty="0" spc="-175"/>
              <a:t>the neighborhoods </a:t>
            </a:r>
            <a:r>
              <a:rPr dirty="0" spc="-220"/>
              <a:t>where </a:t>
            </a:r>
            <a:r>
              <a:rPr dirty="0" spc="-185"/>
              <a:t>disenfranchised  </a:t>
            </a:r>
            <a:r>
              <a:rPr dirty="0" spc="-160"/>
              <a:t>individuals live </a:t>
            </a:r>
            <a:r>
              <a:rPr dirty="0" spc="-114"/>
              <a:t>(e.g. </a:t>
            </a:r>
            <a:r>
              <a:rPr dirty="0" spc="-180"/>
              <a:t>Foladare </a:t>
            </a:r>
            <a:r>
              <a:rPr dirty="0" spc="-165"/>
              <a:t>1968; Huckfeldt 1979; </a:t>
            </a:r>
            <a:r>
              <a:rPr dirty="0" spc="-145"/>
              <a:t>Cho,  </a:t>
            </a:r>
            <a:r>
              <a:rPr dirty="0" spc="-160"/>
              <a:t>Gimpel, </a:t>
            </a:r>
            <a:r>
              <a:rPr dirty="0" spc="-185"/>
              <a:t>and </a:t>
            </a:r>
            <a:r>
              <a:rPr dirty="0" spc="-175"/>
              <a:t>Dyck</a:t>
            </a:r>
            <a:r>
              <a:rPr dirty="0" spc="-65"/>
              <a:t> </a:t>
            </a:r>
            <a:r>
              <a:rPr dirty="0" spc="-155"/>
              <a:t>2006)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3211677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3333864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5300" y="3195635"/>
            <a:ext cx="1868805" cy="259079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Kevin</a:t>
            </a:r>
            <a:r>
              <a:rPr dirty="0" sz="6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Morris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Felony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Disenfranchisement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and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Neighborhood</a:t>
            </a:r>
            <a:r>
              <a:rPr dirty="0" sz="600" spc="-1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Turnout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Brennan Center </a:t>
            </a:r>
            <a:r>
              <a:rPr dirty="0"/>
              <a:t>for</a:t>
            </a:r>
            <a:r>
              <a:rPr dirty="0" spc="90"/>
              <a:t> </a:t>
            </a:r>
            <a:r>
              <a:rPr dirty="0" spc="-10"/>
              <a:t>Justice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6702"/>
            <a:ext cx="4608195" cy="350520"/>
          </a:xfrm>
          <a:prstGeom prst="rect"/>
          <a:solidFill>
            <a:srgbClr val="3333B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45"/>
              <a:t>Redefining </a:t>
            </a:r>
            <a:r>
              <a:rPr dirty="0" spc="-15"/>
              <a:t>Lost</a:t>
            </a:r>
            <a:r>
              <a:rPr dirty="0" spc="100"/>
              <a:t> </a:t>
            </a:r>
            <a:r>
              <a:rPr dirty="0" spc="-35"/>
              <a:t>Voters</a:t>
            </a:r>
          </a:p>
        </p:txBody>
      </p:sp>
      <p:sp>
        <p:nvSpPr>
          <p:cNvPr id="3" name="object 3"/>
          <p:cNvSpPr/>
          <p:nvPr/>
        </p:nvSpPr>
        <p:spPr>
          <a:xfrm>
            <a:off x="537057" y="1030757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3333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4395" y="941030"/>
            <a:ext cx="3629660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70">
                <a:latin typeface="Arial Black"/>
                <a:cs typeface="Arial Black"/>
              </a:rPr>
              <a:t>Much </a:t>
            </a:r>
            <a:r>
              <a:rPr dirty="0" sz="1100" spc="-145">
                <a:latin typeface="Arial Black"/>
                <a:cs typeface="Arial Black"/>
              </a:rPr>
              <a:t>of </a:t>
            </a:r>
            <a:r>
              <a:rPr dirty="0" sz="1100" spc="-175">
                <a:latin typeface="Arial Black"/>
                <a:cs typeface="Arial Black"/>
              </a:rPr>
              <a:t>the existing </a:t>
            </a:r>
            <a:r>
              <a:rPr dirty="0" sz="1100" spc="-155">
                <a:latin typeface="Arial Black"/>
                <a:cs typeface="Arial Black"/>
              </a:rPr>
              <a:t>literature </a:t>
            </a:r>
            <a:r>
              <a:rPr dirty="0" sz="1100" spc="-185">
                <a:latin typeface="Arial Black"/>
                <a:cs typeface="Arial Black"/>
              </a:rPr>
              <a:t>cannot </a:t>
            </a:r>
            <a:r>
              <a:rPr dirty="0" sz="1100" spc="-145">
                <a:latin typeface="Arial Black"/>
                <a:cs typeface="Arial Black"/>
              </a:rPr>
              <a:t>identify </a:t>
            </a:r>
            <a:r>
              <a:rPr dirty="0" sz="1100" spc="-160">
                <a:latin typeface="Arial Black"/>
                <a:cs typeface="Arial Black"/>
              </a:rPr>
              <a:t>individuals </a:t>
            </a:r>
            <a:r>
              <a:rPr dirty="0" sz="1100" spc="-220">
                <a:latin typeface="Arial Black"/>
                <a:cs typeface="Arial Black"/>
              </a:rPr>
              <a:t>who  </a:t>
            </a:r>
            <a:r>
              <a:rPr dirty="0" sz="1100" spc="-70" i="1">
                <a:latin typeface="Trebuchet MS"/>
                <a:cs typeface="Trebuchet MS"/>
              </a:rPr>
              <a:t>would </a:t>
            </a:r>
            <a:r>
              <a:rPr dirty="0" sz="1100" spc="-65" i="1">
                <a:latin typeface="Trebuchet MS"/>
                <a:cs typeface="Trebuchet MS"/>
              </a:rPr>
              <a:t>have voted </a:t>
            </a:r>
            <a:r>
              <a:rPr dirty="0" sz="1100" spc="-100">
                <a:latin typeface="Arial Black"/>
                <a:cs typeface="Arial Black"/>
              </a:rPr>
              <a:t>if </a:t>
            </a:r>
            <a:r>
              <a:rPr dirty="0" sz="1100" spc="-155">
                <a:latin typeface="Arial Black"/>
                <a:cs typeface="Arial Black"/>
              </a:rPr>
              <a:t>not </a:t>
            </a:r>
            <a:r>
              <a:rPr dirty="0" sz="1100" spc="-145">
                <a:latin typeface="Arial Black"/>
                <a:cs typeface="Arial Black"/>
              </a:rPr>
              <a:t>for </a:t>
            </a:r>
            <a:r>
              <a:rPr dirty="0" sz="1100" spc="-150">
                <a:latin typeface="Arial Black"/>
                <a:cs typeface="Arial Black"/>
              </a:rPr>
              <a:t>their </a:t>
            </a:r>
            <a:r>
              <a:rPr dirty="0" sz="1100" spc="-185">
                <a:latin typeface="Arial Black"/>
                <a:cs typeface="Arial Black"/>
              </a:rPr>
              <a:t>disenfranchisement </a:t>
            </a:r>
            <a:r>
              <a:rPr dirty="0" sz="1100" spc="-140">
                <a:latin typeface="Arial Black"/>
                <a:cs typeface="Arial Black"/>
              </a:rPr>
              <a:t>(Burch  </a:t>
            </a:r>
            <a:r>
              <a:rPr dirty="0" sz="1100" spc="-155">
                <a:latin typeface="Arial Black"/>
                <a:cs typeface="Arial Black"/>
              </a:rPr>
              <a:t>2013)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211677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333864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186"/>
                </a:moveTo>
                <a:lnTo>
                  <a:pt x="4608004" y="122186"/>
                </a:lnTo>
                <a:lnTo>
                  <a:pt x="4608004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5300" y="3195635"/>
            <a:ext cx="1868805" cy="259079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Kevin</a:t>
            </a:r>
            <a:r>
              <a:rPr dirty="0" sz="6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Morris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Felony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Disenfranchisement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and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Neighborhood</a:t>
            </a:r>
            <a:r>
              <a:rPr dirty="0" sz="600" spc="-1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Turnout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Brennan Center </a:t>
            </a:r>
            <a:r>
              <a:rPr dirty="0"/>
              <a:t>for</a:t>
            </a:r>
            <a:r>
              <a:rPr dirty="0" spc="90"/>
              <a:t> </a:t>
            </a:r>
            <a:r>
              <a:rPr dirty="0" spc="-10"/>
              <a:t>Justice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Kevin Morris</dc:creator>
  <dc:title>Felony Disenfranchisement and Neighborhood Turnout - The Case of New York City</dc:title>
  <dcterms:created xsi:type="dcterms:W3CDTF">2020-04-02T13:54:00Z</dcterms:created>
  <dcterms:modified xsi:type="dcterms:W3CDTF">2020-04-02T13:54:00Z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2020-01-07T00:00:00Z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2020-01-07T00:00:00Z</vt:filetime>
  </property>
</Properties>
</file>